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" name="Shape 21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Day 1</a:t>
            </a:r>
          </a:p>
        </p:txBody>
      </p:sp>
      <p:sp>
        <p:nvSpPr>
          <p:cNvPr id="46" name="Shape 46"/>
          <p:cNvSpPr txBox="1"/>
          <p:nvPr>
            <p:ph type="ctrTitle"/>
          </p:nvPr>
        </p:nvSpPr>
        <p:spPr>
          <a:xfrm>
            <a:off x="361550" y="0"/>
            <a:ext cx="84558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SBU C++ Workshop - Summer ‘17</a:t>
            </a:r>
          </a:p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68500" y="4749850"/>
            <a:ext cx="5370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our own </a:t>
            </a:r>
            <a:r>
              <a:rPr i="1" lang="en"/>
              <a:t>string</a:t>
            </a:r>
            <a:r>
              <a:rPr lang="en"/>
              <a:t> class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How string is represented in C?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Why do we need a string class?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Let’s implement, while discussing: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/>
              <a:t>Constructor (“ctor”)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Copy ctor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Destructor (“dtor”)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Assignment operator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Equality, printing and other operators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0" name="Shape 120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5"/>
            <a:ext cx="8488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two</a:t>
            </a:r>
            <a:r>
              <a:rPr lang="en"/>
              <a:t> </a:t>
            </a:r>
            <a:r>
              <a:rPr i="1" lang="en"/>
              <a:t>string</a:t>
            </a:r>
            <a:r>
              <a:rPr lang="en"/>
              <a:t>s share the same data?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We implemented copy ctor that performs “deep copy”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Can we allow to strings to share same data, e.g. in the following scenario: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MyString s1 = "Hello";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MyString s2 = s1;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8" name="Shape 128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129" name="Shape 129"/>
          <p:cNvSpPr/>
          <p:nvPr/>
        </p:nvSpPr>
        <p:spPr>
          <a:xfrm>
            <a:off x="5173525" y="2942125"/>
            <a:ext cx="9507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s1</a:t>
            </a:r>
          </a:p>
        </p:txBody>
      </p:sp>
      <p:sp>
        <p:nvSpPr>
          <p:cNvPr id="130" name="Shape 130"/>
          <p:cNvSpPr/>
          <p:nvPr/>
        </p:nvSpPr>
        <p:spPr>
          <a:xfrm>
            <a:off x="6674550" y="2942125"/>
            <a:ext cx="9507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s2</a:t>
            </a:r>
          </a:p>
        </p:txBody>
      </p:sp>
      <p:cxnSp>
        <p:nvCxnSpPr>
          <p:cNvPr id="131" name="Shape 131"/>
          <p:cNvCxnSpPr>
            <a:stCxn id="129" idx="2"/>
          </p:cNvCxnSpPr>
          <p:nvPr/>
        </p:nvCxnSpPr>
        <p:spPr>
          <a:xfrm>
            <a:off x="5648875" y="3392425"/>
            <a:ext cx="605400" cy="4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30" idx="2"/>
          </p:cNvCxnSpPr>
          <p:nvPr/>
        </p:nvCxnSpPr>
        <p:spPr>
          <a:xfrm flipH="1">
            <a:off x="6454500" y="3392425"/>
            <a:ext cx="695400" cy="4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/>
          <p:nvPr/>
        </p:nvSpPr>
        <p:spPr>
          <a:xfrm>
            <a:off x="5934050" y="3802825"/>
            <a:ext cx="9507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Hello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5"/>
            <a:ext cx="8508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two </a:t>
            </a:r>
            <a:r>
              <a:rPr i="1" lang="en"/>
              <a:t>string</a:t>
            </a:r>
            <a:r>
              <a:rPr lang="en"/>
              <a:t>s share the same data?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We need to take care of</a:t>
            </a:r>
            <a:r>
              <a:rPr lang="en" sz="2400"/>
              <a:t>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Destruction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don’t delete the data twice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Don’t delete the data while still in use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/>
              <a:t>Solution: reference counting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If one changed, do not change the other</a:t>
            </a:r>
          </a:p>
          <a:p>
            <a:pPr indent="457200" lvl="0" marL="457200" rtl="0">
              <a:spcBef>
                <a:spcPts val="600"/>
              </a:spcBef>
              <a:buNone/>
            </a:pPr>
            <a:r>
              <a:rPr lang="en" sz="2400"/>
              <a:t>Solution: copy on write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1" name="Shape 141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5"/>
            <a:ext cx="8508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two </a:t>
            </a:r>
            <a:r>
              <a:rPr i="1" lang="en"/>
              <a:t>string</a:t>
            </a:r>
            <a:r>
              <a:rPr lang="en"/>
              <a:t>s share the same data?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Let’s start with</a:t>
            </a:r>
            <a:r>
              <a:rPr lang="en" sz="2400"/>
              <a:t>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Destruction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don’t delete the data twice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Don’t delete the data while still in use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/>
              <a:t>Solution: reference counting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9" name="Shape 149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5"/>
            <a:ext cx="8508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two </a:t>
            </a:r>
            <a:r>
              <a:rPr i="1" lang="en"/>
              <a:t>string</a:t>
            </a:r>
            <a:r>
              <a:rPr lang="en"/>
              <a:t>s share the same data?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OK, now for </a:t>
            </a:r>
            <a:r>
              <a:rPr lang="en" sz="2400"/>
              <a:t>copy on write.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MyString s1 = "Hello";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MyString s2 = s1;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what should happen below?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cout &lt;&lt; s2[0] &lt;&lt; endl;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and below?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s1[4] = '!';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7" name="Shape 157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441725" y="1200150"/>
            <a:ext cx="7244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Implement a </a:t>
            </a:r>
            <a:r>
              <a:rPr b="1" i="1" lang="en" sz="2400"/>
              <a:t>stack</a:t>
            </a:r>
            <a:r>
              <a:rPr b="1" lang="en" sz="2400"/>
              <a:t>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Add reference counter and copy on write to your stack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Inherit a derived stack that adds a ‘getSum’ method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*  there is a similar example in the</a:t>
            </a:r>
            <a:br>
              <a:rPr b="1" lang="en" sz="2000"/>
            </a:br>
            <a:r>
              <a:rPr b="1" lang="en" sz="2000"/>
              <a:t>   preparation chapter but without (2)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5" name="Shape 165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61575" y="1200150"/>
            <a:ext cx="1082399" cy="93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✎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Math expression evaluator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5593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We want to allow </a:t>
            </a:r>
            <a:r>
              <a:rPr b="1" lang="en" sz="2400"/>
              <a:t>the following main: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Expression* e = new Sum(</a:t>
            </a:r>
          </a:p>
          <a:p>
            <a:pPr indent="457200" lvl="0" marL="22860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new Exponent(new Number(2),</a:t>
            </a:r>
          </a:p>
          <a:p>
            <a:pPr indent="457200" lvl="0" marL="41148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new Factorial(</a:t>
            </a:r>
          </a:p>
          <a:p>
            <a:pPr indent="457200" lvl="0" marL="457200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new Number(3))),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				new Number(-2));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cout &lt;&lt; *e &lt;&lt; "=" &lt;&lt; e-&gt;eval() &lt;&lt; endl;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delete 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4" name="Shape 174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Exercise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441725" y="1200150"/>
            <a:ext cx="75747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Implement the required classes to support the Math Expression Evaluator in the slide before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2" name="Shape 182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61575" y="1200150"/>
            <a:ext cx="1082400" cy="93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✎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Exercise - Advanced!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441725" y="1200150"/>
            <a:ext cx="75747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We want to have it in a more nicely manner: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Expression e = Sum(Exponent(2, Factorial(3)), -2);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cout &lt;&lt; *e &lt;&lt; "=" &lt;&lt; e-&gt;eval() &lt;&lt; endl;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no need to delete anything it will die on its own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* This is  a complicated exercise, think about it</a:t>
            </a:r>
            <a:br>
              <a:rPr b="1" lang="en" sz="2000"/>
            </a:br>
            <a:r>
              <a:rPr b="1" lang="en" sz="2000"/>
              <a:t>   It’s OK if you do not get to a solution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1" name="Shape 191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61575" y="1200150"/>
            <a:ext cx="1082400" cy="93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✎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5"/>
            <a:ext cx="8508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Tomorrow (Tuesday)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600"/>
              </a:spcBef>
              <a:buSzPct val="100000"/>
              <a:buChar char="●"/>
            </a:pPr>
            <a:r>
              <a:rPr lang="en" sz="2400"/>
              <a:t>Move Semantics</a:t>
            </a:r>
          </a:p>
          <a:p>
            <a:pPr indent="-381000" lvl="0" marL="457200" rtl="0">
              <a:spcBef>
                <a:spcPts val="600"/>
              </a:spcBef>
              <a:buSzPct val="100000"/>
              <a:buChar char="●"/>
            </a:pPr>
            <a:r>
              <a:rPr lang="en" sz="2400"/>
              <a:t>Containers</a:t>
            </a:r>
          </a:p>
          <a:p>
            <a:pPr indent="-381000" lvl="0" marL="457200" rtl="0">
              <a:spcBef>
                <a:spcPts val="600"/>
              </a:spcBef>
              <a:buSzPct val="100000"/>
              <a:buChar char="●"/>
            </a:pPr>
            <a:r>
              <a:rPr lang="en" sz="2400"/>
              <a:t>Templates - if time permits</a:t>
            </a:r>
            <a:br>
              <a:rPr lang="en" sz="2400"/>
            </a:br>
            <a:r>
              <a:rPr lang="en" sz="2400"/>
              <a:t>(otherwise would be on Wednesday)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0" name="Shape 200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of the Workshop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 able to code in C++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 able to read complex C++ code</a:t>
            </a: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5"/>
            <a:ext cx="8508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Wednes</a:t>
            </a:r>
            <a:r>
              <a:rPr lang="en"/>
              <a:t>day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600"/>
              </a:spcBef>
              <a:buSzPct val="100000"/>
              <a:buChar char="●"/>
            </a:pPr>
            <a:r>
              <a:rPr lang="en" sz="2400"/>
              <a:t>Templates</a:t>
            </a:r>
          </a:p>
          <a:p>
            <a:pPr indent="-381000" lvl="0" marL="457200" rtl="0">
              <a:spcBef>
                <a:spcPts val="600"/>
              </a:spcBef>
              <a:buSzPct val="100000"/>
              <a:buChar char="●"/>
            </a:pPr>
            <a:r>
              <a:rPr lang="en" sz="2400"/>
              <a:t>unique_ptr and shared_ptr</a:t>
            </a:r>
          </a:p>
          <a:p>
            <a:pPr indent="-381000" lvl="0" marL="457200" rtl="0">
              <a:spcBef>
                <a:spcPts val="600"/>
              </a:spcBef>
              <a:buSzPct val="100000"/>
              <a:buChar char="●"/>
            </a:pPr>
            <a:r>
              <a:rPr lang="en" sz="2400"/>
              <a:t>t</a:t>
            </a:r>
            <a:r>
              <a:rPr lang="en" sz="2400"/>
              <a:t>hreads - if time permits</a:t>
            </a:r>
          </a:p>
          <a:p>
            <a:pPr indent="-381000" lvl="0" marL="457200" rtl="0">
              <a:spcBef>
                <a:spcPts val="600"/>
              </a:spcBef>
              <a:buSzPct val="100000"/>
              <a:buChar char="●"/>
            </a:pPr>
            <a:r>
              <a:rPr lang="en" sz="2400"/>
              <a:t>Exam example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8" name="Shape 208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5"/>
            <a:ext cx="8508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0150"/>
            <a:ext cx="85089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2200"/>
              <a:t>Read code and answer multiple choice questions</a:t>
            </a:r>
          </a:p>
          <a:p>
            <a:pPr indent="-368300" lvl="0" marL="457200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2200"/>
              <a:t>90 minutes, one code snippet, 7 questions</a:t>
            </a:r>
          </a:p>
          <a:p>
            <a:pPr indent="-368300" lvl="0" marL="457200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2200"/>
              <a:t>Got 4 answers or more right - you earned your certification!</a:t>
            </a:r>
          </a:p>
          <a:p>
            <a:pPr indent="-368300" lvl="0" marL="457200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2200"/>
              <a:t>Got 6 answers right - you will get certification with “A”</a:t>
            </a:r>
          </a:p>
          <a:p>
            <a:pPr indent="-368300" lvl="0" marL="457200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2200"/>
              <a:t>Got all answers right - you will get certification with distinction and “A+”</a:t>
            </a:r>
          </a:p>
          <a:p>
            <a:pPr lvl="0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600"/>
          </a:p>
          <a:p>
            <a:pPr indent="-368300" lvl="0" marL="457200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en" sz="2200"/>
              <a:t>We would see an example on Wednesday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6" name="Shape 216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the End of this</a:t>
            </a:r>
            <a:r>
              <a:rPr lang="en"/>
              <a:t> chapter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441725" y="1200150"/>
            <a:ext cx="7244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200"/>
              <a:t>Questions?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4" name="Shape 224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61575" y="1200150"/>
            <a:ext cx="1082399" cy="93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/>
              <a:t>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Workshop times and place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Monday 8/28          12pm-3pm             NCS 120</a:t>
            </a:r>
            <a:br>
              <a:rPr lang="en" sz="2600"/>
            </a:br>
          </a:p>
          <a:p>
            <a:pPr lvl="0">
              <a:spcBef>
                <a:spcPts val="0"/>
              </a:spcBef>
              <a:buNone/>
            </a:pPr>
            <a:r>
              <a:rPr lang="en" sz="2600"/>
              <a:t>Tuesday 8/29          9am-12pm            NCS 120</a:t>
            </a:r>
            <a:br>
              <a:rPr lang="en" sz="2600"/>
            </a:b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Wednesday 8/30    12pm-3pm             Old CS 2120</a:t>
            </a:r>
            <a:br>
              <a:rPr lang="en" sz="2600"/>
            </a:b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Optional Exam: </a:t>
            </a:r>
            <a:br>
              <a:rPr lang="en" sz="2600"/>
            </a:b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Thursday 8/31         9am-10:30am       NCS 120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4" name="Shape 64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 for today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500"/>
              <a:t>Go over </a:t>
            </a:r>
            <a:r>
              <a:rPr lang="en" sz="2500"/>
              <a:t>the basic </a:t>
            </a:r>
            <a:r>
              <a:rPr lang="en" sz="2500"/>
              <a:t>syntax via the following </a:t>
            </a:r>
            <a:r>
              <a:rPr lang="en" sz="2500" u="sng"/>
              <a:t>examples</a:t>
            </a:r>
            <a:r>
              <a:rPr lang="en" sz="2500"/>
              <a:t>: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Writing our own </a:t>
            </a:r>
            <a:r>
              <a:rPr i="1" lang="en"/>
              <a:t>string</a:t>
            </a:r>
            <a:r>
              <a:rPr lang="en"/>
              <a:t> class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Adding reference counting to our </a:t>
            </a:r>
            <a:r>
              <a:rPr i="1" lang="en"/>
              <a:t>string</a:t>
            </a:r>
            <a:r>
              <a:rPr lang="en"/>
              <a:t> class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Writing a Math Expression evaluator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Discussing goals for tomorrow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A few words about the exam on Thursday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2" name="Shape 72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46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/>
              <a:t>Something not clear? Please Ask!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BUT 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As we have only 9 hours to cover lots of material: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-"/>
            </a:pPr>
            <a:r>
              <a:rPr lang="en" sz="2500"/>
              <a:t>We will not have time to discuss </a:t>
            </a:r>
            <a:r>
              <a:rPr b="1" i="1" lang="en" sz="2500"/>
              <a:t>what if</a:t>
            </a:r>
            <a:r>
              <a:rPr lang="en" sz="2500"/>
              <a:t> questions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-"/>
            </a:pPr>
            <a:r>
              <a:rPr lang="en" sz="2500"/>
              <a:t>We would hardly have time to discuss </a:t>
            </a:r>
            <a:r>
              <a:rPr b="1" i="1" lang="en" sz="2500"/>
              <a:t>why</a:t>
            </a:r>
            <a:r>
              <a:rPr lang="en" sz="2500"/>
              <a:t> questions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Please come to me during the break for those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" name="Shape 79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Questions</a:t>
            </a:r>
            <a:r>
              <a:rPr lang="en" sz="4200"/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46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/>
              <a:t>Two breaks, 10 minutes each, after ~50 minutes of lesson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7" name="Shape 87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Breaks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46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There would be homework exercise: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Not mandatory and not for submission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I do recommend doing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55600" lvl="1" marL="914400" rtl="0">
              <a:spcBef>
                <a:spcPts val="600"/>
              </a:spcBef>
              <a:buSzPct val="100000"/>
              <a:buChar char="○"/>
            </a:pPr>
            <a:r>
              <a:rPr lang="en" sz="2000"/>
              <a:t>We may discuss the homework exercise in next session class which would be much more relevant if you actually did it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5" name="Shape 95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Homework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46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IDE can be</a:t>
            </a:r>
            <a:r>
              <a:rPr lang="en" sz="1800"/>
              <a:t>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Online compiler (we will use coliru but there are many others)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Microsoft Visual Studio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Any other choice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Exercises can be done in coliru!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OS: we are not OS dependent.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C++ version: C++14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3" name="Shape 103"/>
          <p:cNvSpPr txBox="1"/>
          <p:nvPr>
            <p:ph idx="2" type="sldNum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IDE, OS, C++ version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let’s begin...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Unless you have any question…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Please note, we will discuss </a:t>
            </a:r>
            <a:r>
              <a:rPr lang="en" sz="2200" u="sng"/>
              <a:t>at the end of today’s session</a:t>
            </a:r>
            <a:r>
              <a:rPr lang="en" sz="2200"/>
              <a:t>: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" sz="2200"/>
              <a:t>The exam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" sz="2200"/>
              <a:t>Next sessions materials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 txBox="1"/>
          <p:nvPr>
            <p:ph idx="2" type="sldNum"/>
          </p:nvPr>
        </p:nvSpPr>
        <p:spPr>
          <a:xfrm>
            <a:off x="0" y="4749850"/>
            <a:ext cx="18770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© Amir Kirsh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