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C73410-FADB-40B2-BDA1-6F3060BAC0BD}">
  <a:tblStyle styleId="{BCC73410-FADB-40B2-BDA1-6F3060BAC0BD}" styleName="Table_0">
    <a:wholeTbl>
      <a:tcStyle>
        <a:tcBdr>
          <a:left>
            <a:ln cap="flat" cmpd="sng" w="9525">
              <a:solidFill>
                <a:srgbClr val="999999"/>
              </a:solidFill>
              <a:prstDash val="solid"/>
              <a:round/>
              <a:headEnd len="med" w="med" type="none"/>
              <a:tailEnd len="med" w="med" type="none"/>
            </a:ln>
          </a:left>
          <a:right>
            <a:ln cap="flat" cmpd="sng" w="9525">
              <a:solidFill>
                <a:srgbClr val="999999"/>
              </a:solidFill>
              <a:prstDash val="solid"/>
              <a:round/>
              <a:headEnd len="med" w="med" type="none"/>
              <a:tailEnd len="med" w="med" type="none"/>
            </a:ln>
          </a:right>
          <a:top>
            <a:ln cap="flat" cmpd="sng" w="9525">
              <a:solidFill>
                <a:srgbClr val="999999"/>
              </a:solidFill>
              <a:prstDash val="solid"/>
              <a:round/>
              <a:headEnd len="med" w="med" type="none"/>
              <a:tailEnd len="med" w="med" type="none"/>
            </a:ln>
          </a:top>
          <a:bottom>
            <a:ln cap="flat" cmpd="sng" w="9525">
              <a:solidFill>
                <a:srgbClr val="999999"/>
              </a:solidFill>
              <a:prstDash val="solid"/>
              <a:round/>
              <a:headEnd len="med" w="med" type="none"/>
              <a:tailEnd len="med" w="med" type="none"/>
            </a:ln>
          </a:bottom>
          <a:insideH>
            <a:ln cap="flat" cmpd="sng" w="9525">
              <a:solidFill>
                <a:srgbClr val="999999"/>
              </a:solidFill>
              <a:prstDash val="solid"/>
              <a:round/>
              <a:headEnd len="med" w="med" type="none"/>
              <a:tailEnd len="med" w="med" type="none"/>
            </a:ln>
          </a:insideH>
          <a:insideV>
            <a:ln cap="flat" cmpd="sng" w="9525">
              <a:solidFill>
                <a:srgbClr val="999999"/>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0" y="4749850"/>
            <a:ext cx="1877099" cy="393600"/>
          </a:xfrm>
          <a:prstGeom prst="rect">
            <a:avLst/>
          </a:prstGeom>
        </p:spPr>
        <p:txBody>
          <a:bodyPr anchorCtr="0" anchor="ctr" bIns="91425" lIns="91425" rIns="91425" tIns="91425">
            <a:noAutofit/>
          </a:bodyPr>
          <a:lstStyle/>
          <a:p>
            <a:pPr lvl="0" algn="l">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1" name="Shape 21"/>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lgn="l">
              <a:spcBef>
                <a:spcPts val="0"/>
              </a:spcBef>
              <a:buNone/>
            </a:pPr>
            <a:r>
              <a:rPr lang="en"/>
              <a:t>© Amir Kirsh</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4" name="Shape 24"/>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5" name="Shape 25"/>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1" name="Shape 31"/>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2" name="Shape 3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6" name="Shape 36"/>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7" name="Shape 37"/>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9" name="Shape 39"/>
        <p:cNvGrpSpPr/>
        <p:nvPr/>
      </p:nvGrpSpPr>
      <p:grpSpPr>
        <a:xfrm>
          <a:off x="0" y="0"/>
          <a:ext cx="0" cy="0"/>
          <a:chOff x="0" y="0"/>
          <a:chExt cx="0" cy="0"/>
        </a:xfrm>
      </p:grpSpPr>
      <p:sp>
        <p:nvSpPr>
          <p:cNvPr id="40" name="Shape 4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coliru.stacked-crooked.com/a/0c2eb24b51ad8c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coliru.stacked-crooked.com/a/81757bb9d64e0c2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cppreference.com/w/cpp/utility/hash#Standard_specializations_for_basic_types" TargetMode="External"/><Relationship Id="rId4" Type="http://schemas.openxmlformats.org/officeDocument/2006/relationships/hyperlink" Target="http://en.cppreference.com/w/cpp/utility/hash#Standard_specializations_for_library_types" TargetMode="External"/><Relationship Id="rId5" Type="http://schemas.openxmlformats.org/officeDocument/2006/relationships/hyperlink" Target="http://en.cppreference.com/w/cpp/utility/hash/opera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n.cppreference.com/w/cpp/utility/has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coliru.stacked-crooked.com/a/0e0244f1dc5ee0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tackoverflow.com/a/1474263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tackoverflow.com/questions/18560737/g-compiler-ignoring-const-return-type" TargetMode="External"/><Relationship Id="rId4" Type="http://schemas.openxmlformats.org/officeDocument/2006/relationships/hyperlink" Target="http://coliru.stacked-crooked.com/a/e92d599c482a0ac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oliru.stacked-crooked.com/a/531eead2e5d2a7f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tackoverflow.com/a/577088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isocpp.org/blog/2012/11/universal-references-in-c11-scott-meyers" TargetMode="External"/><Relationship Id="rId4" Type="http://schemas.openxmlformats.org/officeDocument/2006/relationships/hyperlink" Target="http://coliru.stacked-crooked.com/a/829e7a3f99861fd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coliru.stacked-crooked.com/a/9e172e6578893e89" TargetMode="External"/><Relationship Id="rId4" Type="http://schemas.openxmlformats.org/officeDocument/2006/relationships/hyperlink" Target="http://coliru.stacked-crooked.com/a/562f9c916743568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coliru.stacked-crooked.com/a/40297f8a0a96a72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coliru.stacked-crooked.com/a/55985c64f17d564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coliru.stacked-crooked.com/a/281e9a99fff6f3b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en.cppreference.com/w/cpp/language/move_constructor" TargetMode="External"/><Relationship Id="rId4" Type="http://schemas.openxmlformats.org/officeDocument/2006/relationships/hyperlink" Target="http://en.cppreference.com/w/cpp/language/move_assignmen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coliru.stacked-crooked.com/a/82985d974a462498" TargetMode="External"/><Relationship Id="rId4" Type="http://schemas.openxmlformats.org/officeDocument/2006/relationships/hyperlink" Target="http://en.cppreference.com/w/cpp/language/rule_of_three" TargetMode="External"/><Relationship Id="rId5" Type="http://schemas.openxmlformats.org/officeDocument/2006/relationships/hyperlink" Target="https://gcc.gnu.org/bugzilla/show_bug.cgi?id=5840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coliru.stacked-crooked.com/a/68d57755973f7c4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cppreference.com/w/cpp/containe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en.cppreference.com/w/cpp/utility/move_if_noexcep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cppreference.com/w/cpp/language/zero_initializ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coliru.stacked-crooked.com/a/0479ceb9760f19f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cppreference.com/w/cpp/container/forward_li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coliru.stacked-crooked.com/a/8f881fa6703cc9a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en.cppreference.com/w/cpp/utility/bitset" TargetMode="External"/><Relationship Id="rId4" Type="http://schemas.openxmlformats.org/officeDocument/2006/relationships/hyperlink" Target="http://coliru.stacked-crooked.com/a/c5219642144cab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nvSpPr>
        <p:spPr>
          <a:xfrm>
            <a:off x="685800" y="1867781"/>
            <a:ext cx="7772400" cy="1648800"/>
          </a:xfrm>
          <a:prstGeom prst="rect">
            <a:avLst/>
          </a:prstGeom>
          <a:noFill/>
          <a:ln>
            <a:noFill/>
          </a:ln>
        </p:spPr>
        <p:txBody>
          <a:bodyPr anchorCtr="0" anchor="ctr" bIns="91425" lIns="91425" rIns="91425" tIns="91425">
            <a:noAutofit/>
          </a:bodyPr>
          <a:lstStyle/>
          <a:p>
            <a:pPr lvl="0" rtl="0">
              <a:spcBef>
                <a:spcPts val="0"/>
              </a:spcBef>
              <a:buNone/>
            </a:pPr>
            <a:r>
              <a:rPr b="1" lang="en" sz="6000">
                <a:solidFill>
                  <a:srgbClr val="FFFFFF"/>
                </a:solidFill>
              </a:rPr>
              <a:t>Day 2</a:t>
            </a:r>
          </a:p>
        </p:txBody>
      </p:sp>
      <p:sp>
        <p:nvSpPr>
          <p:cNvPr id="46" name="Shape 46"/>
          <p:cNvSpPr txBox="1"/>
          <p:nvPr/>
        </p:nvSpPr>
        <p:spPr>
          <a:xfrm>
            <a:off x="361550" y="0"/>
            <a:ext cx="8455800" cy="1648800"/>
          </a:xfrm>
          <a:prstGeom prst="rect">
            <a:avLst/>
          </a:prstGeom>
          <a:noFill/>
          <a:ln>
            <a:noFill/>
          </a:ln>
        </p:spPr>
        <p:txBody>
          <a:bodyPr anchorCtr="0" anchor="b" bIns="91425" lIns="91425" rIns="91425" tIns="91425">
            <a:noAutofit/>
          </a:bodyPr>
          <a:lstStyle/>
          <a:p>
            <a:pPr lvl="0" rtl="0">
              <a:spcBef>
                <a:spcPts val="0"/>
              </a:spcBef>
              <a:buNone/>
            </a:pPr>
            <a:r>
              <a:rPr b="1" lang="en" sz="4000">
                <a:solidFill>
                  <a:srgbClr val="FFFFFF"/>
                </a:solidFill>
              </a:rPr>
              <a:t>SBU C++ Workshop - Summer ‘17</a:t>
            </a:r>
          </a:p>
        </p:txBody>
      </p:sp>
      <p:sp>
        <p:nvSpPr>
          <p:cNvPr id="47" name="Shape 47"/>
          <p:cNvSpPr txBox="1"/>
          <p:nvPr/>
        </p:nvSpPr>
        <p:spPr>
          <a:xfrm>
            <a:off x="8568500" y="4749850"/>
            <a:ext cx="537000"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sz="1300">
                <a:solidFill>
                  <a:srgbClr val="2388DB"/>
                </a:solidFill>
              </a:rPr>
              <a:t>‹#›</a:t>
            </a:fld>
          </a:p>
        </p:txBody>
      </p:sp>
      <p:sp>
        <p:nvSpPr>
          <p:cNvPr id="48" name="Shape 48"/>
          <p:cNvSpPr txBox="1"/>
          <p:nvPr/>
        </p:nvSpPr>
        <p:spPr>
          <a:xfrm>
            <a:off x="0" y="4749850"/>
            <a:ext cx="1877100" cy="393600"/>
          </a:xfrm>
          <a:prstGeom prst="rect">
            <a:avLst/>
          </a:prstGeom>
          <a:noFill/>
          <a:ln>
            <a:noFill/>
          </a:ln>
        </p:spPr>
        <p:txBody>
          <a:bodyPr anchorCtr="0" anchor="ctr" bIns="91425" lIns="91425" rIns="91425" tIns="91425">
            <a:noAutofit/>
          </a:bodyPr>
          <a:lstStyle/>
          <a:p>
            <a:pPr lvl="0" rtl="0">
              <a:spcBef>
                <a:spcPts val="0"/>
              </a:spcBef>
              <a:buNone/>
            </a:pPr>
            <a:r>
              <a:rPr lang="en" sz="1300">
                <a:solidFill>
                  <a:srgbClr val="2388DB"/>
                </a:solidFill>
              </a:rPr>
              <a:t>© Amir Kirsh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500"/>
              <a:t>std::map and std::pair</a:t>
            </a:r>
          </a:p>
        </p:txBody>
      </p:sp>
      <p:sp>
        <p:nvSpPr>
          <p:cNvPr id="121" name="Shape 121"/>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rPr b="1" lang="en" sz="1800" u="sng"/>
              <a:t>Mapping values to keys, sorted by keys </a:t>
            </a:r>
          </a:p>
          <a:p>
            <a:pPr lvl="0" rtl="0">
              <a:spcBef>
                <a:spcPts val="500"/>
              </a:spcBef>
              <a:buNone/>
            </a:pPr>
            <a:r>
              <a:t/>
            </a:r>
            <a:endParaRPr b="1" sz="600"/>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#include &lt;map&gt;</a:t>
            </a:r>
          </a:p>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int main() {</a:t>
            </a:r>
            <a:br>
              <a:rPr b="1" lang="en" sz="1300">
                <a:latin typeface="Courier New"/>
                <a:ea typeface="Courier New"/>
                <a:cs typeface="Courier New"/>
                <a:sym typeface="Courier New"/>
              </a:rPr>
            </a:br>
            <a:r>
              <a:rPr b="1" lang="en" sz="1300">
                <a:latin typeface="Courier New"/>
                <a:ea typeface="Courier New"/>
                <a:cs typeface="Courier New"/>
                <a:sym typeface="Courier New"/>
              </a:rPr>
              <a:t>	</a:t>
            </a:r>
            <a:r>
              <a:rPr b="1" lang="en" sz="1300">
                <a:solidFill>
                  <a:srgbClr val="1155CC"/>
                </a:solidFill>
                <a:latin typeface="Courier New"/>
                <a:ea typeface="Courier New"/>
                <a:cs typeface="Courier New"/>
                <a:sym typeface="Courier New"/>
              </a:rPr>
              <a:t>map&lt;string, Person&gt; persons;</a:t>
            </a:r>
          </a:p>
          <a:p>
            <a:pPr indent="387350" lvl="0" marL="0" rtl="0">
              <a:spcBef>
                <a:spcPts val="0"/>
              </a:spcBef>
              <a:buClr>
                <a:schemeClr val="dk1"/>
              </a:buClr>
              <a:buSzPct val="84615"/>
              <a:buFont typeface="Arial"/>
              <a:buNone/>
            </a:pPr>
            <a:r>
              <a:rPr b="1" lang="en" sz="1300">
                <a:solidFill>
                  <a:srgbClr val="38761D"/>
                </a:solidFill>
                <a:latin typeface="Courier New"/>
                <a:ea typeface="Courier New"/>
                <a:cs typeface="Courier New"/>
                <a:sym typeface="Courier New"/>
              </a:rPr>
              <a:t>// below creates an “empty” person (or bringing existing one by key)</a:t>
            </a:r>
          </a:p>
          <a:p>
            <a:pPr indent="387350" lvl="0" marL="0" rtl="0">
              <a:spcBef>
                <a:spcPts val="0"/>
              </a:spcBef>
              <a:buClr>
                <a:schemeClr val="dk1"/>
              </a:buClr>
              <a:buSzPct val="84615"/>
              <a:buFont typeface="Arial"/>
              <a:buNone/>
            </a:pPr>
            <a:r>
              <a:rPr b="1" lang="en" sz="1300">
                <a:solidFill>
                  <a:srgbClr val="38761D"/>
                </a:solidFill>
                <a:latin typeface="Courier New"/>
                <a:ea typeface="Courier New"/>
                <a:cs typeface="Courier New"/>
                <a:sym typeface="Courier New"/>
              </a:rPr>
              <a:t>// then performing =</a:t>
            </a:r>
            <a:br>
              <a:rPr b="1" lang="en" sz="1300">
                <a:solidFill>
                  <a:srgbClr val="38761D"/>
                </a:solidFill>
                <a:latin typeface="Courier New"/>
                <a:ea typeface="Courier New"/>
                <a:cs typeface="Courier New"/>
                <a:sym typeface="Courier New"/>
              </a:rPr>
            </a:br>
            <a:r>
              <a:rPr b="1" lang="en" sz="1300">
                <a:latin typeface="Courier New"/>
                <a:ea typeface="Courier New"/>
                <a:cs typeface="Courier New"/>
                <a:sym typeface="Courier New"/>
              </a:rPr>
              <a:t>	</a:t>
            </a:r>
            <a:r>
              <a:rPr b="1" lang="en" sz="1300">
                <a:solidFill>
                  <a:srgbClr val="1155CC"/>
                </a:solidFill>
                <a:latin typeface="Courier New"/>
                <a:ea typeface="Courier New"/>
                <a:cs typeface="Courier New"/>
                <a:sym typeface="Courier New"/>
              </a:rPr>
              <a:t>persons["momo"] = Person("momo");</a:t>
            </a:r>
          </a:p>
          <a:p>
            <a:pPr indent="387350" lvl="0" marL="0" rtl="0">
              <a:spcBef>
                <a:spcPts val="0"/>
              </a:spcBef>
              <a:buClr>
                <a:schemeClr val="dk1"/>
              </a:buClr>
              <a:buSzPct val="84615"/>
              <a:buFont typeface="Arial"/>
              <a:buNone/>
            </a:pPr>
            <a:r>
              <a:rPr b="1" lang="en" sz="1300">
                <a:solidFill>
                  <a:srgbClr val="38761D"/>
                </a:solidFill>
                <a:latin typeface="Courier New"/>
                <a:ea typeface="Courier New"/>
                <a:cs typeface="Courier New"/>
                <a:sym typeface="Courier New"/>
              </a:rPr>
              <a:t>// below is more efficient but if key already exists would not insert</a:t>
            </a:r>
          </a:p>
          <a:p>
            <a:pPr indent="-69850" lvl="0" marL="457200" rtl="0">
              <a:spcBef>
                <a:spcPts val="0"/>
              </a:spcBef>
              <a:buClr>
                <a:schemeClr val="dk1"/>
              </a:buClr>
              <a:buSzPct val="84615"/>
              <a:buFont typeface="Arial"/>
              <a:buNone/>
            </a:pPr>
            <a:r>
              <a:rPr b="1" lang="en" sz="1300">
                <a:solidFill>
                  <a:srgbClr val="1155CC"/>
                </a:solidFill>
                <a:latin typeface="Courier New"/>
                <a:ea typeface="Courier New"/>
                <a:cs typeface="Courier New"/>
                <a:sym typeface="Courier New"/>
              </a:rPr>
              <a:t>persons.insert({"koko", Person("koko")});</a:t>
            </a:r>
          </a:p>
          <a:p>
            <a:pPr indent="387350" lvl="0" marL="0" rtl="0">
              <a:spcBef>
                <a:spcPts val="0"/>
              </a:spcBef>
              <a:buClr>
                <a:schemeClr val="dk1"/>
              </a:buClr>
              <a:buSzPct val="84615"/>
              <a:buFont typeface="Arial"/>
              <a:buNone/>
            </a:pPr>
            <a:r>
              <a:rPr b="1" lang="en" sz="1300">
                <a:latin typeface="Courier New"/>
                <a:ea typeface="Courier New"/>
                <a:cs typeface="Courier New"/>
                <a:sym typeface="Courier New"/>
              </a:rPr>
              <a:t>for(</a:t>
            </a:r>
            <a:r>
              <a:rPr b="1" lang="en" sz="1300">
                <a:solidFill>
                  <a:srgbClr val="1155CC"/>
                </a:solidFill>
                <a:latin typeface="Courier New"/>
                <a:ea typeface="Courier New"/>
                <a:cs typeface="Courier New"/>
                <a:sym typeface="Courier New"/>
              </a:rPr>
              <a:t>const </a:t>
            </a:r>
            <a:r>
              <a:rPr b="1" lang="en" sz="1300">
                <a:solidFill>
                  <a:srgbClr val="1155CC"/>
                </a:solidFill>
                <a:latin typeface="Courier New"/>
                <a:ea typeface="Courier New"/>
                <a:cs typeface="Courier New"/>
                <a:sym typeface="Courier New"/>
              </a:rPr>
              <a:t>auto</a:t>
            </a:r>
            <a:r>
              <a:rPr b="1" lang="en" sz="1300">
                <a:solidFill>
                  <a:srgbClr val="1155CC"/>
                </a:solidFill>
                <a:latin typeface="Courier New"/>
                <a:ea typeface="Courier New"/>
                <a:cs typeface="Courier New"/>
                <a:sym typeface="Courier New"/>
              </a:rPr>
              <a:t>&amp; p</a:t>
            </a:r>
            <a:r>
              <a:rPr b="1" lang="en" sz="1300">
                <a:latin typeface="Courier New"/>
                <a:ea typeface="Courier New"/>
                <a:cs typeface="Courier New"/>
                <a:sym typeface="Courier New"/>
              </a:rPr>
              <a:t> : persons) {</a:t>
            </a:r>
            <a:br>
              <a:rPr b="1" lang="en" sz="1300">
                <a:latin typeface="Courier New"/>
                <a:ea typeface="Courier New"/>
                <a:cs typeface="Courier New"/>
                <a:sym typeface="Courier New"/>
              </a:rPr>
            </a:br>
            <a:r>
              <a:rPr b="1" lang="en" sz="1300">
                <a:latin typeface="Courier New"/>
                <a:ea typeface="Courier New"/>
                <a:cs typeface="Courier New"/>
                <a:sym typeface="Courier New"/>
              </a:rPr>
              <a:t>		cout &lt;&lt; </a:t>
            </a:r>
            <a:r>
              <a:rPr b="1" lang="en" sz="1300">
                <a:solidFill>
                  <a:srgbClr val="1155CC"/>
                </a:solidFill>
                <a:latin typeface="Courier New"/>
                <a:ea typeface="Courier New"/>
                <a:cs typeface="Courier New"/>
                <a:sym typeface="Courier New"/>
              </a:rPr>
              <a:t>p.first</a:t>
            </a:r>
            <a:r>
              <a:rPr b="1" lang="en" sz="1300">
                <a:latin typeface="Courier New"/>
                <a:ea typeface="Courier New"/>
                <a:cs typeface="Courier New"/>
                <a:sym typeface="Courier New"/>
              </a:rPr>
              <a:t> &lt;&lt; ": " &lt;&lt; </a:t>
            </a:r>
            <a:r>
              <a:rPr b="1" lang="en" sz="1300">
                <a:solidFill>
                  <a:srgbClr val="1155CC"/>
                </a:solidFill>
                <a:latin typeface="Courier New"/>
                <a:ea typeface="Courier New"/>
                <a:cs typeface="Courier New"/>
                <a:sym typeface="Courier New"/>
              </a:rPr>
              <a:t>p.second</a:t>
            </a:r>
            <a:r>
              <a:rPr b="1" lang="en" sz="1300">
                <a:latin typeface="Courier New"/>
                <a:ea typeface="Courier New"/>
                <a:cs typeface="Courier New"/>
                <a:sym typeface="Courier New"/>
              </a:rPr>
              <a:t> &lt;&lt; endl;</a:t>
            </a:r>
            <a:br>
              <a:rPr b="1" lang="en" sz="1300">
                <a:latin typeface="Courier New"/>
                <a:ea typeface="Courier New"/>
                <a:cs typeface="Courier New"/>
                <a:sym typeface="Courier New"/>
              </a:rPr>
            </a:br>
            <a:r>
              <a:rPr b="1" lang="en" sz="1300">
                <a:latin typeface="Courier New"/>
                <a:ea typeface="Courier New"/>
                <a:cs typeface="Courier New"/>
                <a:sym typeface="Courier New"/>
              </a:rPr>
              <a:t>    }</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p>
          <a:p>
            <a:pPr lvl="0" rtl="0">
              <a:spcBef>
                <a:spcPts val="0"/>
              </a:spcBef>
              <a:buNone/>
            </a:pPr>
            <a:r>
              <a:t/>
            </a:r>
            <a:endParaRPr b="1" sz="1300"/>
          </a:p>
          <a:p>
            <a:pPr lvl="0" rtl="0">
              <a:spcBef>
                <a:spcPts val="0"/>
              </a:spcBef>
              <a:buNone/>
            </a:pPr>
            <a:r>
              <a:rPr b="1" lang="en" sz="1300" u="sng">
                <a:solidFill>
                  <a:schemeClr val="hlink"/>
                </a:solidFill>
                <a:hlinkClick r:id="rId3"/>
              </a:rPr>
              <a:t>http://coliru.stacked-crooked.com/a/0c2eb24b51ad8c65</a:t>
            </a:r>
            <a:r>
              <a:rPr b="1" lang="en" sz="1300"/>
              <a:t> </a:t>
            </a:r>
          </a:p>
        </p:txBody>
      </p:sp>
      <p:sp>
        <p:nvSpPr>
          <p:cNvPr id="122" name="Shape 122"/>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3" name="Shape 123"/>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500"/>
              <a:t>std::set</a:t>
            </a:r>
          </a:p>
        </p:txBody>
      </p:sp>
      <p:sp>
        <p:nvSpPr>
          <p:cNvPr id="129" name="Shape 129"/>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rPr b="1" lang="en" sz="1800" u="sng"/>
              <a:t>Mapping just keys, sorted </a:t>
            </a:r>
          </a:p>
          <a:p>
            <a:pPr lvl="0" rtl="0">
              <a:spcBef>
                <a:spcPts val="500"/>
              </a:spcBef>
              <a:buNone/>
            </a:pPr>
            <a:r>
              <a:t/>
            </a:r>
            <a:endParaRPr b="1" sz="600"/>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#include &lt;set&gt;</a:t>
            </a:r>
          </a:p>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int main() {</a:t>
            </a:r>
            <a:br>
              <a:rPr b="1" lang="en" sz="1300">
                <a:latin typeface="Courier New"/>
                <a:ea typeface="Courier New"/>
                <a:cs typeface="Courier New"/>
                <a:sym typeface="Courier New"/>
              </a:rPr>
            </a:br>
            <a:r>
              <a:rPr b="1" lang="en" sz="1300">
                <a:latin typeface="Courier New"/>
                <a:ea typeface="Courier New"/>
                <a:cs typeface="Courier New"/>
                <a:sym typeface="Courier New"/>
              </a:rPr>
              <a:t>	</a:t>
            </a:r>
            <a:r>
              <a:rPr b="1" lang="en" sz="1300">
                <a:solidFill>
                  <a:srgbClr val="1155CC"/>
                </a:solidFill>
                <a:latin typeface="Courier New"/>
                <a:ea typeface="Courier New"/>
                <a:cs typeface="Courier New"/>
                <a:sym typeface="Courier New"/>
              </a:rPr>
              <a:t>set&lt;string&gt; persons;</a:t>
            </a:r>
            <a:br>
              <a:rPr b="1" lang="en" sz="1300">
                <a:latin typeface="Courier New"/>
                <a:ea typeface="Courier New"/>
                <a:cs typeface="Courier New"/>
                <a:sym typeface="Courier New"/>
              </a:rPr>
            </a:br>
            <a:r>
              <a:rPr b="1" lang="en" sz="1300">
                <a:latin typeface="Courier New"/>
                <a:ea typeface="Courier New"/>
                <a:cs typeface="Courier New"/>
                <a:sym typeface="Courier New"/>
              </a:rPr>
              <a:t>	persons.insert("momo");</a:t>
            </a:r>
            <a:br>
              <a:rPr b="1" lang="en" sz="1300">
                <a:latin typeface="Courier New"/>
                <a:ea typeface="Courier New"/>
                <a:cs typeface="Courier New"/>
                <a:sym typeface="Courier New"/>
              </a:rPr>
            </a:br>
            <a:r>
              <a:rPr b="1" lang="en" sz="1300">
                <a:latin typeface="Courier New"/>
                <a:ea typeface="Courier New"/>
                <a:cs typeface="Courier New"/>
                <a:sym typeface="Courier New"/>
              </a:rPr>
              <a:t>	persons.insert("koko");</a:t>
            </a:r>
            <a:br>
              <a:rPr b="1" lang="en" sz="1300">
                <a:latin typeface="Courier New"/>
                <a:ea typeface="Courier New"/>
                <a:cs typeface="Courier New"/>
                <a:sym typeface="Courier New"/>
              </a:rPr>
            </a:br>
            <a:r>
              <a:rPr b="1" lang="en" sz="1300">
                <a:latin typeface="Courier New"/>
                <a:ea typeface="Courier New"/>
                <a:cs typeface="Courier New"/>
                <a:sym typeface="Courier New"/>
              </a:rPr>
              <a:t>	for(const auto&amp; p : persons) {</a:t>
            </a:r>
            <a:br>
              <a:rPr b="1" lang="en" sz="1300">
                <a:latin typeface="Courier New"/>
                <a:ea typeface="Courier New"/>
                <a:cs typeface="Courier New"/>
                <a:sym typeface="Courier New"/>
              </a:rPr>
            </a:br>
            <a:r>
              <a:rPr b="1" lang="en" sz="1300">
                <a:latin typeface="Courier New"/>
                <a:ea typeface="Courier New"/>
                <a:cs typeface="Courier New"/>
                <a:sym typeface="Courier New"/>
              </a:rPr>
              <a:t>		cout &lt;&lt; p &lt;&lt; endl;</a:t>
            </a:r>
            <a:br>
              <a:rPr b="1" lang="en" sz="1300">
                <a:latin typeface="Courier New"/>
                <a:ea typeface="Courier New"/>
                <a:cs typeface="Courier New"/>
                <a:sym typeface="Courier New"/>
              </a:rPr>
            </a:br>
            <a:r>
              <a:rPr b="1" lang="en" sz="1300">
                <a:latin typeface="Courier New"/>
                <a:ea typeface="Courier New"/>
                <a:cs typeface="Courier New"/>
                <a:sym typeface="Courier New"/>
              </a:rPr>
              <a:t>	}</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p>
          <a:p>
            <a:pPr lvl="0" rtl="0">
              <a:spcBef>
                <a:spcPts val="0"/>
              </a:spcBef>
              <a:buNone/>
            </a:pPr>
            <a:r>
              <a:t/>
            </a:r>
            <a:endParaRPr b="1" sz="1300"/>
          </a:p>
          <a:p>
            <a:pPr lvl="0" rtl="0">
              <a:spcBef>
                <a:spcPts val="0"/>
              </a:spcBef>
              <a:buNone/>
            </a:pPr>
            <a:r>
              <a:rPr b="1" lang="en" sz="1300" u="sng">
                <a:solidFill>
                  <a:schemeClr val="hlink"/>
                </a:solidFill>
                <a:hlinkClick r:id="rId3"/>
              </a:rPr>
              <a:t>http://coliru.stacked-crooked.com/a/81757bb9d64e0c2a</a:t>
            </a:r>
            <a:r>
              <a:rPr b="1" lang="en" sz="1300"/>
              <a:t> </a:t>
            </a:r>
          </a:p>
        </p:txBody>
      </p:sp>
      <p:sp>
        <p:nvSpPr>
          <p:cNvPr id="130" name="Shape 130"/>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1" name="Shape 131"/>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5"/>
            <a:ext cx="8648400" cy="857400"/>
          </a:xfrm>
          <a:prstGeom prst="rect">
            <a:avLst/>
          </a:prstGeom>
        </p:spPr>
        <p:txBody>
          <a:bodyPr anchorCtr="0" anchor="b" bIns="91425" lIns="91425" rIns="91425" tIns="91425">
            <a:noAutofit/>
          </a:bodyPr>
          <a:lstStyle/>
          <a:p>
            <a:pPr lvl="0" rtl="0">
              <a:spcBef>
                <a:spcPts val="0"/>
              </a:spcBef>
              <a:buNone/>
            </a:pPr>
            <a:r>
              <a:rPr lang="en" sz="3400"/>
              <a:t>std::unordered_map, std::unordered_set</a:t>
            </a:r>
          </a:p>
        </p:txBody>
      </p:sp>
      <p:sp>
        <p:nvSpPr>
          <p:cNvPr id="137" name="Shape 137"/>
          <p:cNvSpPr txBox="1"/>
          <p:nvPr>
            <p:ph idx="1" type="body"/>
          </p:nvPr>
        </p:nvSpPr>
        <p:spPr>
          <a:xfrm>
            <a:off x="457200" y="1123950"/>
            <a:ext cx="8553300" cy="35496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en" sz="1400">
                <a:solidFill>
                  <a:srgbClr val="000000"/>
                </a:solidFill>
              </a:rPr>
              <a:t>Same as map and set</a:t>
            </a:r>
          </a:p>
          <a:p>
            <a:pPr lvl="0" rtl="0">
              <a:spcBef>
                <a:spcPts val="0"/>
              </a:spcBef>
              <a:buClr>
                <a:schemeClr val="dk1"/>
              </a:buClr>
              <a:buSzPct val="78571"/>
              <a:buFont typeface="Arial"/>
              <a:buNone/>
            </a:pPr>
            <a:r>
              <a:rPr b="1" lang="en" sz="1400">
                <a:solidFill>
                  <a:srgbClr val="000000"/>
                </a:solidFill>
              </a:rPr>
              <a:t>BUT -</a:t>
            </a:r>
          </a:p>
          <a:p>
            <a:pPr lvl="0" rtl="0">
              <a:spcBef>
                <a:spcPts val="0"/>
              </a:spcBef>
              <a:buClr>
                <a:schemeClr val="dk1"/>
              </a:buClr>
              <a:buSzPct val="78571"/>
              <a:buFont typeface="Arial"/>
              <a:buNone/>
            </a:pPr>
            <a:r>
              <a:rPr b="1" lang="en" sz="1400">
                <a:solidFill>
                  <a:srgbClr val="000000"/>
                </a:solidFill>
              </a:rPr>
              <a:t>map and set are based on BinaryTree</a:t>
            </a:r>
          </a:p>
          <a:p>
            <a:pPr lvl="0" rtl="0">
              <a:spcBef>
                <a:spcPts val="0"/>
              </a:spcBef>
              <a:buClr>
                <a:schemeClr val="dk1"/>
              </a:buClr>
              <a:buSzPct val="78571"/>
              <a:buFont typeface="Arial"/>
              <a:buNone/>
            </a:pPr>
            <a:r>
              <a:rPr b="1" lang="en" sz="1400"/>
              <a:t>unordered_map and unordered_set are based on Hashtable</a:t>
            </a:r>
          </a:p>
          <a:p>
            <a:pPr lvl="0" rtl="0">
              <a:spcBef>
                <a:spcPts val="0"/>
              </a:spcBef>
              <a:buClr>
                <a:schemeClr val="dk1"/>
              </a:buClr>
              <a:buSzPct val="78571"/>
              <a:buFont typeface="Arial"/>
              <a:buNone/>
            </a:pPr>
            <a:r>
              <a:t/>
            </a:r>
            <a:endParaRPr b="1" sz="1400"/>
          </a:p>
          <a:p>
            <a:pPr lvl="0" rtl="0">
              <a:spcBef>
                <a:spcPts val="0"/>
              </a:spcBef>
              <a:buClr>
                <a:schemeClr val="dk1"/>
              </a:buClr>
              <a:buSzPct val="78571"/>
              <a:buFont typeface="Arial"/>
              <a:buNone/>
            </a:pPr>
            <a:r>
              <a:rPr b="1" lang="en" sz="1400"/>
              <a:t>There is a need for an Hash function.</a:t>
            </a:r>
          </a:p>
          <a:p>
            <a:pPr indent="-317500" lvl="0" marL="457200" rtl="0">
              <a:spcBef>
                <a:spcPts val="0"/>
              </a:spcBef>
              <a:buSzPct val="100000"/>
              <a:buChar char="-"/>
            </a:pPr>
            <a:r>
              <a:rPr b="1" lang="en" sz="1400"/>
              <a:t>already implemented for all basic Keys</a:t>
            </a:r>
          </a:p>
          <a:p>
            <a:pPr indent="457200" lvl="0" rtl="0">
              <a:spcBef>
                <a:spcPts val="0"/>
              </a:spcBef>
              <a:buNone/>
            </a:pPr>
            <a:r>
              <a:rPr b="1" lang="en" sz="1400" u="sng">
                <a:solidFill>
                  <a:schemeClr val="hlink"/>
                </a:solidFill>
                <a:hlinkClick r:id="rId3"/>
              </a:rPr>
              <a:t>http://en.cppreference.com/w/cpp/utility/hash#Standard_specializations_for_basic_types</a:t>
            </a:r>
            <a:r>
              <a:rPr b="1" lang="en" sz="1400"/>
              <a:t> 	</a:t>
            </a:r>
          </a:p>
          <a:p>
            <a:pPr indent="457200" lvl="0" rtl="0">
              <a:spcBef>
                <a:spcPts val="0"/>
              </a:spcBef>
              <a:buNone/>
            </a:pPr>
            <a:r>
              <a:rPr b="1" lang="en" sz="1400" u="sng">
                <a:solidFill>
                  <a:schemeClr val="hlink"/>
                </a:solidFill>
                <a:hlinkClick r:id="rId4"/>
              </a:rPr>
              <a:t>http://en.cppreference.com/w/cpp/utility/hash#Standard_specializations_for_library_types</a:t>
            </a:r>
            <a:r>
              <a:rPr b="1" lang="en" sz="1400"/>
              <a:t> </a:t>
            </a:r>
          </a:p>
          <a:p>
            <a:pPr lvl="0" rtl="0">
              <a:spcBef>
                <a:spcPts val="0"/>
              </a:spcBef>
              <a:buNone/>
            </a:pPr>
            <a:r>
              <a:t/>
            </a:r>
            <a:endParaRPr b="1" sz="600"/>
          </a:p>
          <a:p>
            <a:pPr indent="-317500" lvl="0" marL="457200" rtl="0">
              <a:spcBef>
                <a:spcPts val="0"/>
              </a:spcBef>
              <a:buSzPct val="100000"/>
              <a:buChar char="-"/>
            </a:pPr>
            <a:r>
              <a:rPr b="1" lang="en" sz="1400"/>
              <a:t>user can implement her own for user defined types</a:t>
            </a:r>
          </a:p>
          <a:p>
            <a:pPr lvl="0" rtl="0">
              <a:spcBef>
                <a:spcPts val="0"/>
              </a:spcBef>
              <a:buNone/>
            </a:pPr>
            <a:r>
              <a:rPr b="1" lang="en" sz="1400"/>
              <a:t>	</a:t>
            </a:r>
            <a:r>
              <a:rPr b="1" lang="en" sz="1400" u="sng">
                <a:solidFill>
                  <a:schemeClr val="hlink"/>
                </a:solidFill>
                <a:hlinkClick r:id="rId5"/>
              </a:rPr>
              <a:t>http://en.cppreference.com/w/cpp/utility/hash/operator()</a:t>
            </a:r>
          </a:p>
          <a:p>
            <a:pPr lvl="0" rtl="0">
              <a:spcBef>
                <a:spcPts val="0"/>
              </a:spcBef>
              <a:buNone/>
            </a:pPr>
            <a:r>
              <a:t/>
            </a:r>
            <a:endParaRPr b="1" sz="1400"/>
          </a:p>
          <a:p>
            <a:pPr lvl="0" rtl="0">
              <a:spcBef>
                <a:spcPts val="0"/>
              </a:spcBef>
              <a:buNone/>
            </a:pPr>
            <a:r>
              <a:t/>
            </a:r>
            <a:endParaRPr b="1" sz="1400"/>
          </a:p>
        </p:txBody>
      </p:sp>
      <p:sp>
        <p:nvSpPr>
          <p:cNvPr id="138" name="Shape 138"/>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9" name="Shape 139"/>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Exercise</a:t>
            </a:r>
          </a:p>
        </p:txBody>
      </p:sp>
      <p:sp>
        <p:nvSpPr>
          <p:cNvPr id="145" name="Shape 145"/>
          <p:cNvSpPr txBox="1"/>
          <p:nvPr>
            <p:ph idx="1" type="body"/>
          </p:nvPr>
        </p:nvSpPr>
        <p:spPr>
          <a:xfrm>
            <a:off x="1441725" y="1200150"/>
            <a:ext cx="7245000" cy="3725700"/>
          </a:xfrm>
          <a:prstGeom prst="rect">
            <a:avLst/>
          </a:prstGeom>
        </p:spPr>
        <p:txBody>
          <a:bodyPr anchorCtr="0" anchor="t" bIns="91425" lIns="91425" rIns="91425" tIns="91425">
            <a:noAutofit/>
          </a:bodyPr>
          <a:lstStyle/>
          <a:p>
            <a:pPr lvl="0" rtl="0">
              <a:spcBef>
                <a:spcPts val="0"/>
              </a:spcBef>
              <a:buNone/>
            </a:pPr>
            <a:r>
              <a:rPr b="1" lang="en" sz="2000"/>
              <a:t>Create class A that holds int.</a:t>
            </a:r>
          </a:p>
          <a:p>
            <a:pPr lvl="0" rtl="0">
              <a:spcBef>
                <a:spcPts val="0"/>
              </a:spcBef>
              <a:buNone/>
            </a:pPr>
            <a:r>
              <a:rPr b="1" lang="en" sz="2000"/>
              <a:t>Create Hash function for A, in two forms:</a:t>
            </a:r>
          </a:p>
          <a:p>
            <a:pPr indent="-355600" lvl="0" marL="457200" rtl="0">
              <a:spcBef>
                <a:spcPts val="0"/>
              </a:spcBef>
              <a:buSzPct val="100000"/>
              <a:buChar char="-"/>
            </a:pPr>
            <a:r>
              <a:rPr b="1" lang="en" sz="2000"/>
              <a:t>option a: hash&lt;A&gt;</a:t>
            </a:r>
          </a:p>
          <a:p>
            <a:pPr indent="-355600" lvl="0" marL="457200" rtl="0">
              <a:spcBef>
                <a:spcPts val="0"/>
              </a:spcBef>
              <a:buSzPct val="100000"/>
              <a:buChar char="-"/>
            </a:pPr>
            <a:r>
              <a:rPr b="1" lang="en" sz="2000"/>
              <a:t>option b: MyHash&lt;A&gt;</a:t>
            </a:r>
          </a:p>
          <a:p>
            <a:pPr lvl="0" rtl="0">
              <a:spcBef>
                <a:spcPts val="0"/>
              </a:spcBef>
              <a:buNone/>
            </a:pPr>
            <a:r>
              <a:rPr b="1" lang="en" sz="2000"/>
              <a:t>(see: </a:t>
            </a:r>
            <a:r>
              <a:rPr b="1" lang="en" sz="2000" u="sng">
                <a:solidFill>
                  <a:schemeClr val="hlink"/>
                </a:solidFill>
                <a:hlinkClick r:id="rId3"/>
              </a:rPr>
              <a:t>http://en.cppreference.com/w/cpp/utility/hash</a:t>
            </a:r>
            <a:r>
              <a:rPr b="1" lang="en" sz="2000"/>
              <a:t>)</a:t>
            </a:r>
          </a:p>
          <a:p>
            <a:pPr lvl="0" rtl="0">
              <a:spcBef>
                <a:spcPts val="0"/>
              </a:spcBef>
              <a:buNone/>
            </a:pPr>
            <a:r>
              <a:t/>
            </a:r>
            <a:endParaRPr b="1" sz="600"/>
          </a:p>
          <a:p>
            <a:pPr lvl="0" rtl="0">
              <a:spcBef>
                <a:spcPts val="0"/>
              </a:spcBef>
              <a:buNone/>
            </a:pPr>
            <a:r>
              <a:rPr b="1" lang="en" sz="2000"/>
              <a:t>Create two instances of unordered_set&lt;A&gt;:</a:t>
            </a:r>
          </a:p>
          <a:p>
            <a:pPr indent="-355600" lvl="0" marL="457200" rtl="0">
              <a:spcBef>
                <a:spcPts val="0"/>
              </a:spcBef>
              <a:buSzPct val="100000"/>
              <a:buChar char="-"/>
            </a:pPr>
            <a:r>
              <a:rPr b="1" lang="en" sz="2000"/>
              <a:t>One that uses the default hash&lt;A&gt;</a:t>
            </a:r>
          </a:p>
          <a:p>
            <a:pPr indent="-355600" lvl="0" marL="457200" rtl="0">
              <a:spcBef>
                <a:spcPts val="0"/>
              </a:spcBef>
              <a:buSzPct val="100000"/>
              <a:buChar char="-"/>
            </a:pPr>
            <a:r>
              <a:rPr b="1" lang="en" sz="2000"/>
              <a:t>One that uses MyHash&lt;A&gt;</a:t>
            </a:r>
          </a:p>
        </p:txBody>
      </p:sp>
      <p:sp>
        <p:nvSpPr>
          <p:cNvPr id="146" name="Shape 146"/>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47" name="Shape 147"/>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148" name="Shape 148"/>
          <p:cNvSpPr txBox="1"/>
          <p:nvPr>
            <p:ph idx="1" type="body"/>
          </p:nvPr>
        </p:nvSpPr>
        <p:spPr>
          <a:xfrm>
            <a:off x="261575" y="1200150"/>
            <a:ext cx="1082400" cy="936300"/>
          </a:xfrm>
          <a:prstGeom prst="rect">
            <a:avLst/>
          </a:prstGeom>
        </p:spPr>
        <p:txBody>
          <a:bodyPr anchorCtr="0" anchor="ctr" bIns="91425" lIns="91425" rIns="91425" tIns="91425">
            <a:noAutofit/>
          </a:bodyPr>
          <a:lstStyle/>
          <a:p>
            <a:pPr lvl="0" rtl="0">
              <a:spcBef>
                <a:spcPts val="0"/>
              </a:spcBef>
              <a:buNone/>
            </a:pPr>
            <a:r>
              <a:rPr b="1" lang="en" sz="7200"/>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a:t>
            </a:r>
          </a:p>
        </p:txBody>
      </p:sp>
      <p:sp>
        <p:nvSpPr>
          <p:cNvPr id="154" name="Shape 154"/>
          <p:cNvSpPr txBox="1"/>
          <p:nvPr>
            <p:ph idx="1" type="body"/>
          </p:nvPr>
        </p:nvSpPr>
        <p:spPr>
          <a:xfrm>
            <a:off x="457200" y="1200150"/>
            <a:ext cx="8559300" cy="3725700"/>
          </a:xfrm>
          <a:prstGeom prst="rect">
            <a:avLst/>
          </a:prstGeom>
        </p:spPr>
        <p:txBody>
          <a:bodyPr anchorCtr="0" anchor="t" bIns="91425" lIns="91425" rIns="91425" tIns="91425">
            <a:noAutofit/>
          </a:bodyPr>
          <a:lstStyle/>
          <a:p>
            <a:pPr lvl="0">
              <a:spcBef>
                <a:spcPts val="0"/>
              </a:spcBef>
              <a:buNone/>
            </a:pPr>
            <a:r>
              <a:rPr b="1" lang="en" sz="2400"/>
              <a:t>Let’s Move on to...</a:t>
            </a:r>
          </a:p>
          <a:p>
            <a:pPr lvl="0">
              <a:spcBef>
                <a:spcPts val="0"/>
              </a:spcBef>
              <a:buNone/>
            </a:pPr>
            <a:r>
              <a:t/>
            </a:r>
            <a:endParaRPr b="1" sz="2400"/>
          </a:p>
          <a:p>
            <a:pPr indent="457200" lvl="0" rtl="0">
              <a:spcBef>
                <a:spcPts val="0"/>
              </a:spcBef>
              <a:buNone/>
            </a:pPr>
            <a:r>
              <a:rPr b="1" i="1" lang="en" sz="6200"/>
              <a:t>Move</a:t>
            </a:r>
          </a:p>
          <a:p>
            <a:pPr lvl="0" rtl="0">
              <a:spcBef>
                <a:spcPts val="0"/>
              </a:spcBef>
              <a:buNone/>
            </a:pPr>
            <a:r>
              <a:t/>
            </a:r>
            <a:endParaRPr b="1" sz="1800">
              <a:latin typeface="Courier New"/>
              <a:ea typeface="Courier New"/>
              <a:cs typeface="Courier New"/>
              <a:sym typeface="Courier New"/>
            </a:endParaRPr>
          </a:p>
        </p:txBody>
      </p:sp>
      <p:sp>
        <p:nvSpPr>
          <p:cNvPr id="155" name="Shape 155"/>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6" name="Shape 156"/>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Some code to begin with</a:t>
            </a:r>
          </a:p>
        </p:txBody>
      </p:sp>
      <p:sp>
        <p:nvSpPr>
          <p:cNvPr id="162" name="Shape 162"/>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rPr b="1" lang="en" sz="1800" u="sng"/>
              <a:t>What’s disturbing in the following code?</a:t>
            </a:r>
          </a:p>
          <a:p>
            <a:pPr lvl="0" rtl="0">
              <a:spcBef>
                <a:spcPts val="500"/>
              </a:spcBef>
              <a:buNone/>
            </a:pPr>
            <a:r>
              <a:t/>
            </a:r>
            <a:endParaRPr b="1" sz="1800"/>
          </a:p>
          <a:p>
            <a:pPr indent="-69850" lvl="0" marL="457200" rtl="0">
              <a:spcBef>
                <a:spcPts val="500"/>
              </a:spcBef>
              <a:buClr>
                <a:schemeClr val="dk1"/>
              </a:buClr>
              <a:buSzPct val="78571"/>
              <a:buFont typeface="Arial"/>
              <a:buNone/>
            </a:pPr>
            <a:r>
              <a:rPr b="1" lang="en" sz="1400">
                <a:latin typeface="Courier New"/>
                <a:ea typeface="Courier New"/>
                <a:cs typeface="Courier New"/>
                <a:sym typeface="Courier New"/>
              </a:rPr>
              <a:t>int main() {</a:t>
            </a:r>
          </a:p>
          <a:p>
            <a:pPr indent="387350" lvl="0" marL="457200" rtl="0">
              <a:spcBef>
                <a:spcPts val="500"/>
              </a:spcBef>
              <a:buClr>
                <a:schemeClr val="dk1"/>
              </a:buClr>
              <a:buSzPct val="78571"/>
              <a:buFont typeface="Arial"/>
              <a:buNone/>
            </a:pPr>
            <a:r>
              <a:rPr b="1" lang="en" sz="1400">
                <a:latin typeface="Courier New"/>
                <a:ea typeface="Courier New"/>
                <a:cs typeface="Courier New"/>
                <a:sym typeface="Courier New"/>
              </a:rPr>
              <a:t>Godzilla g1 = factory.createFrighteningGodzilla();</a:t>
            </a:r>
          </a:p>
          <a:p>
            <a:pPr indent="387350" lvl="0" marL="457200" rtl="0">
              <a:spcBef>
                <a:spcPts val="500"/>
              </a:spcBef>
              <a:buClr>
                <a:schemeClr val="dk1"/>
              </a:buClr>
              <a:buSzPct val="78571"/>
              <a:buFont typeface="Arial"/>
              <a:buNone/>
            </a:pPr>
            <a:r>
              <a:rPr b="1" lang="en" sz="1400">
                <a:latin typeface="Courier New"/>
                <a:ea typeface="Courier New"/>
                <a:cs typeface="Courier New"/>
                <a:sym typeface="Courier New"/>
              </a:rPr>
              <a:t>Godzilla g2;</a:t>
            </a:r>
          </a:p>
          <a:p>
            <a:pPr indent="387350" lvl="0" marL="457200" rtl="0">
              <a:spcBef>
                <a:spcPts val="500"/>
              </a:spcBef>
              <a:buClr>
                <a:schemeClr val="dk1"/>
              </a:buClr>
              <a:buSzPct val="78571"/>
              <a:buFont typeface="Arial"/>
              <a:buNone/>
            </a:pPr>
            <a:r>
              <a:rPr b="1" lang="en" sz="1400">
                <a:latin typeface="Courier New"/>
                <a:ea typeface="Courier New"/>
                <a:cs typeface="Courier New"/>
                <a:sym typeface="Courier New"/>
              </a:rPr>
              <a:t>g2 = factory.createSpookyGodzilla();</a:t>
            </a:r>
          </a:p>
          <a:p>
            <a:pPr indent="387350" lvl="0" marL="457200" rtl="0">
              <a:spcBef>
                <a:spcPts val="500"/>
              </a:spcBef>
              <a:buClr>
                <a:schemeClr val="dk1"/>
              </a:buClr>
              <a:buSzPct val="78571"/>
              <a:buFont typeface="Arial"/>
              <a:buNone/>
            </a:pPr>
            <a:r>
              <a:rPr b="1" lang="en" sz="1400">
                <a:latin typeface="Courier New"/>
                <a:ea typeface="Courier New"/>
                <a:cs typeface="Courier New"/>
                <a:sym typeface="Courier New"/>
              </a:rPr>
              <a:t>list&lt;Godzilla&gt; list_of_godzillas;</a:t>
            </a:r>
          </a:p>
          <a:p>
            <a:pPr indent="387350" lvl="0" marL="457200" rtl="0">
              <a:spcBef>
                <a:spcPts val="500"/>
              </a:spcBef>
              <a:buClr>
                <a:schemeClr val="dk1"/>
              </a:buClr>
              <a:buSzPct val="78571"/>
              <a:buFont typeface="Arial"/>
              <a:buNone/>
            </a:pPr>
            <a:r>
              <a:rPr b="1" lang="en" sz="1400">
                <a:latin typeface="Courier New"/>
                <a:ea typeface="Courier New"/>
                <a:cs typeface="Courier New"/>
                <a:sym typeface="Courier New"/>
              </a:rPr>
              <a:t>list_of_godzillas.push_back(Godzilla("duvshanit"));</a:t>
            </a:r>
          </a:p>
          <a:p>
            <a:pPr indent="-69850" lvl="0" marL="457200" rtl="0">
              <a:spcBef>
                <a:spcPts val="500"/>
              </a:spcBef>
              <a:buClr>
                <a:schemeClr val="dk1"/>
              </a:buClr>
              <a:buSzPct val="78571"/>
              <a:buFont typeface="Arial"/>
              <a:buNone/>
            </a:pPr>
            <a:r>
              <a:rPr b="1" lang="en" sz="1400">
                <a:latin typeface="Courier New"/>
                <a:ea typeface="Courier New"/>
                <a:cs typeface="Courier New"/>
                <a:sym typeface="Courier New"/>
              </a:rPr>
              <a:t>}</a:t>
            </a:r>
          </a:p>
          <a:p>
            <a:pPr lvl="0" rtl="0">
              <a:spcBef>
                <a:spcPts val="500"/>
              </a:spcBef>
              <a:buNone/>
            </a:pPr>
            <a:r>
              <a:t/>
            </a:r>
            <a:endParaRPr b="1" sz="1800"/>
          </a:p>
        </p:txBody>
      </p:sp>
      <p:sp>
        <p:nvSpPr>
          <p:cNvPr id="163" name="Shape 16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4" name="Shape 164"/>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 problem</a:t>
            </a:r>
          </a:p>
        </p:txBody>
      </p:sp>
      <p:sp>
        <p:nvSpPr>
          <p:cNvPr id="170" name="Shape 170"/>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t/>
            </a:r>
            <a:endParaRPr b="1" sz="1800"/>
          </a:p>
          <a:p>
            <a:pPr lvl="0" rtl="0">
              <a:spcBef>
                <a:spcPts val="500"/>
              </a:spcBef>
              <a:buNone/>
            </a:pPr>
            <a:r>
              <a:rPr b="1" lang="en" sz="2000"/>
              <a:t>C++ inefficiency in redundant copying of temporary objects</a:t>
            </a:r>
          </a:p>
          <a:p>
            <a:pPr indent="-355600" lvl="0" marL="457200" rtl="0">
              <a:spcBef>
                <a:spcPts val="500"/>
              </a:spcBef>
              <a:buSzPct val="100000"/>
              <a:buChar char="-"/>
            </a:pPr>
            <a:r>
              <a:rPr b="1" lang="en" sz="2000"/>
              <a:t>When getting a return value byval (e.g. operator+)</a:t>
            </a:r>
          </a:p>
          <a:p>
            <a:pPr indent="-355600" lvl="0" marL="457200" rtl="0">
              <a:spcBef>
                <a:spcPts val="500"/>
              </a:spcBef>
              <a:buSzPct val="100000"/>
              <a:buChar char="-"/>
            </a:pPr>
            <a:r>
              <a:rPr b="1" lang="en" sz="2000"/>
              <a:t>When adding objects to STL containers</a:t>
            </a:r>
          </a:p>
          <a:p>
            <a:pPr indent="-355600" lvl="0" marL="457200" rtl="0">
              <a:spcBef>
                <a:spcPts val="500"/>
              </a:spcBef>
              <a:buSzPct val="100000"/>
              <a:buChar char="-"/>
            </a:pPr>
            <a:r>
              <a:rPr b="1" lang="en" sz="2000"/>
              <a:t>etc.</a:t>
            </a:r>
          </a:p>
          <a:p>
            <a:pPr lvl="0" rtl="0">
              <a:spcBef>
                <a:spcPts val="500"/>
              </a:spcBef>
              <a:buNone/>
            </a:pPr>
            <a:r>
              <a:t/>
            </a:r>
            <a:endParaRPr b="1" sz="1800"/>
          </a:p>
          <a:p>
            <a:pPr lvl="0" rtl="0">
              <a:spcBef>
                <a:spcPts val="500"/>
              </a:spcBef>
              <a:buNone/>
            </a:pPr>
            <a:r>
              <a:rPr b="1" lang="en" sz="1800"/>
              <a:t>Some of the inefficiencies are resolved through RVO</a:t>
            </a:r>
            <a:br>
              <a:rPr b="1" lang="en" sz="1800"/>
            </a:br>
            <a:r>
              <a:rPr b="1" lang="en" sz="1800"/>
              <a:t>(Return Value Optimization). But many are not. </a:t>
            </a:r>
          </a:p>
        </p:txBody>
      </p:sp>
      <p:sp>
        <p:nvSpPr>
          <p:cNvPr id="171" name="Shape 17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2" name="Shape 172"/>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we aim for</a:t>
            </a:r>
          </a:p>
        </p:txBody>
      </p:sp>
      <p:sp>
        <p:nvSpPr>
          <p:cNvPr id="178" name="Shape 178"/>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t/>
            </a:r>
            <a:endParaRPr b="1" sz="1800"/>
          </a:p>
          <a:p>
            <a:pPr lvl="0" rtl="0">
              <a:spcBef>
                <a:spcPts val="500"/>
              </a:spcBef>
              <a:buNone/>
            </a:pPr>
            <a:r>
              <a:rPr b="1" lang="en" sz="2000"/>
              <a:t>If we can tell the compiler:</a:t>
            </a:r>
          </a:p>
          <a:p>
            <a:pPr indent="-355600" lvl="0" marL="457200" rtl="0">
              <a:spcBef>
                <a:spcPts val="500"/>
              </a:spcBef>
              <a:buSzPct val="100000"/>
              <a:buChar char="-"/>
            </a:pPr>
            <a:r>
              <a:rPr b="1" lang="en" sz="2000"/>
              <a:t>In this case a copy is required (we still use the original):</a:t>
            </a:r>
          </a:p>
          <a:p>
            <a:pPr lvl="0" rtl="0">
              <a:spcBef>
                <a:spcPts val="500"/>
              </a:spcBef>
              <a:buNone/>
            </a:pPr>
            <a:r>
              <a:rPr b="1" lang="en" sz="1600">
                <a:latin typeface="Courier New"/>
                <a:ea typeface="Courier New"/>
                <a:cs typeface="Courier New"/>
                <a:sym typeface="Courier New"/>
              </a:rPr>
              <a:t>	</a:t>
            </a:r>
            <a:r>
              <a:rPr b="1" lang="en" sz="1400">
                <a:latin typeface="Courier New"/>
                <a:ea typeface="Courier New"/>
                <a:cs typeface="Courier New"/>
                <a:sym typeface="Courier New"/>
              </a:rPr>
              <a:t>Godzilla g2 = g1;</a:t>
            </a:r>
          </a:p>
          <a:p>
            <a:pPr lvl="0" rtl="0">
              <a:spcBef>
                <a:spcPts val="500"/>
              </a:spcBef>
              <a:buNone/>
            </a:pPr>
            <a:r>
              <a:t/>
            </a:r>
            <a:endParaRPr b="1" sz="2000"/>
          </a:p>
          <a:p>
            <a:pPr indent="-355600" lvl="0" marL="457200" rtl="0">
              <a:spcBef>
                <a:spcPts val="500"/>
              </a:spcBef>
              <a:buSzPct val="100000"/>
              <a:buChar char="-"/>
            </a:pPr>
            <a:r>
              <a:rPr b="1" lang="en" sz="2000"/>
              <a:t>In this case a copy is redundant, the original is temporary and we can just “take it”:</a:t>
            </a:r>
          </a:p>
          <a:p>
            <a:pPr lvl="0" rtl="0">
              <a:spcBef>
                <a:spcPts val="500"/>
              </a:spcBef>
              <a:buNone/>
            </a:pPr>
            <a:r>
              <a:rPr b="1" lang="en" sz="1600">
                <a:latin typeface="Courier New"/>
                <a:ea typeface="Courier New"/>
                <a:cs typeface="Courier New"/>
                <a:sym typeface="Courier New"/>
              </a:rPr>
              <a:t>	</a:t>
            </a:r>
            <a:r>
              <a:rPr b="1" lang="en" sz="1400">
                <a:latin typeface="Courier New"/>
                <a:ea typeface="Courier New"/>
                <a:cs typeface="Courier New"/>
                <a:sym typeface="Courier New"/>
              </a:rPr>
              <a:t>list_of_godzillas.push_back(Godzilla("duvshanit"));</a:t>
            </a:r>
          </a:p>
          <a:p>
            <a:pPr lvl="0" rtl="0">
              <a:spcBef>
                <a:spcPts val="500"/>
              </a:spcBef>
              <a:buNone/>
            </a:pPr>
            <a:r>
              <a:t/>
            </a:r>
            <a:endParaRPr b="1" sz="1800"/>
          </a:p>
          <a:p>
            <a:pPr lvl="0" rtl="0">
              <a:spcBef>
                <a:spcPts val="500"/>
              </a:spcBef>
              <a:buNone/>
            </a:pPr>
            <a:r>
              <a:t/>
            </a:r>
            <a:endParaRPr b="1" sz="1800"/>
          </a:p>
        </p:txBody>
      </p:sp>
      <p:sp>
        <p:nvSpPr>
          <p:cNvPr id="179" name="Shape 17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0" name="Shape 180"/>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RValue reference</a:t>
            </a:r>
          </a:p>
        </p:txBody>
      </p:sp>
      <p:sp>
        <p:nvSpPr>
          <p:cNvPr id="186" name="Shape 186"/>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342900" lvl="0" marL="457200" rtl="0">
              <a:spcBef>
                <a:spcPts val="500"/>
              </a:spcBef>
              <a:buSzPct val="100000"/>
              <a:buChar char="●"/>
            </a:pPr>
            <a:r>
              <a:rPr b="1" lang="en" sz="1800"/>
              <a:t>a reference!</a:t>
            </a:r>
          </a:p>
          <a:p>
            <a:pPr indent="-342900" lvl="0" marL="457200" rtl="0">
              <a:spcBef>
                <a:spcPts val="500"/>
              </a:spcBef>
              <a:buSzPct val="100000"/>
              <a:buChar char="●"/>
            </a:pPr>
            <a:r>
              <a:rPr b="1" lang="en" sz="1800"/>
              <a:t>identified as “temporary” by the compiler</a:t>
            </a:r>
          </a:p>
          <a:p>
            <a:pPr lvl="0" rtl="0">
              <a:spcBef>
                <a:spcPts val="500"/>
              </a:spcBef>
              <a:buNone/>
            </a:pPr>
            <a:r>
              <a:t/>
            </a:r>
            <a:endParaRPr b="1" sz="1800"/>
          </a:p>
          <a:p>
            <a:pPr indent="-342900" lvl="0" marL="457200" rtl="0">
              <a:spcBef>
                <a:spcPts val="500"/>
              </a:spcBef>
              <a:buSzPct val="100000"/>
              <a:buChar char="●"/>
            </a:pPr>
            <a:r>
              <a:rPr b="1" lang="en" sz="1800"/>
              <a:t>we can overload two functions on the difference between:</a:t>
            </a:r>
          </a:p>
          <a:p>
            <a:pPr indent="-342900" lvl="1" marL="914400" rtl="0">
              <a:spcBef>
                <a:spcPts val="500"/>
              </a:spcBef>
              <a:buSzPct val="100000"/>
              <a:buChar char="○"/>
            </a:pPr>
            <a:r>
              <a:rPr b="1" lang="en" sz="1800"/>
              <a:t>lvalue reference (A&amp; a)</a:t>
            </a:r>
          </a:p>
          <a:p>
            <a:pPr indent="-342900" lvl="1" marL="914400" rtl="0">
              <a:spcBef>
                <a:spcPts val="500"/>
              </a:spcBef>
              <a:buSzPct val="100000"/>
              <a:buChar char="○"/>
            </a:pPr>
            <a:r>
              <a:rPr b="1" lang="en" sz="1800"/>
              <a:t>rvalue reference (A&amp;&amp; a) -- yes it’s weird, but that’s the syntax</a:t>
            </a:r>
          </a:p>
        </p:txBody>
      </p:sp>
      <p:sp>
        <p:nvSpPr>
          <p:cNvPr id="187" name="Shape 18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88" name="Shape 188"/>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RValue reference - 1st example</a:t>
            </a:r>
          </a:p>
        </p:txBody>
      </p:sp>
      <p:sp>
        <p:nvSpPr>
          <p:cNvPr id="194" name="Shape 194"/>
          <p:cNvSpPr txBox="1"/>
          <p:nvPr>
            <p:ph idx="1" type="body"/>
          </p:nvPr>
        </p:nvSpPr>
        <p:spPr>
          <a:xfrm>
            <a:off x="457200" y="1123950"/>
            <a:ext cx="8351700" cy="3549600"/>
          </a:xfrm>
          <a:prstGeom prst="rect">
            <a:avLst/>
          </a:prstGeom>
        </p:spPr>
        <p:txBody>
          <a:bodyPr anchorCtr="0" anchor="t" bIns="91425" lIns="91425" rIns="91425" tIns="91425">
            <a:noAutofit/>
          </a:bodyPr>
          <a:lstStyle/>
          <a:p>
            <a:pPr lvl="0" marR="0" rtl="0" algn="l">
              <a:lnSpc>
                <a:spcPct val="100000"/>
              </a:lnSpc>
              <a:spcBef>
                <a:spcPts val="100"/>
              </a:spcBef>
              <a:spcAft>
                <a:spcPts val="0"/>
              </a:spcAft>
              <a:buNone/>
            </a:pPr>
            <a:r>
              <a:t/>
            </a:r>
            <a:endParaRPr b="1" sz="600">
              <a:latin typeface="Courier New"/>
              <a:ea typeface="Courier New"/>
              <a:cs typeface="Courier New"/>
              <a:sym typeface="Courier New"/>
            </a:endParaRPr>
          </a:p>
          <a:p>
            <a:pPr lvl="0" marR="0" rtl="0" algn="l">
              <a:lnSpc>
                <a:spcPct val="100000"/>
              </a:lnSpc>
              <a:spcBef>
                <a:spcPts val="100"/>
              </a:spcBef>
              <a:spcAft>
                <a:spcPts val="0"/>
              </a:spcAft>
              <a:buClr>
                <a:schemeClr val="dk1"/>
              </a:buClr>
              <a:buSzPct val="78571"/>
              <a:buFont typeface="Arial"/>
              <a:buNone/>
            </a:pPr>
            <a:r>
              <a:rPr b="1" lang="en" sz="1400">
                <a:latin typeface="Courier New"/>
                <a:ea typeface="Courier New"/>
                <a:cs typeface="Courier New"/>
                <a:sym typeface="Courier New"/>
              </a:rPr>
              <a:t>void foo(int&amp; lvalueref) { cout &lt;&lt; "in Lvalueref foo!" &lt;&lt; endl; }</a:t>
            </a:r>
          </a:p>
          <a:p>
            <a:pPr lvl="0" marR="0" rtl="0" algn="l">
              <a:lnSpc>
                <a:spcPct val="100000"/>
              </a:lnSpc>
              <a:spcBef>
                <a:spcPts val="100"/>
              </a:spcBef>
              <a:spcAft>
                <a:spcPts val="0"/>
              </a:spcAft>
              <a:buClr>
                <a:schemeClr val="dk1"/>
              </a:buClr>
              <a:buSzPct val="183333"/>
              <a:buFont typeface="Arial"/>
              <a:buNone/>
            </a:pPr>
            <a:r>
              <a:t/>
            </a:r>
            <a:endParaRPr b="1" sz="600">
              <a:latin typeface="Courier New"/>
              <a:ea typeface="Courier New"/>
              <a:cs typeface="Courier New"/>
              <a:sym typeface="Courier New"/>
            </a:endParaRPr>
          </a:p>
          <a:p>
            <a:pPr lvl="0" marR="0" rtl="0" algn="l">
              <a:lnSpc>
                <a:spcPct val="100000"/>
              </a:lnSpc>
              <a:spcBef>
                <a:spcPts val="100"/>
              </a:spcBef>
              <a:spcAft>
                <a:spcPts val="0"/>
              </a:spcAft>
              <a:buNone/>
            </a:pPr>
            <a:r>
              <a:rPr b="1" lang="en" sz="1400">
                <a:latin typeface="Courier New"/>
                <a:ea typeface="Courier New"/>
                <a:cs typeface="Courier New"/>
                <a:sym typeface="Courier New"/>
              </a:rPr>
              <a:t>void foo(int&amp;&amp; rvalueref) { cout &lt;&lt; "in Rvalueref foo!" &lt;&lt; endl; }</a:t>
            </a:r>
          </a:p>
          <a:p>
            <a:pPr lvl="0" marR="0" rtl="0" algn="l">
              <a:lnSpc>
                <a:spcPct val="100000"/>
              </a:lnSpc>
              <a:spcBef>
                <a:spcPts val="100"/>
              </a:spcBef>
              <a:spcAft>
                <a:spcPts val="0"/>
              </a:spcAft>
              <a:buNone/>
            </a:pPr>
            <a:r>
              <a:t/>
            </a:r>
            <a:endParaRPr b="1" sz="1400">
              <a:latin typeface="Courier New"/>
              <a:ea typeface="Courier New"/>
              <a:cs typeface="Courier New"/>
              <a:sym typeface="Courier New"/>
            </a:endParaRPr>
          </a:p>
          <a:p>
            <a:pPr lvl="0" marR="0" rtl="0" algn="l">
              <a:lnSpc>
                <a:spcPct val="100000"/>
              </a:lnSpc>
              <a:spcBef>
                <a:spcPts val="100"/>
              </a:spcBef>
              <a:spcAft>
                <a:spcPts val="0"/>
              </a:spcAft>
              <a:buNone/>
            </a:pPr>
            <a:r>
              <a:rPr b="1" lang="en" sz="1400">
                <a:latin typeface="Courier New"/>
                <a:ea typeface="Courier New"/>
                <a:cs typeface="Courier New"/>
                <a:sym typeface="Courier New"/>
              </a:rPr>
              <a:t>int main() {</a:t>
            </a:r>
          </a:p>
          <a:p>
            <a:pPr lvl="0" marR="0" rtl="0" algn="l">
              <a:lnSpc>
                <a:spcPct val="100000"/>
              </a:lnSpc>
              <a:spcBef>
                <a:spcPts val="100"/>
              </a:spcBef>
              <a:spcAft>
                <a:spcPts val="0"/>
              </a:spcAft>
              <a:buNone/>
            </a:pPr>
            <a:r>
              <a:rPr b="1" lang="en" sz="1400">
                <a:latin typeface="Courier New"/>
                <a:ea typeface="Courier New"/>
                <a:cs typeface="Courier New"/>
                <a:sym typeface="Courier New"/>
              </a:rPr>
              <a:t>    int i = 3;</a:t>
            </a:r>
          </a:p>
          <a:p>
            <a:pPr lvl="0" marR="0" rtl="0" algn="l">
              <a:lnSpc>
                <a:spcPct val="100000"/>
              </a:lnSpc>
              <a:spcBef>
                <a:spcPts val="100"/>
              </a:spcBef>
              <a:spcAft>
                <a:spcPts val="0"/>
              </a:spcAft>
              <a:buNone/>
            </a:pPr>
            <a:r>
              <a:rPr b="1" lang="en" sz="1400">
                <a:latin typeface="Courier New"/>
                <a:ea typeface="Courier New"/>
                <a:cs typeface="Courier New"/>
                <a:sym typeface="Courier New"/>
              </a:rPr>
              <a:t>    foo(i);</a:t>
            </a:r>
          </a:p>
          <a:p>
            <a:pPr lvl="0" marR="0" rtl="0" algn="l">
              <a:lnSpc>
                <a:spcPct val="100000"/>
              </a:lnSpc>
              <a:spcBef>
                <a:spcPts val="100"/>
              </a:spcBef>
              <a:spcAft>
                <a:spcPts val="0"/>
              </a:spcAft>
              <a:buNone/>
            </a:pPr>
            <a:r>
              <a:rPr b="1" lang="en" sz="1400">
                <a:latin typeface="Courier New"/>
                <a:ea typeface="Courier New"/>
                <a:cs typeface="Courier New"/>
                <a:sym typeface="Courier New"/>
              </a:rPr>
              <a:t>    foo(3);</a:t>
            </a:r>
          </a:p>
          <a:p>
            <a:pPr lvl="0" marR="0" rtl="0" algn="l">
              <a:lnSpc>
                <a:spcPct val="100000"/>
              </a:lnSpc>
              <a:spcBef>
                <a:spcPts val="100"/>
              </a:spcBef>
              <a:spcAft>
                <a:spcPts val="0"/>
              </a:spcAft>
              <a:buNone/>
            </a:pPr>
            <a:r>
              <a:rPr b="1" lang="en" sz="1400">
                <a:latin typeface="Courier New"/>
                <a:ea typeface="Courier New"/>
                <a:cs typeface="Courier New"/>
                <a:sym typeface="Courier New"/>
              </a:rPr>
              <a:t>	const int j = i;</a:t>
            </a:r>
          </a:p>
          <a:p>
            <a:pPr lvl="0" rtl="0">
              <a:spcBef>
                <a:spcPts val="100"/>
              </a:spcBef>
              <a:buNone/>
            </a:pPr>
            <a:r>
              <a:rPr b="1" lang="en" sz="1400">
                <a:latin typeface="Courier New"/>
                <a:ea typeface="Courier New"/>
                <a:cs typeface="Courier New"/>
                <a:sym typeface="Courier New"/>
              </a:rPr>
              <a:t>    foo(j);	// which one is called here?</a:t>
            </a:r>
          </a:p>
          <a:p>
            <a:pPr lvl="0" marR="0" rtl="0" algn="l">
              <a:lnSpc>
                <a:spcPct val="100000"/>
              </a:lnSpc>
              <a:spcBef>
                <a:spcPts val="500"/>
              </a:spcBef>
              <a:spcAft>
                <a:spcPts val="0"/>
              </a:spcAft>
              <a:buNone/>
            </a:pPr>
            <a:r>
              <a:rPr b="1" lang="en" sz="1400">
                <a:latin typeface="Courier New"/>
                <a:ea typeface="Courier New"/>
                <a:cs typeface="Courier New"/>
                <a:sym typeface="Courier New"/>
              </a:rPr>
              <a:t>}</a:t>
            </a:r>
          </a:p>
          <a:p>
            <a:pPr lvl="0" marR="0" rtl="0" algn="l">
              <a:lnSpc>
                <a:spcPct val="100000"/>
              </a:lnSpc>
              <a:spcBef>
                <a:spcPts val="500"/>
              </a:spcBef>
              <a:spcAft>
                <a:spcPts val="0"/>
              </a:spcAft>
              <a:buNone/>
            </a:pPr>
            <a:r>
              <a:t/>
            </a:r>
            <a:endParaRPr b="1" sz="600"/>
          </a:p>
          <a:p>
            <a:pPr lvl="0" marR="0" rtl="0" algn="l">
              <a:lnSpc>
                <a:spcPct val="100000"/>
              </a:lnSpc>
              <a:spcBef>
                <a:spcPts val="500"/>
              </a:spcBef>
              <a:spcAft>
                <a:spcPts val="0"/>
              </a:spcAft>
              <a:buNone/>
            </a:pPr>
            <a:r>
              <a:rPr b="1" lang="en" sz="1600"/>
              <a:t>Code: </a:t>
            </a:r>
            <a:r>
              <a:rPr b="1" lang="en" sz="1600" u="sng">
                <a:solidFill>
                  <a:schemeClr val="hlink"/>
                </a:solidFill>
                <a:hlinkClick r:id="rId3"/>
              </a:rPr>
              <a:t>http://coliru.stacked-crooked.com/a/0e0244f1dc5ee040</a:t>
            </a:r>
            <a:r>
              <a:rPr b="1" lang="en" sz="1600"/>
              <a:t> </a:t>
            </a:r>
          </a:p>
        </p:txBody>
      </p:sp>
      <p:sp>
        <p:nvSpPr>
          <p:cNvPr id="195" name="Shape 19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6" name="Shape 196"/>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Topics</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Go quickly through the Math Expression solution</a:t>
            </a:r>
          </a:p>
          <a:p>
            <a:pPr lvl="0" rtl="0">
              <a:spcBef>
                <a:spcPts val="0"/>
              </a:spcBef>
              <a:buNone/>
            </a:pPr>
            <a:r>
              <a:t/>
            </a:r>
            <a:endParaRPr sz="1100"/>
          </a:p>
          <a:p>
            <a:pPr indent="-381000" lvl="0" marL="457200" rtl="0">
              <a:spcBef>
                <a:spcPts val="0"/>
              </a:spcBef>
              <a:buSzPct val="100000"/>
              <a:buChar char="-"/>
            </a:pPr>
            <a:r>
              <a:rPr lang="en" sz="2400"/>
              <a:t>Containers</a:t>
            </a:r>
          </a:p>
          <a:p>
            <a:pPr lvl="0" rtl="0">
              <a:spcBef>
                <a:spcPts val="0"/>
              </a:spcBef>
              <a:buNone/>
            </a:pPr>
            <a:r>
              <a:t/>
            </a:r>
            <a:endParaRPr sz="600"/>
          </a:p>
          <a:p>
            <a:pPr indent="-381000" lvl="0" marL="457200" rtl="0">
              <a:spcBef>
                <a:spcPts val="0"/>
              </a:spcBef>
              <a:buSzPct val="100000"/>
              <a:buChar char="-"/>
            </a:pPr>
            <a:r>
              <a:rPr lang="en" sz="2400"/>
              <a:t>rvalue reference and move semantics</a:t>
            </a:r>
          </a:p>
          <a:p>
            <a:pPr indent="-381000" lvl="0" marL="457200" rtl="0">
              <a:spcBef>
                <a:spcPts val="0"/>
              </a:spcBef>
              <a:buSzPct val="100000"/>
              <a:buChar char="-"/>
            </a:pPr>
            <a:r>
              <a:rPr lang="en" sz="2400"/>
              <a:t>move ctor and move assignment operator</a:t>
            </a:r>
          </a:p>
          <a:p>
            <a:pPr indent="-381000" lvl="0" marL="457200" rtl="0">
              <a:spcBef>
                <a:spcPts val="0"/>
              </a:spcBef>
              <a:buSzPct val="100000"/>
              <a:buChar char="-"/>
            </a:pPr>
            <a:r>
              <a:rPr lang="en" sz="2400"/>
              <a:t>std::move</a:t>
            </a:r>
          </a:p>
          <a:p>
            <a:pPr indent="-381000" lvl="0" marL="457200" rtl="0">
              <a:spcBef>
                <a:spcPts val="0"/>
              </a:spcBef>
              <a:buSzPct val="100000"/>
              <a:buChar char="-"/>
            </a:pPr>
            <a:r>
              <a:rPr lang="en" sz="2400"/>
              <a:t>default and deleted ctors/dtor/assignment</a:t>
            </a:r>
          </a:p>
        </p:txBody>
      </p:sp>
      <p:sp>
        <p:nvSpPr>
          <p:cNvPr id="55" name="Shape 5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56" name="Shape 56"/>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reference overload resolution</a:t>
            </a:r>
          </a:p>
        </p:txBody>
      </p:sp>
      <p:sp>
        <p:nvSpPr>
          <p:cNvPr id="202" name="Shape 20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3" name="Shape 203"/>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graphicFrame>
        <p:nvGraphicFramePr>
          <p:cNvPr id="204" name="Shape 204"/>
          <p:cNvGraphicFramePr/>
          <p:nvPr/>
        </p:nvGraphicFramePr>
        <p:xfrm>
          <a:off x="782062" y="1377112"/>
          <a:ext cx="3000000" cy="3000000"/>
        </p:xfrm>
        <a:graphic>
          <a:graphicData uri="http://schemas.openxmlformats.org/drawingml/2006/table">
            <a:tbl>
              <a:tblPr>
                <a:noFill/>
                <a:tableStyleId>{BCC73410-FADB-40B2-BDA1-6F3060BAC0BD}</a:tableStyleId>
              </a:tblPr>
              <a:tblGrid>
                <a:gridCol w="254850"/>
                <a:gridCol w="2779500"/>
                <a:gridCol w="650475"/>
                <a:gridCol w="650475"/>
                <a:gridCol w="650475"/>
                <a:gridCol w="650475"/>
              </a:tblGrid>
              <a:tr h="207100">
                <a:tc>
                  <a:txBody>
                    <a:bodyPr>
                      <a:noAutofit/>
                    </a:bodyPr>
                    <a:lstStyle/>
                    <a:p>
                      <a:pPr lvl="0" rtl="1">
                        <a:spcBef>
                          <a:spcPts val="0"/>
                        </a:spcBef>
                        <a:buNone/>
                      </a:pPr>
                      <a:r>
                        <a:t/>
                      </a:r>
                      <a:endParaRPr sz="1200"/>
                    </a:p>
                  </a:txBody>
                  <a:tcPr marT="27425" marB="27425" marR="27425" marL="27425"/>
                </a:tc>
                <a:tc>
                  <a:txBody>
                    <a:bodyPr>
                      <a:noAutofit/>
                    </a:bodyPr>
                    <a:lstStyle/>
                    <a:p>
                      <a:pPr lvl="0" rtl="1">
                        <a:spcBef>
                          <a:spcPts val="0"/>
                        </a:spcBef>
                        <a:buNone/>
                      </a:pPr>
                      <a:r>
                        <a:t/>
                      </a:r>
                      <a:endParaRPr sz="1200"/>
                    </a:p>
                  </a:txBody>
                  <a:tcPr marT="27425" marB="27425" marR="27425" marL="27425"/>
                </a:tc>
                <a:tc>
                  <a:txBody>
                    <a:bodyPr>
                      <a:noAutofit/>
                    </a:bodyPr>
                    <a:lstStyle/>
                    <a:p>
                      <a:pPr lvl="0" rtl="0" algn="ctr">
                        <a:spcBef>
                          <a:spcPts val="0"/>
                        </a:spcBef>
                        <a:buNone/>
                      </a:pPr>
                      <a:r>
                        <a:rPr lang="en" sz="1200"/>
                        <a:t>A</a:t>
                      </a:r>
                    </a:p>
                  </a:txBody>
                  <a:tcPr marT="27425" marB="27425" marR="27425" marL="27425">
                    <a:solidFill>
                      <a:srgbClr val="F3F3F3"/>
                    </a:solidFill>
                  </a:tcPr>
                </a:tc>
                <a:tc>
                  <a:txBody>
                    <a:bodyPr>
                      <a:noAutofit/>
                    </a:bodyPr>
                    <a:lstStyle/>
                    <a:p>
                      <a:pPr lvl="0" rtl="0" algn="ctr">
                        <a:spcBef>
                          <a:spcPts val="0"/>
                        </a:spcBef>
                        <a:buNone/>
                      </a:pPr>
                      <a:r>
                        <a:rPr lang="en" sz="1200"/>
                        <a:t>B</a:t>
                      </a:r>
                    </a:p>
                  </a:txBody>
                  <a:tcPr marT="27425" marB="27425" marR="27425" marL="27425">
                    <a:solidFill>
                      <a:srgbClr val="F3F3F3"/>
                    </a:solidFill>
                  </a:tcPr>
                </a:tc>
                <a:tc>
                  <a:txBody>
                    <a:bodyPr>
                      <a:noAutofit/>
                    </a:bodyPr>
                    <a:lstStyle/>
                    <a:p>
                      <a:pPr lvl="0" rtl="0" algn="ctr">
                        <a:spcBef>
                          <a:spcPts val="0"/>
                        </a:spcBef>
                        <a:buNone/>
                      </a:pPr>
                      <a:r>
                        <a:rPr lang="en" sz="1200"/>
                        <a:t>C</a:t>
                      </a:r>
                    </a:p>
                  </a:txBody>
                  <a:tcPr marT="27425" marB="27425" marR="27425" marL="27425">
                    <a:solidFill>
                      <a:srgbClr val="F3F3F3"/>
                    </a:solidFill>
                  </a:tcPr>
                </a:tc>
                <a:tc>
                  <a:txBody>
                    <a:bodyPr>
                      <a:noAutofit/>
                    </a:bodyPr>
                    <a:lstStyle/>
                    <a:p>
                      <a:pPr lvl="0" rtl="0" algn="ctr">
                        <a:spcBef>
                          <a:spcPts val="0"/>
                        </a:spcBef>
                        <a:buNone/>
                      </a:pPr>
                      <a:r>
                        <a:rPr lang="en" sz="1200"/>
                        <a:t>D**</a:t>
                      </a:r>
                    </a:p>
                  </a:txBody>
                  <a:tcPr marT="27425" marB="27425" marR="27425" marL="27425">
                    <a:solidFill>
                      <a:srgbClr val="F3F3F3"/>
                    </a:solidFill>
                  </a:tcPr>
                </a:tc>
              </a:tr>
              <a:tr h="452200">
                <a:tc>
                  <a:txBody>
                    <a:bodyPr>
                      <a:noAutofit/>
                    </a:bodyPr>
                    <a:lstStyle/>
                    <a:p>
                      <a:pPr lvl="0" rtl="1">
                        <a:spcBef>
                          <a:spcPts val="0"/>
                        </a:spcBef>
                        <a:buNone/>
                      </a:pPr>
                      <a:r>
                        <a:t/>
                      </a:r>
                      <a:endParaRPr sz="1200"/>
                    </a:p>
                  </a:txBody>
                  <a:tcPr marT="27425" marB="27425" marR="27425" marL="27425"/>
                </a:tc>
                <a:tc>
                  <a:txBody>
                    <a:bodyPr>
                      <a:noAutofit/>
                    </a:bodyPr>
                    <a:lstStyle/>
                    <a:p>
                      <a:pPr lvl="0" rtl="1">
                        <a:spcBef>
                          <a:spcPts val="0"/>
                        </a:spcBef>
                        <a:buNone/>
                      </a:pPr>
                      <a:r>
                        <a:rPr lang="en" sz="1200"/>
                        <a:t>&lt;= Who is sent</a:t>
                      </a:r>
                    </a:p>
                    <a:p>
                      <a:pPr lvl="0" rtl="1" algn="l">
                        <a:spcBef>
                          <a:spcPts val="0"/>
                        </a:spcBef>
                        <a:buNone/>
                      </a:pPr>
                      <a:r>
                        <a:rPr lang="en" sz="1200"/>
                        <a:t>Candidate Functions</a:t>
                      </a:r>
                    </a:p>
                  </a:txBody>
                  <a:tcPr marT="27425" marB="27425" marR="27425" marL="27425"/>
                </a:tc>
                <a:tc>
                  <a:txBody>
                    <a:bodyPr>
                      <a:noAutofit/>
                    </a:bodyPr>
                    <a:lstStyle/>
                    <a:p>
                      <a:pPr lvl="0" rtl="0" algn="ctr">
                        <a:spcBef>
                          <a:spcPts val="0"/>
                        </a:spcBef>
                        <a:buNone/>
                      </a:pPr>
                      <a:r>
                        <a:rPr lang="en" sz="1200"/>
                        <a:t>lvalue</a:t>
                      </a:r>
                    </a:p>
                  </a:txBody>
                  <a:tcPr marT="27425" marB="27425" marR="27425" marL="27425">
                    <a:solidFill>
                      <a:srgbClr val="F3F3F3"/>
                    </a:solidFill>
                  </a:tcPr>
                </a:tc>
                <a:tc>
                  <a:txBody>
                    <a:bodyPr>
                      <a:noAutofit/>
                    </a:bodyPr>
                    <a:lstStyle/>
                    <a:p>
                      <a:pPr lvl="0" rtl="0" algn="ctr">
                        <a:spcBef>
                          <a:spcPts val="0"/>
                        </a:spcBef>
                        <a:buNone/>
                      </a:pPr>
                      <a:r>
                        <a:rPr lang="en" sz="1200"/>
                        <a:t>const lvalue</a:t>
                      </a:r>
                    </a:p>
                  </a:txBody>
                  <a:tcPr marT="27425" marB="27425" marR="27425" marL="27425">
                    <a:solidFill>
                      <a:srgbClr val="F3F3F3"/>
                    </a:solidFill>
                  </a:tcPr>
                </a:tc>
                <a:tc>
                  <a:txBody>
                    <a:bodyPr>
                      <a:noAutofit/>
                    </a:bodyPr>
                    <a:lstStyle/>
                    <a:p>
                      <a:pPr lvl="0" rtl="0" algn="ctr">
                        <a:spcBef>
                          <a:spcPts val="0"/>
                        </a:spcBef>
                        <a:buNone/>
                      </a:pPr>
                      <a:r>
                        <a:rPr lang="en" sz="1200"/>
                        <a:t>rvalue</a:t>
                      </a:r>
                    </a:p>
                  </a:txBody>
                  <a:tcPr marT="27425" marB="27425" marR="27425" marL="27425">
                    <a:solidFill>
                      <a:srgbClr val="F3F3F3"/>
                    </a:solidFill>
                  </a:tcPr>
                </a:tc>
                <a:tc>
                  <a:txBody>
                    <a:bodyPr>
                      <a:noAutofit/>
                    </a:bodyPr>
                    <a:lstStyle/>
                    <a:p>
                      <a:pPr lvl="0" rtl="0" algn="ctr">
                        <a:spcBef>
                          <a:spcPts val="0"/>
                        </a:spcBef>
                        <a:buNone/>
                      </a:pPr>
                      <a:r>
                        <a:rPr lang="en" sz="1200"/>
                        <a:t>const rvalue</a:t>
                      </a:r>
                    </a:p>
                  </a:txBody>
                  <a:tcPr marT="27425" marB="27425" marR="27425" marL="27425">
                    <a:solidFill>
                      <a:srgbClr val="F3F3F3"/>
                    </a:solidFill>
                  </a:tcPr>
                </a:tc>
              </a:tr>
              <a:tr h="316950">
                <a:tc>
                  <a:txBody>
                    <a:bodyPr>
                      <a:noAutofit/>
                    </a:bodyPr>
                    <a:lstStyle/>
                    <a:p>
                      <a:pPr lvl="0" rtl="0">
                        <a:spcBef>
                          <a:spcPts val="0"/>
                        </a:spcBef>
                        <a:buNone/>
                      </a:pPr>
                      <a:r>
                        <a:rPr lang="en" sz="1200"/>
                        <a:t>1</a:t>
                      </a:r>
                    </a:p>
                  </a:txBody>
                  <a:tcPr marT="27425" marB="27425" marR="27425" marL="27425">
                    <a:solidFill>
                      <a:srgbClr val="F3F3F3"/>
                    </a:solidFill>
                  </a:tcPr>
                </a:tc>
                <a:tc>
                  <a:txBody>
                    <a:bodyPr>
                      <a:noAutofit/>
                    </a:bodyPr>
                    <a:lstStyle/>
                    <a:p>
                      <a:pPr lvl="0" rtl="0">
                        <a:spcBef>
                          <a:spcPts val="0"/>
                        </a:spcBef>
                        <a:buNone/>
                      </a:pPr>
                      <a:r>
                        <a:rPr lang="en" sz="1200"/>
                        <a:t>f(X&amp; x)</a:t>
                      </a:r>
                    </a:p>
                  </a:txBody>
                  <a:tcPr marT="27425" marB="27425" marR="27425" marL="27425">
                    <a:solidFill>
                      <a:srgbClr val="F3F3F3"/>
                    </a:solidFill>
                  </a:tcPr>
                </a:tc>
                <a:tc>
                  <a:txBody>
                    <a:bodyPr>
                      <a:noAutofit/>
                    </a:bodyPr>
                    <a:lstStyle/>
                    <a:p>
                      <a:pPr lvl="0" rtl="1" algn="ctr">
                        <a:spcBef>
                          <a:spcPts val="0"/>
                        </a:spcBef>
                        <a:buNone/>
                      </a:pPr>
                      <a:r>
                        <a:rPr lang="en" sz="1200"/>
                        <a:t>✔ (1)</a:t>
                      </a:r>
                    </a:p>
                  </a:txBody>
                  <a:tcPr marT="27425" marB="27425" marR="27425" marL="27425"/>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t/>
                      </a:r>
                      <a:endParaRPr sz="1200"/>
                    </a:p>
                  </a:txBody>
                  <a:tcPr marT="27425" marB="27425" marR="27425" marL="27425"/>
                </a:tc>
              </a:tr>
              <a:tr h="316950">
                <a:tc>
                  <a:txBody>
                    <a:bodyPr>
                      <a:noAutofit/>
                    </a:bodyPr>
                    <a:lstStyle/>
                    <a:p>
                      <a:pPr lvl="0" rtl="0">
                        <a:spcBef>
                          <a:spcPts val="0"/>
                        </a:spcBef>
                        <a:buNone/>
                      </a:pPr>
                      <a:r>
                        <a:rPr lang="en" sz="1200"/>
                        <a:t>2</a:t>
                      </a:r>
                    </a:p>
                  </a:txBody>
                  <a:tcPr marT="27425" marB="27425" marR="27425" marL="27425">
                    <a:solidFill>
                      <a:srgbClr val="F3F3F3"/>
                    </a:solidFill>
                  </a:tcPr>
                </a:tc>
                <a:tc>
                  <a:txBody>
                    <a:bodyPr>
                      <a:noAutofit/>
                    </a:bodyPr>
                    <a:lstStyle/>
                    <a:p>
                      <a:pPr lvl="0" rtl="0">
                        <a:spcBef>
                          <a:spcPts val="0"/>
                        </a:spcBef>
                        <a:buNone/>
                      </a:pPr>
                      <a:r>
                        <a:rPr lang="en" sz="1200"/>
                        <a:t>f(const X&amp; x)</a:t>
                      </a:r>
                    </a:p>
                  </a:txBody>
                  <a:tcPr marT="27425" marB="27425" marR="27425" marL="27425">
                    <a:solidFill>
                      <a:srgbClr val="F3F3F3"/>
                    </a:solidFill>
                  </a:tcPr>
                </a:tc>
                <a:tc>
                  <a:txBody>
                    <a:bodyPr>
                      <a:noAutofit/>
                    </a:bodyPr>
                    <a:lstStyle/>
                    <a:p>
                      <a:pPr lvl="0" rtl="1" algn="ctr">
                        <a:spcBef>
                          <a:spcPts val="0"/>
                        </a:spcBef>
                        <a:buNone/>
                      </a:pPr>
                      <a:r>
                        <a:rPr lang="en" sz="1200"/>
                        <a:t>✔ (2)</a:t>
                      </a:r>
                    </a:p>
                  </a:txBody>
                  <a:tcPr marT="27425" marB="27425" marR="27425" marL="27425"/>
                </a:tc>
                <a:tc>
                  <a:txBody>
                    <a:bodyPr>
                      <a:noAutofit/>
                    </a:bodyPr>
                    <a:lstStyle/>
                    <a:p>
                      <a:pPr lvl="0" rtl="1" algn="ctr">
                        <a:spcBef>
                          <a:spcPts val="0"/>
                        </a:spcBef>
                        <a:buNone/>
                      </a:pPr>
                      <a:r>
                        <a:rPr lang="en" sz="1200"/>
                        <a:t>✔</a:t>
                      </a:r>
                    </a:p>
                  </a:txBody>
                  <a:tcPr marT="27425" marB="27425" marR="27425" marL="27425"/>
                </a:tc>
                <a:tc>
                  <a:txBody>
                    <a:bodyPr>
                      <a:noAutofit/>
                    </a:bodyPr>
                    <a:lstStyle/>
                    <a:p>
                      <a:pPr lvl="0" rtl="1" algn="ctr">
                        <a:spcBef>
                          <a:spcPts val="0"/>
                        </a:spcBef>
                        <a:buNone/>
                      </a:pPr>
                      <a:r>
                        <a:rPr lang="en" sz="1200"/>
                        <a:t>✔ (3)</a:t>
                      </a:r>
                    </a:p>
                  </a:txBody>
                  <a:tcPr marT="27425" marB="27425" marR="27425" marL="27425"/>
                </a:tc>
                <a:tc>
                  <a:txBody>
                    <a:bodyPr>
                      <a:noAutofit/>
                    </a:bodyPr>
                    <a:lstStyle/>
                    <a:p>
                      <a:pPr lvl="0" rtl="1" algn="ctr">
                        <a:spcBef>
                          <a:spcPts val="0"/>
                        </a:spcBef>
                        <a:buNone/>
                      </a:pPr>
                      <a:r>
                        <a:rPr lang="en" sz="1200"/>
                        <a:t>✔ (2)</a:t>
                      </a:r>
                    </a:p>
                  </a:txBody>
                  <a:tcPr marT="27425" marB="27425" marR="27425" marL="27425"/>
                </a:tc>
              </a:tr>
              <a:tr h="316950">
                <a:tc>
                  <a:txBody>
                    <a:bodyPr>
                      <a:noAutofit/>
                    </a:bodyPr>
                    <a:lstStyle/>
                    <a:p>
                      <a:pPr lvl="0" rtl="0">
                        <a:spcBef>
                          <a:spcPts val="0"/>
                        </a:spcBef>
                        <a:buNone/>
                      </a:pPr>
                      <a:r>
                        <a:rPr lang="en" sz="1200"/>
                        <a:t>3</a:t>
                      </a:r>
                    </a:p>
                  </a:txBody>
                  <a:tcPr marT="27425" marB="27425" marR="27425" marL="27425">
                    <a:solidFill>
                      <a:srgbClr val="F3F3F3"/>
                    </a:solidFill>
                  </a:tcPr>
                </a:tc>
                <a:tc>
                  <a:txBody>
                    <a:bodyPr>
                      <a:noAutofit/>
                    </a:bodyPr>
                    <a:lstStyle/>
                    <a:p>
                      <a:pPr lvl="0" rtl="0">
                        <a:spcBef>
                          <a:spcPts val="0"/>
                        </a:spcBef>
                        <a:buNone/>
                      </a:pPr>
                      <a:r>
                        <a:rPr lang="en" sz="1200"/>
                        <a:t>f(X&amp;&amp; x)</a:t>
                      </a:r>
                    </a:p>
                  </a:txBody>
                  <a:tcPr marT="27425" marB="27425" marR="27425" marL="27425">
                    <a:solidFill>
                      <a:srgbClr val="F3F3F3"/>
                    </a:solidFill>
                  </a:tcPr>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rPr lang="en" sz="1200"/>
                        <a:t>✔ (1)</a:t>
                      </a:r>
                    </a:p>
                  </a:txBody>
                  <a:tcPr marT="27425" marB="27425" marR="27425" marL="27425"/>
                </a:tc>
                <a:tc>
                  <a:txBody>
                    <a:bodyPr>
                      <a:noAutofit/>
                    </a:bodyPr>
                    <a:lstStyle/>
                    <a:p>
                      <a:pPr lvl="0" rtl="1" algn="ctr">
                        <a:spcBef>
                          <a:spcPts val="0"/>
                        </a:spcBef>
                        <a:buNone/>
                      </a:pPr>
                      <a:r>
                        <a:t/>
                      </a:r>
                      <a:endParaRPr sz="1200"/>
                    </a:p>
                  </a:txBody>
                  <a:tcPr marT="27425" marB="27425" marR="27425" marL="27425"/>
                </a:tc>
              </a:tr>
              <a:tr h="316950">
                <a:tc>
                  <a:txBody>
                    <a:bodyPr>
                      <a:noAutofit/>
                    </a:bodyPr>
                    <a:lstStyle/>
                    <a:p>
                      <a:pPr lvl="0" rtl="0">
                        <a:spcBef>
                          <a:spcPts val="0"/>
                        </a:spcBef>
                        <a:buNone/>
                      </a:pPr>
                      <a:r>
                        <a:rPr lang="en" sz="1200"/>
                        <a:t>4*</a:t>
                      </a:r>
                    </a:p>
                  </a:txBody>
                  <a:tcPr marT="27425" marB="27425" marR="27425" marL="27425">
                    <a:solidFill>
                      <a:srgbClr val="F3F3F3"/>
                    </a:solidFill>
                  </a:tcPr>
                </a:tc>
                <a:tc>
                  <a:txBody>
                    <a:bodyPr>
                      <a:noAutofit/>
                    </a:bodyPr>
                    <a:lstStyle/>
                    <a:p>
                      <a:pPr lvl="0" rtl="0">
                        <a:spcBef>
                          <a:spcPts val="0"/>
                        </a:spcBef>
                        <a:buNone/>
                      </a:pPr>
                      <a:r>
                        <a:rPr lang="en" sz="1200"/>
                        <a:t>f(const X&amp;&amp; x)</a:t>
                      </a:r>
                    </a:p>
                  </a:txBody>
                  <a:tcPr marT="27425" marB="27425" marR="27425" marL="27425">
                    <a:solidFill>
                      <a:srgbClr val="F3F3F3"/>
                    </a:solidFill>
                  </a:tcPr>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t/>
                      </a:r>
                      <a:endParaRPr sz="1200"/>
                    </a:p>
                  </a:txBody>
                  <a:tcPr marT="27425" marB="27425" marR="27425" marL="27425"/>
                </a:tc>
                <a:tc>
                  <a:txBody>
                    <a:bodyPr>
                      <a:noAutofit/>
                    </a:bodyPr>
                    <a:lstStyle/>
                    <a:p>
                      <a:pPr lvl="0" rtl="1" algn="ctr">
                        <a:spcBef>
                          <a:spcPts val="0"/>
                        </a:spcBef>
                        <a:buNone/>
                      </a:pPr>
                      <a:r>
                        <a:rPr lang="en" sz="1200"/>
                        <a:t>✔ (2)</a:t>
                      </a:r>
                    </a:p>
                  </a:txBody>
                  <a:tcPr marT="27425" marB="27425" marR="27425" marL="27425"/>
                </a:tc>
                <a:tc>
                  <a:txBody>
                    <a:bodyPr>
                      <a:noAutofit/>
                    </a:bodyPr>
                    <a:lstStyle/>
                    <a:p>
                      <a:pPr lvl="0" rtl="1" algn="ctr">
                        <a:spcBef>
                          <a:spcPts val="0"/>
                        </a:spcBef>
                        <a:buNone/>
                      </a:pPr>
                      <a:r>
                        <a:rPr lang="en" sz="1200"/>
                        <a:t>✔ (1)</a:t>
                      </a:r>
                    </a:p>
                  </a:txBody>
                  <a:tcPr marT="27425" marB="27425" marR="27425" marL="27425"/>
                </a:tc>
              </a:tr>
            </a:tbl>
          </a:graphicData>
        </a:graphic>
      </p:graphicFrame>
      <p:sp>
        <p:nvSpPr>
          <p:cNvPr id="205" name="Shape 205"/>
          <p:cNvSpPr txBox="1"/>
          <p:nvPr>
            <p:ph idx="1" type="body"/>
          </p:nvPr>
        </p:nvSpPr>
        <p:spPr>
          <a:xfrm>
            <a:off x="714450" y="3403050"/>
            <a:ext cx="7521300" cy="1278600"/>
          </a:xfrm>
          <a:prstGeom prst="rect">
            <a:avLst/>
          </a:prstGeom>
        </p:spPr>
        <p:txBody>
          <a:bodyPr anchorCtr="0" anchor="t" bIns="91425" lIns="91425" rIns="91425" tIns="91425">
            <a:noAutofit/>
          </a:bodyPr>
          <a:lstStyle/>
          <a:p>
            <a:pPr indent="0" lvl="0" marL="0" rtl="0">
              <a:spcBef>
                <a:spcPts val="100"/>
              </a:spcBef>
              <a:spcAft>
                <a:spcPts val="400"/>
              </a:spcAft>
              <a:buNone/>
            </a:pPr>
            <a:r>
              <a:rPr lang="en" sz="1300"/>
              <a:t>* 	Row 4 is rare - rationale for handling rvalue reference is to “steal” it.</a:t>
            </a:r>
            <a:br>
              <a:rPr lang="en" sz="1300"/>
            </a:br>
            <a:r>
              <a:rPr lang="en" sz="1300"/>
              <a:t> 	But you cannot steal if it is a const rvalue reference, so usually you will not implement row 4.</a:t>
            </a:r>
            <a:br>
              <a:rPr lang="en" sz="1300"/>
            </a:br>
            <a:r>
              <a:rPr lang="en" sz="1300"/>
              <a:t> 	Still, possible use case: </a:t>
            </a:r>
            <a:r>
              <a:rPr lang="en" sz="1300" u="sng">
                <a:solidFill>
                  <a:srgbClr val="1155CC"/>
                </a:solidFill>
                <a:hlinkClick r:id="rId3"/>
              </a:rPr>
              <a:t>http://stackoverflow.com/a/14742636</a:t>
            </a:r>
          </a:p>
          <a:p>
            <a:pPr lvl="0" rtl="0">
              <a:spcBef>
                <a:spcPts val="100"/>
              </a:spcBef>
              <a:spcAft>
                <a:spcPts val="400"/>
              </a:spcAft>
              <a:buNone/>
            </a:pPr>
            <a:r>
              <a:rPr lang="en" sz="1300"/>
              <a:t>** 	Column D is also rare and mostly irrelevant - if it happens, would be usually handled by</a:t>
            </a:r>
            <a:br>
              <a:rPr lang="en" sz="1300"/>
            </a:br>
            <a:r>
              <a:rPr lang="en" sz="1300"/>
              <a:t> 	row 2 and not by row 4 (-- as row 4 is most probably not implemented).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Exercise</a:t>
            </a:r>
          </a:p>
        </p:txBody>
      </p:sp>
      <p:sp>
        <p:nvSpPr>
          <p:cNvPr id="211" name="Shape 211"/>
          <p:cNvSpPr txBox="1"/>
          <p:nvPr>
            <p:ph idx="1" type="body"/>
          </p:nvPr>
        </p:nvSpPr>
        <p:spPr>
          <a:xfrm>
            <a:off x="1343975" y="1200150"/>
            <a:ext cx="7596000" cy="3725699"/>
          </a:xfrm>
          <a:prstGeom prst="rect">
            <a:avLst/>
          </a:prstGeom>
        </p:spPr>
        <p:txBody>
          <a:bodyPr anchorCtr="0" anchor="t" bIns="91425" lIns="91425" rIns="91425" tIns="91425">
            <a:noAutofit/>
          </a:bodyPr>
          <a:lstStyle/>
          <a:p>
            <a:pPr lvl="0" rtl="0">
              <a:spcBef>
                <a:spcPts val="0"/>
              </a:spcBef>
              <a:buNone/>
            </a:pPr>
            <a:r>
              <a:rPr b="1" lang="en" sz="2200"/>
              <a:t>Create 4 foo functions for the 4 different int references. Try to send parameters that call each one of the 4.</a:t>
            </a:r>
          </a:p>
          <a:p>
            <a:pPr lvl="0" rtl="0">
              <a:spcBef>
                <a:spcPts val="0"/>
              </a:spcBef>
              <a:buNone/>
            </a:pPr>
            <a:r>
              <a:t/>
            </a:r>
            <a:endParaRPr b="1" sz="1200" u="sng"/>
          </a:p>
          <a:p>
            <a:pPr lvl="0" rtl="0">
              <a:spcBef>
                <a:spcPts val="0"/>
              </a:spcBef>
              <a:buNone/>
            </a:pPr>
            <a:r>
              <a:rPr b="1" lang="en" sz="1600" u="sng"/>
              <a:t>Note</a:t>
            </a:r>
            <a:r>
              <a:rPr b="1" lang="en" sz="1600"/>
              <a:t>:</a:t>
            </a:r>
            <a:br>
              <a:rPr b="1" lang="en" sz="1600"/>
            </a:br>
            <a:r>
              <a:rPr b="1" lang="en" sz="1600"/>
              <a:t>Sending const int to your foo behave differently than expected</a:t>
            </a:r>
            <a:br>
              <a:rPr b="1" lang="en" sz="1600"/>
            </a:br>
            <a:r>
              <a:rPr b="1" lang="en" sz="1600"/>
              <a:t>(not the same as with objects)...</a:t>
            </a:r>
          </a:p>
          <a:p>
            <a:pPr lvl="0" rtl="0">
              <a:spcBef>
                <a:spcPts val="0"/>
              </a:spcBef>
              <a:buNone/>
            </a:pPr>
            <a:r>
              <a:rPr b="1" lang="en" sz="1700"/>
              <a:t>- try to explain why</a:t>
            </a:r>
            <a:br>
              <a:rPr b="1" lang="en" sz="2300"/>
            </a:br>
            <a:r>
              <a:rPr b="1" lang="en" sz="1700"/>
              <a:t>- then read:</a:t>
            </a:r>
            <a:br>
              <a:rPr b="1" lang="en" sz="1600"/>
            </a:br>
            <a:r>
              <a:rPr b="1" lang="en" sz="1600"/>
              <a:t> </a:t>
            </a:r>
            <a:r>
              <a:rPr b="1" lang="en" sz="1500"/>
              <a:t> </a:t>
            </a:r>
            <a:r>
              <a:rPr b="1" lang="en" sz="1300"/>
              <a:t> </a:t>
            </a:r>
            <a:r>
              <a:rPr b="1" lang="en" sz="1300" u="sng">
                <a:solidFill>
                  <a:schemeClr val="hlink"/>
                </a:solidFill>
                <a:hlinkClick r:id="rId3"/>
              </a:rPr>
              <a:t>http://stackoverflow.com/questions/18560737/g-compiler-ignoring-const-return-type</a:t>
            </a:r>
          </a:p>
          <a:p>
            <a:pPr lvl="0" rtl="0">
              <a:spcBef>
                <a:spcPts val="0"/>
              </a:spcBef>
              <a:buNone/>
            </a:pPr>
            <a:r>
              <a:t/>
            </a:r>
            <a:endParaRPr b="1" sz="1300"/>
          </a:p>
          <a:p>
            <a:pPr lvl="0" rtl="0">
              <a:spcBef>
                <a:spcPts val="0"/>
              </a:spcBef>
              <a:buNone/>
            </a:pPr>
            <a:r>
              <a:rPr b="1" lang="en" sz="1400"/>
              <a:t>Exercise Solution: </a:t>
            </a:r>
            <a:r>
              <a:rPr b="1" lang="en" sz="1400" u="sng">
                <a:solidFill>
                  <a:schemeClr val="hlink"/>
                </a:solidFill>
                <a:hlinkClick r:id="rId4"/>
              </a:rPr>
              <a:t>http://coliru.stacked-crooked.com/a/e92d599c482a0ac3</a:t>
            </a:r>
            <a:r>
              <a:rPr b="1" lang="en" sz="1400"/>
              <a:t> </a:t>
            </a:r>
          </a:p>
        </p:txBody>
      </p:sp>
      <p:sp>
        <p:nvSpPr>
          <p:cNvPr id="212" name="Shape 2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3" name="Shape 213"/>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214" name="Shape 214"/>
          <p:cNvSpPr txBox="1"/>
          <p:nvPr>
            <p:ph idx="1" type="body"/>
          </p:nvPr>
        </p:nvSpPr>
        <p:spPr>
          <a:xfrm>
            <a:off x="261575" y="1200150"/>
            <a:ext cx="1082399" cy="936299"/>
          </a:xfrm>
          <a:prstGeom prst="rect">
            <a:avLst/>
          </a:prstGeom>
        </p:spPr>
        <p:txBody>
          <a:bodyPr anchorCtr="0" anchor="ctr" bIns="91425" lIns="91425" rIns="91425" tIns="91425">
            <a:noAutofit/>
          </a:bodyPr>
          <a:lstStyle/>
          <a:p>
            <a:pPr lvl="0" rtl="0">
              <a:spcBef>
                <a:spcPts val="0"/>
              </a:spcBef>
              <a:buNone/>
            </a:pPr>
            <a:r>
              <a:rPr b="1" lang="en" sz="7200"/>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5"/>
            <a:ext cx="8503199" cy="857400"/>
          </a:xfrm>
          <a:prstGeom prst="rect">
            <a:avLst/>
          </a:prstGeom>
        </p:spPr>
        <p:txBody>
          <a:bodyPr anchorCtr="0" anchor="b" bIns="91425" lIns="91425" rIns="91425" tIns="91425">
            <a:noAutofit/>
          </a:bodyPr>
          <a:lstStyle/>
          <a:p>
            <a:pPr lvl="0" rtl="0">
              <a:spcBef>
                <a:spcPts val="0"/>
              </a:spcBef>
              <a:buNone/>
            </a:pPr>
            <a:r>
              <a:rPr lang="en"/>
              <a:t>If it has a name it’s an Lvalue!</a:t>
            </a:r>
          </a:p>
        </p:txBody>
      </p:sp>
      <p:sp>
        <p:nvSpPr>
          <p:cNvPr id="220" name="Shape 220"/>
          <p:cNvSpPr txBox="1"/>
          <p:nvPr>
            <p:ph idx="1" type="body"/>
          </p:nvPr>
        </p:nvSpPr>
        <p:spPr>
          <a:xfrm>
            <a:off x="457200" y="1123950"/>
            <a:ext cx="8564399" cy="35496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b="1" lang="en" sz="1400">
                <a:latin typeface="Courier New"/>
                <a:ea typeface="Courier New"/>
                <a:cs typeface="Courier New"/>
                <a:sym typeface="Courier New"/>
              </a:rPr>
              <a:t>int main() {</a:t>
            </a:r>
          </a:p>
          <a:p>
            <a:pPr lvl="0" rtl="0">
              <a:spcBef>
                <a:spcPts val="0"/>
              </a:spcBef>
              <a:buNone/>
            </a:pPr>
            <a:r>
              <a:rPr b="1" lang="en" sz="1400">
                <a:latin typeface="Courier New"/>
                <a:ea typeface="Courier New"/>
                <a:cs typeface="Courier New"/>
                <a:sym typeface="Courier New"/>
              </a:rPr>
              <a:t>  A a1 = 3;</a:t>
            </a:r>
          </a:p>
          <a:p>
            <a:pPr lvl="0" rtl="0">
              <a:spcBef>
                <a:spcPts val="0"/>
              </a:spcBef>
              <a:buNone/>
            </a:pPr>
            <a:r>
              <a:rPr b="1" lang="en" sz="1400">
                <a:latin typeface="Courier New"/>
                <a:ea typeface="Courier New"/>
                <a:cs typeface="Courier New"/>
                <a:sym typeface="Courier New"/>
              </a:rPr>
              <a:t>  f(a1);			// goes to f(A&amp; a) and NOT to f(A&amp;&amp; a)</a:t>
            </a:r>
          </a:p>
          <a:p>
            <a:pPr lvl="0" marR="0" rtl="0" algn="l">
              <a:lnSpc>
                <a:spcPct val="100000"/>
              </a:lnSpc>
              <a:spcBef>
                <a:spcPts val="0"/>
              </a:spcBef>
              <a:spcAft>
                <a:spcPts val="0"/>
              </a:spcAft>
              <a:buNone/>
            </a:pPr>
            <a:r>
              <a:rPr b="1" lang="en" sz="1400">
                <a:latin typeface="Courier New"/>
                <a:ea typeface="Courier New"/>
                <a:cs typeface="Courier New"/>
                <a:sym typeface="Courier New"/>
              </a:rPr>
              <a:t>  A&amp;&amp; a2 = 3;</a:t>
            </a:r>
          </a:p>
          <a:p>
            <a:pPr lvl="0" marR="0" rtl="0" algn="l">
              <a:lnSpc>
                <a:spcPct val="100000"/>
              </a:lnSpc>
              <a:spcBef>
                <a:spcPts val="0"/>
              </a:spcBef>
              <a:spcAft>
                <a:spcPts val="0"/>
              </a:spcAft>
              <a:buNone/>
            </a:pPr>
            <a:r>
              <a:rPr b="1" lang="en" sz="1400">
                <a:latin typeface="Courier New"/>
                <a:ea typeface="Courier New"/>
                <a:cs typeface="Courier New"/>
                <a:sym typeface="Courier New"/>
              </a:rPr>
              <a:t>  f(a2);			// Same here! goes to f(A&amp; a) and NOT to f(A&amp;&amp; a)</a:t>
            </a:r>
          </a:p>
          <a:p>
            <a:pPr lvl="0" marR="0" rtl="0" algn="l">
              <a:lnSpc>
                <a:spcPct val="100000"/>
              </a:lnSpc>
              <a:spcBef>
                <a:spcPts val="0"/>
              </a:spcBef>
              <a:spcAft>
                <a:spcPts val="0"/>
              </a:spcAft>
              <a:buNone/>
            </a:pPr>
            <a:r>
              <a:rPr b="1" lang="en" sz="1400">
                <a:latin typeface="Courier New"/>
                <a:ea typeface="Courier New"/>
                <a:cs typeface="Courier New"/>
                <a:sym typeface="Courier New"/>
              </a:rPr>
              <a:t>}</a:t>
            </a:r>
          </a:p>
          <a:p>
            <a:pPr lvl="0" marR="0" rtl="0" algn="l">
              <a:lnSpc>
                <a:spcPct val="100000"/>
              </a:lnSpc>
              <a:spcBef>
                <a:spcPts val="0"/>
              </a:spcBef>
              <a:spcAft>
                <a:spcPts val="0"/>
              </a:spcAft>
              <a:buNone/>
            </a:pPr>
            <a:r>
              <a:t/>
            </a:r>
            <a:endParaRPr b="1" sz="1400">
              <a:latin typeface="Courier New"/>
              <a:ea typeface="Courier New"/>
              <a:cs typeface="Courier New"/>
              <a:sym typeface="Courier New"/>
            </a:endParaRPr>
          </a:p>
          <a:p>
            <a:pPr lvl="0" marR="0" rtl="0" algn="l">
              <a:lnSpc>
                <a:spcPct val="100000"/>
              </a:lnSpc>
              <a:spcBef>
                <a:spcPts val="0"/>
              </a:spcBef>
              <a:spcAft>
                <a:spcPts val="0"/>
              </a:spcAft>
              <a:buNone/>
            </a:pPr>
            <a:r>
              <a:rPr b="1" lang="en" sz="1400">
                <a:latin typeface="Courier New"/>
                <a:ea typeface="Courier New"/>
                <a:cs typeface="Courier New"/>
                <a:sym typeface="Courier New"/>
              </a:rPr>
              <a:t>// if it has a name - it’s an Lvalue</a:t>
            </a:r>
          </a:p>
          <a:p>
            <a:pPr lvl="0" marR="0" rtl="0" algn="l">
              <a:lnSpc>
                <a:spcPct val="100000"/>
              </a:lnSpc>
              <a:spcBef>
                <a:spcPts val="0"/>
              </a:spcBef>
              <a:spcAft>
                <a:spcPts val="0"/>
              </a:spcAft>
              <a:buNone/>
            </a:pPr>
            <a:r>
              <a:t/>
            </a:r>
            <a:endParaRPr b="1" sz="1400">
              <a:latin typeface="Courier New"/>
              <a:ea typeface="Courier New"/>
              <a:cs typeface="Courier New"/>
              <a:sym typeface="Courier New"/>
            </a:endParaRPr>
          </a:p>
          <a:p>
            <a:pPr lvl="0" marR="0" rtl="0" algn="l">
              <a:lnSpc>
                <a:spcPct val="100000"/>
              </a:lnSpc>
              <a:spcBef>
                <a:spcPts val="0"/>
              </a:spcBef>
              <a:spcAft>
                <a:spcPts val="0"/>
              </a:spcAft>
              <a:buNone/>
            </a:pPr>
            <a:r>
              <a:rPr b="1" lang="en" sz="1400">
                <a:latin typeface="Courier New"/>
                <a:ea typeface="Courier New"/>
                <a:cs typeface="Courier New"/>
                <a:sym typeface="Courier New"/>
              </a:rPr>
              <a:t>// So what does the below line really means?:</a:t>
            </a:r>
          </a:p>
          <a:p>
            <a:pPr lvl="0" marR="0" rtl="0" algn="l">
              <a:lnSpc>
                <a:spcPct val="100000"/>
              </a:lnSpc>
              <a:spcBef>
                <a:spcPts val="0"/>
              </a:spcBef>
              <a:spcAft>
                <a:spcPts val="0"/>
              </a:spcAft>
              <a:buNone/>
            </a:pPr>
            <a:r>
              <a:rPr b="1" lang="en" sz="1400">
                <a:latin typeface="Courier New"/>
                <a:ea typeface="Courier New"/>
                <a:cs typeface="Courier New"/>
                <a:sym typeface="Courier New"/>
              </a:rPr>
              <a:t>//		 A&amp;&amp; a2 = 3;</a:t>
            </a:r>
          </a:p>
          <a:p>
            <a:pPr lvl="0" marR="0" rtl="0" algn="l">
              <a:lnSpc>
                <a:spcPct val="100000"/>
              </a:lnSpc>
              <a:spcBef>
                <a:spcPts val="0"/>
              </a:spcBef>
              <a:spcAft>
                <a:spcPts val="0"/>
              </a:spcAft>
              <a:buNone/>
            </a:pPr>
            <a:r>
              <a:t/>
            </a:r>
            <a:endParaRPr b="1" sz="800">
              <a:latin typeface="Courier New"/>
              <a:ea typeface="Courier New"/>
              <a:cs typeface="Courier New"/>
              <a:sym typeface="Courier New"/>
            </a:endParaRPr>
          </a:p>
          <a:p>
            <a:pPr lvl="0" marR="0" rtl="0" algn="l">
              <a:lnSpc>
                <a:spcPct val="100000"/>
              </a:lnSpc>
              <a:spcBef>
                <a:spcPts val="0"/>
              </a:spcBef>
              <a:spcAft>
                <a:spcPts val="0"/>
              </a:spcAft>
              <a:buNone/>
            </a:pPr>
            <a:r>
              <a:rPr b="1" lang="en" sz="1400">
                <a:latin typeface="Courier New"/>
                <a:ea typeface="Courier New"/>
                <a:cs typeface="Courier New"/>
                <a:sym typeface="Courier New"/>
              </a:rPr>
              <a:t>// well, it means that a2 is allowed to get rvalue ref but not lvalue ref</a:t>
            </a:r>
          </a:p>
          <a:p>
            <a:pPr lvl="0" marR="0" rtl="0" algn="l">
              <a:lnSpc>
                <a:spcPct val="100000"/>
              </a:lnSpc>
              <a:spcBef>
                <a:spcPts val="0"/>
              </a:spcBef>
              <a:spcAft>
                <a:spcPts val="0"/>
              </a:spcAft>
              <a:buNone/>
            </a:pPr>
            <a:r>
              <a:rPr b="1" lang="en" sz="1400">
                <a:latin typeface="Courier New"/>
                <a:ea typeface="Courier New"/>
                <a:cs typeface="Courier New"/>
                <a:sym typeface="Courier New"/>
              </a:rPr>
              <a:t>// see: </a:t>
            </a:r>
            <a:r>
              <a:rPr b="1" lang="en" sz="1400" u="sng">
                <a:solidFill>
                  <a:schemeClr val="hlink"/>
                </a:solidFill>
                <a:latin typeface="Courier New"/>
                <a:ea typeface="Courier New"/>
                <a:cs typeface="Courier New"/>
                <a:sym typeface="Courier New"/>
                <a:hlinkClick r:id="rId3"/>
              </a:rPr>
              <a:t>http://coliru.stacked-crooked.com/a/531eead2e5d2a7fd</a:t>
            </a:r>
            <a:r>
              <a:rPr b="1" lang="en" sz="1400">
                <a:latin typeface="Courier New"/>
                <a:ea typeface="Courier New"/>
                <a:cs typeface="Courier New"/>
                <a:sym typeface="Courier New"/>
              </a:rPr>
              <a:t> </a:t>
            </a:r>
          </a:p>
          <a:p>
            <a:pPr lvl="0" marR="0" rtl="0" algn="l">
              <a:lnSpc>
                <a:spcPct val="100000"/>
              </a:lnSpc>
              <a:spcBef>
                <a:spcPts val="0"/>
              </a:spcBef>
              <a:spcAft>
                <a:spcPts val="0"/>
              </a:spcAft>
              <a:buNone/>
            </a:pPr>
            <a:r>
              <a:rPr b="1" lang="en" sz="1400">
                <a:latin typeface="Courier New"/>
                <a:ea typeface="Courier New"/>
                <a:cs typeface="Courier New"/>
                <a:sym typeface="Courier New"/>
              </a:rPr>
              <a:t>// reason: if allowed to get lvalue ref, one may “steal” from rvalue ref</a:t>
            </a:r>
            <a:br>
              <a:rPr b="1" lang="en" sz="1400">
                <a:latin typeface="Courier New"/>
                <a:ea typeface="Courier New"/>
                <a:cs typeface="Courier New"/>
                <a:sym typeface="Courier New"/>
              </a:rPr>
            </a:br>
            <a:r>
              <a:rPr b="1" lang="en" sz="1400">
                <a:latin typeface="Courier New"/>
                <a:ea typeface="Courier New"/>
                <a:cs typeface="Courier New"/>
                <a:sym typeface="Courier New"/>
              </a:rPr>
              <a:t>// that actually refers to lvalue!</a:t>
            </a:r>
          </a:p>
        </p:txBody>
      </p:sp>
      <p:sp>
        <p:nvSpPr>
          <p:cNvPr id="221" name="Shape 2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2" name="Shape 222"/>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5"/>
            <a:ext cx="8503199" cy="857400"/>
          </a:xfrm>
          <a:prstGeom prst="rect">
            <a:avLst/>
          </a:prstGeom>
        </p:spPr>
        <p:txBody>
          <a:bodyPr anchorCtr="0" anchor="b" bIns="91425" lIns="91425" rIns="91425" tIns="91425">
            <a:noAutofit/>
          </a:bodyPr>
          <a:lstStyle/>
          <a:p>
            <a:pPr lvl="0" rtl="0">
              <a:spcBef>
                <a:spcPts val="0"/>
              </a:spcBef>
              <a:buNone/>
            </a:pPr>
            <a:r>
              <a:rPr lang="en"/>
              <a:t>And if it doesn’t have a name?</a:t>
            </a:r>
          </a:p>
        </p:txBody>
      </p:sp>
      <p:sp>
        <p:nvSpPr>
          <p:cNvPr id="228" name="Shape 228"/>
          <p:cNvSpPr txBox="1"/>
          <p:nvPr>
            <p:ph idx="1" type="body"/>
          </p:nvPr>
        </p:nvSpPr>
        <p:spPr>
          <a:xfrm>
            <a:off x="457200" y="1123950"/>
            <a:ext cx="8564399" cy="3549600"/>
          </a:xfrm>
          <a:prstGeom prst="rect">
            <a:avLst/>
          </a:prstGeom>
        </p:spPr>
        <p:txBody>
          <a:bodyPr anchorCtr="0" anchor="t" bIns="91425" lIns="91425" rIns="91425" tIns="91425">
            <a:noAutofit/>
          </a:bodyPr>
          <a:lstStyle/>
          <a:p>
            <a:pPr lvl="0" rtl="0">
              <a:spcBef>
                <a:spcPts val="0"/>
              </a:spcBef>
              <a:buNone/>
            </a:pPr>
            <a:r>
              <a:rPr b="1" lang="en" sz="1400">
                <a:latin typeface="Courier New"/>
                <a:ea typeface="Courier New"/>
                <a:cs typeface="Courier New"/>
                <a:sym typeface="Courier New"/>
              </a:rPr>
              <a:t>// can we say that if it doesn’t have a name it’s an Rvalue?</a:t>
            </a:r>
          </a:p>
          <a:p>
            <a:pPr lvl="0" rtl="0">
              <a:spcBef>
                <a:spcPts val="0"/>
              </a:spcBef>
              <a:buNone/>
            </a:pPr>
            <a:r>
              <a:rPr b="1" lang="en" sz="1400">
                <a:latin typeface="Courier New"/>
                <a:ea typeface="Courier New"/>
                <a:cs typeface="Courier New"/>
                <a:sym typeface="Courier New"/>
              </a:rPr>
              <a:t>// Well, NO</a:t>
            </a:r>
          </a:p>
          <a:p>
            <a:pPr lvl="0" marR="0" rtl="0" algn="l">
              <a:lnSpc>
                <a:spcPct val="100000"/>
              </a:lnSpc>
              <a:spcBef>
                <a:spcPts val="0"/>
              </a:spcBef>
              <a:spcAft>
                <a:spcPts val="0"/>
              </a:spcAft>
              <a:buNone/>
            </a:pPr>
            <a:r>
              <a:t/>
            </a:r>
            <a:endParaRPr b="1" sz="600">
              <a:latin typeface="Courier New"/>
              <a:ea typeface="Courier New"/>
              <a:cs typeface="Courier New"/>
              <a:sym typeface="Courier New"/>
            </a:endParaRPr>
          </a:p>
          <a:p>
            <a:pPr lvl="0" marR="0" rtl="0" algn="l">
              <a:lnSpc>
                <a:spcPct val="100000"/>
              </a:lnSpc>
              <a:spcBef>
                <a:spcPts val="0"/>
              </a:spcBef>
              <a:spcAft>
                <a:spcPts val="0"/>
              </a:spcAft>
              <a:buNone/>
            </a:pPr>
            <a:r>
              <a:rPr b="1" lang="en" sz="1400">
                <a:latin typeface="Courier New"/>
                <a:ea typeface="Courier New"/>
                <a:cs typeface="Courier New"/>
                <a:sym typeface="Courier New"/>
              </a:rPr>
              <a:t>// in this case - that’s true</a:t>
            </a:r>
          </a:p>
          <a:p>
            <a:pPr lvl="0" marR="0" rtl="0" algn="l">
              <a:lnSpc>
                <a:spcPct val="100000"/>
              </a:lnSpc>
              <a:spcBef>
                <a:spcPts val="0"/>
              </a:spcBef>
              <a:spcAft>
                <a:spcPts val="0"/>
              </a:spcAft>
              <a:buNone/>
            </a:pPr>
            <a:r>
              <a:rPr b="1" lang="en" sz="1400">
                <a:latin typeface="Courier New"/>
                <a:ea typeface="Courier New"/>
                <a:cs typeface="Courier New"/>
                <a:sym typeface="Courier New"/>
              </a:rPr>
              <a:t>// returned value can be retrieved as Rvalue</a:t>
            </a:r>
          </a:p>
          <a:p>
            <a:pPr lvl="0" marR="0" rtl="0" algn="l">
              <a:lnSpc>
                <a:spcPct val="100000"/>
              </a:lnSpc>
              <a:spcBef>
                <a:spcPts val="0"/>
              </a:spcBef>
              <a:spcAft>
                <a:spcPts val="0"/>
              </a:spcAft>
              <a:buNone/>
            </a:pPr>
            <a:r>
              <a:rPr b="1" lang="en" sz="1400">
                <a:latin typeface="Courier New"/>
                <a:ea typeface="Courier New"/>
                <a:cs typeface="Courier New"/>
                <a:sym typeface="Courier New"/>
              </a:rPr>
              <a:t>A A::operator+(const A&amp; a)const {</a:t>
            </a:r>
          </a:p>
          <a:p>
            <a:pPr lvl="0" marR="0" rtl="0" algn="l">
              <a:lnSpc>
                <a:spcPct val="100000"/>
              </a:lnSpc>
              <a:spcBef>
                <a:spcPts val="0"/>
              </a:spcBef>
              <a:spcAft>
                <a:spcPts val="0"/>
              </a:spcAft>
              <a:buNone/>
            </a:pPr>
            <a:r>
              <a:rPr b="1" lang="en" sz="1400">
                <a:latin typeface="Courier New"/>
                <a:ea typeface="Courier New"/>
                <a:cs typeface="Courier New"/>
                <a:sym typeface="Courier New"/>
              </a:rPr>
              <a:t>	return A(i + a.i);</a:t>
            </a:r>
          </a:p>
          <a:p>
            <a:pPr lvl="0" marR="0" rtl="0" algn="l">
              <a:lnSpc>
                <a:spcPct val="100000"/>
              </a:lnSpc>
              <a:spcBef>
                <a:spcPts val="0"/>
              </a:spcBef>
              <a:spcAft>
                <a:spcPts val="0"/>
              </a:spcAft>
              <a:buNone/>
            </a:pPr>
            <a:r>
              <a:rPr b="1" lang="en" sz="1400">
                <a:latin typeface="Courier New"/>
                <a:ea typeface="Courier New"/>
                <a:cs typeface="Courier New"/>
                <a:sym typeface="Courier New"/>
              </a:rPr>
              <a:t>}</a:t>
            </a:r>
          </a:p>
          <a:p>
            <a:pPr lvl="0" marR="0" rtl="0" algn="l">
              <a:lnSpc>
                <a:spcPct val="100000"/>
              </a:lnSpc>
              <a:spcBef>
                <a:spcPts val="0"/>
              </a:spcBef>
              <a:spcAft>
                <a:spcPts val="0"/>
              </a:spcAft>
              <a:buNone/>
            </a:pPr>
            <a:r>
              <a:rPr b="1" lang="en" sz="1400">
                <a:latin typeface="Courier New"/>
                <a:ea typeface="Courier New"/>
                <a:cs typeface="Courier New"/>
                <a:sym typeface="Courier New"/>
              </a:rPr>
              <a:t>void f(A&amp;&amp;);</a:t>
            </a:r>
          </a:p>
          <a:p>
            <a:pPr lvl="0" rtl="0">
              <a:spcBef>
                <a:spcPts val="0"/>
              </a:spcBef>
              <a:buNone/>
            </a:pPr>
            <a:r>
              <a:rPr b="1" lang="en" sz="1400">
                <a:latin typeface="Courier New"/>
                <a:ea typeface="Courier New"/>
                <a:cs typeface="Courier New"/>
                <a:sym typeface="Courier New"/>
              </a:rPr>
              <a:t>void f(const A&amp;);</a:t>
            </a:r>
          </a:p>
          <a:p>
            <a:pPr lvl="0" rtl="0">
              <a:spcBef>
                <a:spcPts val="0"/>
              </a:spcBef>
              <a:buNone/>
            </a:pPr>
            <a:r>
              <a:t/>
            </a:r>
            <a:endParaRPr b="1" sz="6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f(a1+a2); // goes to: void f(A&amp;&amp;)</a:t>
            </a:r>
          </a:p>
          <a:p>
            <a:pPr lvl="0" rtl="0">
              <a:spcBef>
                <a:spcPts val="0"/>
              </a:spcBef>
              <a:buNone/>
            </a:pPr>
            <a:r>
              <a:t/>
            </a:r>
            <a:endParaRPr b="1" sz="14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 BUT, in this case - that’s NOT true</a:t>
            </a:r>
          </a:p>
          <a:p>
            <a:pPr lvl="0" rtl="0">
              <a:spcBef>
                <a:spcPts val="0"/>
              </a:spcBef>
              <a:buNone/>
            </a:pPr>
            <a:r>
              <a:rPr b="1" lang="en" sz="1400">
                <a:latin typeface="Courier New"/>
                <a:ea typeface="Courier New"/>
                <a:cs typeface="Courier New"/>
                <a:sym typeface="Courier New"/>
              </a:rPr>
              <a:t>A&amp; badMethodDontDoThat() {</a:t>
            </a:r>
          </a:p>
          <a:p>
            <a:pPr lvl="0" rtl="0">
              <a:spcBef>
                <a:spcPts val="0"/>
              </a:spcBef>
              <a:buNone/>
            </a:pPr>
            <a:r>
              <a:rPr b="1" lang="en" sz="1400">
                <a:latin typeface="Courier New"/>
                <a:ea typeface="Courier New"/>
                <a:cs typeface="Courier New"/>
                <a:sym typeface="Courier New"/>
              </a:rPr>
              <a:t>	return *(new A(12)); // it doesn’t have a name, still it’s an lvalue ref!</a:t>
            </a:r>
          </a:p>
          <a:p>
            <a:pPr lvl="0" rtl="0">
              <a:spcBef>
                <a:spcPts val="0"/>
              </a:spcBef>
              <a:buNone/>
            </a:pPr>
            <a:r>
              <a:rPr b="1" lang="en" sz="1400">
                <a:latin typeface="Courier New"/>
                <a:ea typeface="Courier New"/>
                <a:cs typeface="Courier New"/>
                <a:sym typeface="Courier New"/>
              </a:rPr>
              <a:t>}</a:t>
            </a:r>
          </a:p>
          <a:p>
            <a:pPr lvl="0" rtl="0">
              <a:spcBef>
                <a:spcPts val="0"/>
              </a:spcBef>
              <a:buNone/>
            </a:pPr>
            <a:r>
              <a:t/>
            </a:r>
            <a:endParaRPr b="1" sz="1400">
              <a:latin typeface="Courier New"/>
              <a:ea typeface="Courier New"/>
              <a:cs typeface="Courier New"/>
              <a:sym typeface="Courier New"/>
            </a:endParaRPr>
          </a:p>
        </p:txBody>
      </p:sp>
      <p:sp>
        <p:nvSpPr>
          <p:cNvPr id="229" name="Shape 2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0" name="Shape 230"/>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5"/>
            <a:ext cx="8503199" cy="857400"/>
          </a:xfrm>
          <a:prstGeom prst="rect">
            <a:avLst/>
          </a:prstGeom>
        </p:spPr>
        <p:txBody>
          <a:bodyPr anchorCtr="0" anchor="b" bIns="91425" lIns="91425" rIns="91425" tIns="91425">
            <a:noAutofit/>
          </a:bodyPr>
          <a:lstStyle/>
          <a:p>
            <a:pPr lvl="0" rtl="0">
              <a:spcBef>
                <a:spcPts val="0"/>
              </a:spcBef>
              <a:buNone/>
            </a:pPr>
            <a:r>
              <a:rPr lang="en"/>
              <a:t>When should &amp;&amp; be used</a:t>
            </a:r>
          </a:p>
        </p:txBody>
      </p:sp>
      <p:sp>
        <p:nvSpPr>
          <p:cNvPr id="236" name="Shape 236"/>
          <p:cNvSpPr txBox="1"/>
          <p:nvPr>
            <p:ph idx="1" type="body"/>
          </p:nvPr>
        </p:nvSpPr>
        <p:spPr>
          <a:xfrm>
            <a:off x="457200" y="1123950"/>
            <a:ext cx="8564399" cy="3549600"/>
          </a:xfrm>
          <a:prstGeom prst="rect">
            <a:avLst/>
          </a:prstGeom>
        </p:spPr>
        <p:txBody>
          <a:bodyPr anchorCtr="0" anchor="t" bIns="91425" lIns="91425" rIns="91425" tIns="91425">
            <a:noAutofit/>
          </a:bodyPr>
          <a:lstStyle/>
          <a:p>
            <a:pPr lvl="0" rtl="0">
              <a:spcBef>
                <a:spcPts val="0"/>
              </a:spcBef>
              <a:buNone/>
            </a:pPr>
            <a:r>
              <a:t/>
            </a:r>
            <a:endParaRPr b="1" sz="1200" u="sng"/>
          </a:p>
          <a:p>
            <a:pPr lvl="0" rtl="0">
              <a:spcBef>
                <a:spcPts val="0"/>
              </a:spcBef>
              <a:buNone/>
            </a:pPr>
            <a:r>
              <a:rPr b="1" lang="en" sz="1800" u="sng"/>
              <a:t>Mostly</a:t>
            </a:r>
            <a:r>
              <a:rPr b="1" lang="en" sz="1800"/>
              <a:t> - only on parameters to allow overload for “Move” operations</a:t>
            </a:r>
          </a:p>
          <a:p>
            <a:pPr lvl="0" rtl="0">
              <a:spcBef>
                <a:spcPts val="0"/>
              </a:spcBef>
              <a:buNone/>
            </a:pPr>
            <a:r>
              <a:t/>
            </a:r>
            <a:endParaRPr b="1" sz="1800"/>
          </a:p>
          <a:p>
            <a:pPr lvl="0" rtl="0">
              <a:spcBef>
                <a:spcPts val="0"/>
              </a:spcBef>
              <a:buNone/>
            </a:pPr>
            <a:r>
              <a:rPr b="1" lang="en" sz="1800" u="sng"/>
              <a:t>In rare cases</a:t>
            </a:r>
            <a:r>
              <a:rPr b="1" lang="en" sz="1800"/>
              <a:t> - on variable definition</a:t>
            </a:r>
          </a:p>
          <a:p>
            <a:pPr indent="0" lvl="0" marL="457200" rtl="0">
              <a:spcBef>
                <a:spcPts val="0"/>
              </a:spcBef>
              <a:buNone/>
            </a:pPr>
            <a:r>
              <a:rPr b="1" lang="en" sz="1800"/>
              <a:t>when you want to make sure you actually get rvalue ref</a:t>
            </a:r>
            <a:br>
              <a:rPr b="1" lang="en" sz="1800"/>
            </a:br>
            <a:r>
              <a:rPr b="1" lang="en" sz="1800"/>
              <a:t>but usually you would just create a “value type” that can get either.</a:t>
            </a:r>
          </a:p>
          <a:p>
            <a:pPr lvl="0" rtl="0">
              <a:spcBef>
                <a:spcPts val="0"/>
              </a:spcBef>
              <a:buNone/>
            </a:pPr>
            <a:r>
              <a:t/>
            </a:r>
            <a:endParaRPr b="1" sz="1800"/>
          </a:p>
          <a:p>
            <a:pPr lvl="0" rtl="0">
              <a:spcBef>
                <a:spcPts val="0"/>
              </a:spcBef>
              <a:buNone/>
            </a:pPr>
            <a:r>
              <a:rPr b="1" lang="en" sz="1800" u="sng"/>
              <a:t>In very rare cases</a:t>
            </a:r>
            <a:r>
              <a:rPr b="1" lang="en" sz="1800"/>
              <a:t> - on function return value: </a:t>
            </a:r>
            <a:r>
              <a:rPr b="1" lang="en" sz="1600" u="sng">
                <a:solidFill>
                  <a:srgbClr val="1155CC"/>
                </a:solidFill>
                <a:hlinkClick r:id="rId3"/>
              </a:rPr>
              <a:t>http://stackoverflow.com/a/5770888</a:t>
            </a:r>
            <a:r>
              <a:rPr b="1" lang="en" sz="1600"/>
              <a:t> </a:t>
            </a:r>
          </a:p>
          <a:p>
            <a:pPr lvl="0" rtl="0">
              <a:spcBef>
                <a:spcPts val="0"/>
              </a:spcBef>
              <a:buNone/>
            </a:pPr>
            <a:r>
              <a:t/>
            </a:r>
            <a:endParaRPr b="1" sz="1800"/>
          </a:p>
          <a:p>
            <a:pPr lvl="0" rtl="0">
              <a:spcBef>
                <a:spcPts val="0"/>
              </a:spcBef>
              <a:buNone/>
            </a:pPr>
            <a:r>
              <a:t/>
            </a:r>
            <a:endParaRPr b="1" sz="1800"/>
          </a:p>
        </p:txBody>
      </p:sp>
      <p:sp>
        <p:nvSpPr>
          <p:cNvPr id="237" name="Shape 2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8" name="Shape 238"/>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05975"/>
            <a:ext cx="8503200" cy="857400"/>
          </a:xfrm>
          <a:prstGeom prst="rect">
            <a:avLst/>
          </a:prstGeom>
        </p:spPr>
        <p:txBody>
          <a:bodyPr anchorCtr="0" anchor="b" bIns="91425" lIns="91425" rIns="91425" tIns="91425">
            <a:noAutofit/>
          </a:bodyPr>
          <a:lstStyle/>
          <a:p>
            <a:pPr lvl="0" rtl="0">
              <a:spcBef>
                <a:spcPts val="0"/>
              </a:spcBef>
              <a:buNone/>
            </a:pPr>
            <a:r>
              <a:rPr lang="en" sz="3400"/>
              <a:t>One additional bit before we Move on (1)</a:t>
            </a:r>
          </a:p>
        </p:txBody>
      </p:sp>
      <p:sp>
        <p:nvSpPr>
          <p:cNvPr id="244" name="Shape 244"/>
          <p:cNvSpPr txBox="1"/>
          <p:nvPr>
            <p:ph idx="1" type="body"/>
          </p:nvPr>
        </p:nvSpPr>
        <p:spPr>
          <a:xfrm>
            <a:off x="457200" y="1123950"/>
            <a:ext cx="8564399" cy="3549600"/>
          </a:xfrm>
          <a:prstGeom prst="rect">
            <a:avLst/>
          </a:prstGeom>
        </p:spPr>
        <p:txBody>
          <a:bodyPr anchorCtr="0" anchor="t" bIns="91425" lIns="91425" rIns="91425" tIns="91425">
            <a:noAutofit/>
          </a:bodyPr>
          <a:lstStyle/>
          <a:p>
            <a:pPr lvl="0" rtl="0">
              <a:spcBef>
                <a:spcPts val="0"/>
              </a:spcBef>
              <a:buNone/>
            </a:pPr>
            <a:r>
              <a:t/>
            </a:r>
            <a:endParaRPr b="1" sz="600" u="sng"/>
          </a:p>
          <a:p>
            <a:pPr lvl="0" rtl="0">
              <a:spcBef>
                <a:spcPts val="0"/>
              </a:spcBef>
              <a:buNone/>
            </a:pPr>
            <a:r>
              <a:rPr b="1" lang="en" sz="1800"/>
              <a:t>In templates, &amp;&amp; is not necessarily rvalue ref, it may be “universal ref”</a:t>
            </a:r>
            <a:br>
              <a:rPr b="1" lang="en" sz="1800"/>
            </a:br>
            <a:r>
              <a:rPr b="1" lang="en" sz="1600" u="sng">
                <a:solidFill>
                  <a:schemeClr val="hlink"/>
                </a:solidFill>
                <a:hlinkClick r:id="rId3"/>
              </a:rPr>
              <a:t>as named by Scott Meyers</a:t>
            </a:r>
            <a:r>
              <a:rPr b="1" lang="en" sz="1800"/>
              <a:t> (== “forward reference” as named today)</a:t>
            </a:r>
            <a:r>
              <a:rPr b="1" lang="en" sz="1800"/>
              <a:t>.</a:t>
            </a:r>
          </a:p>
          <a:p>
            <a:pPr lvl="0" rtl="0">
              <a:spcBef>
                <a:spcPts val="0"/>
              </a:spcBef>
              <a:buNone/>
            </a:pPr>
            <a:r>
              <a:t/>
            </a:r>
            <a:endParaRPr b="1" sz="1200"/>
          </a:p>
          <a:p>
            <a:pPr lvl="0" rtl="0">
              <a:spcBef>
                <a:spcPts val="0"/>
              </a:spcBef>
              <a:buNone/>
            </a:pPr>
            <a:r>
              <a:rPr b="1" lang="en" sz="1400">
                <a:latin typeface="Courier New"/>
                <a:ea typeface="Courier New"/>
                <a:cs typeface="Courier New"/>
                <a:sym typeface="Courier New"/>
              </a:rPr>
              <a:t>// in the template below T&amp;&amp; is a universal reference / forward reference</a:t>
            </a:r>
          </a:p>
          <a:p>
            <a:pPr lvl="0" rtl="0">
              <a:spcBef>
                <a:spcPts val="0"/>
              </a:spcBef>
              <a:buNone/>
            </a:pPr>
            <a:r>
              <a:rPr b="1" lang="en" sz="1400">
                <a:latin typeface="Courier New"/>
                <a:ea typeface="Courier New"/>
                <a:cs typeface="Courier New"/>
                <a:sym typeface="Courier New"/>
              </a:rPr>
              <a:t>template&lt;class T&gt;</a:t>
            </a:r>
          </a:p>
          <a:p>
            <a:pPr lvl="0" rtl="0">
              <a:spcBef>
                <a:spcPts val="0"/>
              </a:spcBef>
              <a:buNone/>
            </a:pPr>
            <a:r>
              <a:rPr b="1" lang="en" sz="1400">
                <a:latin typeface="Courier New"/>
                <a:ea typeface="Courier New"/>
                <a:cs typeface="Courier New"/>
                <a:sym typeface="Courier New"/>
              </a:rPr>
              <a:t>void dealsWithAllRefs(T&amp;&amp; t) {</a:t>
            </a:r>
          </a:p>
          <a:p>
            <a:pPr lvl="0" rtl="0">
              <a:spcBef>
                <a:spcPts val="0"/>
              </a:spcBef>
              <a:buNone/>
            </a:pPr>
            <a:r>
              <a:rPr b="1" lang="en" sz="1400">
                <a:latin typeface="Courier New"/>
                <a:ea typeface="Courier New"/>
                <a:cs typeface="Courier New"/>
                <a:sym typeface="Courier New"/>
              </a:rPr>
              <a:t>    f(std::forward&lt;T&gt;(t));</a:t>
            </a:r>
          </a:p>
          <a:p>
            <a:pPr lvl="0" rtl="0">
              <a:spcBef>
                <a:spcPts val="0"/>
              </a:spcBef>
              <a:buNone/>
            </a:pPr>
            <a:r>
              <a:rPr b="1" lang="en" sz="1400">
                <a:latin typeface="Courier New"/>
                <a:ea typeface="Courier New"/>
                <a:cs typeface="Courier New"/>
                <a:sym typeface="Courier New"/>
              </a:rPr>
              <a:t>}</a:t>
            </a:r>
          </a:p>
          <a:p>
            <a:pPr lvl="0" rtl="0">
              <a:spcBef>
                <a:spcPts val="0"/>
              </a:spcBef>
              <a:buNone/>
            </a:pPr>
            <a:r>
              <a:t/>
            </a:r>
            <a:endParaRPr b="1" sz="6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 Q: What’s the “forward” over there means?</a:t>
            </a:r>
          </a:p>
          <a:p>
            <a:pPr lvl="0" rtl="0">
              <a:spcBef>
                <a:spcPts val="0"/>
              </a:spcBef>
              <a:buNone/>
            </a:pPr>
            <a:r>
              <a:rPr b="1" lang="en" sz="1400">
                <a:latin typeface="Courier New"/>
                <a:ea typeface="Courier New"/>
                <a:cs typeface="Courier New"/>
                <a:sym typeface="Courier New"/>
              </a:rPr>
              <a:t>// A: Once “t” has the name “t” it becomes lvalue ref,</a:t>
            </a:r>
            <a:br>
              <a:rPr b="1" lang="en" sz="1400">
                <a:latin typeface="Courier New"/>
                <a:ea typeface="Courier New"/>
                <a:cs typeface="Courier New"/>
                <a:sym typeface="Courier New"/>
              </a:rPr>
            </a:br>
            <a:r>
              <a:rPr b="1" lang="en" sz="1400">
                <a:latin typeface="Courier New"/>
                <a:ea typeface="Courier New"/>
                <a:cs typeface="Courier New"/>
                <a:sym typeface="Courier New"/>
              </a:rPr>
              <a:t>//    we want to forward it with its original definition</a:t>
            </a:r>
          </a:p>
          <a:p>
            <a:pPr lvl="0" rtl="0">
              <a:spcBef>
                <a:spcPts val="0"/>
              </a:spcBef>
              <a:buNone/>
            </a:pPr>
            <a:r>
              <a:rPr b="1" lang="en" sz="1400">
                <a:latin typeface="Courier New"/>
                <a:ea typeface="Courier New"/>
                <a:cs typeface="Courier New"/>
                <a:sym typeface="Courier New"/>
              </a:rPr>
              <a:t>//    - this is done by std::forward&lt;T&gt;</a:t>
            </a:r>
          </a:p>
          <a:p>
            <a:pPr lvl="0" rtl="0">
              <a:spcBef>
                <a:spcPts val="0"/>
              </a:spcBef>
              <a:buNone/>
            </a:pPr>
            <a:r>
              <a:t/>
            </a:r>
            <a:endParaRPr b="1" sz="1400"/>
          </a:p>
          <a:p>
            <a:pPr lvl="0" rtl="0">
              <a:spcBef>
                <a:spcPts val="0"/>
              </a:spcBef>
              <a:buNone/>
            </a:pPr>
            <a:r>
              <a:rPr b="1" lang="en" sz="1400"/>
              <a:t>See full code here: </a:t>
            </a:r>
            <a:r>
              <a:rPr b="1" lang="en" sz="1400" u="sng">
                <a:solidFill>
                  <a:schemeClr val="hlink"/>
                </a:solidFill>
                <a:hlinkClick r:id="rId4"/>
              </a:rPr>
              <a:t>http://coliru.stacked-crooked.com/a/829e7a3f99861fd6</a:t>
            </a:r>
            <a:r>
              <a:rPr b="1" lang="en" sz="1400"/>
              <a:t> </a:t>
            </a:r>
          </a:p>
        </p:txBody>
      </p:sp>
      <p:sp>
        <p:nvSpPr>
          <p:cNvPr id="245" name="Shape 24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46" name="Shape 246"/>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247" name="Shape 247"/>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Skip in class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5"/>
            <a:ext cx="8503200" cy="857400"/>
          </a:xfrm>
          <a:prstGeom prst="rect">
            <a:avLst/>
          </a:prstGeom>
        </p:spPr>
        <p:txBody>
          <a:bodyPr anchorCtr="0" anchor="b" bIns="91425" lIns="91425" rIns="91425" tIns="91425">
            <a:noAutofit/>
          </a:bodyPr>
          <a:lstStyle/>
          <a:p>
            <a:pPr lvl="0" rtl="0">
              <a:spcBef>
                <a:spcPts val="0"/>
              </a:spcBef>
              <a:buNone/>
            </a:pPr>
            <a:r>
              <a:rPr lang="en" sz="3400"/>
              <a:t>One additional bit before we Move on (2)</a:t>
            </a:r>
          </a:p>
        </p:txBody>
      </p:sp>
      <p:sp>
        <p:nvSpPr>
          <p:cNvPr id="253" name="Shape 253"/>
          <p:cNvSpPr txBox="1"/>
          <p:nvPr>
            <p:ph idx="1" type="body"/>
          </p:nvPr>
        </p:nvSpPr>
        <p:spPr>
          <a:xfrm>
            <a:off x="457200" y="1123950"/>
            <a:ext cx="8564400" cy="3549600"/>
          </a:xfrm>
          <a:prstGeom prst="rect">
            <a:avLst/>
          </a:prstGeom>
        </p:spPr>
        <p:txBody>
          <a:bodyPr anchorCtr="0" anchor="t" bIns="91425" lIns="91425" rIns="91425" tIns="91425">
            <a:noAutofit/>
          </a:bodyPr>
          <a:lstStyle/>
          <a:p>
            <a:pPr lvl="0" rtl="0">
              <a:spcBef>
                <a:spcPts val="0"/>
              </a:spcBef>
              <a:buNone/>
            </a:pPr>
            <a:r>
              <a:t/>
            </a:r>
            <a:endParaRPr b="1" sz="600" u="sng"/>
          </a:p>
          <a:p>
            <a:pPr lvl="0" rtl="0">
              <a:spcBef>
                <a:spcPts val="0"/>
              </a:spcBef>
              <a:buNone/>
            </a:pPr>
            <a:r>
              <a:rPr b="1" lang="en" sz="1800"/>
              <a:t>Note that “universal ref” happens also with ‘auto’</a:t>
            </a:r>
            <a:br>
              <a:rPr b="1" lang="en" sz="1800"/>
            </a:br>
            <a:r>
              <a:rPr b="1" lang="en" sz="1500"/>
              <a:t>(which has deduction rules almost similar to template parameters):</a:t>
            </a:r>
          </a:p>
          <a:p>
            <a:pPr lvl="0" rtl="0">
              <a:spcBef>
                <a:spcPts val="0"/>
              </a:spcBef>
              <a:buNone/>
            </a:pPr>
            <a:r>
              <a:t/>
            </a:r>
            <a:endParaRPr b="1" sz="600"/>
          </a:p>
          <a:p>
            <a:pPr lvl="0" rtl="0">
              <a:spcBef>
                <a:spcPts val="0"/>
              </a:spcBef>
              <a:buNone/>
            </a:pPr>
            <a:r>
              <a:rPr b="1" lang="en" sz="1300">
                <a:latin typeface="Courier New"/>
                <a:ea typeface="Courier New"/>
                <a:cs typeface="Courier New"/>
                <a:sym typeface="Courier New"/>
              </a:rPr>
              <a:t>vector&lt;bool&gt; vb = {true, true, false};</a:t>
            </a:r>
            <a:br>
              <a:rPr b="1" lang="en" sz="1300">
                <a:latin typeface="Courier New"/>
                <a:ea typeface="Courier New"/>
                <a:cs typeface="Courier New"/>
                <a:sym typeface="Courier New"/>
              </a:rPr>
            </a:br>
            <a:r>
              <a:rPr b="1" lang="en" sz="1300">
                <a:latin typeface="Courier New"/>
                <a:ea typeface="Courier New"/>
                <a:cs typeface="Courier New"/>
                <a:sym typeface="Courier New"/>
              </a:rPr>
              <a:t>vector&lt;int&gt; vi = {1, 1, 0};</a:t>
            </a:r>
            <a:br>
              <a:rPr b="1" lang="en" sz="1300">
                <a:latin typeface="Courier New"/>
                <a:ea typeface="Courier New"/>
                <a:cs typeface="Courier New"/>
                <a:sym typeface="Courier New"/>
              </a:rPr>
            </a:br>
            <a:br>
              <a:rPr b="1" lang="en" sz="600">
                <a:latin typeface="Courier New"/>
                <a:ea typeface="Courier New"/>
                <a:cs typeface="Courier New"/>
                <a:sym typeface="Courier New"/>
              </a:rPr>
            </a:br>
            <a:r>
              <a:rPr b="1" lang="en" sz="1300">
                <a:latin typeface="Courier New"/>
                <a:ea typeface="Courier New"/>
                <a:cs typeface="Courier New"/>
                <a:sym typeface="Courier New"/>
              </a:rPr>
              <a:t>template&lt;class T&gt; void all_to_zero(vector&lt;T&gt;&amp; vec) {</a:t>
            </a:r>
            <a:br>
              <a:rPr b="1" lang="en" sz="1300">
                <a:latin typeface="Courier New"/>
                <a:ea typeface="Courier New"/>
                <a:cs typeface="Courier New"/>
                <a:sym typeface="Courier New"/>
              </a:rPr>
            </a:br>
            <a:r>
              <a:rPr b="1" lang="en" sz="1300">
                <a:latin typeface="Courier New"/>
                <a:ea typeface="Courier New"/>
                <a:cs typeface="Courier New"/>
                <a:sym typeface="Courier New"/>
              </a:rPr>
              <a:t>    for(auto&amp;&amp; item : vec) // auto&amp; wouldn’t work for vector&lt;bool&gt; !!!</a:t>
            </a:r>
            <a:br>
              <a:rPr b="1" lang="en" sz="1300">
                <a:latin typeface="Courier New"/>
                <a:ea typeface="Courier New"/>
                <a:cs typeface="Courier New"/>
                <a:sym typeface="Courier New"/>
              </a:rPr>
            </a:br>
            <a:r>
              <a:rPr b="1" lang="en" sz="1300">
                <a:latin typeface="Courier New"/>
                <a:ea typeface="Courier New"/>
                <a:cs typeface="Courier New"/>
                <a:sym typeface="Courier New"/>
              </a:rPr>
              <a:t>		item = 0;</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p>
          <a:p>
            <a:pPr lvl="0" rtl="0">
              <a:spcBef>
                <a:spcPts val="0"/>
              </a:spcBef>
              <a:buNone/>
            </a:pPr>
            <a:r>
              <a:rPr b="1" lang="en" sz="1300">
                <a:latin typeface="Courier New"/>
                <a:ea typeface="Courier New"/>
                <a:cs typeface="Courier New"/>
                <a:sym typeface="Courier New"/>
              </a:rPr>
              <a:t>// auto&amp;&amp; is ok with all kinds: lvalue-ref, rvalue-ref and simple values</a:t>
            </a:r>
            <a:br>
              <a:rPr b="1" lang="en" sz="1300">
                <a:latin typeface="Courier New"/>
                <a:ea typeface="Courier New"/>
                <a:cs typeface="Courier New"/>
                <a:sym typeface="Courier New"/>
              </a:rPr>
            </a:br>
            <a:r>
              <a:rPr b="1" lang="en" sz="1300">
                <a:latin typeface="Courier New"/>
                <a:ea typeface="Courier New"/>
                <a:cs typeface="Courier New"/>
                <a:sym typeface="Courier New"/>
              </a:rPr>
              <a:t>// thus ok with returned item for vector&lt;int&gt; which is int&amp;</a:t>
            </a:r>
            <a:br>
              <a:rPr b="1" lang="en" sz="1300">
                <a:latin typeface="Courier New"/>
                <a:ea typeface="Courier New"/>
                <a:cs typeface="Courier New"/>
                <a:sym typeface="Courier New"/>
              </a:rPr>
            </a:br>
            <a:r>
              <a:rPr b="1" lang="en" sz="1300">
                <a:latin typeface="Courier New"/>
                <a:ea typeface="Courier New"/>
                <a:cs typeface="Courier New"/>
                <a:sym typeface="Courier New"/>
              </a:rPr>
              <a:t>// and also ok with returned item for vector&lt;bool&gt; which is </a:t>
            </a:r>
            <a:r>
              <a:rPr b="1" lang="en" sz="1300" u="sng">
                <a:latin typeface="Courier New"/>
                <a:ea typeface="Courier New"/>
                <a:cs typeface="Courier New"/>
                <a:sym typeface="Courier New"/>
              </a:rPr>
              <a:t>a proxy object ByVal!</a:t>
            </a:r>
            <a:br>
              <a:rPr b="1" lang="en" sz="1500">
                <a:latin typeface="Courier New"/>
                <a:ea typeface="Courier New"/>
                <a:cs typeface="Courier New"/>
                <a:sym typeface="Courier New"/>
              </a:rPr>
            </a:br>
          </a:p>
          <a:p>
            <a:pPr lvl="0" rtl="0">
              <a:spcBef>
                <a:spcPts val="0"/>
              </a:spcBef>
              <a:buNone/>
            </a:pPr>
            <a:r>
              <a:rPr b="1" lang="en" sz="1400"/>
              <a:t>See full code here: </a:t>
            </a:r>
            <a:r>
              <a:rPr b="1" lang="en" sz="1400" u="sng">
                <a:solidFill>
                  <a:schemeClr val="hlink"/>
                </a:solidFill>
                <a:hlinkClick r:id="rId3"/>
              </a:rPr>
              <a:t>http://coliru.stacked-crooked.com/a/9e172e6578893e89</a:t>
            </a:r>
          </a:p>
          <a:p>
            <a:pPr lvl="0" rtl="0">
              <a:spcBef>
                <a:spcPts val="0"/>
              </a:spcBef>
              <a:buNone/>
            </a:pPr>
            <a:r>
              <a:t/>
            </a:r>
            <a:endParaRPr b="1" sz="600"/>
          </a:p>
          <a:p>
            <a:pPr lvl="0" rtl="0">
              <a:spcBef>
                <a:spcPts val="0"/>
              </a:spcBef>
              <a:buNone/>
            </a:pPr>
            <a:r>
              <a:rPr b="1" lang="en" sz="1400"/>
              <a:t>This code shows the idea of proxy class for container of booleans: </a:t>
            </a:r>
            <a:r>
              <a:rPr b="1" lang="en" sz="1400" u="sng">
                <a:solidFill>
                  <a:schemeClr val="hlink"/>
                </a:solidFill>
                <a:hlinkClick r:id="rId4"/>
              </a:rPr>
              <a:t>http://coliru.stacked-crooked.com/a/562f9c916743568c</a:t>
            </a:r>
            <a:r>
              <a:rPr b="1" lang="en" sz="1400"/>
              <a:t> </a:t>
            </a:r>
          </a:p>
        </p:txBody>
      </p:sp>
      <p:sp>
        <p:nvSpPr>
          <p:cNvPr id="254" name="Shape 25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5" name="Shape 255"/>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256" name="Shape 256"/>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Skip in class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05975"/>
            <a:ext cx="8503199" cy="857400"/>
          </a:xfrm>
          <a:prstGeom prst="rect">
            <a:avLst/>
          </a:prstGeom>
        </p:spPr>
        <p:txBody>
          <a:bodyPr anchorCtr="0" anchor="b" bIns="91425" lIns="91425" rIns="91425" tIns="91425">
            <a:noAutofit/>
          </a:bodyPr>
          <a:lstStyle/>
          <a:p>
            <a:pPr lvl="0" rtl="0">
              <a:spcBef>
                <a:spcPts val="0"/>
              </a:spcBef>
              <a:buNone/>
            </a:pPr>
            <a:r>
              <a:rPr lang="en"/>
              <a:t>OK, let’s Move on</a:t>
            </a:r>
          </a:p>
        </p:txBody>
      </p:sp>
      <p:sp>
        <p:nvSpPr>
          <p:cNvPr id="262" name="Shape 262"/>
          <p:cNvSpPr txBox="1"/>
          <p:nvPr>
            <p:ph idx="1" type="body"/>
          </p:nvPr>
        </p:nvSpPr>
        <p:spPr>
          <a:xfrm>
            <a:off x="457200" y="1123950"/>
            <a:ext cx="8564399" cy="3549600"/>
          </a:xfrm>
          <a:prstGeom prst="rect">
            <a:avLst/>
          </a:prstGeom>
        </p:spPr>
        <p:txBody>
          <a:bodyPr anchorCtr="0" anchor="t" bIns="91425" lIns="91425" rIns="91425" tIns="91425">
            <a:noAutofit/>
          </a:bodyPr>
          <a:lstStyle/>
          <a:p>
            <a:pPr lvl="0" rtl="0">
              <a:spcBef>
                <a:spcPts val="0"/>
              </a:spcBef>
              <a:buNone/>
            </a:pPr>
            <a:r>
              <a:t/>
            </a:r>
            <a:endParaRPr b="1" sz="600" u="sng"/>
          </a:p>
          <a:p>
            <a:pPr lvl="0" rtl="0">
              <a:spcBef>
                <a:spcPts val="0"/>
              </a:spcBef>
              <a:buNone/>
            </a:pPr>
            <a:r>
              <a:rPr b="1" lang="en" sz="1800"/>
              <a:t>rvalue ref was invented to allow “Move operations”:</a:t>
            </a:r>
          </a:p>
          <a:p>
            <a:pPr lvl="0" rtl="0">
              <a:spcBef>
                <a:spcPts val="0"/>
              </a:spcBef>
              <a:buNone/>
            </a:pPr>
            <a:r>
              <a:t/>
            </a:r>
            <a:endParaRPr b="1" sz="900"/>
          </a:p>
          <a:p>
            <a:pPr lvl="0" rtl="0">
              <a:spcBef>
                <a:spcPts val="0"/>
              </a:spcBef>
              <a:buNone/>
            </a:pPr>
            <a:r>
              <a:rPr b="1" lang="en" sz="1400">
                <a:latin typeface="Courier New"/>
                <a:ea typeface="Courier New"/>
                <a:cs typeface="Courier New"/>
                <a:sym typeface="Courier New"/>
              </a:rPr>
              <a:t>class A{};</a:t>
            </a:r>
          </a:p>
          <a:p>
            <a:pPr lvl="0" rtl="0">
              <a:spcBef>
                <a:spcPts val="0"/>
              </a:spcBef>
              <a:buNone/>
            </a:pPr>
            <a:r>
              <a:rPr b="1" lang="en" sz="1400">
                <a:latin typeface="Courier New"/>
                <a:ea typeface="Courier New"/>
                <a:cs typeface="Courier New"/>
                <a:sym typeface="Courier New"/>
              </a:rPr>
              <a:t>A getA() {return A();}</a:t>
            </a:r>
          </a:p>
          <a:p>
            <a:pPr lvl="0" rtl="0">
              <a:spcBef>
                <a:spcPts val="0"/>
              </a:spcBef>
              <a:buNone/>
            </a:pPr>
            <a:r>
              <a:t/>
            </a:r>
            <a:endParaRPr b="1" sz="6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int main() {</a:t>
            </a:r>
          </a:p>
          <a:p>
            <a:pPr lvl="0" rtl="0">
              <a:spcBef>
                <a:spcPts val="0"/>
              </a:spcBef>
              <a:buNone/>
            </a:pPr>
            <a:r>
              <a:rPr b="1" lang="en" sz="1400">
                <a:latin typeface="Courier New"/>
                <a:ea typeface="Courier New"/>
                <a:cs typeface="Courier New"/>
                <a:sym typeface="Courier New"/>
              </a:rPr>
              <a:t>    A a1;</a:t>
            </a:r>
          </a:p>
          <a:p>
            <a:pPr lvl="0" rtl="0">
              <a:spcBef>
                <a:spcPts val="0"/>
              </a:spcBef>
              <a:buNone/>
            </a:pPr>
            <a:r>
              <a:rPr b="1" lang="en" sz="1400">
                <a:latin typeface="Courier New"/>
                <a:ea typeface="Courier New"/>
                <a:cs typeface="Courier New"/>
                <a:sym typeface="Courier New"/>
              </a:rPr>
              <a:t>    A a2 = a1;     // should copy</a:t>
            </a:r>
          </a:p>
          <a:p>
            <a:pPr lvl="0" rtl="0">
              <a:spcBef>
                <a:spcPts val="0"/>
              </a:spcBef>
              <a:buNone/>
            </a:pPr>
            <a:r>
              <a:rPr b="1" lang="en" sz="1400">
                <a:latin typeface="Courier New"/>
                <a:ea typeface="Courier New"/>
                <a:cs typeface="Courier New"/>
                <a:sym typeface="Courier New"/>
              </a:rPr>
              <a:t>    A a3 = getA(); // better not copy, can "Move" (nicer wording for "steal")</a:t>
            </a:r>
          </a:p>
          <a:p>
            <a:pPr lvl="0" rtl="0">
              <a:spcBef>
                <a:spcPts val="0"/>
              </a:spcBef>
              <a:buNone/>
            </a:pPr>
            <a:r>
              <a:rPr b="1" lang="en" sz="1400">
                <a:latin typeface="Courier New"/>
                <a:ea typeface="Courier New"/>
                <a:cs typeface="Courier New"/>
                <a:sym typeface="Courier New"/>
              </a:rPr>
              <a:t>    a3 = a2;       // should "copy assign"</a:t>
            </a:r>
          </a:p>
          <a:p>
            <a:pPr lvl="0" rtl="0">
              <a:spcBef>
                <a:spcPts val="0"/>
              </a:spcBef>
              <a:buNone/>
            </a:pPr>
            <a:r>
              <a:rPr b="1" lang="en" sz="1400">
                <a:latin typeface="Courier New"/>
                <a:ea typeface="Courier New"/>
                <a:cs typeface="Courier New"/>
                <a:sym typeface="Courier New"/>
              </a:rPr>
              <a:t>    a3 = getA();   // better not "copy assign", can "Move assign"</a:t>
            </a:r>
          </a:p>
          <a:p>
            <a:pPr indent="0" lvl="0" marL="1828800" rtl="0">
              <a:spcBef>
                <a:spcPts val="0"/>
              </a:spcBef>
              <a:buNone/>
            </a:pPr>
            <a:r>
              <a:rPr b="1" lang="en" sz="1400">
                <a:latin typeface="Courier New"/>
                <a:ea typeface="Courier New"/>
                <a:cs typeface="Courier New"/>
                <a:sym typeface="Courier New"/>
              </a:rPr>
              <a:t>  // (nicer wording for "steal")</a:t>
            </a:r>
          </a:p>
          <a:p>
            <a:pPr lvl="0" rtl="0">
              <a:spcBef>
                <a:spcPts val="0"/>
              </a:spcBef>
              <a:buNone/>
            </a:pPr>
            <a:r>
              <a:rPr b="1" lang="en" sz="1400">
                <a:latin typeface="Courier New"/>
                <a:ea typeface="Courier New"/>
                <a:cs typeface="Courier New"/>
                <a:sym typeface="Courier New"/>
              </a:rPr>
              <a:t>}</a:t>
            </a:r>
          </a:p>
          <a:p>
            <a:pPr lvl="0" rtl="0">
              <a:spcBef>
                <a:spcPts val="0"/>
              </a:spcBef>
              <a:buNone/>
            </a:pPr>
            <a:r>
              <a:t/>
            </a:r>
            <a:endParaRPr b="1" sz="1400"/>
          </a:p>
          <a:p>
            <a:pPr lvl="0" rtl="0">
              <a:spcBef>
                <a:spcPts val="0"/>
              </a:spcBef>
              <a:buNone/>
            </a:pPr>
            <a:r>
              <a:rPr b="1" lang="en" sz="1400"/>
              <a:t>Code: </a:t>
            </a:r>
            <a:r>
              <a:rPr b="1" lang="en" sz="1400" u="sng">
                <a:solidFill>
                  <a:schemeClr val="hlink"/>
                </a:solidFill>
                <a:hlinkClick r:id="rId3"/>
              </a:rPr>
              <a:t>http://coliru.stacked-crooked.com/a/40297f8a0a96a722</a:t>
            </a:r>
            <a:r>
              <a:rPr b="1" lang="en" sz="1400"/>
              <a:t> </a:t>
            </a:r>
          </a:p>
        </p:txBody>
      </p:sp>
      <p:sp>
        <p:nvSpPr>
          <p:cNvPr id="263" name="Shape 26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64" name="Shape 264"/>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Exercise</a:t>
            </a:r>
          </a:p>
        </p:txBody>
      </p:sp>
      <p:sp>
        <p:nvSpPr>
          <p:cNvPr id="270" name="Shape 270"/>
          <p:cNvSpPr txBox="1"/>
          <p:nvPr>
            <p:ph idx="1" type="body"/>
          </p:nvPr>
        </p:nvSpPr>
        <p:spPr>
          <a:xfrm>
            <a:off x="1441725" y="1200150"/>
            <a:ext cx="7244999" cy="3725699"/>
          </a:xfrm>
          <a:prstGeom prst="rect">
            <a:avLst/>
          </a:prstGeom>
        </p:spPr>
        <p:txBody>
          <a:bodyPr anchorCtr="0" anchor="t" bIns="91425" lIns="91425" rIns="91425" tIns="91425">
            <a:noAutofit/>
          </a:bodyPr>
          <a:lstStyle/>
          <a:p>
            <a:pPr lvl="0" rtl="0">
              <a:spcBef>
                <a:spcPts val="0"/>
              </a:spcBef>
              <a:buNone/>
            </a:pPr>
            <a:r>
              <a:rPr b="1" lang="en" sz="2200"/>
              <a:t>Now that you know the difference between A&amp; and A&amp;&amp; - implement a simple MyString class with:</a:t>
            </a:r>
          </a:p>
          <a:p>
            <a:pPr indent="-368300" lvl="0" marL="457200" rtl="0">
              <a:spcBef>
                <a:spcPts val="0"/>
              </a:spcBef>
              <a:buSzPct val="100000"/>
              <a:buChar char="●"/>
            </a:pPr>
            <a:r>
              <a:rPr b="1" lang="en" sz="2200"/>
              <a:t>Copy ctor</a:t>
            </a:r>
          </a:p>
          <a:p>
            <a:pPr indent="-368300" lvl="0" marL="457200" rtl="0">
              <a:spcBef>
                <a:spcPts val="0"/>
              </a:spcBef>
              <a:buSzPct val="100000"/>
              <a:buChar char="●"/>
            </a:pPr>
            <a:r>
              <a:rPr b="1" lang="en" sz="2200"/>
              <a:t>Move ctor (“steals” the other instead of copying)</a:t>
            </a:r>
          </a:p>
          <a:p>
            <a:pPr indent="-368300" lvl="0" marL="457200" rtl="0">
              <a:spcBef>
                <a:spcPts val="0"/>
              </a:spcBef>
              <a:buSzPct val="100000"/>
              <a:buChar char="●"/>
            </a:pPr>
            <a:r>
              <a:rPr b="1" lang="en" sz="2200"/>
              <a:t>Assignment operator</a:t>
            </a:r>
          </a:p>
          <a:p>
            <a:pPr indent="-368300" lvl="0" marL="457200" rtl="0">
              <a:spcBef>
                <a:spcPts val="0"/>
              </a:spcBef>
              <a:buSzPct val="100000"/>
              <a:buChar char="●"/>
            </a:pPr>
            <a:r>
              <a:rPr b="1" lang="en" sz="2200"/>
              <a:t>Move assignment operator (“steals”)</a:t>
            </a:r>
          </a:p>
          <a:p>
            <a:pPr lvl="0" rtl="0">
              <a:spcBef>
                <a:spcPts val="0"/>
              </a:spcBef>
              <a:buNone/>
            </a:pPr>
            <a:r>
              <a:t/>
            </a:r>
            <a:endParaRPr b="1" sz="2200"/>
          </a:p>
          <a:p>
            <a:pPr lvl="0" rtl="0">
              <a:spcBef>
                <a:spcPts val="0"/>
              </a:spcBef>
              <a:buNone/>
            </a:pPr>
            <a:r>
              <a:rPr b="1" lang="en" sz="2200"/>
              <a:t>(Solution in next slides)</a:t>
            </a:r>
          </a:p>
        </p:txBody>
      </p:sp>
      <p:sp>
        <p:nvSpPr>
          <p:cNvPr id="271" name="Shape 27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72" name="Shape 272"/>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273" name="Shape 273"/>
          <p:cNvSpPr txBox="1"/>
          <p:nvPr>
            <p:ph idx="1" type="body"/>
          </p:nvPr>
        </p:nvSpPr>
        <p:spPr>
          <a:xfrm>
            <a:off x="261575" y="1200150"/>
            <a:ext cx="1082399" cy="936299"/>
          </a:xfrm>
          <a:prstGeom prst="rect">
            <a:avLst/>
          </a:prstGeom>
        </p:spPr>
        <p:txBody>
          <a:bodyPr anchorCtr="0" anchor="ctr" bIns="91425" lIns="91425" rIns="91425" tIns="91425">
            <a:noAutofit/>
          </a:bodyPr>
          <a:lstStyle/>
          <a:p>
            <a:pPr lvl="0" rtl="0">
              <a:spcBef>
                <a:spcPts val="0"/>
              </a:spcBef>
              <a:buNone/>
            </a:pPr>
            <a:r>
              <a:rPr b="1" lang="en" sz="7200"/>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MyString - Move example</a:t>
            </a:r>
          </a:p>
        </p:txBody>
      </p:sp>
      <p:sp>
        <p:nvSpPr>
          <p:cNvPr id="279" name="Shape 279"/>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en" sz="1400">
                <a:latin typeface="Courier New"/>
                <a:ea typeface="Courier New"/>
                <a:cs typeface="Courier New"/>
                <a:sym typeface="Courier New"/>
              </a:rPr>
              <a:t>class MyString {</a:t>
            </a:r>
          </a:p>
          <a:p>
            <a:pPr lvl="0" rtl="0">
              <a:spcBef>
                <a:spcPts val="0"/>
              </a:spcBef>
              <a:buClr>
                <a:schemeClr val="dk1"/>
              </a:buClr>
              <a:buSzPct val="78571"/>
              <a:buFont typeface="Arial"/>
              <a:buNone/>
            </a:pPr>
            <a:r>
              <a:rPr b="1" lang="en" sz="1400">
                <a:latin typeface="Courier New"/>
                <a:ea typeface="Courier New"/>
                <a:cs typeface="Courier New"/>
                <a:sym typeface="Courier New"/>
              </a:rPr>
              <a:t>    size_t size;</a:t>
            </a:r>
          </a:p>
          <a:p>
            <a:pPr lvl="0" rtl="0">
              <a:spcBef>
                <a:spcPts val="0"/>
              </a:spcBef>
              <a:buClr>
                <a:schemeClr val="dk1"/>
              </a:buClr>
              <a:buSzPct val="78571"/>
              <a:buFont typeface="Arial"/>
              <a:buNone/>
            </a:pPr>
            <a:r>
              <a:rPr b="1" lang="en" sz="1400">
                <a:latin typeface="Courier New"/>
                <a:ea typeface="Courier New"/>
                <a:cs typeface="Courier New"/>
                <a:sym typeface="Courier New"/>
              </a:rPr>
              <a:t>    char* str = nullptr;</a:t>
            </a:r>
          </a:p>
          <a:p>
            <a:pPr lvl="0" rtl="0">
              <a:spcBef>
                <a:spcPts val="0"/>
              </a:spcBef>
              <a:buClr>
                <a:schemeClr val="dk1"/>
              </a:buClr>
              <a:buSzPct val="78571"/>
              <a:buFont typeface="Arial"/>
              <a:buNone/>
            </a:pPr>
            <a:r>
              <a:rPr b="1" lang="en" sz="1400">
                <a:latin typeface="Courier New"/>
                <a:ea typeface="Courier New"/>
                <a:cs typeface="Courier New"/>
                <a:sym typeface="Courier New"/>
              </a:rPr>
              <a:t>public:</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MyString(const char* s=""): size(strlen(s)), str(new char[size+1]) {</a:t>
            </a:r>
          </a:p>
          <a:p>
            <a:pPr lvl="0" rtl="0">
              <a:spcBef>
                <a:spcPts val="0"/>
              </a:spcBef>
              <a:buClr>
                <a:schemeClr val="dk1"/>
              </a:buClr>
              <a:buSzPct val="78571"/>
              <a:buFont typeface="Arial"/>
              <a:buNone/>
            </a:pPr>
            <a:r>
              <a:rPr b="1" lang="en" sz="1400">
                <a:latin typeface="Courier New"/>
                <a:ea typeface="Courier New"/>
                <a:cs typeface="Courier New"/>
                <a:sym typeface="Courier New"/>
              </a:rPr>
              <a:t>        strncpy(str, s, size);</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 {</a:t>
            </a:r>
          </a:p>
          <a:p>
            <a:pPr lvl="0" rtl="0">
              <a:spcBef>
                <a:spcPts val="0"/>
              </a:spcBef>
              <a:buClr>
                <a:schemeClr val="dk1"/>
              </a:buClr>
              <a:buSzPct val="78571"/>
              <a:buFont typeface="Arial"/>
              <a:buNone/>
            </a:pPr>
            <a:r>
              <a:rPr b="1" lang="en" sz="1400">
                <a:latin typeface="Courier New"/>
                <a:ea typeface="Courier New"/>
                <a:cs typeface="Courier New"/>
                <a:sym typeface="Courier New"/>
              </a:rPr>
              <a:t>        delete [] str;</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latin typeface="Courier New"/>
                <a:ea typeface="Courier New"/>
                <a:cs typeface="Courier New"/>
                <a:sym typeface="Courier New"/>
              </a:rPr>
              <a:t>	// continues next page</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None/>
            </a:pPr>
            <a:r>
              <a:t/>
            </a:r>
            <a:endParaRPr b="1" sz="1400">
              <a:latin typeface="Courier New"/>
              <a:ea typeface="Courier New"/>
              <a:cs typeface="Courier New"/>
              <a:sym typeface="Courier New"/>
            </a:endParaRPr>
          </a:p>
        </p:txBody>
      </p:sp>
      <p:sp>
        <p:nvSpPr>
          <p:cNvPr id="280" name="Shape 28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81" name="Shape 281"/>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The </a:t>
            </a:r>
            <a:r>
              <a:rPr lang="en"/>
              <a:t>Math expression evaluator</a:t>
            </a:r>
          </a:p>
        </p:txBody>
      </p:sp>
      <p:sp>
        <p:nvSpPr>
          <p:cNvPr id="62" name="Shape 62"/>
          <p:cNvSpPr txBox="1"/>
          <p:nvPr>
            <p:ph idx="1" type="body"/>
          </p:nvPr>
        </p:nvSpPr>
        <p:spPr>
          <a:xfrm>
            <a:off x="457200" y="1200150"/>
            <a:ext cx="8559300" cy="3725700"/>
          </a:xfrm>
          <a:prstGeom prst="rect">
            <a:avLst/>
          </a:prstGeom>
        </p:spPr>
        <p:txBody>
          <a:bodyPr anchorCtr="0" anchor="t" bIns="91425" lIns="91425" rIns="91425" tIns="91425">
            <a:noAutofit/>
          </a:bodyPr>
          <a:lstStyle/>
          <a:p>
            <a:pPr lvl="0" rtl="0">
              <a:spcBef>
                <a:spcPts val="0"/>
              </a:spcBef>
              <a:buNone/>
            </a:pPr>
            <a:r>
              <a:rPr b="1" lang="en" sz="2400"/>
              <a:t>We want to allow the following main:</a:t>
            </a:r>
          </a:p>
          <a:p>
            <a:pPr lvl="0" rtl="0">
              <a:spcBef>
                <a:spcPts val="0"/>
              </a:spcBef>
              <a:buNone/>
            </a:pPr>
            <a:r>
              <a:rPr b="1" lang="en" sz="1800">
                <a:latin typeface="Courier New"/>
                <a:ea typeface="Courier New"/>
                <a:cs typeface="Courier New"/>
                <a:sym typeface="Courier New"/>
              </a:rPr>
              <a:t>Expression* e = new Sum(</a:t>
            </a:r>
          </a:p>
          <a:p>
            <a:pPr indent="457200" lvl="0" marL="2286000" rtl="0">
              <a:spcBef>
                <a:spcPts val="0"/>
              </a:spcBef>
              <a:buNone/>
            </a:pPr>
            <a:r>
              <a:rPr b="1" lang="en" sz="1800">
                <a:latin typeface="Courier New"/>
                <a:ea typeface="Courier New"/>
                <a:cs typeface="Courier New"/>
                <a:sym typeface="Courier New"/>
              </a:rPr>
              <a:t>new Exponent(new Number(2),</a:t>
            </a:r>
          </a:p>
          <a:p>
            <a:pPr indent="457200" lvl="0" marL="4114800" rtl="0">
              <a:spcBef>
                <a:spcPts val="0"/>
              </a:spcBef>
              <a:buNone/>
            </a:pPr>
            <a:r>
              <a:rPr b="1" lang="en" sz="1800">
                <a:latin typeface="Courier New"/>
                <a:ea typeface="Courier New"/>
                <a:cs typeface="Courier New"/>
                <a:sym typeface="Courier New"/>
              </a:rPr>
              <a:t>new Factorial(</a:t>
            </a:r>
          </a:p>
          <a:p>
            <a:pPr indent="457200" lvl="0" marL="4572000" rtl="0">
              <a:spcBef>
                <a:spcPts val="0"/>
              </a:spcBef>
              <a:buNone/>
            </a:pPr>
            <a:r>
              <a:rPr b="1" lang="en" sz="1800">
                <a:latin typeface="Courier New"/>
                <a:ea typeface="Courier New"/>
                <a:cs typeface="Courier New"/>
                <a:sym typeface="Courier New"/>
              </a:rPr>
              <a:t>new Number(3))),</a:t>
            </a:r>
          </a:p>
          <a:p>
            <a:pPr indent="0" lvl="0" marL="0" rtl="0">
              <a:spcBef>
                <a:spcPts val="0"/>
              </a:spcBef>
              <a:buNone/>
            </a:pPr>
            <a:r>
              <a:rPr b="1" lang="en" sz="1800">
                <a:latin typeface="Courier New"/>
                <a:ea typeface="Courier New"/>
                <a:cs typeface="Courier New"/>
                <a:sym typeface="Courier New"/>
              </a:rPr>
              <a:t>						new Number(-2));</a:t>
            </a:r>
          </a:p>
          <a:p>
            <a:pPr indent="0" lvl="0" marL="0" rtl="0">
              <a:spcBef>
                <a:spcPts val="0"/>
              </a:spcBef>
              <a:buNone/>
            </a:pPr>
            <a:r>
              <a:rPr b="1" lang="en" sz="1800">
                <a:latin typeface="Courier New"/>
                <a:ea typeface="Courier New"/>
                <a:cs typeface="Courier New"/>
                <a:sym typeface="Courier New"/>
              </a:rPr>
              <a:t>cout &lt;&lt; *e &lt;&lt; "=" &lt;&lt; e-&gt;eval() &lt;&lt; endl;</a:t>
            </a:r>
          </a:p>
          <a:p>
            <a:pPr indent="0" lvl="0" marL="0" rtl="0">
              <a:spcBef>
                <a:spcPts val="0"/>
              </a:spcBef>
              <a:buNone/>
            </a:pPr>
            <a:r>
              <a:rPr b="1" lang="en" sz="1800">
                <a:latin typeface="Courier New"/>
                <a:ea typeface="Courier New"/>
                <a:cs typeface="Courier New"/>
                <a:sym typeface="Courier New"/>
              </a:rPr>
              <a:t>delete e;</a:t>
            </a:r>
          </a:p>
          <a:p>
            <a:pPr lvl="0" rtl="0">
              <a:spcBef>
                <a:spcPts val="0"/>
              </a:spcBef>
              <a:buNone/>
            </a:pPr>
            <a:r>
              <a:rPr b="1" lang="en" sz="1800">
                <a:latin typeface="Courier New"/>
                <a:ea typeface="Courier New"/>
                <a:cs typeface="Courier New"/>
                <a:sym typeface="Courier New"/>
              </a:rPr>
              <a:t>	</a:t>
            </a:r>
          </a:p>
        </p:txBody>
      </p:sp>
      <p:sp>
        <p:nvSpPr>
          <p:cNvPr id="63" name="Shape 6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4" name="Shape 64"/>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MyString - Move example </a:t>
            </a:r>
            <a:r>
              <a:rPr lang="en" sz="3300"/>
              <a:t>(cont’)</a:t>
            </a:r>
          </a:p>
        </p:txBody>
      </p:sp>
      <p:sp>
        <p:nvSpPr>
          <p:cNvPr id="287" name="Shape 287"/>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69850" lvl="0" mar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latin typeface="Courier New"/>
                <a:ea typeface="Courier New"/>
                <a:cs typeface="Courier New"/>
                <a:sym typeface="Courier New"/>
              </a:rPr>
              <a:t>    // copy ctor</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MyString(const MyString&amp; s): size(s.size), str(new char[size+1]) {</a:t>
            </a:r>
          </a:p>
          <a:p>
            <a:pPr lvl="0" rtl="0">
              <a:spcBef>
                <a:spcPts val="0"/>
              </a:spcBef>
              <a:buClr>
                <a:schemeClr val="dk1"/>
              </a:buClr>
              <a:buSzPct val="78571"/>
              <a:buFont typeface="Arial"/>
              <a:buNone/>
            </a:pPr>
            <a:r>
              <a:rPr b="1" lang="en" sz="1400">
                <a:latin typeface="Courier New"/>
                <a:ea typeface="Courier New"/>
                <a:cs typeface="Courier New"/>
                <a:sym typeface="Courier New"/>
              </a:rPr>
              <a:t>        strncpy(str, s.str, size);</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latin typeface="Courier New"/>
                <a:ea typeface="Courier New"/>
                <a:cs typeface="Courier New"/>
                <a:sym typeface="Courier New"/>
              </a:rPr>
              <a:t>    // move ctor</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MyString(MyString&amp;&amp; s): size(s.size) {</a:t>
            </a:r>
          </a:p>
          <a:p>
            <a:pPr lvl="0" rtl="0">
              <a:spcBef>
                <a:spcPts val="0"/>
              </a:spcBef>
              <a:buClr>
                <a:schemeClr val="dk1"/>
              </a:buClr>
              <a:buSzPct val="78571"/>
              <a:buFont typeface="Arial"/>
              <a:buNone/>
            </a:pPr>
            <a:r>
              <a:rPr b="1" lang="en" sz="1400">
                <a:latin typeface="Courier New"/>
                <a:ea typeface="Courier New"/>
                <a:cs typeface="Courier New"/>
                <a:sym typeface="Courier New"/>
              </a:rPr>
              <a:t>        std::swap(str, s.str); // the swap trick</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latin typeface="Courier New"/>
                <a:ea typeface="Courier New"/>
                <a:cs typeface="Courier New"/>
                <a:sym typeface="Courier New"/>
              </a:rPr>
              <a:t>	// continues next page</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None/>
            </a:pPr>
            <a:r>
              <a:t/>
            </a:r>
            <a:endParaRPr b="1" sz="1400">
              <a:latin typeface="Courier New"/>
              <a:ea typeface="Courier New"/>
              <a:cs typeface="Courier New"/>
              <a:sym typeface="Courier New"/>
            </a:endParaRPr>
          </a:p>
        </p:txBody>
      </p:sp>
      <p:sp>
        <p:nvSpPr>
          <p:cNvPr id="288" name="Shape 28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89" name="Shape 289"/>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MyString - Move example </a:t>
            </a:r>
            <a:r>
              <a:rPr lang="en" sz="3300"/>
              <a:t>(cont’)</a:t>
            </a:r>
          </a:p>
        </p:txBody>
      </p:sp>
      <p:sp>
        <p:nvSpPr>
          <p:cNvPr id="295" name="Shape 295"/>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69850" lvl="0" mar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latin typeface="Courier New"/>
                <a:ea typeface="Courier New"/>
                <a:cs typeface="Courier New"/>
                <a:sym typeface="Courier New"/>
              </a:rPr>
              <a:t>    // copy assignment</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MyString&amp; operator=(const MyString&amp; s) {</a:t>
            </a:r>
          </a:p>
          <a:p>
            <a:pPr lvl="0" rtl="0">
              <a:spcBef>
                <a:spcPts val="0"/>
              </a:spcBef>
              <a:buClr>
                <a:schemeClr val="dk1"/>
              </a:buClr>
              <a:buSzPct val="78571"/>
              <a:buFont typeface="Arial"/>
              <a:buNone/>
            </a:pPr>
            <a:r>
              <a:rPr b="1" lang="en" sz="1400">
                <a:latin typeface="Courier New"/>
                <a:ea typeface="Courier New"/>
                <a:cs typeface="Courier New"/>
                <a:sym typeface="Courier New"/>
              </a:rPr>
              <a:t>        if(this != &amp;s) {</a:t>
            </a:r>
          </a:p>
          <a:p>
            <a:pPr lvl="0" rtl="0">
              <a:spcBef>
                <a:spcPts val="0"/>
              </a:spcBef>
              <a:buClr>
                <a:schemeClr val="dk1"/>
              </a:buClr>
              <a:buSzPct val="78571"/>
              <a:buFont typeface="Arial"/>
              <a:buNone/>
            </a:pPr>
            <a:r>
              <a:rPr b="1" lang="en" sz="1400">
                <a:latin typeface="Courier New"/>
                <a:ea typeface="Courier New"/>
                <a:cs typeface="Courier New"/>
                <a:sym typeface="Courier New"/>
              </a:rPr>
              <a:t>            *this = s.str; // create temp and move from it ("steal" it)</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*this;</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move assignment</a:t>
            </a:r>
          </a:p>
          <a:p>
            <a:pPr lvl="0" rtl="0">
              <a:spcBef>
                <a:spcPts val="0"/>
              </a:spcBef>
              <a:buClr>
                <a:schemeClr val="dk1"/>
              </a:buClr>
              <a:buSzPct val="78571"/>
              <a:buFont typeface="Arial"/>
              <a:buNone/>
            </a:pPr>
            <a:r>
              <a:rPr b="1" lang="en" sz="1400">
                <a:latin typeface="Courier New"/>
                <a:ea typeface="Courier New"/>
                <a:cs typeface="Courier New"/>
                <a:sym typeface="Courier New"/>
              </a:rPr>
              <a:t>    MyString&amp; operator=(MyString&amp;&amp; s) {</a:t>
            </a:r>
          </a:p>
          <a:p>
            <a:pPr lvl="0" rtl="0">
              <a:spcBef>
                <a:spcPts val="0"/>
              </a:spcBef>
              <a:buClr>
                <a:schemeClr val="dk1"/>
              </a:buClr>
              <a:buSzPct val="78571"/>
              <a:buFont typeface="Arial"/>
              <a:buNone/>
            </a:pPr>
            <a:r>
              <a:rPr b="1" lang="en" sz="1400">
                <a:latin typeface="Courier New"/>
                <a:ea typeface="Courier New"/>
                <a:cs typeface="Courier New"/>
                <a:sym typeface="Courier New"/>
              </a:rPr>
              <a:t>        size = s.size;</a:t>
            </a:r>
          </a:p>
          <a:p>
            <a:pPr lvl="0" rtl="0">
              <a:spcBef>
                <a:spcPts val="0"/>
              </a:spcBef>
              <a:buClr>
                <a:schemeClr val="dk1"/>
              </a:buClr>
              <a:buSzPct val="78571"/>
              <a:buFont typeface="Arial"/>
              <a:buNone/>
            </a:pPr>
            <a:r>
              <a:rPr b="1" lang="en" sz="1400">
                <a:latin typeface="Courier New"/>
                <a:ea typeface="Courier New"/>
                <a:cs typeface="Courier New"/>
                <a:sym typeface="Courier New"/>
              </a:rPr>
              <a:t>        std::swap(str, s.str); // the swap trick</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*this;</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operator const char*()const {return str?str:"(nullptr)";}</a:t>
            </a:r>
          </a:p>
          <a:p>
            <a:pPr lvl="0" rtl="0">
              <a:spcBef>
                <a:spcPts val="0"/>
              </a:spcBef>
              <a:buClr>
                <a:schemeClr val="dk1"/>
              </a:buClr>
              <a:buSzPct val="78571"/>
              <a:buFont typeface="Arial"/>
              <a:buNone/>
            </a:pPr>
            <a:r>
              <a:rPr b="1" lang="en" sz="1400">
                <a:latin typeface="Courier New"/>
                <a:ea typeface="Courier New"/>
                <a:cs typeface="Courier New"/>
                <a:sym typeface="Courier New"/>
              </a:rPr>
              <a:t>};</a:t>
            </a: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None/>
            </a:pPr>
            <a:r>
              <a:t/>
            </a:r>
            <a:endParaRPr b="1" sz="1400">
              <a:latin typeface="Courier New"/>
              <a:ea typeface="Courier New"/>
              <a:cs typeface="Courier New"/>
              <a:sym typeface="Courier New"/>
            </a:endParaRPr>
          </a:p>
        </p:txBody>
      </p:sp>
      <p:sp>
        <p:nvSpPr>
          <p:cNvPr id="296" name="Shape 29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7" name="Shape 297"/>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MyString - Move example</a:t>
            </a:r>
          </a:p>
        </p:txBody>
      </p:sp>
      <p:sp>
        <p:nvSpPr>
          <p:cNvPr id="303" name="Shape 303"/>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69850" lvl="0" marL="0" rtl="0">
              <a:spcBef>
                <a:spcPts val="0"/>
              </a:spcBef>
              <a:buClr>
                <a:schemeClr val="dk1"/>
              </a:buClr>
              <a:buSzPct val="78571"/>
              <a:buFont typeface="Arial"/>
              <a:buNone/>
            </a:pPr>
            <a:r>
              <a:t/>
            </a:r>
            <a:endParaRPr b="1" sz="1400">
              <a:latin typeface="Courier New"/>
              <a:ea typeface="Courier New"/>
              <a:cs typeface="Courier New"/>
              <a:sym typeface="Courier New"/>
            </a:endParaRPr>
          </a:p>
          <a:p>
            <a:pPr lvl="0" rtl="0">
              <a:spcBef>
                <a:spcPts val="0"/>
              </a:spcBef>
              <a:buClr>
                <a:schemeClr val="dk1"/>
              </a:buClr>
              <a:buSzPct val="78571"/>
              <a:buFont typeface="Arial"/>
              <a:buNone/>
            </a:pPr>
            <a:r>
              <a:rPr b="1" lang="en" sz="1400"/>
              <a:t>See (and run!) full code:</a:t>
            </a:r>
          </a:p>
          <a:p>
            <a:pPr lvl="0" rtl="0">
              <a:spcBef>
                <a:spcPts val="0"/>
              </a:spcBef>
              <a:buClr>
                <a:schemeClr val="dk1"/>
              </a:buClr>
              <a:buSzPct val="78571"/>
              <a:buFont typeface="Arial"/>
              <a:buNone/>
            </a:pPr>
            <a:r>
              <a:rPr b="1" lang="en" sz="1400" u="sng">
                <a:solidFill>
                  <a:schemeClr val="hlink"/>
                </a:solidFill>
                <a:hlinkClick r:id="rId3"/>
              </a:rPr>
              <a:t>http://coliru.stacked-crooked.com/a/55985c64f17d5644</a:t>
            </a:r>
          </a:p>
          <a:p>
            <a:pPr lvl="0" rtl="0">
              <a:spcBef>
                <a:spcPts val="0"/>
              </a:spcBef>
              <a:buClr>
                <a:schemeClr val="dk1"/>
              </a:buClr>
              <a:buSzPct val="78571"/>
              <a:buFont typeface="Arial"/>
              <a:buNone/>
            </a:pPr>
            <a:r>
              <a:t/>
            </a:r>
            <a:endParaRPr b="1" sz="1400"/>
          </a:p>
          <a:p>
            <a:pPr lvl="0" rtl="0">
              <a:spcBef>
                <a:spcPts val="0"/>
              </a:spcBef>
              <a:buClr>
                <a:schemeClr val="dk1"/>
              </a:buClr>
              <a:buSzPct val="78571"/>
              <a:buFont typeface="Arial"/>
              <a:buNone/>
            </a:pPr>
            <a:r>
              <a:rPr b="1" lang="en" sz="1400"/>
              <a:t>You may want to run the code twice:</a:t>
            </a:r>
          </a:p>
          <a:p>
            <a:pPr indent="-317500" lvl="0" marL="457200" rtl="0">
              <a:spcBef>
                <a:spcPts val="0"/>
              </a:spcBef>
              <a:buSzPct val="100000"/>
              <a:buChar char="●"/>
            </a:pPr>
            <a:r>
              <a:rPr b="1" lang="en" sz="1400"/>
              <a:t>once with -fno-elide-constructors </a:t>
            </a:r>
          </a:p>
          <a:p>
            <a:pPr indent="-317500" lvl="0" marL="457200" rtl="0">
              <a:spcBef>
                <a:spcPts val="0"/>
              </a:spcBef>
              <a:buSzPct val="100000"/>
              <a:buChar char="●"/>
            </a:pPr>
            <a:r>
              <a:rPr b="1" lang="en" sz="1400"/>
              <a:t>once without (i.e. with the compiler elide constructor optimizations)</a:t>
            </a:r>
          </a:p>
          <a:p>
            <a:pPr lvl="0" rtl="0">
              <a:spcBef>
                <a:spcPts val="0"/>
              </a:spcBef>
              <a:buClr>
                <a:schemeClr val="dk1"/>
              </a:buClr>
              <a:buSzPct val="78571"/>
              <a:buFont typeface="Arial"/>
              <a:buNone/>
            </a:pPr>
            <a:r>
              <a:t/>
            </a:r>
            <a:endParaRPr b="1" sz="1400"/>
          </a:p>
          <a:p>
            <a:pPr lvl="0" rtl="0">
              <a:spcBef>
                <a:spcPts val="0"/>
              </a:spcBef>
              <a:buNone/>
            </a:pPr>
            <a:r>
              <a:t/>
            </a:r>
            <a:endParaRPr b="1" sz="1400">
              <a:latin typeface="Courier New"/>
              <a:ea typeface="Courier New"/>
              <a:cs typeface="Courier New"/>
              <a:sym typeface="Courier New"/>
            </a:endParaRPr>
          </a:p>
        </p:txBody>
      </p:sp>
      <p:sp>
        <p:nvSpPr>
          <p:cNvPr id="304" name="Shape 30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05" name="Shape 305"/>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05975"/>
            <a:ext cx="8503199" cy="857400"/>
          </a:xfrm>
          <a:prstGeom prst="rect">
            <a:avLst/>
          </a:prstGeom>
        </p:spPr>
        <p:txBody>
          <a:bodyPr anchorCtr="0" anchor="b" bIns="91425" lIns="91425" rIns="91425" tIns="91425">
            <a:noAutofit/>
          </a:bodyPr>
          <a:lstStyle/>
          <a:p>
            <a:pPr lvl="0" rtl="0">
              <a:spcBef>
                <a:spcPts val="0"/>
              </a:spcBef>
              <a:buNone/>
            </a:pPr>
            <a:r>
              <a:rPr lang="en"/>
              <a:t>Who needs Move?</a:t>
            </a:r>
          </a:p>
        </p:txBody>
      </p:sp>
      <p:sp>
        <p:nvSpPr>
          <p:cNvPr id="311" name="Shape 311"/>
          <p:cNvSpPr txBox="1"/>
          <p:nvPr>
            <p:ph idx="1" type="body"/>
          </p:nvPr>
        </p:nvSpPr>
        <p:spPr>
          <a:xfrm>
            <a:off x="457200" y="1123950"/>
            <a:ext cx="8564399" cy="3549600"/>
          </a:xfrm>
          <a:prstGeom prst="rect">
            <a:avLst/>
          </a:prstGeom>
        </p:spPr>
        <p:txBody>
          <a:bodyPr anchorCtr="0" anchor="t" bIns="91425" lIns="91425" rIns="91425" tIns="91425">
            <a:noAutofit/>
          </a:bodyPr>
          <a:lstStyle/>
          <a:p>
            <a:pPr lvl="0" rtl="0">
              <a:spcBef>
                <a:spcPts val="0"/>
              </a:spcBef>
              <a:buNone/>
            </a:pPr>
            <a:r>
              <a:t/>
            </a:r>
            <a:endParaRPr b="1" sz="600" u="sng"/>
          </a:p>
          <a:p>
            <a:pPr lvl="0" rtl="0">
              <a:spcBef>
                <a:spcPts val="0"/>
              </a:spcBef>
              <a:buNone/>
            </a:pPr>
            <a:r>
              <a:rPr b="1" lang="en" sz="1800"/>
              <a:t>Classes with “expensive” user defined copy operation are relevant candidates for implementing Move operations.</a:t>
            </a:r>
          </a:p>
          <a:p>
            <a:pPr lvl="0" rtl="0">
              <a:spcBef>
                <a:spcPts val="0"/>
              </a:spcBef>
              <a:buNone/>
            </a:pPr>
            <a:r>
              <a:t/>
            </a:r>
            <a:endParaRPr b="1" sz="900"/>
          </a:p>
          <a:p>
            <a:pPr lvl="0" rtl="0">
              <a:spcBef>
                <a:spcPts val="0"/>
              </a:spcBef>
              <a:buNone/>
            </a:pPr>
            <a:r>
              <a:rPr b="1" lang="en" sz="1800"/>
              <a:t>Move operations “steal” from the temporary we are asked to copy from.</a:t>
            </a:r>
          </a:p>
          <a:p>
            <a:pPr indent="-342900" lvl="0" marL="457200" rtl="0">
              <a:spcBef>
                <a:spcPts val="0"/>
              </a:spcBef>
              <a:buSzPct val="100000"/>
              <a:buChar char="●"/>
            </a:pPr>
            <a:r>
              <a:rPr b="1" lang="en" sz="1800"/>
              <a:t>You cannot steal primitive types!</a:t>
            </a:r>
          </a:p>
          <a:p>
            <a:pPr indent="-342900" lvl="1" marL="914400" rtl="0">
              <a:spcBef>
                <a:spcPts val="0"/>
              </a:spcBef>
              <a:buSzPct val="100000"/>
              <a:buChar char="○"/>
            </a:pPr>
            <a:r>
              <a:rPr b="1" lang="en" sz="1800"/>
              <a:t>if all fields are primitive - no point in implementing Move</a:t>
            </a:r>
          </a:p>
          <a:p>
            <a:pPr indent="-342900" lvl="2" marL="1371600" rtl="0">
              <a:spcBef>
                <a:spcPts val="0"/>
              </a:spcBef>
              <a:buSzPct val="100000"/>
              <a:buChar char="■"/>
            </a:pPr>
            <a:r>
              <a:rPr b="1" lang="en" sz="1800"/>
              <a:t>well no point also in implementing Copy either in this case</a:t>
            </a:r>
          </a:p>
          <a:p>
            <a:pPr indent="-342900" lvl="0" marL="457200" rtl="0">
              <a:spcBef>
                <a:spcPts val="0"/>
              </a:spcBef>
              <a:buSzPct val="100000"/>
              <a:buChar char="●"/>
            </a:pPr>
            <a:r>
              <a:rPr b="1" lang="en" sz="1800"/>
              <a:t>Well behaving classes implement their own Move, so for object members you probably do not need to implement Move as they will call their Move by default (from the default Move)</a:t>
            </a:r>
          </a:p>
          <a:p>
            <a:pPr lvl="0" rtl="0">
              <a:spcBef>
                <a:spcPts val="0"/>
              </a:spcBef>
              <a:buNone/>
            </a:pPr>
            <a:r>
              <a:t/>
            </a:r>
            <a:endParaRPr b="1" sz="900"/>
          </a:p>
          <a:p>
            <a:pPr lvl="0" rtl="0">
              <a:spcBef>
                <a:spcPts val="0"/>
              </a:spcBef>
              <a:buNone/>
            </a:pPr>
            <a:r>
              <a:rPr b="1" lang="en" sz="1800"/>
              <a:t>⇒ if you have your own managed resources</a:t>
            </a:r>
          </a:p>
          <a:p>
            <a:pPr indent="457200" lvl="0" rtl="0">
              <a:spcBef>
                <a:spcPts val="0"/>
              </a:spcBef>
              <a:buNone/>
            </a:pPr>
            <a:r>
              <a:rPr b="1" lang="en" sz="1800"/>
              <a:t>you probably need to implement your own Move</a:t>
            </a:r>
          </a:p>
          <a:p>
            <a:pPr lvl="0" rtl="0">
              <a:spcBef>
                <a:spcPts val="0"/>
              </a:spcBef>
              <a:buNone/>
            </a:pPr>
            <a:r>
              <a:t/>
            </a:r>
            <a:endParaRPr b="1" sz="900"/>
          </a:p>
          <a:p>
            <a:pPr lvl="0" rtl="0">
              <a:spcBef>
                <a:spcPts val="0"/>
              </a:spcBef>
              <a:buNone/>
            </a:pPr>
            <a:r>
              <a:t/>
            </a:r>
            <a:endParaRPr b="1" sz="1400"/>
          </a:p>
        </p:txBody>
      </p:sp>
      <p:sp>
        <p:nvSpPr>
          <p:cNvPr id="312" name="Shape 3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13" name="Shape 313"/>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Exercise</a:t>
            </a:r>
          </a:p>
        </p:txBody>
      </p:sp>
      <p:sp>
        <p:nvSpPr>
          <p:cNvPr id="319" name="Shape 319"/>
          <p:cNvSpPr txBox="1"/>
          <p:nvPr>
            <p:ph idx="1" type="body"/>
          </p:nvPr>
        </p:nvSpPr>
        <p:spPr>
          <a:xfrm>
            <a:off x="1441725" y="1200150"/>
            <a:ext cx="7244999" cy="3725699"/>
          </a:xfrm>
          <a:prstGeom prst="rect">
            <a:avLst/>
          </a:prstGeom>
        </p:spPr>
        <p:txBody>
          <a:bodyPr anchorCtr="0" anchor="t" bIns="91425" lIns="91425" rIns="91425" tIns="91425">
            <a:noAutofit/>
          </a:bodyPr>
          <a:lstStyle/>
          <a:p>
            <a:pPr lvl="0" rtl="0">
              <a:spcBef>
                <a:spcPts val="0"/>
              </a:spcBef>
              <a:buNone/>
            </a:pPr>
            <a:r>
              <a:rPr b="1" lang="en" sz="2200"/>
              <a:t>Suppose that we have a class A that holds MyString. A needs to implement its own Move operations</a:t>
            </a:r>
            <a:br>
              <a:rPr b="1" lang="en" sz="2200"/>
            </a:br>
            <a:r>
              <a:rPr b="1" lang="en" sz="2200"/>
              <a:t>(e.g. assume A manages some other allocation).</a:t>
            </a:r>
          </a:p>
          <a:p>
            <a:pPr lvl="0">
              <a:spcBef>
                <a:spcPts val="0"/>
              </a:spcBef>
              <a:buNone/>
            </a:pPr>
            <a:r>
              <a:rPr b="1" lang="en" sz="2200"/>
              <a:t>Write code that will handle correctly the Move of A’s MyString member inside A’s Move operations.</a:t>
            </a:r>
          </a:p>
          <a:p>
            <a:pPr lvl="0">
              <a:spcBef>
                <a:spcPts val="0"/>
              </a:spcBef>
              <a:buNone/>
            </a:pPr>
            <a:r>
              <a:t/>
            </a:r>
            <a:endParaRPr b="1" sz="2200"/>
          </a:p>
          <a:p>
            <a:pPr lvl="0" rtl="0">
              <a:spcBef>
                <a:spcPts val="0"/>
              </a:spcBef>
              <a:buClr>
                <a:schemeClr val="dk1"/>
              </a:buClr>
              <a:buSzPct val="50000"/>
              <a:buFont typeface="Arial"/>
              <a:buNone/>
            </a:pPr>
            <a:r>
              <a:rPr b="1" lang="en" sz="2200"/>
              <a:t>(Solution in next slides)</a:t>
            </a:r>
          </a:p>
        </p:txBody>
      </p:sp>
      <p:sp>
        <p:nvSpPr>
          <p:cNvPr id="320" name="Shape 3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21" name="Shape 321"/>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322" name="Shape 322"/>
          <p:cNvSpPr txBox="1"/>
          <p:nvPr>
            <p:ph idx="1" type="body"/>
          </p:nvPr>
        </p:nvSpPr>
        <p:spPr>
          <a:xfrm>
            <a:off x="261575" y="1200150"/>
            <a:ext cx="1082399" cy="936299"/>
          </a:xfrm>
          <a:prstGeom prst="rect">
            <a:avLst/>
          </a:prstGeom>
        </p:spPr>
        <p:txBody>
          <a:bodyPr anchorCtr="0" anchor="ctr" bIns="91425" lIns="91425" rIns="91425" tIns="91425">
            <a:noAutofit/>
          </a:bodyPr>
          <a:lstStyle/>
          <a:p>
            <a:pPr lvl="0" rtl="0">
              <a:spcBef>
                <a:spcPts val="0"/>
              </a:spcBef>
              <a:buNone/>
            </a:pPr>
            <a:r>
              <a:rPr b="1" lang="en" sz="7200"/>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Moving members - example</a:t>
            </a:r>
          </a:p>
        </p:txBody>
      </p:sp>
      <p:sp>
        <p:nvSpPr>
          <p:cNvPr id="328" name="Shape 328"/>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class A {</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int * ptr = nullptr; // we have allocation to handle</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MyString s;</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public:</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A(int i): ptr(new int(i)), s("hello") {}</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 {delete ptr;}</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 copy ctor</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A(const A&amp; a): ptr(new int(*a.ptr)), s(a.s) {}</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 move ctor: note the call to std::move in the init-list</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A(A&amp;&amp; a): s(std::move(a.s)) {</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std::swap(ptr, a.ptr); // the swap trick</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t>
            </a:r>
          </a:p>
          <a:p>
            <a:pPr indent="0" lvl="0" marL="0" rtl="0">
              <a:spcBef>
                <a:spcPts val="0"/>
              </a:spcBef>
              <a:buNone/>
            </a:pPr>
            <a:r>
              <a:t/>
            </a:r>
            <a:endParaRPr b="1" sz="1400">
              <a:latin typeface="Courier New"/>
              <a:ea typeface="Courier New"/>
              <a:cs typeface="Courier New"/>
              <a:sym typeface="Courier New"/>
            </a:endParaRP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 continues next page</a:t>
            </a:r>
          </a:p>
          <a:p>
            <a:pPr lvl="0" rtl="0">
              <a:spcBef>
                <a:spcPts val="0"/>
              </a:spcBef>
              <a:buNone/>
            </a:pPr>
            <a:r>
              <a:t/>
            </a:r>
            <a:endParaRPr b="1" sz="1400">
              <a:latin typeface="Courier New"/>
              <a:ea typeface="Courier New"/>
              <a:cs typeface="Courier New"/>
              <a:sym typeface="Courier New"/>
            </a:endParaRPr>
          </a:p>
        </p:txBody>
      </p:sp>
      <p:sp>
        <p:nvSpPr>
          <p:cNvPr id="329" name="Shape 3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30" name="Shape 330"/>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Moving members - example</a:t>
            </a:r>
            <a:r>
              <a:rPr lang="en" sz="3200"/>
              <a:t> (cont’)</a:t>
            </a:r>
          </a:p>
        </p:txBody>
      </p:sp>
      <p:sp>
        <p:nvSpPr>
          <p:cNvPr id="336" name="Shape 336"/>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0" lvl="0" marL="0" rtl="0">
              <a:spcBef>
                <a:spcPts val="0"/>
              </a:spcBef>
              <a:buNone/>
            </a:pPr>
            <a:r>
              <a:rPr b="1" lang="en" sz="1400">
                <a:latin typeface="Courier New"/>
                <a:ea typeface="Courier New"/>
                <a:cs typeface="Courier New"/>
                <a:sym typeface="Courier New"/>
              </a:rPr>
              <a:t>    // copy assignment</a:t>
            </a:r>
          </a:p>
          <a:p>
            <a:pPr indent="0" lvl="0" marL="0" rtl="0">
              <a:spcBef>
                <a:spcPts val="0"/>
              </a:spcBef>
              <a:buNone/>
            </a:pPr>
            <a:r>
              <a:rPr b="1" lang="en" sz="1400">
                <a:latin typeface="Courier New"/>
                <a:ea typeface="Courier New"/>
                <a:cs typeface="Courier New"/>
                <a:sym typeface="Courier New"/>
              </a:rPr>
              <a:t>    A&amp; operator=(const A&amp; a) {</a:t>
            </a:r>
          </a:p>
          <a:p>
            <a:pPr indent="0" lvl="0" marL="0" rtl="0">
              <a:spcBef>
                <a:spcPts val="0"/>
              </a:spcBef>
              <a:buNone/>
            </a:pPr>
            <a:r>
              <a:rPr b="1" lang="en" sz="1400">
                <a:latin typeface="Courier New"/>
                <a:ea typeface="Courier New"/>
                <a:cs typeface="Courier New"/>
                <a:sym typeface="Courier New"/>
              </a:rPr>
              <a:t>        if(this != &amp;a) {</a:t>
            </a:r>
          </a:p>
          <a:p>
            <a:pPr indent="0" lvl="0" marL="0" rtl="0">
              <a:spcBef>
                <a:spcPts val="0"/>
              </a:spcBef>
              <a:buNone/>
            </a:pPr>
            <a:r>
              <a:rPr b="1" lang="en" sz="1400">
                <a:latin typeface="Courier New"/>
                <a:ea typeface="Courier New"/>
                <a:cs typeface="Courier New"/>
                <a:sym typeface="Courier New"/>
              </a:rPr>
              <a:t>            *this = A(a); // create temp and move from it ("steal" it)</a:t>
            </a:r>
          </a:p>
          <a:p>
            <a:pPr indent="0" lvl="0" marL="0" rtl="0">
              <a:spcBef>
                <a:spcPts val="0"/>
              </a:spcBef>
              <a:buNone/>
            </a:pPr>
            <a:r>
              <a:rPr b="1" lang="en" sz="1400">
                <a:latin typeface="Courier New"/>
                <a:ea typeface="Courier New"/>
                <a:cs typeface="Courier New"/>
                <a:sym typeface="Courier New"/>
              </a:rPr>
              <a:t>        }</a:t>
            </a:r>
          </a:p>
          <a:p>
            <a:pPr indent="0" lvl="0" marL="0" rtl="0">
              <a:spcBef>
                <a:spcPts val="0"/>
              </a:spcBef>
              <a:buNone/>
            </a:pPr>
            <a:r>
              <a:rPr b="1" lang="en" sz="1400">
                <a:latin typeface="Courier New"/>
                <a:ea typeface="Courier New"/>
                <a:cs typeface="Courier New"/>
                <a:sym typeface="Courier New"/>
              </a:rPr>
              <a:t>        return *this;</a:t>
            </a:r>
          </a:p>
          <a:p>
            <a:pPr indent="0" lvl="0" marL="0" rtl="0">
              <a:spcBef>
                <a:spcPts val="0"/>
              </a:spcBef>
              <a:buNone/>
            </a:pPr>
            <a:r>
              <a:rPr b="1" lang="en" sz="1400">
                <a:latin typeface="Courier New"/>
                <a:ea typeface="Courier New"/>
                <a:cs typeface="Courier New"/>
                <a:sym typeface="Courier New"/>
              </a:rPr>
              <a:t>    }</a:t>
            </a:r>
          </a:p>
          <a:p>
            <a:pPr indent="0" lvl="0" marL="0" rtl="0">
              <a:spcBef>
                <a:spcPts val="0"/>
              </a:spcBef>
              <a:buNone/>
            </a:pPr>
            <a:r>
              <a:rPr b="1" lang="en" sz="1400">
                <a:latin typeface="Courier New"/>
                <a:ea typeface="Courier New"/>
                <a:cs typeface="Courier New"/>
                <a:sym typeface="Courier New"/>
              </a:rPr>
              <a:t>    // move assignment</a:t>
            </a:r>
          </a:p>
          <a:p>
            <a:pPr indent="0" lvl="0" marL="0" rtl="0">
              <a:spcBef>
                <a:spcPts val="0"/>
              </a:spcBef>
              <a:buNone/>
            </a:pPr>
            <a:r>
              <a:rPr b="1" lang="en" sz="1400">
                <a:latin typeface="Courier New"/>
                <a:ea typeface="Courier New"/>
                <a:cs typeface="Courier New"/>
                <a:sym typeface="Courier New"/>
              </a:rPr>
              <a:t>    A&amp; operator=(A&amp;&amp; a) {</a:t>
            </a:r>
          </a:p>
          <a:p>
            <a:pPr indent="0" lvl="0" marL="0" rtl="0">
              <a:spcBef>
                <a:spcPts val="0"/>
              </a:spcBef>
              <a:buNone/>
            </a:pPr>
            <a:r>
              <a:rPr b="1" lang="en" sz="1400">
                <a:latin typeface="Courier New"/>
                <a:ea typeface="Courier New"/>
                <a:cs typeface="Courier New"/>
                <a:sym typeface="Courier New"/>
              </a:rPr>
              <a:t>        std::swap(ptr, a.ptr); // the swap trick</a:t>
            </a:r>
          </a:p>
          <a:p>
            <a:pPr indent="0" lvl="0" marL="0" rtl="0">
              <a:spcBef>
                <a:spcPts val="0"/>
              </a:spcBef>
              <a:buNone/>
            </a:pPr>
            <a:r>
              <a:rPr b="1" lang="en" sz="1400">
                <a:latin typeface="Courier New"/>
                <a:ea typeface="Courier New"/>
                <a:cs typeface="Courier New"/>
                <a:sym typeface="Courier New"/>
              </a:rPr>
              <a:t>        s = std::move(a.s); // note the call to std::move</a:t>
            </a:r>
          </a:p>
          <a:p>
            <a:pPr indent="0" lvl="0" marL="0" rtl="0">
              <a:spcBef>
                <a:spcPts val="0"/>
              </a:spcBef>
              <a:buNone/>
            </a:pPr>
            <a:r>
              <a:rPr b="1" lang="en" sz="1400">
                <a:latin typeface="Courier New"/>
                <a:ea typeface="Courier New"/>
                <a:cs typeface="Courier New"/>
                <a:sym typeface="Courier New"/>
              </a:rPr>
              <a:t>        return *this;</a:t>
            </a:r>
          </a:p>
          <a:p>
            <a:pPr indent="0" lvl="0" marL="0" rtl="0">
              <a:spcBef>
                <a:spcPts val="0"/>
              </a:spcBef>
              <a:buNone/>
            </a:pPr>
            <a:r>
              <a:rPr b="1" lang="en" sz="1400">
                <a:latin typeface="Courier New"/>
                <a:ea typeface="Courier New"/>
                <a:cs typeface="Courier New"/>
                <a:sym typeface="Courier New"/>
              </a:rPr>
              <a:t>    }</a:t>
            </a:r>
          </a:p>
          <a:p>
            <a:pPr indent="0" lvl="0" marL="0" rtl="0">
              <a:spcBef>
                <a:spcPts val="0"/>
              </a:spcBef>
              <a:buNone/>
            </a:pPr>
            <a:r>
              <a:rPr b="1" lang="en" sz="1400">
                <a:latin typeface="Courier New"/>
                <a:ea typeface="Courier New"/>
                <a:cs typeface="Courier New"/>
                <a:sym typeface="Courier New"/>
              </a:rPr>
              <a:t>};</a:t>
            </a:r>
          </a:p>
          <a:p>
            <a:pPr indent="0" lvl="0" marL="0" rtl="0">
              <a:spcBef>
                <a:spcPts val="0"/>
              </a:spcBef>
              <a:buNone/>
            </a:pPr>
            <a:r>
              <a:t/>
            </a:r>
            <a:endParaRPr b="1" sz="1400"/>
          </a:p>
          <a:p>
            <a:pPr indent="0" lvl="0" marL="0" rtl="0">
              <a:spcBef>
                <a:spcPts val="0"/>
              </a:spcBef>
              <a:buNone/>
            </a:pPr>
            <a:r>
              <a:rPr b="1" lang="en" sz="1400"/>
              <a:t>Code: </a:t>
            </a:r>
            <a:r>
              <a:rPr b="1" lang="en" sz="1400" u="sng">
                <a:solidFill>
                  <a:schemeClr val="hlink"/>
                </a:solidFill>
                <a:hlinkClick r:id="rId3"/>
              </a:rPr>
              <a:t>http://coliru.stacked-crooked.com/a/281e9a99fff6f3bd</a:t>
            </a:r>
            <a:r>
              <a:rPr b="1" lang="en" sz="1400"/>
              <a:t> </a:t>
            </a:r>
          </a:p>
          <a:p>
            <a:pPr indent="0" lvl="0" marL="0" rtl="0">
              <a:spcBef>
                <a:spcPts val="0"/>
              </a:spcBef>
              <a:buNone/>
            </a:pPr>
            <a:r>
              <a:t/>
            </a:r>
            <a:endParaRPr b="1" sz="1400"/>
          </a:p>
          <a:p>
            <a:pPr indent="0" lvl="0" marL="0" rtl="0">
              <a:spcBef>
                <a:spcPts val="0"/>
              </a:spcBef>
              <a:buNone/>
            </a:pPr>
            <a:r>
              <a:t/>
            </a:r>
            <a:endParaRPr b="1" sz="1400"/>
          </a:p>
          <a:p>
            <a:pPr lvl="0" rtl="0">
              <a:spcBef>
                <a:spcPts val="0"/>
              </a:spcBef>
              <a:buClr>
                <a:schemeClr val="dk1"/>
              </a:buClr>
              <a:buSzPct val="78571"/>
              <a:buFont typeface="Arial"/>
              <a:buNone/>
            </a:pPr>
            <a:r>
              <a:t/>
            </a:r>
            <a:endParaRPr b="1" sz="1400"/>
          </a:p>
          <a:p>
            <a:pPr lvl="0" rtl="0">
              <a:spcBef>
                <a:spcPts val="0"/>
              </a:spcBef>
              <a:buNone/>
            </a:pPr>
            <a:r>
              <a:t/>
            </a:r>
            <a:endParaRPr b="1" sz="1400">
              <a:latin typeface="Courier New"/>
              <a:ea typeface="Courier New"/>
              <a:cs typeface="Courier New"/>
              <a:sym typeface="Courier New"/>
            </a:endParaRPr>
          </a:p>
        </p:txBody>
      </p:sp>
      <p:sp>
        <p:nvSpPr>
          <p:cNvPr id="337" name="Shape 3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38" name="Shape 338"/>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Are there default Move operations?</a:t>
            </a:r>
          </a:p>
        </p:txBody>
      </p:sp>
      <p:sp>
        <p:nvSpPr>
          <p:cNvPr id="344" name="Shape 344"/>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0" lvl="0" marL="0" rtl="0">
              <a:spcBef>
                <a:spcPts val="0"/>
              </a:spcBef>
              <a:buNone/>
            </a:pPr>
            <a:r>
              <a:t/>
            </a:r>
            <a:endParaRPr b="1" sz="1200"/>
          </a:p>
          <a:p>
            <a:pPr indent="0" lvl="0" marL="0" rtl="0">
              <a:spcBef>
                <a:spcPts val="0"/>
              </a:spcBef>
              <a:buNone/>
            </a:pPr>
            <a:r>
              <a:rPr b="1" lang="en" sz="1800"/>
              <a:t>The rules of default Move, Copy et al in C++11:</a:t>
            </a:r>
          </a:p>
          <a:p>
            <a:pPr indent="-317500" lvl="0" marL="457200" rtl="0">
              <a:spcBef>
                <a:spcPts val="0"/>
              </a:spcBef>
              <a:buSzPct val="100000"/>
              <a:buChar char="●"/>
            </a:pPr>
            <a:r>
              <a:rPr b="1" lang="en" sz="1400"/>
              <a:t>If there are </a:t>
            </a:r>
            <a:r>
              <a:rPr b="1" lang="en" sz="1400"/>
              <a:t>no user-</a:t>
            </a:r>
            <a:r>
              <a:rPr b="1" lang="en" sz="1400"/>
              <a:t>declared</a:t>
            </a:r>
            <a:r>
              <a:rPr b="1" lang="en" sz="1400"/>
              <a:t> move constructors, and</a:t>
            </a:r>
          </a:p>
          <a:p>
            <a:pPr indent="-317500" lvl="0" marL="457200" rtl="0">
              <a:spcBef>
                <a:spcPts val="0"/>
              </a:spcBef>
              <a:buSzPct val="100000"/>
              <a:buChar char="●"/>
            </a:pPr>
            <a:r>
              <a:rPr b="1" lang="en" sz="1400"/>
              <a:t>there are no user-declared copy constructors, and</a:t>
            </a:r>
          </a:p>
          <a:p>
            <a:pPr indent="-317500" lvl="0" marL="457200" rtl="0">
              <a:spcBef>
                <a:spcPts val="0"/>
              </a:spcBef>
              <a:buSzPct val="100000"/>
              <a:buChar char="●"/>
            </a:pPr>
            <a:r>
              <a:rPr b="1" lang="en" sz="1400"/>
              <a:t>there are no user-declared copy assignment operators, and</a:t>
            </a:r>
          </a:p>
          <a:p>
            <a:pPr indent="-317500" lvl="0" marL="457200" rtl="0">
              <a:spcBef>
                <a:spcPts val="0"/>
              </a:spcBef>
              <a:buSzPct val="100000"/>
              <a:buChar char="●"/>
            </a:pPr>
            <a:r>
              <a:rPr b="1" lang="en" sz="1400"/>
              <a:t>there are no user-declared move assignment operators, and</a:t>
            </a:r>
          </a:p>
          <a:p>
            <a:pPr indent="-317500" lvl="0" marL="457200" rtl="0">
              <a:spcBef>
                <a:spcPts val="0"/>
              </a:spcBef>
              <a:buSzPct val="100000"/>
              <a:buChar char="●"/>
            </a:pPr>
            <a:r>
              <a:rPr b="1" lang="en" sz="1400"/>
              <a:t>there are no user-declared destructors;</a:t>
            </a:r>
          </a:p>
          <a:p>
            <a:pPr lvl="0" rtl="0">
              <a:spcBef>
                <a:spcPts val="0"/>
              </a:spcBef>
              <a:buNone/>
            </a:pPr>
            <a:r>
              <a:t/>
            </a:r>
            <a:endParaRPr b="1" sz="600"/>
          </a:p>
          <a:p>
            <a:pPr lvl="0" rtl="0">
              <a:spcBef>
                <a:spcPts val="0"/>
              </a:spcBef>
              <a:buNone/>
            </a:pPr>
            <a:r>
              <a:rPr b="1" lang="en" sz="1400"/>
              <a:t>Then: the compiler will generate a default Move ctor that will either perform std::memmove for trivial types or try to perform Move on all members</a:t>
            </a:r>
          </a:p>
          <a:p>
            <a:pPr indent="0" lvl="0" marL="0" rtl="0">
              <a:spcBef>
                <a:spcPts val="0"/>
              </a:spcBef>
              <a:buNone/>
            </a:pPr>
            <a:r>
              <a:t/>
            </a:r>
            <a:endParaRPr b="1" sz="1800"/>
          </a:p>
          <a:p>
            <a:pPr lvl="0" rtl="0">
              <a:spcBef>
                <a:spcPts val="0"/>
              </a:spcBef>
              <a:buClr>
                <a:schemeClr val="dk1"/>
              </a:buClr>
              <a:buSzPct val="61111"/>
              <a:buFont typeface="Arial"/>
              <a:buNone/>
            </a:pPr>
            <a:r>
              <a:rPr b="1" lang="en" sz="1800"/>
              <a:t>If the rules are not met and you still want the default Move ctor:</a:t>
            </a:r>
          </a:p>
          <a:p>
            <a:pPr lvl="0" rtl="0">
              <a:spcBef>
                <a:spcPts val="0"/>
              </a:spcBef>
              <a:buClr>
                <a:schemeClr val="dk1"/>
              </a:buClr>
              <a:buSzPct val="61111"/>
              <a:buFont typeface="Arial"/>
              <a:buNone/>
            </a:pPr>
            <a:r>
              <a:rPr b="1" lang="en" sz="1800"/>
              <a:t>⇒  you can declare it with = default</a:t>
            </a:r>
          </a:p>
          <a:p>
            <a:pPr lvl="0" rtl="0">
              <a:spcBef>
                <a:spcPts val="0"/>
              </a:spcBef>
              <a:buNone/>
            </a:pPr>
            <a:r>
              <a:t/>
            </a:r>
            <a:endParaRPr b="1" sz="600">
              <a:latin typeface="Courier New"/>
              <a:ea typeface="Courier New"/>
              <a:cs typeface="Courier New"/>
              <a:sym typeface="Courier New"/>
            </a:endParaRPr>
          </a:p>
          <a:p>
            <a:pPr lvl="0" rtl="0">
              <a:spcBef>
                <a:spcPts val="0"/>
              </a:spcBef>
              <a:buNone/>
            </a:pPr>
            <a:r>
              <a:rPr b="1" lang="en" sz="1400"/>
              <a:t>See:	</a:t>
            </a:r>
            <a:r>
              <a:rPr b="1" lang="en" sz="1400" u="sng">
                <a:solidFill>
                  <a:schemeClr val="hlink"/>
                </a:solidFill>
                <a:hlinkClick r:id="rId3"/>
              </a:rPr>
              <a:t>http://en.cppreference.com/w/cpp/language/move_constructor</a:t>
            </a:r>
            <a:r>
              <a:rPr b="1" lang="en" sz="1400"/>
              <a:t> </a:t>
            </a:r>
          </a:p>
          <a:p>
            <a:pPr lvl="0" rtl="0">
              <a:spcBef>
                <a:spcPts val="0"/>
              </a:spcBef>
              <a:buNone/>
            </a:pPr>
            <a:r>
              <a:rPr b="1" lang="en" sz="1400"/>
              <a:t>	</a:t>
            </a:r>
            <a:r>
              <a:rPr b="1" lang="en" sz="1400" u="sng">
                <a:solidFill>
                  <a:schemeClr val="hlink"/>
                </a:solidFill>
                <a:hlinkClick r:id="rId4"/>
              </a:rPr>
              <a:t>http://en.cppreference.com/w/cpp/language/move_assignment</a:t>
            </a:r>
            <a:r>
              <a:rPr b="1" lang="en" sz="1400"/>
              <a:t> </a:t>
            </a:r>
          </a:p>
        </p:txBody>
      </p:sp>
      <p:sp>
        <p:nvSpPr>
          <p:cNvPr id="345" name="Shape 34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46" name="Shape 346"/>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The rule of three/five in C++11</a:t>
            </a:r>
          </a:p>
        </p:txBody>
      </p:sp>
      <p:sp>
        <p:nvSpPr>
          <p:cNvPr id="352" name="Shape 352"/>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0" lvl="0" marL="0" rtl="0">
              <a:spcBef>
                <a:spcPts val="0"/>
              </a:spcBef>
              <a:buNone/>
            </a:pPr>
            <a:r>
              <a:t/>
            </a:r>
            <a:endParaRPr b="1" sz="600"/>
          </a:p>
          <a:p>
            <a:pPr indent="0" lvl="0" marL="0" rtl="0">
              <a:spcBef>
                <a:spcPts val="0"/>
              </a:spcBef>
              <a:buNone/>
            </a:pPr>
            <a:r>
              <a:rPr b="1" lang="en" sz="1800"/>
              <a:t>The rule of Three:</a:t>
            </a:r>
          </a:p>
          <a:p>
            <a:pPr indent="-317500" lvl="0" marL="457200" rtl="0">
              <a:spcBef>
                <a:spcPts val="0"/>
              </a:spcBef>
              <a:buSzPct val="100000"/>
              <a:buChar char="●"/>
            </a:pPr>
            <a:r>
              <a:rPr b="1" lang="en" sz="1400"/>
              <a:t>if you implement one of the three: dtor, copy-ctor, assignment-operator you should implement (or block) the others</a:t>
            </a:r>
          </a:p>
          <a:p>
            <a:pPr lvl="0" rtl="0">
              <a:spcBef>
                <a:spcPts val="0"/>
              </a:spcBef>
              <a:buNone/>
            </a:pPr>
            <a:r>
              <a:t/>
            </a:r>
            <a:endParaRPr b="1" sz="1000"/>
          </a:p>
          <a:p>
            <a:pPr indent="0" lvl="0" marL="0" rtl="0">
              <a:spcBef>
                <a:spcPts val="0"/>
              </a:spcBef>
              <a:buNone/>
            </a:pPr>
            <a:r>
              <a:rPr b="1" lang="en" sz="1800"/>
              <a:t>In C++11:</a:t>
            </a:r>
          </a:p>
          <a:p>
            <a:pPr indent="-317500" lvl="0" marL="457200" rtl="0">
              <a:spcBef>
                <a:spcPts val="0"/>
              </a:spcBef>
              <a:buSzPct val="100000"/>
              <a:buChar char="●"/>
            </a:pPr>
            <a:r>
              <a:rPr b="1" lang="en" sz="1400"/>
              <a:t>if you implement one of the three: dtor, copy-ctor, assignment-operator and you do not implement any of the other two, they are “implicitly deleted” and using them </a:t>
            </a:r>
            <a:r>
              <a:rPr b="1" i="1" lang="en" sz="1400"/>
              <a:t>may</a:t>
            </a:r>
            <a:r>
              <a:rPr b="1" lang="en" sz="1400"/>
              <a:t> generate a warning (not an error, for backward compatibility)</a:t>
            </a:r>
          </a:p>
          <a:p>
            <a:pPr indent="-317500" lvl="0" marL="457200" rtl="0">
              <a:spcBef>
                <a:spcPts val="0"/>
              </a:spcBef>
              <a:buSzPct val="100000"/>
              <a:buChar char="●"/>
            </a:pPr>
            <a:r>
              <a:rPr b="1" lang="en" sz="1400"/>
              <a:t>if you implement Move operation, it implicitly deletes any of the Five (dtor/copy-ctor/copy-assignment/move-ctor/move-assignment)</a:t>
            </a:r>
            <a:br>
              <a:rPr b="1" lang="en" sz="1400"/>
            </a:br>
            <a:r>
              <a:rPr b="1" lang="en" sz="1400"/>
              <a:t>which is not explicitly implemented or explicitly defaulted</a:t>
            </a:r>
          </a:p>
          <a:p>
            <a:pPr lvl="0" rtl="0">
              <a:spcBef>
                <a:spcPts val="0"/>
              </a:spcBef>
              <a:buNone/>
            </a:pPr>
            <a:r>
              <a:t/>
            </a:r>
            <a:endParaRPr b="1" sz="600">
              <a:latin typeface="Courier New"/>
              <a:ea typeface="Courier New"/>
              <a:cs typeface="Courier New"/>
              <a:sym typeface="Courier New"/>
            </a:endParaRPr>
          </a:p>
          <a:p>
            <a:pPr lvl="0" rtl="0">
              <a:spcBef>
                <a:spcPts val="0"/>
              </a:spcBef>
              <a:buNone/>
            </a:pPr>
            <a:r>
              <a:rPr b="1" lang="en" sz="1400"/>
              <a:t>Code example:	</a:t>
            </a:r>
            <a:r>
              <a:rPr b="1" lang="en" sz="1400" u="sng">
                <a:solidFill>
                  <a:schemeClr val="hlink"/>
                </a:solidFill>
                <a:hlinkClick r:id="rId3"/>
              </a:rPr>
              <a:t>http://coliru.stacked-crooked.com/a/82985d974a462498</a:t>
            </a:r>
            <a:r>
              <a:rPr b="1" lang="en" sz="1400"/>
              <a:t> </a:t>
            </a:r>
          </a:p>
          <a:p>
            <a:pPr lvl="0" rtl="0">
              <a:spcBef>
                <a:spcPts val="0"/>
              </a:spcBef>
              <a:buNone/>
            </a:pPr>
            <a:r>
              <a:t/>
            </a:r>
            <a:endParaRPr b="1" sz="600"/>
          </a:p>
          <a:p>
            <a:pPr lvl="0" rtl="0">
              <a:spcBef>
                <a:spcPts val="0"/>
              </a:spcBef>
              <a:buNone/>
            </a:pPr>
            <a:r>
              <a:rPr b="1" lang="en" sz="1400"/>
              <a:t>See: </a:t>
            </a:r>
            <a:r>
              <a:rPr b="1" lang="en" sz="1400" u="sng">
                <a:solidFill>
                  <a:schemeClr val="hlink"/>
                </a:solidFill>
                <a:hlinkClick r:id="rId4"/>
              </a:rPr>
              <a:t>http://en.cppreference.com/w/cpp/language/rule_of_three</a:t>
            </a:r>
          </a:p>
          <a:p>
            <a:pPr lvl="0" rtl="0">
              <a:spcBef>
                <a:spcPts val="0"/>
              </a:spcBef>
              <a:buNone/>
            </a:pPr>
            <a:r>
              <a:rPr b="1" lang="en" sz="1400"/>
              <a:t>See also: </a:t>
            </a:r>
            <a:r>
              <a:rPr b="1" lang="en" sz="1400" u="sng">
                <a:solidFill>
                  <a:schemeClr val="hlink"/>
                </a:solidFill>
                <a:hlinkClick r:id="rId5"/>
              </a:rPr>
              <a:t>https://gcc.gnu.org/bugzilla/show_bug.cgi?id=58407</a:t>
            </a:r>
            <a:r>
              <a:rPr b="1" lang="en" sz="1400"/>
              <a:t>  </a:t>
            </a:r>
          </a:p>
        </p:txBody>
      </p:sp>
      <p:sp>
        <p:nvSpPr>
          <p:cNvPr id="353" name="Shape 353"/>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54" name="Shape 354"/>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Overloading methods on &amp; / &amp;&amp;</a:t>
            </a:r>
          </a:p>
        </p:txBody>
      </p:sp>
      <p:sp>
        <p:nvSpPr>
          <p:cNvPr id="360" name="Shape 360"/>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0" lvl="0" marL="0" rtl="0">
              <a:spcBef>
                <a:spcPts val="0"/>
              </a:spcBef>
              <a:buNone/>
            </a:pPr>
            <a:r>
              <a:t/>
            </a:r>
            <a:endParaRPr b="1" sz="1200"/>
          </a:p>
          <a:p>
            <a:pPr indent="0" lvl="0" marL="0" rtl="0">
              <a:spcBef>
                <a:spcPts val="0"/>
              </a:spcBef>
              <a:buNone/>
            </a:pPr>
            <a:r>
              <a:rPr b="1" lang="en" sz="1800"/>
              <a:t>You can overload methods on the type of the calling object rref / lref:</a:t>
            </a:r>
          </a:p>
          <a:p>
            <a:pPr indent="0" lvl="0" marL="0" rtl="0">
              <a:spcBef>
                <a:spcPts val="0"/>
              </a:spcBef>
              <a:buNone/>
            </a:pPr>
            <a:r>
              <a:t/>
            </a:r>
            <a:endParaRPr b="1" sz="1800"/>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class A {</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public:</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 operator&amp;() &amp; {cout &lt;&lt; "lvalref "; return this;}</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const A* operator&amp;()const &amp; {cout &lt;&lt; "const lvalref "; return this;}</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A* operator&amp;() &amp;&amp; {cout &lt;&lt; "rvalref "; return this;}</a:t>
            </a:r>
          </a:p>
          <a:p>
            <a:pPr indent="-69850" lvl="0" marL="0" rtl="0">
              <a:spcBef>
                <a:spcPts val="0"/>
              </a:spcBef>
              <a:buClr>
                <a:schemeClr val="dk1"/>
              </a:buClr>
              <a:buSzPct val="78571"/>
              <a:buFont typeface="Arial"/>
              <a:buNone/>
            </a:pPr>
            <a:r>
              <a:rPr b="1" lang="en" sz="1400">
                <a:latin typeface="Courier New"/>
                <a:ea typeface="Courier New"/>
                <a:cs typeface="Courier New"/>
                <a:sym typeface="Courier New"/>
              </a:rPr>
              <a:t>    const A* operator&amp;()const &amp;&amp; {cout &lt;&lt; "const rvalref "; return this;}</a:t>
            </a:r>
          </a:p>
          <a:p>
            <a:pPr indent="0" lvl="0" marL="0" rtl="0">
              <a:spcBef>
                <a:spcPts val="0"/>
              </a:spcBef>
              <a:buNone/>
            </a:pPr>
            <a:r>
              <a:rPr b="1" lang="en" sz="1400">
                <a:latin typeface="Courier New"/>
                <a:ea typeface="Courier New"/>
                <a:cs typeface="Courier New"/>
                <a:sym typeface="Courier New"/>
              </a:rPr>
              <a:t>};</a:t>
            </a:r>
          </a:p>
          <a:p>
            <a:pPr indent="0" lvl="0" marL="0" rtl="0">
              <a:spcBef>
                <a:spcPts val="0"/>
              </a:spcBef>
              <a:buNone/>
            </a:pPr>
            <a:r>
              <a:rPr b="1" lang="en" sz="1400">
                <a:latin typeface="Courier New"/>
                <a:ea typeface="Courier New"/>
                <a:cs typeface="Courier New"/>
                <a:sym typeface="Courier New"/>
              </a:rPr>
              <a:t>// this example shows operator&amp;, but it can be with any member function...</a:t>
            </a:r>
          </a:p>
          <a:p>
            <a:pPr indent="0" lvl="0" marL="0" rtl="0">
              <a:spcBef>
                <a:spcPts val="0"/>
              </a:spcBef>
              <a:buNone/>
            </a:pPr>
            <a:r>
              <a:t/>
            </a:r>
            <a:endParaRPr b="1" sz="1800"/>
          </a:p>
          <a:p>
            <a:pPr indent="0" lvl="0" marL="0" rtl="0">
              <a:spcBef>
                <a:spcPts val="0"/>
              </a:spcBef>
              <a:buNone/>
            </a:pPr>
            <a:r>
              <a:rPr b="1" lang="en" sz="1800"/>
              <a:t>Code: </a:t>
            </a:r>
            <a:r>
              <a:rPr b="1" lang="en" sz="1800" u="sng">
                <a:solidFill>
                  <a:schemeClr val="hlink"/>
                </a:solidFill>
                <a:hlinkClick r:id="rId3"/>
              </a:rPr>
              <a:t>http://coliru.stacked-crooked.com/a/68d57755973f7c41</a:t>
            </a:r>
            <a:r>
              <a:rPr b="1" lang="en" sz="1800"/>
              <a:t> </a:t>
            </a:r>
          </a:p>
        </p:txBody>
      </p:sp>
      <p:sp>
        <p:nvSpPr>
          <p:cNvPr id="361" name="Shape 36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62" name="Shape 362"/>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363" name="Shape 363"/>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Skip in class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Containers</a:t>
            </a:r>
          </a:p>
        </p:txBody>
      </p:sp>
      <p:sp>
        <p:nvSpPr>
          <p:cNvPr id="70" name="Shape 70"/>
          <p:cNvSpPr txBox="1"/>
          <p:nvPr>
            <p:ph idx="1" type="body"/>
          </p:nvPr>
        </p:nvSpPr>
        <p:spPr>
          <a:xfrm>
            <a:off x="457200" y="1200150"/>
            <a:ext cx="8559300" cy="3725700"/>
          </a:xfrm>
          <a:prstGeom prst="rect">
            <a:avLst/>
          </a:prstGeom>
        </p:spPr>
        <p:txBody>
          <a:bodyPr anchorCtr="0" anchor="t" bIns="91425" lIns="91425" rIns="91425" tIns="91425">
            <a:noAutofit/>
          </a:bodyPr>
          <a:lstStyle/>
          <a:p>
            <a:pPr indent="0" lvl="0" marL="0" rtl="0">
              <a:spcBef>
                <a:spcPts val="0"/>
              </a:spcBef>
              <a:buNone/>
            </a:pPr>
            <a:r>
              <a:rPr b="1" lang="en" sz="2400"/>
              <a:t>The language proposes several containers as part of the standard library.</a:t>
            </a:r>
          </a:p>
          <a:p>
            <a:pPr indent="0" lvl="0" marL="0" rtl="0">
              <a:spcBef>
                <a:spcPts val="0"/>
              </a:spcBef>
              <a:buNone/>
            </a:pPr>
            <a:r>
              <a:t/>
            </a:r>
            <a:endParaRPr b="1" sz="2400"/>
          </a:p>
          <a:p>
            <a:pPr indent="0" lvl="0" marL="0" rtl="0">
              <a:spcBef>
                <a:spcPts val="0"/>
              </a:spcBef>
              <a:buNone/>
            </a:pPr>
            <a:r>
              <a:rPr b="1" lang="en" sz="2200"/>
              <a:t>For the full list see:</a:t>
            </a:r>
          </a:p>
          <a:p>
            <a:pPr indent="0" lvl="0" marL="0" rtl="0">
              <a:spcBef>
                <a:spcPts val="0"/>
              </a:spcBef>
              <a:buNone/>
            </a:pPr>
            <a:r>
              <a:rPr b="1" lang="en" sz="2200" u="sng">
                <a:solidFill>
                  <a:schemeClr val="hlink"/>
                </a:solidFill>
                <a:hlinkClick r:id="rId3"/>
              </a:rPr>
              <a:t>http://en.cppreference.com/w/cpp/container</a:t>
            </a:r>
            <a:r>
              <a:rPr b="1" lang="en" sz="2200"/>
              <a:t> </a:t>
            </a:r>
          </a:p>
          <a:p>
            <a:pPr indent="0" lvl="0" marL="0" rtl="0">
              <a:spcBef>
                <a:spcPts val="0"/>
              </a:spcBef>
              <a:buNone/>
            </a:pPr>
            <a:r>
              <a:t/>
            </a:r>
            <a:endParaRPr b="1" sz="2200"/>
          </a:p>
          <a:p>
            <a:pPr indent="0" lvl="0" marL="0" rtl="0">
              <a:spcBef>
                <a:spcPts val="0"/>
              </a:spcBef>
              <a:buNone/>
            </a:pPr>
            <a:r>
              <a:rPr b="1" lang="en" sz="2000"/>
              <a:t>Note: we will skip some of the following slides in class, you can review them at home</a:t>
            </a:r>
          </a:p>
          <a:p>
            <a:pPr lvl="0" rtl="0">
              <a:spcBef>
                <a:spcPts val="0"/>
              </a:spcBef>
              <a:buNone/>
            </a:pPr>
            <a:r>
              <a:t/>
            </a:r>
            <a:endParaRPr b="1" sz="1800">
              <a:latin typeface="Courier New"/>
              <a:ea typeface="Courier New"/>
              <a:cs typeface="Courier New"/>
              <a:sym typeface="Courier New"/>
            </a:endParaRPr>
          </a:p>
        </p:txBody>
      </p:sp>
      <p:sp>
        <p:nvSpPr>
          <p:cNvPr id="71" name="Shape 71"/>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72" name="Shape 72"/>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One last note...</a:t>
            </a:r>
          </a:p>
        </p:txBody>
      </p:sp>
      <p:sp>
        <p:nvSpPr>
          <p:cNvPr id="369" name="Shape 369"/>
          <p:cNvSpPr txBox="1"/>
          <p:nvPr>
            <p:ph idx="1" type="body"/>
          </p:nvPr>
        </p:nvSpPr>
        <p:spPr>
          <a:xfrm>
            <a:off x="457200" y="1123950"/>
            <a:ext cx="8351700" cy="3549600"/>
          </a:xfrm>
          <a:prstGeom prst="rect">
            <a:avLst/>
          </a:prstGeom>
        </p:spPr>
        <p:txBody>
          <a:bodyPr anchorCtr="0" anchor="t" bIns="91425" lIns="91425" rIns="91425" tIns="91425">
            <a:noAutofit/>
          </a:bodyPr>
          <a:lstStyle/>
          <a:p>
            <a:pPr indent="0" lvl="0" marL="0" rtl="0">
              <a:spcBef>
                <a:spcPts val="0"/>
              </a:spcBef>
              <a:buNone/>
            </a:pPr>
            <a:r>
              <a:t/>
            </a:r>
            <a:endParaRPr b="1" sz="1200"/>
          </a:p>
          <a:p>
            <a:pPr indent="0" lvl="0" marL="0" rtl="0">
              <a:spcBef>
                <a:spcPts val="0"/>
              </a:spcBef>
              <a:buNone/>
            </a:pPr>
            <a:r>
              <a:rPr b="1" lang="en" sz="1800"/>
              <a:t>C++11 implemented Move operations for all std containers</a:t>
            </a:r>
          </a:p>
          <a:p>
            <a:pPr indent="0" lvl="0" marL="0" rtl="0">
              <a:spcBef>
                <a:spcPts val="0"/>
              </a:spcBef>
              <a:buNone/>
            </a:pPr>
            <a:r>
              <a:rPr b="1" lang="en" sz="1800"/>
              <a:t>BUT:</a:t>
            </a:r>
          </a:p>
          <a:p>
            <a:pPr lvl="0" rtl="0">
              <a:spcBef>
                <a:spcPts val="100"/>
              </a:spcBef>
              <a:spcAft>
                <a:spcPts val="100"/>
              </a:spcAft>
              <a:buClr>
                <a:schemeClr val="dk1"/>
              </a:buClr>
              <a:buSzPct val="52380"/>
              <a:buFont typeface="Arial"/>
              <a:buNone/>
            </a:pPr>
            <a:r>
              <a:rPr lang="en" sz="2100"/>
              <a:t>Do not rely heavily on Move, try to be efficient as if Move doesn’t always happen with your container.</a:t>
            </a:r>
          </a:p>
          <a:p>
            <a:pPr lvl="0" rtl="0">
              <a:spcBef>
                <a:spcPts val="100"/>
              </a:spcBef>
              <a:spcAft>
                <a:spcPts val="100"/>
              </a:spcAft>
              <a:buClr>
                <a:schemeClr val="dk1"/>
              </a:buClr>
              <a:buSzPct val="52380"/>
              <a:buFont typeface="Arial"/>
              <a:buNone/>
            </a:pPr>
            <a:r>
              <a:rPr lang="en" sz="2100"/>
              <a:t>(e.g. vector::resize will not necessarily use Move on your types</a:t>
            </a:r>
          </a:p>
          <a:p>
            <a:pPr lvl="0" rtl="0">
              <a:spcBef>
                <a:spcPts val="100"/>
              </a:spcBef>
              <a:spcAft>
                <a:spcPts val="100"/>
              </a:spcAft>
              <a:buClr>
                <a:schemeClr val="dk1"/>
              </a:buClr>
              <a:buSzPct val="52380"/>
              <a:buFont typeface="Arial"/>
              <a:buNone/>
            </a:pPr>
            <a:r>
              <a:rPr lang="en" sz="2100"/>
              <a:t>See: </a:t>
            </a:r>
            <a:r>
              <a:rPr lang="en" sz="2100" u="sng">
                <a:solidFill>
                  <a:schemeClr val="hlink"/>
                </a:solidFill>
                <a:hlinkClick r:id="rId3"/>
              </a:rPr>
              <a:t>http://en.cppreference.com/w/cpp/utility/move_if_noexcept</a:t>
            </a:r>
            <a:r>
              <a:rPr lang="en" sz="2100"/>
              <a:t>)</a:t>
            </a:r>
          </a:p>
          <a:p>
            <a:pPr indent="0" lvl="0" marL="0" rtl="0">
              <a:spcBef>
                <a:spcPts val="0"/>
              </a:spcBef>
              <a:buNone/>
            </a:pPr>
            <a:r>
              <a:t/>
            </a:r>
            <a:endParaRPr b="1" sz="1800"/>
          </a:p>
        </p:txBody>
      </p:sp>
      <p:sp>
        <p:nvSpPr>
          <p:cNvPr id="370" name="Shape 37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71" name="Shape 371"/>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Move Summary</a:t>
            </a:r>
          </a:p>
        </p:txBody>
      </p:sp>
      <p:sp>
        <p:nvSpPr>
          <p:cNvPr id="377" name="Shape 3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rvalue reference and move semantics</a:t>
            </a:r>
          </a:p>
          <a:p>
            <a:pPr indent="-381000" lvl="0" marL="457200" rtl="0">
              <a:spcBef>
                <a:spcPts val="0"/>
              </a:spcBef>
              <a:buSzPct val="100000"/>
              <a:buChar char="-"/>
            </a:pPr>
            <a:r>
              <a:rPr lang="en" sz="2400"/>
              <a:t>move ctor and move assignment operator</a:t>
            </a:r>
          </a:p>
          <a:p>
            <a:pPr indent="-381000" lvl="0" marL="457200" rtl="0">
              <a:spcBef>
                <a:spcPts val="0"/>
              </a:spcBef>
              <a:buSzPct val="100000"/>
              <a:buChar char="-"/>
            </a:pPr>
            <a:r>
              <a:rPr lang="en" sz="2400"/>
              <a:t>std::move</a:t>
            </a:r>
          </a:p>
          <a:p>
            <a:pPr indent="-381000" lvl="0" marL="457200" rtl="0">
              <a:spcBef>
                <a:spcPts val="0"/>
              </a:spcBef>
              <a:buSzPct val="100000"/>
              <a:buChar char="-"/>
            </a:pPr>
            <a:r>
              <a:rPr lang="en" sz="2400"/>
              <a:t>default and deleted ctors/dtor/assignment</a:t>
            </a:r>
          </a:p>
          <a:p>
            <a:pPr indent="-406400" lvl="0" marL="457200" rtl="0">
              <a:spcBef>
                <a:spcPts val="0"/>
              </a:spcBef>
              <a:buSzPct val="116666"/>
              <a:buChar char="-"/>
            </a:pPr>
            <a:r>
              <a:rPr lang="en" sz="2400"/>
              <a:t>overloading on ‘this’ as rref/lref</a:t>
            </a:r>
          </a:p>
        </p:txBody>
      </p:sp>
      <p:sp>
        <p:nvSpPr>
          <p:cNvPr id="378" name="Shape 37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79" name="Shape 379"/>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05978"/>
            <a:ext cx="8229600" cy="857400"/>
          </a:xfrm>
          <a:prstGeom prst="rect">
            <a:avLst/>
          </a:prstGeom>
          <a:ln>
            <a:noFill/>
          </a:ln>
        </p:spPr>
        <p:txBody>
          <a:bodyPr anchorCtr="0" anchor="b" bIns="91425" lIns="91425" rIns="91425" tIns="91425">
            <a:noAutofit/>
          </a:bodyPr>
          <a:lstStyle/>
          <a:p>
            <a:pPr lvl="0" rtl="0">
              <a:spcBef>
                <a:spcPts val="0"/>
              </a:spcBef>
              <a:buNone/>
            </a:pPr>
            <a:r>
              <a:rPr lang="en"/>
              <a:t>End of Chapter</a:t>
            </a:r>
          </a:p>
        </p:txBody>
      </p:sp>
      <p:sp>
        <p:nvSpPr>
          <p:cNvPr id="385" name="Shape 385"/>
          <p:cNvSpPr txBox="1"/>
          <p:nvPr>
            <p:ph idx="1" type="body"/>
          </p:nvPr>
        </p:nvSpPr>
        <p:spPr>
          <a:xfrm>
            <a:off x="1441725" y="1200150"/>
            <a:ext cx="7245000" cy="3725700"/>
          </a:xfrm>
          <a:prstGeom prst="rect">
            <a:avLst/>
          </a:prstGeom>
        </p:spPr>
        <p:txBody>
          <a:bodyPr anchorCtr="0" anchor="t" bIns="91425" lIns="91425" rIns="91425" tIns="91425">
            <a:noAutofit/>
          </a:bodyPr>
          <a:lstStyle/>
          <a:p>
            <a:pPr indent="0" lvl="0" marL="0" rtl="0">
              <a:spcBef>
                <a:spcPts val="0"/>
              </a:spcBef>
              <a:buNone/>
            </a:pPr>
            <a:r>
              <a:rPr b="1" lang="en"/>
              <a:t>Questions?</a:t>
            </a:r>
          </a:p>
          <a:p>
            <a:pPr indent="0" lvl="0" marL="457200" rtl="0">
              <a:spcBef>
                <a:spcPts val="0"/>
              </a:spcBef>
              <a:buNone/>
            </a:pPr>
            <a:r>
              <a:t/>
            </a:r>
            <a:endParaRPr b="1"/>
          </a:p>
          <a:p>
            <a:pPr indent="0" lvl="0" marL="457200" rtl="0">
              <a:spcBef>
                <a:spcPts val="0"/>
              </a:spcBef>
              <a:buNone/>
            </a:pPr>
            <a:r>
              <a:t/>
            </a:r>
            <a:endParaRPr b="1"/>
          </a:p>
          <a:p>
            <a:pPr lvl="0" rtl="0">
              <a:spcBef>
                <a:spcPts val="0"/>
              </a:spcBef>
              <a:buNone/>
            </a:pPr>
            <a:r>
              <a:t/>
            </a:r>
            <a:endParaRPr b="1"/>
          </a:p>
        </p:txBody>
      </p:sp>
      <p:sp>
        <p:nvSpPr>
          <p:cNvPr id="386" name="Shape 38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87" name="Shape 387"/>
          <p:cNvSpPr txBox="1"/>
          <p:nvPr>
            <p:ph idx="2" type="sldNum"/>
          </p:nvPr>
        </p:nvSpPr>
        <p:spPr>
          <a:xfrm>
            <a:off x="0" y="4749850"/>
            <a:ext cx="1877099"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388" name="Shape 388"/>
          <p:cNvSpPr txBox="1"/>
          <p:nvPr>
            <p:ph idx="1" type="body"/>
          </p:nvPr>
        </p:nvSpPr>
        <p:spPr>
          <a:xfrm>
            <a:off x="261575" y="1200150"/>
            <a:ext cx="1082399" cy="936299"/>
          </a:xfrm>
          <a:prstGeom prst="rect">
            <a:avLst/>
          </a:prstGeom>
        </p:spPr>
        <p:txBody>
          <a:bodyPr anchorCtr="0" anchor="ctr" bIns="91425" lIns="91425" rIns="91425" tIns="91425">
            <a:noAutofit/>
          </a:bodyPr>
          <a:lstStyle/>
          <a:p>
            <a:pPr lvl="0" rtl="0">
              <a:spcBef>
                <a:spcPts val="0"/>
              </a:spcBef>
              <a:buNone/>
            </a:pPr>
            <a:r>
              <a:rPr b="1" lang="en" sz="7200"/>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std::vector</a:t>
            </a:r>
          </a:p>
        </p:txBody>
      </p:sp>
      <p:sp>
        <p:nvSpPr>
          <p:cNvPr id="78" name="Shape 78"/>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rPr b="1" lang="en" sz="1800" u="sng"/>
              <a:t>Dynamic contiguous array </a:t>
            </a:r>
          </a:p>
          <a:p>
            <a:pPr lvl="0" rtl="0">
              <a:spcBef>
                <a:spcPts val="500"/>
              </a:spcBef>
              <a:buNone/>
            </a:pPr>
            <a:r>
              <a:t/>
            </a:r>
            <a:endParaRPr b="1" sz="600"/>
          </a:p>
          <a:p>
            <a:pPr lvl="0" rtl="0">
              <a:spcBef>
                <a:spcPts val="0"/>
              </a:spcBef>
              <a:buClr>
                <a:schemeClr val="dk1"/>
              </a:buClr>
              <a:buSzPct val="84615"/>
              <a:buFont typeface="Arial"/>
              <a:buNone/>
            </a:pPr>
            <a:r>
              <a:rPr b="1" lang="en" sz="1300">
                <a:latin typeface="Courier New"/>
                <a:ea typeface="Courier New"/>
                <a:cs typeface="Courier New"/>
                <a:sym typeface="Courier New"/>
              </a:rPr>
              <a:t>#include &lt;iostream&gt;</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#include &lt;vector&gt;</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using namespace std;</a:t>
            </a:r>
          </a:p>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int main() {</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vector&lt;int&gt; vec(10); // initial </a:t>
            </a:r>
            <a:r>
              <a:rPr b="1" lang="en" sz="1300" u="sng">
                <a:latin typeface="Courier New"/>
                <a:ea typeface="Courier New"/>
                <a:cs typeface="Courier New"/>
                <a:sym typeface="Courier New"/>
              </a:rPr>
              <a:t>size</a:t>
            </a:r>
            <a:r>
              <a:rPr b="1" lang="en" sz="1300">
                <a:latin typeface="Courier New"/>
                <a:ea typeface="Courier New"/>
                <a:cs typeface="Courier New"/>
                <a:sym typeface="Courier New"/>
              </a:rPr>
              <a:t> (note: </a:t>
            </a:r>
            <a:r>
              <a:rPr b="1" lang="en" sz="1300" u="sng">
                <a:latin typeface="Courier New"/>
                <a:ea typeface="Courier New"/>
                <a:cs typeface="Courier New"/>
                <a:sym typeface="Courier New"/>
              </a:rPr>
              <a:t>capacity</a:t>
            </a:r>
            <a:r>
              <a:rPr b="1" lang="en" sz="1300">
                <a:latin typeface="Courier New"/>
                <a:ea typeface="Courier New"/>
                <a:cs typeface="Courier New"/>
                <a:sym typeface="Courier New"/>
              </a:rPr>
              <a:t> may be bigger)</a:t>
            </a:r>
          </a:p>
          <a:p>
            <a:pPr lvl="0" rtl="0">
              <a:spcBef>
                <a:spcPts val="0"/>
              </a:spcBef>
              <a:buClr>
                <a:schemeClr val="dk1"/>
              </a:buClr>
              <a:buSzPct val="84615"/>
              <a:buFont typeface="Arial"/>
              <a:buNone/>
            </a:pPr>
            <a:r>
              <a:rPr b="1" lang="en" sz="1300">
                <a:latin typeface="Courier New"/>
                <a:ea typeface="Courier New"/>
                <a:cs typeface="Courier New"/>
                <a:sym typeface="Courier New"/>
              </a:rPr>
              <a:t>	cout &lt;&lt; vec[0]; // prints </a:t>
            </a:r>
            <a:r>
              <a:rPr b="1" lang="en" sz="1300" u="sng">
                <a:solidFill>
                  <a:schemeClr val="hlink"/>
                </a:solidFill>
                <a:latin typeface="Courier New"/>
                <a:ea typeface="Courier New"/>
                <a:cs typeface="Courier New"/>
                <a:sym typeface="Courier New"/>
                <a:hlinkClick r:id="rId3"/>
              </a:rPr>
              <a:t>zero-initialized</a:t>
            </a:r>
            <a:r>
              <a:rPr b="1" lang="en" sz="1300">
                <a:latin typeface="Courier New"/>
                <a:ea typeface="Courier New"/>
                <a:cs typeface="Courier New"/>
                <a:sym typeface="Courier New"/>
              </a:rPr>
              <a:t> int value</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vec[9] = 9; // ok</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 vec[10] = 42; // bad! do not access index beyond the vector size</a:t>
            </a:r>
          </a:p>
          <a:p>
            <a:pPr lvl="0" rtl="0">
              <a:spcBef>
                <a:spcPts val="0"/>
              </a:spcBef>
              <a:buClr>
                <a:schemeClr val="dk1"/>
              </a:buClr>
              <a:buSzPct val="84615"/>
              <a:buFont typeface="Arial"/>
              <a:buNone/>
            </a:pPr>
            <a:r>
              <a:rPr b="1" lang="en" sz="1300">
                <a:latin typeface="Courier New"/>
                <a:ea typeface="Courier New"/>
                <a:cs typeface="Courier New"/>
                <a:sym typeface="Courier New"/>
              </a:rPr>
              <a:t>	// cout &lt;&lt; vec[10]; // bad! do not access index beyond the vector size</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vec.push_back(42);	// ok - vector is resized to 10</a:t>
            </a:r>
          </a:p>
          <a:p>
            <a:pPr indent="387350" lvl="0" marL="1828800" rtl="0">
              <a:spcBef>
                <a:spcPts val="0"/>
              </a:spcBef>
              <a:buClr>
                <a:schemeClr val="dk1"/>
              </a:buClr>
              <a:buSzPct val="84615"/>
              <a:buFont typeface="Arial"/>
              <a:buNone/>
            </a:pPr>
            <a:r>
              <a:rPr b="1" lang="en" sz="1300">
                <a:latin typeface="Courier New"/>
                <a:ea typeface="Courier New"/>
                <a:cs typeface="Courier New"/>
                <a:sym typeface="Courier New"/>
              </a:rPr>
              <a:t>// don’t worry capacity is not enlarged in steps of 1</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vec[10] = 100; // ok, index 10 now exists</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a:t>
            </a:r>
          </a:p>
          <a:p>
            <a:pPr lvl="0" rtl="0">
              <a:spcBef>
                <a:spcPts val="0"/>
              </a:spcBef>
              <a:buNone/>
            </a:pPr>
            <a:r>
              <a:t/>
            </a:r>
            <a:endParaRPr b="1" sz="1300"/>
          </a:p>
        </p:txBody>
      </p:sp>
      <p:sp>
        <p:nvSpPr>
          <p:cNvPr id="79" name="Shape 79"/>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0" name="Shape 80"/>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std::list</a:t>
            </a:r>
          </a:p>
        </p:txBody>
      </p:sp>
      <p:sp>
        <p:nvSpPr>
          <p:cNvPr id="86" name="Shape 86"/>
          <p:cNvSpPr txBox="1"/>
          <p:nvPr>
            <p:ph idx="1" type="body"/>
          </p:nvPr>
        </p:nvSpPr>
        <p:spPr>
          <a:xfrm>
            <a:off x="457200" y="1123950"/>
            <a:ext cx="8351700" cy="3549600"/>
          </a:xfrm>
          <a:prstGeom prst="rect">
            <a:avLst/>
          </a:prstGeom>
        </p:spPr>
        <p:txBody>
          <a:bodyPr anchorCtr="0" anchor="t" bIns="91425" lIns="91425" rIns="91425" tIns="91425">
            <a:noAutofit/>
          </a:bodyPr>
          <a:lstStyle/>
          <a:p>
            <a:pPr lvl="0" rtl="0">
              <a:spcBef>
                <a:spcPts val="500"/>
              </a:spcBef>
              <a:buNone/>
            </a:pPr>
            <a:r>
              <a:rPr b="1" lang="en" sz="1800" u="sng"/>
              <a:t>Bi-Directional Linked List </a:t>
            </a:r>
          </a:p>
          <a:p>
            <a:pPr lvl="0" rtl="0">
              <a:spcBef>
                <a:spcPts val="500"/>
              </a:spcBef>
              <a:buNone/>
            </a:pPr>
            <a:r>
              <a:t/>
            </a:r>
            <a:endParaRPr b="1" sz="600"/>
          </a:p>
          <a:p>
            <a:pPr lvl="0" rtl="0">
              <a:spcBef>
                <a:spcPts val="0"/>
              </a:spcBef>
              <a:buClr>
                <a:schemeClr val="dk1"/>
              </a:buClr>
              <a:buSzPct val="84615"/>
              <a:buFont typeface="Arial"/>
              <a:buNone/>
            </a:pPr>
            <a:r>
              <a:rPr b="1" lang="en" sz="1300">
                <a:latin typeface="Courier New"/>
                <a:ea typeface="Courier New"/>
                <a:cs typeface="Courier New"/>
                <a:sym typeface="Courier New"/>
              </a:rPr>
              <a:t>#include &lt;iostream&gt;</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#include &lt;list&gt;</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using namespace std;</a:t>
            </a:r>
          </a:p>
          <a:p>
            <a:pPr indent="-69850" lvl="0" marL="0" rtl="0">
              <a:spcBef>
                <a:spcPts val="0"/>
              </a:spcBef>
              <a:buClr>
                <a:schemeClr val="dk1"/>
              </a:buClr>
              <a:buSzPct val="183333"/>
              <a:buFont typeface="Arial"/>
              <a:buNone/>
            </a:pPr>
            <a:r>
              <a:t/>
            </a:r>
            <a:endParaRPr b="1" sz="600">
              <a:latin typeface="Courier New"/>
              <a:ea typeface="Courier New"/>
              <a:cs typeface="Courier New"/>
              <a:sym typeface="Courier New"/>
            </a:endParaRP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int main() {</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list&lt;Person&gt; persons;</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	persons.push_back(Person("Momo"));</a:t>
            </a:r>
          </a:p>
          <a:p>
            <a:pPr lvl="0" rtl="0">
              <a:spcBef>
                <a:spcPts val="0"/>
              </a:spcBef>
              <a:buClr>
                <a:schemeClr val="dk1"/>
              </a:buClr>
              <a:buSzPct val="84615"/>
              <a:buFont typeface="Arial"/>
              <a:buNone/>
            </a:pPr>
            <a:r>
              <a:rPr b="1" lang="en" sz="1300">
                <a:latin typeface="Courier New"/>
                <a:ea typeface="Courier New"/>
                <a:cs typeface="Courier New"/>
                <a:sym typeface="Courier New"/>
              </a:rPr>
              <a:t>	persons.push_back(Person("Koko"));</a:t>
            </a:r>
          </a:p>
          <a:p>
            <a:pPr lvl="0" rtl="0">
              <a:spcBef>
                <a:spcPts val="0"/>
              </a:spcBef>
              <a:buClr>
                <a:schemeClr val="dk1"/>
              </a:buClr>
              <a:buSzPct val="84615"/>
              <a:buFont typeface="Arial"/>
              <a:buNone/>
            </a:pPr>
            <a:r>
              <a:rPr b="1" lang="en" sz="1300">
                <a:latin typeface="Courier New"/>
                <a:ea typeface="Courier New"/>
                <a:cs typeface="Courier New"/>
                <a:sym typeface="Courier New"/>
              </a:rPr>
              <a:t>	for(const Person&amp; p : persons) {</a:t>
            </a:r>
          </a:p>
          <a:p>
            <a:pPr lvl="0" rtl="0">
              <a:spcBef>
                <a:spcPts val="0"/>
              </a:spcBef>
              <a:buClr>
                <a:schemeClr val="dk1"/>
              </a:buClr>
              <a:buSzPct val="84615"/>
              <a:buFont typeface="Arial"/>
              <a:buNone/>
            </a:pPr>
            <a:r>
              <a:rPr b="1" lang="en" sz="1300">
                <a:latin typeface="Courier New"/>
                <a:ea typeface="Courier New"/>
                <a:cs typeface="Courier New"/>
                <a:sym typeface="Courier New"/>
              </a:rPr>
              <a:t>		cout &lt;&lt; p &lt;&lt; endl;</a:t>
            </a:r>
          </a:p>
          <a:p>
            <a:pPr indent="387350" lvl="0" rtl="0">
              <a:spcBef>
                <a:spcPts val="0"/>
              </a:spcBef>
              <a:buClr>
                <a:schemeClr val="dk1"/>
              </a:buClr>
              <a:buSzPct val="84615"/>
              <a:buFont typeface="Arial"/>
              <a:buNone/>
            </a:pPr>
            <a:r>
              <a:rPr b="1" lang="en" sz="1300">
                <a:latin typeface="Courier New"/>
                <a:ea typeface="Courier New"/>
                <a:cs typeface="Courier New"/>
                <a:sym typeface="Courier New"/>
              </a:rPr>
              <a:t>}</a:t>
            </a:r>
          </a:p>
          <a:p>
            <a:pPr indent="-69850" lvl="0" marL="0" rtl="0">
              <a:spcBef>
                <a:spcPts val="0"/>
              </a:spcBef>
              <a:buClr>
                <a:schemeClr val="dk1"/>
              </a:buClr>
              <a:buSzPct val="84615"/>
              <a:buFont typeface="Arial"/>
              <a:buNone/>
            </a:pPr>
            <a:r>
              <a:rPr b="1" lang="en" sz="1300">
                <a:latin typeface="Courier New"/>
                <a:ea typeface="Courier New"/>
                <a:cs typeface="Courier New"/>
                <a:sym typeface="Courier New"/>
              </a:rPr>
              <a:t>}</a:t>
            </a:r>
          </a:p>
          <a:p>
            <a:pPr indent="-69850" lvl="0" marL="0" rtl="0">
              <a:spcBef>
                <a:spcPts val="0"/>
              </a:spcBef>
              <a:buClr>
                <a:schemeClr val="dk1"/>
              </a:buClr>
              <a:buSzPct val="84615"/>
              <a:buFont typeface="Arial"/>
              <a:buNone/>
            </a:pPr>
            <a:r>
              <a:t/>
            </a:r>
            <a:endParaRPr b="1" sz="1300">
              <a:latin typeface="Courier New"/>
              <a:ea typeface="Courier New"/>
              <a:cs typeface="Courier New"/>
              <a:sym typeface="Courier New"/>
            </a:endParaRPr>
          </a:p>
          <a:p>
            <a:pPr indent="-69850" lvl="0" marL="0" rtl="0">
              <a:spcBef>
                <a:spcPts val="0"/>
              </a:spcBef>
              <a:buClr>
                <a:schemeClr val="dk1"/>
              </a:buClr>
              <a:buSzPct val="84615"/>
              <a:buFont typeface="Arial"/>
              <a:buNone/>
            </a:pPr>
            <a:r>
              <a:rPr b="1" lang="en" sz="1300" u="sng">
                <a:solidFill>
                  <a:schemeClr val="hlink"/>
                </a:solidFill>
                <a:hlinkClick r:id="rId3"/>
              </a:rPr>
              <a:t>http://coliru.stacked-crooked.com/a/0479ceb9760f19f1</a:t>
            </a:r>
            <a:r>
              <a:rPr b="1" lang="en" sz="1300"/>
              <a:t> </a:t>
            </a:r>
          </a:p>
          <a:p>
            <a:pPr lvl="0" rtl="0">
              <a:spcBef>
                <a:spcPts val="0"/>
              </a:spcBef>
              <a:buNone/>
            </a:pPr>
            <a:r>
              <a:t/>
            </a:r>
            <a:endParaRPr b="1" sz="1300"/>
          </a:p>
        </p:txBody>
      </p:sp>
      <p:sp>
        <p:nvSpPr>
          <p:cNvPr id="87" name="Shape 87"/>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88" name="Shape 88"/>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std::forward_list</a:t>
            </a:r>
          </a:p>
        </p:txBody>
      </p:sp>
      <p:sp>
        <p:nvSpPr>
          <p:cNvPr id="94" name="Shape 94"/>
          <p:cNvSpPr txBox="1"/>
          <p:nvPr>
            <p:ph idx="1" type="body"/>
          </p:nvPr>
        </p:nvSpPr>
        <p:spPr>
          <a:xfrm>
            <a:off x="457200" y="1123950"/>
            <a:ext cx="8553300" cy="3549600"/>
          </a:xfrm>
          <a:prstGeom prst="rect">
            <a:avLst/>
          </a:prstGeom>
        </p:spPr>
        <p:txBody>
          <a:bodyPr anchorCtr="0" anchor="t" bIns="91425" lIns="91425" rIns="91425" tIns="91425">
            <a:noAutofit/>
          </a:bodyPr>
          <a:lstStyle/>
          <a:p>
            <a:pPr lvl="0" rtl="0">
              <a:spcBef>
                <a:spcPts val="0"/>
              </a:spcBef>
              <a:buClr>
                <a:schemeClr val="dk1"/>
              </a:buClr>
              <a:buSzPct val="122222"/>
              <a:buFont typeface="Arial"/>
              <a:buNone/>
            </a:pPr>
            <a:r>
              <a:t/>
            </a:r>
            <a:endParaRPr b="1" sz="900">
              <a:solidFill>
                <a:srgbClr val="000000"/>
              </a:solidFill>
            </a:endParaRPr>
          </a:p>
          <a:p>
            <a:pPr lvl="0" rtl="0">
              <a:spcBef>
                <a:spcPts val="0"/>
              </a:spcBef>
              <a:buClr>
                <a:schemeClr val="dk1"/>
              </a:buClr>
              <a:buSzPct val="61111"/>
              <a:buFont typeface="Arial"/>
              <a:buNone/>
            </a:pPr>
            <a:r>
              <a:rPr b="1" lang="en" sz="1800" u="sng"/>
              <a:t>a low weight list, with only forward pointers</a:t>
            </a:r>
          </a:p>
          <a:p>
            <a:pPr lvl="0" rtl="0">
              <a:spcBef>
                <a:spcPts val="0"/>
              </a:spcBef>
              <a:buClr>
                <a:schemeClr val="dk1"/>
              </a:buClr>
              <a:buSzPct val="78571"/>
              <a:buFont typeface="Arial"/>
              <a:buNone/>
            </a:pPr>
            <a:r>
              <a:t/>
            </a:r>
            <a:endParaRPr b="1" sz="1400">
              <a:solidFill>
                <a:srgbClr val="000000"/>
              </a:solidFill>
            </a:endParaRPr>
          </a:p>
          <a:p>
            <a:pPr indent="-317500" lvl="0" marL="457200" rtl="0">
              <a:spcBef>
                <a:spcPts val="0"/>
              </a:spcBef>
              <a:buClr>
                <a:srgbClr val="000000"/>
              </a:buClr>
              <a:buSzPct val="100000"/>
              <a:buChar char="-"/>
            </a:pPr>
            <a:r>
              <a:rPr b="1" lang="en" sz="1400">
                <a:solidFill>
                  <a:srgbClr val="000000"/>
                </a:solidFill>
              </a:rPr>
              <a:t>no insert method - instead has “insert_after”</a:t>
            </a:r>
          </a:p>
          <a:p>
            <a:pPr indent="-317500" lvl="0" marL="457200" rtl="0">
              <a:spcBef>
                <a:spcPts val="0"/>
              </a:spcBef>
              <a:buSzPct val="100000"/>
              <a:buChar char="-"/>
            </a:pPr>
            <a:r>
              <a:rPr b="1" lang="en" sz="1400"/>
              <a:t>no erase method - instead has “erase_after”</a:t>
            </a:r>
          </a:p>
          <a:p>
            <a:pPr indent="-317500" lvl="0" marL="457200" rtl="0">
              <a:spcBef>
                <a:spcPts val="0"/>
              </a:spcBef>
              <a:buClr>
                <a:srgbClr val="000000"/>
              </a:buClr>
              <a:buSzPct val="100000"/>
              <a:buChar char="-"/>
            </a:pPr>
            <a:r>
              <a:rPr b="1" lang="en" sz="1400">
                <a:solidFill>
                  <a:srgbClr val="000000"/>
                </a:solidFill>
              </a:rPr>
              <a:t>no push_back (only push_front)</a:t>
            </a:r>
          </a:p>
          <a:p>
            <a:pPr indent="-317500" lvl="0" marL="457200" rtl="0">
              <a:spcBef>
                <a:spcPts val="0"/>
              </a:spcBef>
              <a:buClr>
                <a:srgbClr val="000000"/>
              </a:buClr>
              <a:buSzPct val="100000"/>
              <a:buChar char="-"/>
            </a:pPr>
            <a:r>
              <a:rPr b="1" lang="en" sz="1400">
                <a:solidFill>
                  <a:srgbClr val="000000"/>
                </a:solidFill>
              </a:rPr>
              <a:t>no size method!</a:t>
            </a:r>
          </a:p>
          <a:p>
            <a:pPr indent="-69850" lvl="0" marL="457200" rtl="0">
              <a:spcBef>
                <a:spcPts val="0"/>
              </a:spcBef>
              <a:buClr>
                <a:schemeClr val="dk1"/>
              </a:buClr>
              <a:buSzPct val="78571"/>
              <a:buFont typeface="Arial"/>
              <a:buNone/>
            </a:pPr>
            <a:r>
              <a:rPr b="1" lang="en" sz="1400">
                <a:solidFill>
                  <a:srgbClr val="000000"/>
                </a:solidFill>
              </a:rPr>
              <a:t>-- they took efficiency to the extreme. size on list is O(1),</a:t>
            </a:r>
          </a:p>
          <a:p>
            <a:pPr indent="-69850" lvl="0" marL="457200" rtl="0">
              <a:spcBef>
                <a:spcPts val="0"/>
              </a:spcBef>
              <a:buClr>
                <a:schemeClr val="dk1"/>
              </a:buClr>
              <a:buSzPct val="78571"/>
              <a:buFont typeface="Arial"/>
              <a:buNone/>
            </a:pPr>
            <a:r>
              <a:rPr b="1" lang="en" sz="1400">
                <a:solidFill>
                  <a:srgbClr val="000000"/>
                </a:solidFill>
              </a:rPr>
              <a:t>   (they want to save the need for the atomic_int managing the size)</a:t>
            </a:r>
          </a:p>
          <a:p>
            <a:pPr indent="-69850" lvl="0" marL="0" rtl="0">
              <a:spcBef>
                <a:spcPts val="0"/>
              </a:spcBef>
              <a:buClr>
                <a:schemeClr val="dk1"/>
              </a:buClr>
              <a:buSzPct val="78571"/>
              <a:buFont typeface="Arial"/>
              <a:buNone/>
            </a:pPr>
            <a:r>
              <a:t/>
            </a:r>
            <a:endParaRPr b="1" sz="1400">
              <a:solidFill>
                <a:srgbClr val="000000"/>
              </a:solidFill>
            </a:endParaRPr>
          </a:p>
          <a:p>
            <a:pPr indent="-69850" lvl="0" marL="0" rtl="0">
              <a:spcBef>
                <a:spcPts val="0"/>
              </a:spcBef>
              <a:buClr>
                <a:schemeClr val="dk1"/>
              </a:buClr>
              <a:buSzPct val="78571"/>
              <a:buFont typeface="Arial"/>
              <a:buNone/>
            </a:pPr>
            <a:r>
              <a:rPr b="1" lang="en" sz="1400">
                <a:solidFill>
                  <a:srgbClr val="000000"/>
                </a:solidFill>
              </a:rPr>
              <a:t>See: </a:t>
            </a:r>
            <a:r>
              <a:rPr b="1" lang="en" sz="1400" u="sng">
                <a:solidFill>
                  <a:schemeClr val="hlink"/>
                </a:solidFill>
                <a:hlinkClick r:id="rId3"/>
              </a:rPr>
              <a:t>http://en.cppreference.com/w/cpp/container/forward_list</a:t>
            </a:r>
            <a:r>
              <a:rPr b="1" lang="en" sz="1400">
                <a:solidFill>
                  <a:srgbClr val="000000"/>
                </a:solidFill>
              </a:rPr>
              <a:t> </a:t>
            </a:r>
          </a:p>
          <a:p>
            <a:pPr indent="-69850" lvl="0" marL="0" rtl="0">
              <a:spcBef>
                <a:spcPts val="0"/>
              </a:spcBef>
              <a:buClr>
                <a:schemeClr val="dk1"/>
              </a:buClr>
              <a:buSzPct val="78571"/>
              <a:buFont typeface="Arial"/>
              <a:buNone/>
            </a:pPr>
            <a:r>
              <a:t/>
            </a:r>
            <a:endParaRPr b="1" sz="1400">
              <a:solidFill>
                <a:srgbClr val="000000"/>
              </a:solidFill>
            </a:endParaRPr>
          </a:p>
        </p:txBody>
      </p:sp>
      <p:sp>
        <p:nvSpPr>
          <p:cNvPr id="95" name="Shape 95"/>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6" name="Shape 96"/>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97" name="Shape 97"/>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Skip in class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std::array</a:t>
            </a:r>
          </a:p>
        </p:txBody>
      </p:sp>
      <p:sp>
        <p:nvSpPr>
          <p:cNvPr id="103" name="Shape 103"/>
          <p:cNvSpPr txBox="1"/>
          <p:nvPr>
            <p:ph idx="1" type="body"/>
          </p:nvPr>
        </p:nvSpPr>
        <p:spPr>
          <a:xfrm>
            <a:off x="457200" y="1123950"/>
            <a:ext cx="8553300" cy="35496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en" sz="1400">
                <a:solidFill>
                  <a:srgbClr val="000000"/>
                </a:solidFill>
              </a:rPr>
              <a:t>Very similar to static array (that is: [] array, like: int arr[10])</a:t>
            </a:r>
          </a:p>
          <a:p>
            <a:pPr lvl="0" rtl="0">
              <a:spcBef>
                <a:spcPts val="0"/>
              </a:spcBef>
              <a:buClr>
                <a:schemeClr val="dk1"/>
              </a:buClr>
              <a:buSzPct val="78571"/>
              <a:buFont typeface="Arial"/>
              <a:buNone/>
            </a:pPr>
            <a:r>
              <a:rPr b="1" lang="en" sz="1400">
                <a:solidFill>
                  <a:srgbClr val="000000"/>
                </a:solidFill>
              </a:rPr>
              <a:t>BUT -</a:t>
            </a:r>
          </a:p>
          <a:p>
            <a:pPr lvl="0" rtl="0">
              <a:spcBef>
                <a:spcPts val="0"/>
              </a:spcBef>
              <a:buNone/>
            </a:pPr>
            <a:r>
              <a:rPr b="1" lang="en" sz="1400">
                <a:solidFill>
                  <a:srgbClr val="000000"/>
                </a:solidFill>
              </a:rPr>
              <a:t> 1. Carries its size! and 2. avoids dynamic allocation!</a:t>
            </a:r>
          </a:p>
          <a:p>
            <a:pPr lvl="0" rtl="0">
              <a:spcBef>
                <a:spcPts val="0"/>
              </a:spcBef>
              <a:buClr>
                <a:schemeClr val="dk1"/>
              </a:buClr>
              <a:buSzPct val="78571"/>
              <a:buFont typeface="Arial"/>
              <a:buNone/>
            </a:pPr>
            <a:r>
              <a:t/>
            </a:r>
            <a:endParaRPr b="1" sz="1400">
              <a:solidFill>
                <a:srgbClr val="000000"/>
              </a:solidFill>
            </a:endParaRPr>
          </a:p>
          <a:p>
            <a:pPr lvl="0" rtl="0">
              <a:spcBef>
                <a:spcPts val="0"/>
              </a:spcBef>
              <a:buClr>
                <a:schemeClr val="dk1"/>
              </a:buClr>
              <a:buSzPct val="78571"/>
              <a:buFont typeface="Arial"/>
              <a:buNone/>
            </a:pPr>
            <a:r>
              <a:rPr b="1" lang="en" sz="1400">
                <a:solidFill>
                  <a:srgbClr val="000000"/>
                </a:solidFill>
              </a:rPr>
              <a:t>(Size is a template parameter and must be known at compilation time)</a:t>
            </a:r>
          </a:p>
          <a:p>
            <a:pPr lvl="0" rtl="0">
              <a:spcBef>
                <a:spcPts val="0"/>
              </a:spcBef>
              <a:buClr>
                <a:schemeClr val="dk1"/>
              </a:buClr>
              <a:buSzPct val="78571"/>
              <a:buFont typeface="Arial"/>
              <a:buNone/>
            </a:pPr>
            <a:r>
              <a:t/>
            </a:r>
            <a:endParaRPr b="1" sz="1400">
              <a:solidFill>
                <a:srgbClr val="000000"/>
              </a:solidFill>
            </a:endParaRPr>
          </a:p>
          <a:p>
            <a:pPr lvl="0" rtl="0">
              <a:spcBef>
                <a:spcPts val="0"/>
              </a:spcBef>
              <a:buClr>
                <a:schemeClr val="dk1"/>
              </a:buClr>
              <a:buSzPct val="78571"/>
              <a:buFont typeface="Arial"/>
              <a:buNone/>
            </a:pPr>
            <a:r>
              <a:rPr b="1" lang="en" sz="1400">
                <a:solidFill>
                  <a:srgbClr val="000000"/>
                </a:solidFill>
                <a:latin typeface="Courier New"/>
                <a:ea typeface="Courier New"/>
                <a:cs typeface="Courier New"/>
                <a:sym typeface="Courier New"/>
              </a:rPr>
              <a:t>int main() {</a:t>
            </a:r>
            <a:br>
              <a:rPr b="1" lang="en" sz="1400">
                <a:solidFill>
                  <a:srgbClr val="000000"/>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    </a:t>
            </a:r>
            <a:r>
              <a:rPr b="1" lang="en" sz="1400">
                <a:solidFill>
                  <a:srgbClr val="1155CC"/>
                </a:solidFill>
                <a:latin typeface="Courier New"/>
                <a:ea typeface="Courier New"/>
                <a:cs typeface="Courier New"/>
                <a:sym typeface="Courier New"/>
              </a:rPr>
              <a:t>int i;</a:t>
            </a:r>
            <a:br>
              <a:rPr b="1" lang="en" sz="1400">
                <a:solidFill>
                  <a:srgbClr val="000000"/>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    </a:t>
            </a:r>
            <a:r>
              <a:rPr b="1" lang="en" sz="1400">
                <a:solidFill>
                  <a:srgbClr val="1155CC"/>
                </a:solidFill>
                <a:latin typeface="Courier New"/>
                <a:ea typeface="Courier New"/>
                <a:cs typeface="Courier New"/>
                <a:sym typeface="Courier New"/>
              </a:rPr>
              <a:t>array&lt;int, 5&gt; arr;</a:t>
            </a:r>
            <a:br>
              <a:rPr b="1" lang="en" sz="1400">
                <a:solidFill>
                  <a:srgbClr val="1155CC"/>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    vector&lt;int&gt; vec(5);</a:t>
            </a:r>
            <a:br>
              <a:rPr b="1" lang="en" sz="1400">
                <a:solidFill>
                  <a:srgbClr val="000000"/>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    </a:t>
            </a:r>
            <a:r>
              <a:rPr b="1" lang="en" sz="1400">
                <a:solidFill>
                  <a:srgbClr val="1155CC"/>
                </a:solidFill>
                <a:latin typeface="Courier New"/>
                <a:ea typeface="Courier New"/>
                <a:cs typeface="Courier New"/>
                <a:sym typeface="Courier New"/>
              </a:rPr>
              <a:t>cout &lt;&lt; "&amp;i:\t\t"    &lt;&lt; (void*)&amp;i      &lt;&lt; endl;	// &amp;i:      0x7fff14a1aa0c</a:t>
            </a:r>
            <a:br>
              <a:rPr b="1" lang="en" sz="1400">
                <a:solidFill>
                  <a:srgbClr val="1155CC"/>
                </a:solidFill>
                <a:latin typeface="Courier New"/>
                <a:ea typeface="Courier New"/>
                <a:cs typeface="Courier New"/>
                <a:sym typeface="Courier New"/>
              </a:rPr>
            </a:br>
            <a:r>
              <a:rPr b="1" lang="en" sz="1400">
                <a:solidFill>
                  <a:srgbClr val="1155CC"/>
                </a:solidFill>
                <a:latin typeface="Courier New"/>
                <a:ea typeface="Courier New"/>
                <a:cs typeface="Courier New"/>
                <a:sym typeface="Courier New"/>
              </a:rPr>
              <a:t>    cout &lt;&lt; "&amp;arr[0]:\t" &lt;&lt; (void*)&amp;arr[0] &lt;&lt; endl;	// &amp;arr[0]: 0x7fff14a1aa10</a:t>
            </a:r>
            <a:br>
              <a:rPr b="1" lang="en" sz="1400">
                <a:solidFill>
                  <a:srgbClr val="1155CC"/>
                </a:solidFill>
                <a:latin typeface="Courier New"/>
                <a:ea typeface="Courier New"/>
                <a:cs typeface="Courier New"/>
                <a:sym typeface="Courier New"/>
              </a:rPr>
            </a:br>
            <a:r>
              <a:rPr b="1" lang="en" sz="1400">
                <a:solidFill>
                  <a:srgbClr val="1155CC"/>
                </a:solidFill>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cout &lt;&lt; "&amp;vec[0]:\t" &lt;&lt; (void*)&amp;vec[0] &lt;&lt; endl;	// &amp;vec[0]: 0x212ac20</a:t>
            </a:r>
            <a:br>
              <a:rPr b="1" lang="en" sz="1400">
                <a:solidFill>
                  <a:srgbClr val="1155CC"/>
                </a:solidFill>
                <a:latin typeface="Courier New"/>
                <a:ea typeface="Courier New"/>
                <a:cs typeface="Courier New"/>
                <a:sym typeface="Courier New"/>
              </a:rPr>
            </a:br>
            <a:r>
              <a:rPr b="1" lang="en" sz="1400">
                <a:solidFill>
                  <a:srgbClr val="000000"/>
                </a:solidFill>
                <a:latin typeface="Courier New"/>
                <a:ea typeface="Courier New"/>
                <a:cs typeface="Courier New"/>
                <a:sym typeface="Courier New"/>
              </a:rPr>
              <a:t>}</a:t>
            </a:r>
          </a:p>
          <a:p>
            <a:pPr lvl="0" rtl="0">
              <a:spcBef>
                <a:spcPts val="0"/>
              </a:spcBef>
              <a:buClr>
                <a:schemeClr val="dk1"/>
              </a:buClr>
              <a:buSzPct val="110000"/>
              <a:buFont typeface="Arial"/>
              <a:buNone/>
            </a:pPr>
            <a:r>
              <a:t/>
            </a:r>
            <a:endParaRPr b="1" sz="1000">
              <a:solidFill>
                <a:srgbClr val="000000"/>
              </a:solidFill>
              <a:latin typeface="Courier New"/>
              <a:ea typeface="Courier New"/>
              <a:cs typeface="Courier New"/>
              <a:sym typeface="Courier New"/>
            </a:endParaRPr>
          </a:p>
          <a:p>
            <a:pPr lvl="0" rtl="0">
              <a:spcBef>
                <a:spcPts val="0"/>
              </a:spcBef>
              <a:buClr>
                <a:schemeClr val="dk1"/>
              </a:buClr>
              <a:buSzPct val="78571"/>
              <a:buFont typeface="Arial"/>
              <a:buNone/>
            </a:pPr>
            <a:r>
              <a:rPr b="1" lang="en" sz="1400" u="sng">
                <a:solidFill>
                  <a:schemeClr val="hlink"/>
                </a:solidFill>
                <a:hlinkClick r:id="rId3"/>
              </a:rPr>
              <a:t>http://coliru.stacked-crooked.com/a/8f881fa6703cc9a6</a:t>
            </a:r>
            <a:r>
              <a:rPr b="1" lang="en" sz="1400">
                <a:solidFill>
                  <a:srgbClr val="000000"/>
                </a:solidFill>
              </a:rPr>
              <a:t> </a:t>
            </a:r>
          </a:p>
        </p:txBody>
      </p:sp>
      <p:sp>
        <p:nvSpPr>
          <p:cNvPr id="104" name="Shape 104"/>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5" name="Shape 105"/>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106" name="Shape 106"/>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Skip in class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std::bitset</a:t>
            </a:r>
          </a:p>
        </p:txBody>
      </p:sp>
      <p:sp>
        <p:nvSpPr>
          <p:cNvPr id="112" name="Shape 112"/>
          <p:cNvSpPr txBox="1"/>
          <p:nvPr>
            <p:ph idx="1" type="body"/>
          </p:nvPr>
        </p:nvSpPr>
        <p:spPr>
          <a:xfrm>
            <a:off x="457200" y="1123950"/>
            <a:ext cx="8553300" cy="35496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b="1" lang="en" sz="1400">
                <a:solidFill>
                  <a:srgbClr val="000000"/>
                </a:solidFill>
              </a:rPr>
              <a:t>Efficient container for bits, supporting bitwise operations</a:t>
            </a:r>
          </a:p>
          <a:p>
            <a:pPr lvl="0" rtl="0">
              <a:spcBef>
                <a:spcPts val="0"/>
              </a:spcBef>
              <a:buClr>
                <a:schemeClr val="dk1"/>
              </a:buClr>
              <a:buSzPct val="78571"/>
              <a:buFont typeface="Arial"/>
              <a:buNone/>
            </a:pPr>
            <a:r>
              <a:rPr b="1" lang="en" sz="1400">
                <a:solidFill>
                  <a:srgbClr val="000000"/>
                </a:solidFill>
              </a:rPr>
              <a:t>(Was there already in C++98. C++11 added a few algorithms to it).</a:t>
            </a:r>
          </a:p>
          <a:p>
            <a:pPr lvl="0" rtl="0">
              <a:spcBef>
                <a:spcPts val="0"/>
              </a:spcBef>
              <a:buClr>
                <a:schemeClr val="dk1"/>
              </a:buClr>
              <a:buSzPct val="78571"/>
              <a:buFont typeface="Arial"/>
              <a:buNone/>
            </a:pPr>
            <a:r>
              <a:t/>
            </a:r>
            <a:endParaRPr b="1" sz="1400">
              <a:solidFill>
                <a:srgbClr val="000000"/>
              </a:solidFill>
            </a:endParaRPr>
          </a:p>
          <a:p>
            <a:pPr lvl="0" rtl="0">
              <a:spcBef>
                <a:spcPts val="0"/>
              </a:spcBef>
              <a:buClr>
                <a:schemeClr val="dk1"/>
              </a:buClr>
              <a:buSzPct val="78571"/>
              <a:buFont typeface="Arial"/>
              <a:buNone/>
            </a:pPr>
            <a:r>
              <a:rPr b="1" lang="en" sz="1400" u="sng">
                <a:solidFill>
                  <a:schemeClr val="hlink"/>
                </a:solidFill>
                <a:hlinkClick r:id="rId3"/>
              </a:rPr>
              <a:t>http://en.cppreference.com/w/cpp/utility/bitset</a:t>
            </a:r>
            <a:r>
              <a:rPr b="1" lang="en" sz="1400">
                <a:solidFill>
                  <a:srgbClr val="000000"/>
                </a:solidFill>
              </a:rPr>
              <a:t> </a:t>
            </a:r>
          </a:p>
          <a:p>
            <a:pPr lvl="0" rtl="0">
              <a:spcBef>
                <a:spcPts val="0"/>
              </a:spcBef>
              <a:buClr>
                <a:schemeClr val="dk1"/>
              </a:buClr>
              <a:buSzPct val="78571"/>
              <a:buFont typeface="Arial"/>
              <a:buNone/>
            </a:pPr>
            <a:r>
              <a:t/>
            </a:r>
            <a:endParaRPr b="1" sz="1400">
              <a:solidFill>
                <a:srgbClr val="000000"/>
              </a:solidFill>
            </a:endParaRPr>
          </a:p>
          <a:p>
            <a:pPr lvl="0" rtl="0">
              <a:spcBef>
                <a:spcPts val="0"/>
              </a:spcBef>
              <a:buClr>
                <a:schemeClr val="dk1"/>
              </a:buClr>
              <a:buSzPct val="78571"/>
              <a:buFont typeface="Arial"/>
              <a:buNone/>
            </a:pPr>
            <a:r>
              <a:rPr b="1" lang="en" sz="1400">
                <a:solidFill>
                  <a:srgbClr val="000000"/>
                </a:solidFill>
              </a:rPr>
              <a:t>bitset example (using the new ‘any’ and ‘all’ methods, added in C++11):</a:t>
            </a:r>
          </a:p>
          <a:p>
            <a:pPr lvl="0" rtl="0">
              <a:spcBef>
                <a:spcPts val="0"/>
              </a:spcBef>
              <a:buClr>
                <a:schemeClr val="dk1"/>
              </a:buClr>
              <a:buSzPct val="78571"/>
              <a:buFont typeface="Arial"/>
              <a:buNone/>
            </a:pPr>
            <a:r>
              <a:t/>
            </a:r>
            <a:endParaRPr b="1" sz="1400">
              <a:solidFill>
                <a:srgbClr val="000000"/>
              </a:solidFill>
            </a:endParaRPr>
          </a:p>
          <a:p>
            <a:pPr indent="-69850" lvl="0" marL="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if((flag &amp; prev).</a:t>
            </a:r>
            <a:r>
              <a:rPr b="1" i="1" lang="en" sz="1400">
                <a:solidFill>
                  <a:srgbClr val="1155CC"/>
                </a:solidFill>
                <a:latin typeface="Courier New"/>
                <a:ea typeface="Courier New"/>
                <a:cs typeface="Courier New"/>
                <a:sym typeface="Courier New"/>
              </a:rPr>
              <a:t>any</a:t>
            </a:r>
            <a:r>
              <a:rPr b="1" lang="en" sz="1400">
                <a:solidFill>
                  <a:srgbClr val="1155CC"/>
                </a:solidFill>
                <a:latin typeface="Courier New"/>
                <a:ea typeface="Courier New"/>
                <a:cs typeface="Courier New"/>
                <a:sym typeface="Courier New"/>
              </a:rPr>
              <a:t>()) {</a:t>
            </a:r>
          </a:p>
          <a:p>
            <a:pPr indent="-69850" lvl="0" marL="45720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message += " sharing at least one 'on' bit with previous one!";</a:t>
            </a:r>
          </a:p>
          <a:p>
            <a:pPr lvl="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a:t>
            </a:r>
          </a:p>
          <a:p>
            <a:pPr lvl="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if((flag ^ prev).</a:t>
            </a:r>
            <a:r>
              <a:rPr b="1" i="1" lang="en" sz="1400">
                <a:solidFill>
                  <a:srgbClr val="1155CC"/>
                </a:solidFill>
                <a:latin typeface="Courier New"/>
                <a:ea typeface="Courier New"/>
                <a:cs typeface="Courier New"/>
                <a:sym typeface="Courier New"/>
              </a:rPr>
              <a:t>all</a:t>
            </a:r>
            <a:r>
              <a:rPr b="1" lang="en" sz="1400">
                <a:solidFill>
                  <a:srgbClr val="1155CC"/>
                </a:solidFill>
                <a:latin typeface="Courier New"/>
                <a:ea typeface="Courier New"/>
                <a:cs typeface="Courier New"/>
                <a:sym typeface="Courier New"/>
              </a:rPr>
              <a:t>()) {</a:t>
            </a:r>
          </a:p>
          <a:p>
            <a:pPr indent="387350" lvl="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message += " is mutually exclusive with previous one!";</a:t>
            </a:r>
          </a:p>
          <a:p>
            <a:pPr lvl="0" rtl="0">
              <a:spcBef>
                <a:spcPts val="0"/>
              </a:spcBef>
              <a:buClr>
                <a:schemeClr val="dk1"/>
              </a:buClr>
              <a:buSzPct val="78571"/>
              <a:buFont typeface="Arial"/>
              <a:buNone/>
            </a:pPr>
            <a:r>
              <a:rPr b="1" lang="en" sz="1400">
                <a:solidFill>
                  <a:srgbClr val="1155CC"/>
                </a:solidFill>
                <a:latin typeface="Courier New"/>
                <a:ea typeface="Courier New"/>
                <a:cs typeface="Courier New"/>
                <a:sym typeface="Courier New"/>
              </a:rPr>
              <a:t>}</a:t>
            </a:r>
          </a:p>
          <a:p>
            <a:pPr lvl="0" rtl="0">
              <a:spcBef>
                <a:spcPts val="0"/>
              </a:spcBef>
              <a:buClr>
                <a:schemeClr val="dk1"/>
              </a:buClr>
              <a:buSzPct val="78571"/>
              <a:buFont typeface="Arial"/>
              <a:buNone/>
            </a:pPr>
            <a:r>
              <a:t/>
            </a:r>
            <a:endParaRPr b="1" sz="1400">
              <a:solidFill>
                <a:srgbClr val="000000"/>
              </a:solidFill>
            </a:endParaRPr>
          </a:p>
          <a:p>
            <a:pPr lvl="0" rtl="0">
              <a:spcBef>
                <a:spcPts val="0"/>
              </a:spcBef>
              <a:buClr>
                <a:schemeClr val="dk1"/>
              </a:buClr>
              <a:buSzPct val="78571"/>
              <a:buFont typeface="Arial"/>
              <a:buNone/>
            </a:pPr>
            <a:r>
              <a:rPr b="1" lang="en" sz="1400">
                <a:solidFill>
                  <a:srgbClr val="000000"/>
                </a:solidFill>
              </a:rPr>
              <a:t>Code: </a:t>
            </a:r>
            <a:r>
              <a:rPr b="1" lang="en" sz="1400" u="sng">
                <a:solidFill>
                  <a:schemeClr val="hlink"/>
                </a:solidFill>
                <a:hlinkClick r:id="rId4"/>
              </a:rPr>
              <a:t>http://coliru.stacked-crooked.com/a/c5219642144cab66</a:t>
            </a:r>
            <a:r>
              <a:rPr b="1" lang="en" sz="1400"/>
              <a:t> </a:t>
            </a:r>
          </a:p>
          <a:p>
            <a:pPr lvl="0" rtl="0">
              <a:spcBef>
                <a:spcPts val="0"/>
              </a:spcBef>
              <a:buClr>
                <a:schemeClr val="dk1"/>
              </a:buClr>
              <a:buSzPct val="78571"/>
              <a:buFont typeface="Arial"/>
              <a:buNone/>
            </a:pPr>
            <a:r>
              <a:t/>
            </a:r>
            <a:endParaRPr b="1" sz="1400">
              <a:solidFill>
                <a:srgbClr val="000000"/>
              </a:solidFill>
            </a:endParaRPr>
          </a:p>
        </p:txBody>
      </p:sp>
      <p:sp>
        <p:nvSpPr>
          <p:cNvPr id="113" name="Shape 113"/>
          <p:cNvSpPr txBox="1"/>
          <p:nvPr>
            <p:ph idx="12" type="sldNum"/>
          </p:nvPr>
        </p:nvSpPr>
        <p:spPr>
          <a:xfrm>
            <a:off x="8556791"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4" name="Shape 114"/>
          <p:cNvSpPr txBox="1"/>
          <p:nvPr>
            <p:ph idx="2" type="sldNum"/>
          </p:nvPr>
        </p:nvSpPr>
        <p:spPr>
          <a:xfrm>
            <a:off x="0" y="4749850"/>
            <a:ext cx="1877100" cy="393600"/>
          </a:xfrm>
          <a:prstGeom prst="rect">
            <a:avLst/>
          </a:prstGeom>
        </p:spPr>
        <p:txBody>
          <a:bodyPr anchorCtr="0" anchor="ctr" bIns="91425" lIns="91425" rIns="91425" tIns="91425">
            <a:noAutofit/>
          </a:bodyPr>
          <a:lstStyle/>
          <a:p>
            <a:pPr lvl="0" rtl="0">
              <a:spcBef>
                <a:spcPts val="0"/>
              </a:spcBef>
              <a:buNone/>
            </a:pPr>
            <a:r>
              <a:rPr lang="en"/>
              <a:t>© Amir Kirsh</a:t>
            </a:r>
          </a:p>
        </p:txBody>
      </p:sp>
      <p:sp>
        <p:nvSpPr>
          <p:cNvPr id="115" name="Shape 115"/>
          <p:cNvSpPr txBox="1"/>
          <p:nvPr/>
        </p:nvSpPr>
        <p:spPr>
          <a:xfrm rot="-1727354">
            <a:off x="7134922" y="4226271"/>
            <a:ext cx="1711210" cy="290281"/>
          </a:xfrm>
          <a:prstGeom prst="rect">
            <a:avLst/>
          </a:prstGeom>
          <a:noFill/>
          <a:ln cap="flat" cmpd="sng" w="19050">
            <a:solidFill>
              <a:srgbClr val="76A5A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Skip in class</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