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Shape 8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Shape 8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Shape 8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Shape 8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Shape 8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Shape 8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Shape 8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Shape 8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Shape 9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" name="Shape 21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6" name="Shape 3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dk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z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faculty.cs.niu.edu/~mcmahon/CS241/Notes/compil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Function_prototyp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geeksforgeeks.org/extern-c-in-c/" TargetMode="External"/><Relationship Id="rId4" Type="http://schemas.openxmlformats.org/officeDocument/2006/relationships/hyperlink" Target="https://linux.die.net/man/1/nm" TargetMode="External"/><Relationship Id="rId5" Type="http://schemas.openxmlformats.org/officeDocument/2006/relationships/hyperlink" Target="https://stackoverflow.com/questions/1041866/in-c-source-what-is-the-effect-of-extern-c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coliru.stacked-crooked.com/a/7de0c1814656bd19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coliru.stacked-crooked.com/a/efc24946cbd05326" TargetMode="External"/><Relationship Id="rId4" Type="http://schemas.openxmlformats.org/officeDocument/2006/relationships/hyperlink" Target="https://users.cs.cf.ac.uk/Dave.Marshall/C/node10.html" TargetMode="External"/><Relationship Id="rId5" Type="http://schemas.openxmlformats.org/officeDocument/2006/relationships/hyperlink" Target="http://boredzo.org/pointers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en.cppreference.com/w/cpp/language/initializer_list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lextrait.com/vincent/implementations.html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socpp.org/std/status" TargetMode="External"/><Relationship Id="rId4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google.github.io/styleguide/cppguide.html#Exceptions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Preparation Chapter</a:t>
            </a:r>
          </a:p>
        </p:txBody>
      </p:sp>
      <p:sp>
        <p:nvSpPr>
          <p:cNvPr id="46" name="Shape 46"/>
          <p:cNvSpPr txBox="1"/>
          <p:nvPr>
            <p:ph type="ctrTitle"/>
          </p:nvPr>
        </p:nvSpPr>
        <p:spPr>
          <a:xfrm>
            <a:off x="361550" y="0"/>
            <a:ext cx="84558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SBU C++ Workshop - Summer ‘17</a:t>
            </a:r>
          </a:p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68500" y="4749850"/>
            <a:ext cx="5370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C/C++ Compilation Process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1" name="Shape 121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122" name="Shape 122"/>
          <p:cNvSpPr/>
          <p:nvPr/>
        </p:nvSpPr>
        <p:spPr>
          <a:xfrm>
            <a:off x="830875" y="1456325"/>
            <a:ext cx="1380600" cy="757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a.h</a:t>
            </a:r>
          </a:p>
        </p:txBody>
      </p:sp>
      <p:sp>
        <p:nvSpPr>
          <p:cNvPr id="123" name="Shape 123"/>
          <p:cNvSpPr/>
          <p:nvPr/>
        </p:nvSpPr>
        <p:spPr>
          <a:xfrm>
            <a:off x="2535162" y="1456325"/>
            <a:ext cx="1380600" cy="757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b.h</a:t>
            </a:r>
          </a:p>
        </p:txBody>
      </p:sp>
      <p:sp>
        <p:nvSpPr>
          <p:cNvPr id="124" name="Shape 124"/>
          <p:cNvSpPr/>
          <p:nvPr/>
        </p:nvSpPr>
        <p:spPr>
          <a:xfrm>
            <a:off x="4239475" y="1456325"/>
            <a:ext cx="1380600" cy="757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c.h</a:t>
            </a:r>
          </a:p>
        </p:txBody>
      </p:sp>
      <p:sp>
        <p:nvSpPr>
          <p:cNvPr id="125" name="Shape 125"/>
          <p:cNvSpPr/>
          <p:nvPr/>
        </p:nvSpPr>
        <p:spPr>
          <a:xfrm>
            <a:off x="5943775" y="1456325"/>
            <a:ext cx="1380600" cy="757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utils.h</a:t>
            </a:r>
          </a:p>
        </p:txBody>
      </p:sp>
      <p:sp>
        <p:nvSpPr>
          <p:cNvPr id="126" name="Shape 126"/>
          <p:cNvSpPr/>
          <p:nvPr/>
        </p:nvSpPr>
        <p:spPr>
          <a:xfrm>
            <a:off x="1551700" y="2604062"/>
            <a:ext cx="1380600" cy="757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a.cpp</a:t>
            </a:r>
          </a:p>
        </p:txBody>
      </p:sp>
      <p:sp>
        <p:nvSpPr>
          <p:cNvPr id="127" name="Shape 127"/>
          <p:cNvSpPr/>
          <p:nvPr/>
        </p:nvSpPr>
        <p:spPr>
          <a:xfrm>
            <a:off x="3292637" y="2604075"/>
            <a:ext cx="1380600" cy="757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b.cpp</a:t>
            </a:r>
          </a:p>
        </p:txBody>
      </p:sp>
      <p:sp>
        <p:nvSpPr>
          <p:cNvPr id="128" name="Shape 128"/>
          <p:cNvSpPr/>
          <p:nvPr/>
        </p:nvSpPr>
        <p:spPr>
          <a:xfrm>
            <a:off x="5033600" y="2604075"/>
            <a:ext cx="1380600" cy="757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c.cpp</a:t>
            </a:r>
          </a:p>
        </p:txBody>
      </p:sp>
      <p:cxnSp>
        <p:nvCxnSpPr>
          <p:cNvPr id="129" name="Shape 129"/>
          <p:cNvCxnSpPr>
            <a:stCxn id="122" idx="2"/>
            <a:endCxn id="126" idx="0"/>
          </p:cNvCxnSpPr>
          <p:nvPr/>
        </p:nvCxnSpPr>
        <p:spPr>
          <a:xfrm>
            <a:off x="1521175" y="2213824"/>
            <a:ext cx="720900" cy="3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" name="Shape 130"/>
          <p:cNvCxnSpPr>
            <a:stCxn id="123" idx="2"/>
            <a:endCxn id="127" idx="0"/>
          </p:cNvCxnSpPr>
          <p:nvPr/>
        </p:nvCxnSpPr>
        <p:spPr>
          <a:xfrm>
            <a:off x="3225462" y="2213824"/>
            <a:ext cx="757500" cy="3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" name="Shape 131"/>
          <p:cNvCxnSpPr>
            <a:stCxn id="124" idx="2"/>
            <a:endCxn id="128" idx="0"/>
          </p:cNvCxnSpPr>
          <p:nvPr/>
        </p:nvCxnSpPr>
        <p:spPr>
          <a:xfrm>
            <a:off x="4929775" y="2213824"/>
            <a:ext cx="794100" cy="3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2" name="Shape 132"/>
          <p:cNvCxnSpPr>
            <a:stCxn id="125" idx="2"/>
            <a:endCxn id="128" idx="0"/>
          </p:cNvCxnSpPr>
          <p:nvPr/>
        </p:nvCxnSpPr>
        <p:spPr>
          <a:xfrm flipH="1">
            <a:off x="5723875" y="2213824"/>
            <a:ext cx="910200" cy="3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3" name="Shape 133"/>
          <p:cNvCxnSpPr>
            <a:stCxn id="125" idx="2"/>
            <a:endCxn id="127" idx="0"/>
          </p:cNvCxnSpPr>
          <p:nvPr/>
        </p:nvCxnSpPr>
        <p:spPr>
          <a:xfrm flipH="1">
            <a:off x="3982975" y="2213824"/>
            <a:ext cx="2651100" cy="3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4" name="Shape 134"/>
          <p:cNvCxnSpPr>
            <a:stCxn id="125" idx="2"/>
            <a:endCxn id="126" idx="0"/>
          </p:cNvCxnSpPr>
          <p:nvPr/>
        </p:nvCxnSpPr>
        <p:spPr>
          <a:xfrm flipH="1">
            <a:off x="2242075" y="2213824"/>
            <a:ext cx="4392000" cy="3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5" name="Shape 135"/>
          <p:cNvSpPr txBox="1"/>
          <p:nvPr/>
        </p:nvSpPr>
        <p:spPr>
          <a:xfrm>
            <a:off x="168225" y="2174075"/>
            <a:ext cx="15519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includes, pre-processing</a:t>
            </a:r>
          </a:p>
        </p:txBody>
      </p:sp>
      <p:cxnSp>
        <p:nvCxnSpPr>
          <p:cNvPr id="136" name="Shape 136"/>
          <p:cNvCxnSpPr>
            <a:stCxn id="124" idx="3"/>
            <a:endCxn id="125" idx="1"/>
          </p:cNvCxnSpPr>
          <p:nvPr/>
        </p:nvCxnSpPr>
        <p:spPr>
          <a:xfrm>
            <a:off x="5620075" y="1835074"/>
            <a:ext cx="323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7" name="Shape 137"/>
          <p:cNvCxnSpPr>
            <a:stCxn id="123" idx="2"/>
            <a:endCxn id="126" idx="0"/>
          </p:cNvCxnSpPr>
          <p:nvPr/>
        </p:nvCxnSpPr>
        <p:spPr>
          <a:xfrm flipH="1">
            <a:off x="2242062" y="2213824"/>
            <a:ext cx="983400" cy="3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8" name="Shape 138"/>
          <p:cNvSpPr/>
          <p:nvPr/>
        </p:nvSpPr>
        <p:spPr>
          <a:xfrm>
            <a:off x="1551700" y="3568562"/>
            <a:ext cx="1380600" cy="757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a.o</a:t>
            </a:r>
          </a:p>
        </p:txBody>
      </p:sp>
      <p:sp>
        <p:nvSpPr>
          <p:cNvPr id="139" name="Shape 139"/>
          <p:cNvSpPr/>
          <p:nvPr/>
        </p:nvSpPr>
        <p:spPr>
          <a:xfrm>
            <a:off x="3292637" y="3568575"/>
            <a:ext cx="1380600" cy="757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b.o</a:t>
            </a:r>
          </a:p>
        </p:txBody>
      </p:sp>
      <p:sp>
        <p:nvSpPr>
          <p:cNvPr id="140" name="Shape 140"/>
          <p:cNvSpPr/>
          <p:nvPr/>
        </p:nvSpPr>
        <p:spPr>
          <a:xfrm>
            <a:off x="5033600" y="3568575"/>
            <a:ext cx="1380600" cy="757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c.o</a:t>
            </a:r>
          </a:p>
        </p:txBody>
      </p:sp>
      <p:cxnSp>
        <p:nvCxnSpPr>
          <p:cNvPr id="141" name="Shape 141"/>
          <p:cNvCxnSpPr>
            <a:endCxn id="138" idx="0"/>
          </p:cNvCxnSpPr>
          <p:nvPr/>
        </p:nvCxnSpPr>
        <p:spPr>
          <a:xfrm>
            <a:off x="2242000" y="3361562"/>
            <a:ext cx="0" cy="20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2" name="Shape 142"/>
          <p:cNvCxnSpPr>
            <a:endCxn id="139" idx="0"/>
          </p:cNvCxnSpPr>
          <p:nvPr/>
        </p:nvCxnSpPr>
        <p:spPr>
          <a:xfrm>
            <a:off x="3982937" y="3361575"/>
            <a:ext cx="0" cy="20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3" name="Shape 143"/>
          <p:cNvCxnSpPr>
            <a:stCxn id="128" idx="2"/>
            <a:endCxn id="140" idx="0"/>
          </p:cNvCxnSpPr>
          <p:nvPr/>
        </p:nvCxnSpPr>
        <p:spPr>
          <a:xfrm>
            <a:off x="5723900" y="3361574"/>
            <a:ext cx="0" cy="20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4" name="Shape 144"/>
          <p:cNvSpPr/>
          <p:nvPr/>
        </p:nvSpPr>
        <p:spPr>
          <a:xfrm>
            <a:off x="7013400" y="2946849"/>
            <a:ext cx="1673399" cy="9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MyApp.exe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37625" y="3285050"/>
            <a:ext cx="12035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compilation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7843600" y="3932475"/>
            <a:ext cx="12035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linking</a:t>
            </a:r>
          </a:p>
        </p:txBody>
      </p:sp>
      <p:cxnSp>
        <p:nvCxnSpPr>
          <p:cNvPr id="147" name="Shape 147"/>
          <p:cNvCxnSpPr>
            <a:stCxn id="138" idx="2"/>
            <a:endCxn id="144" idx="2"/>
          </p:cNvCxnSpPr>
          <p:nvPr/>
        </p:nvCxnSpPr>
        <p:spPr>
          <a:xfrm rot="-5400000">
            <a:off x="4849300" y="1325162"/>
            <a:ext cx="393600" cy="5608199"/>
          </a:xfrm>
          <a:prstGeom prst="curvedConnector3">
            <a:avLst>
              <a:gd fmla="val -1213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>
            <a:stCxn id="139" idx="2"/>
            <a:endCxn id="144" idx="2"/>
          </p:cNvCxnSpPr>
          <p:nvPr/>
        </p:nvCxnSpPr>
        <p:spPr>
          <a:xfrm rot="-5400000">
            <a:off x="5719787" y="2195624"/>
            <a:ext cx="393600" cy="3867299"/>
          </a:xfrm>
          <a:prstGeom prst="curvedConnector3">
            <a:avLst>
              <a:gd fmla="val -7483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>
            <a:stCxn id="140" idx="2"/>
            <a:endCxn id="144" idx="2"/>
          </p:cNvCxnSpPr>
          <p:nvPr/>
        </p:nvCxnSpPr>
        <p:spPr>
          <a:xfrm rot="-5400000">
            <a:off x="6590150" y="3066224"/>
            <a:ext cx="393600" cy="2126099"/>
          </a:xfrm>
          <a:prstGeom prst="curvedConnector3">
            <a:avLst>
              <a:gd fmla="val -2517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Pre-Processing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197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#define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#ifdef #ifndef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#include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7" name="Shape 157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982750" y="3407550"/>
            <a:ext cx="65082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Always use </a:t>
            </a:r>
            <a:r>
              <a:rPr b="1" i="1" lang="en" sz="2400" u="sng">
                <a:solidFill>
                  <a:schemeClr val="dk1"/>
                </a:solidFill>
              </a:rPr>
              <a:t>#ifndef</a:t>
            </a:r>
            <a:r>
              <a:rPr b="1" lang="en" sz="2400">
                <a:solidFill>
                  <a:schemeClr val="dk1"/>
                </a:solidFill>
              </a:rPr>
              <a:t> or </a:t>
            </a:r>
            <a:r>
              <a:rPr b="1" i="1" lang="en" sz="2400" u="sng">
                <a:solidFill>
                  <a:schemeClr val="dk1"/>
                </a:solidFill>
              </a:rPr>
              <a:t>#pragma once</a:t>
            </a:r>
            <a:r>
              <a:rPr b="1" lang="en" sz="2400">
                <a:solidFill>
                  <a:schemeClr val="dk1"/>
                </a:solidFill>
              </a:rPr>
              <a:t> to prevent multiple inclusion of .h files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178800" y="3510900"/>
            <a:ext cx="642600" cy="72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Compiler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21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source-code to binary (machine code)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auto-casting, inlining, optimizations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/>
              <a:t>⇒</a:t>
            </a:r>
            <a:r>
              <a:rPr b="1" lang="en"/>
              <a:t> symbols for linker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7" name="Shape 167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2741675" y="3620525"/>
            <a:ext cx="642600" cy="72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☝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506450" y="3483750"/>
            <a:ext cx="4984499" cy="93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Compilation error is better than any other error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Linker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0"/>
            <a:ext cx="8229600" cy="180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find symbols and embed their address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	 (this includes external libraries)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create the final artifact (exe, lib)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7" name="Shape 177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506450" y="3325575"/>
            <a:ext cx="5180399" cy="142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Linker errors are nasty but they usually say that something was declared but not defined, or defined more than once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2863850" y="3325575"/>
            <a:ext cx="642600" cy="72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Compilation process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200150"/>
            <a:ext cx="8229600" cy="21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/>
              <a:t>See also: </a:t>
            </a:r>
            <a:r>
              <a:rPr b="1" lang="en" sz="2100" u="sng">
                <a:solidFill>
                  <a:schemeClr val="hlink"/>
                </a:solidFill>
                <a:hlinkClick r:id="rId3"/>
              </a:rPr>
              <a:t>http://faculty.cs.niu.edu/~mcmahon/CS241/Notes/compile.html</a:t>
            </a:r>
            <a:r>
              <a:rPr b="1" lang="en" sz="21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5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b="1" sz="15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500"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7" name="Shape 187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prototypes and auto-casting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 u="sng"/>
              <a:t>Compiler needs </a:t>
            </a:r>
            <a:r>
              <a:rPr b="1" lang="en" sz="2400" u="sng">
                <a:solidFill>
                  <a:schemeClr val="hlink"/>
                </a:solidFill>
                <a:hlinkClick r:id="rId3"/>
              </a:rPr>
              <a:t>prototypes</a:t>
            </a:r>
            <a:r>
              <a:rPr b="1" lang="en" sz="2400" u="sng"/>
              <a:t> to allow auto casting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 u="sng"/>
          </a:p>
          <a:p>
            <a:pPr lvl="0" rtl="0">
              <a:spcBef>
                <a:spcPts val="0"/>
              </a:spcBef>
              <a:buNone/>
            </a:pPr>
            <a:r>
              <a:rPr b="1" lang="en" sz="2400" u="sng"/>
              <a:t>Example 1</a:t>
            </a:r>
            <a:r>
              <a:rPr b="1" lang="en" sz="24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 = pow(3, 2);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 u="sng"/>
              <a:t>Example 2</a:t>
            </a:r>
            <a:r>
              <a:rPr b="1" lang="en" sz="24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 = someGlobalVarFromAnotherFile + 1;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5" name="Shape 195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forward declaration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200150"/>
            <a:ext cx="3879900" cy="219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Gardener;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Garden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Gardener* myGardener;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3" name="Shape 203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676900" y="1200150"/>
            <a:ext cx="3879900" cy="219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Garden;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Gardener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Garden* myGarden;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506450" y="3325575"/>
            <a:ext cx="51804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Two classes, each one needs the other - we need to use forward declaration 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2863850" y="3325575"/>
            <a:ext cx="642600" cy="72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Overloading and extern "C"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C++ name mangling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nm main.o | c++filt  ( or:  nm main.o -C )</a:t>
            </a:r>
            <a:r>
              <a:rPr b="1"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 u="sng">
                <a:solidFill>
                  <a:schemeClr val="hlink"/>
                </a:solidFill>
                <a:hlinkClick r:id="rId5"/>
              </a:rPr>
              <a:t>The need for extern "C"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(above are clickable links…)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4" name="Shape 214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Intermediate Summary - Compilation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✓ .h and .cpp files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✓ compilation and linking</a:t>
            </a: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2" name="Shape 222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next item… Memory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Stack Variables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Pointers and References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new and delete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0" name="Shape 230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of the preparation chapter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Close the gap for C syntax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Be familiar with C++ basic syntax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Know the main basic differences between Java and C++ (for those of you who come from Java)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Be able to code basic programs in C++</a:t>
            </a:r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6" name="Shape 56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 Variables - 1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200150"/>
            <a:ext cx="83253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main() { // </a:t>
            </a:r>
            <a:r>
              <a:rPr b="1"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http://coliru.stacked-crooked.com/a/7de0c1814656bd19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 p; // p is an actual Person, on the stack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p.name = "momo";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 p2 = p; // copying into p2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p2.name = "koko";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Person p3;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p3 = p2; // assignment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p3.name = "george";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8" name="Shape 238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4968025" y="3198450"/>
            <a:ext cx="38799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What’s the name of each person at the end of each line?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968025" y="2624250"/>
            <a:ext cx="642600" cy="72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⁇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 Variables - 2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1200150"/>
            <a:ext cx="38799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a global function</a:t>
            </a:r>
            <a:br>
              <a:rPr b="1"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for demo purposes only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setName(Person p)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p.name = "momo";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 p;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setName(p);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8" name="Shape 248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979700" y="1431900"/>
            <a:ext cx="642600" cy="72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⁇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979700" y="2006100"/>
            <a:ext cx="3879900" cy="142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Does ‘p’ in main get the name “momo”?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 Variables - 3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200150"/>
            <a:ext cx="48963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not so good</a:t>
            </a:r>
            <a:br>
              <a:rPr b="1"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for demo only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Person getPerson()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 p;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p.name = "momo";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return p;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... not so efficient but works</a:t>
            </a: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8" name="Shape 258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979700" y="1431900"/>
            <a:ext cx="642600" cy="72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⁇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4979700" y="2006100"/>
            <a:ext cx="3879900" cy="142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What happens here?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Pointers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200150"/>
            <a:ext cx="82902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First example: </a:t>
            </a:r>
            <a:r>
              <a:rPr b="1"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http://coliru.stacked-crooked.com/a/efc24946cbd05326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Less experienced with pointers?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Read: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 u="sng">
                <a:solidFill>
                  <a:schemeClr val="hlink"/>
                </a:solidFill>
                <a:hlinkClick r:id="rId4"/>
              </a:rPr>
              <a:t>https://users.cs.cf.ac.uk/Dave.Marshall/C/node10.html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 u="sng">
                <a:solidFill>
                  <a:schemeClr val="hlink"/>
                </a:solidFill>
                <a:hlinkClick r:id="rId5"/>
              </a:rPr>
              <a:t>http://boredzo.org/pointers/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+"/>
            </a:pPr>
            <a:r>
              <a:rPr b="1" lang="en" sz="1800"/>
              <a:t>Any decent C textbook 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8" name="Shape 268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Pointers - 1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57200" y="1200150"/>
            <a:ext cx="38799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int i = 3;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int* ptr = &amp;i;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*ptr = 5;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cout &lt;&lt; i;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6" name="Shape 276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Pointers - 2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457200" y="1200150"/>
            <a:ext cx="38799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 p;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Person* pPtr = &amp;p;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pPtr-&gt;name = "momo";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cout &lt;&lt; p.name;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4" name="Shape 284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Pointers - 3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200150"/>
            <a:ext cx="42222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 p[10];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for(int i=0; i&lt;10; ++i)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(p+i)-&gt;age = i;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p[i].height = 45+i*10;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2" name="Shape 292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Pointers - 4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1200150"/>
            <a:ext cx="3647999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setName(Person* p)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p-&gt;name = "jasmin";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 p;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setName(&amp;p);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printName(&amp;p);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0" name="Shape 300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4386100" y="1195275"/>
            <a:ext cx="45327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printName(const Person* p)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p-&gt;print();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global functions aren't nice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this is just for demo</a:t>
            </a:r>
          </a:p>
        </p:txBody>
      </p:sp>
      <p:cxnSp>
        <p:nvCxnSpPr>
          <p:cNvPr id="302" name="Shape 302"/>
          <p:cNvCxnSpPr/>
          <p:nvPr/>
        </p:nvCxnSpPr>
        <p:spPr>
          <a:xfrm>
            <a:off x="4197675" y="1211975"/>
            <a:ext cx="0" cy="3628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Pointer Errors (1)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457200" y="1200150"/>
            <a:ext cx="38799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a bad function</a:t>
            </a:r>
            <a:br>
              <a:rPr b="1"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for demo only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char* getName()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char name[10];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cin &gt;&gt; name;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return name;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above is BAD</a:t>
            </a: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0" name="Shape 310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4979700" y="1431900"/>
            <a:ext cx="642600" cy="72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⁇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979700" y="2006100"/>
            <a:ext cx="3879900" cy="142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What’s the problem?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Pointer Errors (2)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457200" y="1200150"/>
            <a:ext cx="38799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a bad function</a:t>
            </a:r>
            <a:br>
              <a:rPr b="1"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for demo only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Person* pPtr;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pPtr-&gt;name = "momo";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cout &lt;&lt; p.name;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above is BAD</a:t>
            </a: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0" name="Shape 320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4979700" y="1431900"/>
            <a:ext cx="642600" cy="72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⁇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4979700" y="2006100"/>
            <a:ext cx="38799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What’s the problem?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46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b="1" lang="en"/>
              <a:t>So what would we do in the workshop itself?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406400" lvl="0" marL="457200" rtl="0">
              <a:spcBef>
                <a:spcPts val="0"/>
              </a:spcBef>
              <a:buSzPct val="100000"/>
              <a:buChar char="●"/>
            </a:pPr>
            <a:r>
              <a:rPr lang="en" sz="2800"/>
              <a:t>We will go quickly through some of the basic stuff but we do assume you went through this chapter (or you already have the prior knowledge)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406400" lvl="0" marL="457200" rtl="0">
              <a:spcBef>
                <a:spcPts val="0"/>
              </a:spcBef>
              <a:buSzPct val="100000"/>
              <a:buChar char="●"/>
            </a:pPr>
            <a:r>
              <a:rPr b="1" lang="en" sz="2800"/>
              <a:t>We will go for the more advanced C++ stuff!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3" name="Shape 63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Wait 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441725" y="1200150"/>
            <a:ext cx="7244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2400"/>
              <a:t>Write a "swap" method for ints using pointers.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2400"/>
              <a:t>Write a "swap" method for char* using pointers (i.e. char**).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0" name="Shape 330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261575" y="1200150"/>
            <a:ext cx="1082399" cy="936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/>
              <a:t>✎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 - 1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457200" y="1200150"/>
            <a:ext cx="82296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int i = 3, k = 5; // i and k are ints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int&amp; j = i; // j is a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reference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to int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j = 12;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cout &lt;&lt; i;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j = k;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k = 231;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cout &lt;&lt; i;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9" name="Shape 339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 - 2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457200" y="1200150"/>
            <a:ext cx="3647999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setName(Person&amp; p)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p.name = "jasmin";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 p;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setName(p);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printName(p);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7" name="Shape 347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4386100" y="1195275"/>
            <a:ext cx="45327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printName(const Person&amp; p)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p.print();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global functions aren't nice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this is just for demo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4197675" y="1211975"/>
            <a:ext cx="0" cy="3628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 - 3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457200" y="1200150"/>
            <a:ext cx="4490999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int&amp; find(int* arr, int size,</a:t>
            </a:r>
            <a:br>
              <a:rPr b="1"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	int&amp; lookFor)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for(int i=0; i&lt;size; ++i)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if(arr[i]==lookFor) {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return arr[i];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return lookFor;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5326825" y="1195275"/>
            <a:ext cx="3591899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int arr[]={1,2,3};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int num = 2;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int size =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sizeof(arr)/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sizeof(arr[0]);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find(arr, size, num)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= 15;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8" name="Shape 358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cxnSp>
        <p:nvCxnSpPr>
          <p:cNvPr id="359" name="Shape 359"/>
          <p:cNvCxnSpPr/>
          <p:nvPr/>
        </p:nvCxnSpPr>
        <p:spPr>
          <a:xfrm>
            <a:off x="5094700" y="1200150"/>
            <a:ext cx="0" cy="3628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1441725" y="1200150"/>
            <a:ext cx="7244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2400"/>
              <a:t>Write a "swap" method for ints using references.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2400"/>
              <a:t>Write a "swap" method for char* using references.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7" name="Shape 367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261575" y="1200150"/>
            <a:ext cx="1082399" cy="936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/>
              <a:t>✎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1441725" y="1200150"/>
            <a:ext cx="7244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Write a "max" method that returns the maximum value in an int array, ByRef.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Use this function as Lvalue.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6" name="Shape 376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261575" y="1200150"/>
            <a:ext cx="1082399" cy="936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/>
              <a:t>✎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and delete (1)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457200" y="1200150"/>
            <a:ext cx="86484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just for demo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nt main() {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Person* p = new Person();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p-&gt;setName(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"Paul");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p-&gt;print();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delete p; // no GC for us, we must delete what we allocate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5" name="Shape 385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and delete (2)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457200" y="1200150"/>
            <a:ext cx="69879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just for demo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Person* p = new Person[2];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p[0].setName("Paul");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p[1].setName("Newman");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delete[] p; // remember - no GC for us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3" name="Shape 393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and delete (3)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457200" y="1200150"/>
            <a:ext cx="43131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just for demo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Person* createPersons(int n) {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Person* p = new Person[n];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eturn p;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4921900" y="1195275"/>
            <a:ext cx="39969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Person* persons =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createPersons(3);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persons[0].setName(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"T"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elete []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persons;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see: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</a:t>
            </a:r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2" name="Shape 402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cxnSp>
        <p:nvCxnSpPr>
          <p:cNvPr id="403" name="Shape 403"/>
          <p:cNvCxnSpPr/>
          <p:nvPr/>
        </p:nvCxnSpPr>
        <p:spPr>
          <a:xfrm>
            <a:off x="4789900" y="1200150"/>
            <a:ext cx="0" cy="362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new and delete (4)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457200" y="1200150"/>
            <a:ext cx="41367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 p1, p2, *ptr;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ptr = new Person("momo");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ptr-&gt;print();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delete ptr;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ptr = &amp;p1;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ptr-&gt;print();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// delete ptr; // NO!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// ... =&gt;</a:t>
            </a:r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1" name="Shape 411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4782125" y="1195262"/>
            <a:ext cx="41367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// ... continues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ptr = &amp;p2;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p2.name = "koko";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ptr-&gt;print();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p1.print();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ptr = new Person[10];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ptr[0].print();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delete []ptr;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413" name="Shape 413"/>
          <p:cNvCxnSpPr/>
          <p:nvPr/>
        </p:nvCxnSpPr>
        <p:spPr>
          <a:xfrm>
            <a:off x="4654875" y="1211975"/>
            <a:ext cx="0" cy="3628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Before we start… Why C++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Direct Memory Access: Drivers, Low Level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Performance: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n"/>
              <a:t>Throughput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n"/>
              <a:t>Latency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n"/>
              <a:t>Deterministic behavior (no GC)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OS Specific needs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Legacy code - but also a lot of new projects!</a:t>
            </a: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2" name="Shape 72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Intermediate Summary - Memory</a:t>
            </a: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✓ Stack Variables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✓ Pointers and References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✓ new and delete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1" name="Shape 421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next item… Basics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C++ Functions Overloading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C++ Default Parameters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C/C++ enums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/>
              <a:t>⇒</a:t>
            </a:r>
            <a:r>
              <a:rPr b="1" lang="en"/>
              <a:t> C/C++ define - macros and consts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9" name="Shape 429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 Overloading</a:t>
            </a: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457200" y="1200150"/>
            <a:ext cx="7178699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drawRect(int x1, int y1, int x2, int y2);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drawRect(const Point&amp; p1, const Point&amp; p2);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Also: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T&amp; Array::operator[](int index);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 Array::operator[](int index)const;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But </a:t>
            </a:r>
            <a:r>
              <a:rPr b="1" lang="en" sz="1800" u="sng"/>
              <a:t>NOT</a:t>
            </a:r>
            <a:r>
              <a:rPr b="1" lang="en" sz="1800"/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doIt(const Person&amp; p);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doIt(Person p);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436" name="Shape 4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7" name="Shape 437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Default Parameters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457200" y="1200150"/>
            <a:ext cx="83517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message(const char* msg, const Point&amp; p=Point(1,1));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message(const char* msg, int x1, int y1);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Note: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-"/>
            </a:pPr>
            <a:r>
              <a:rPr b="1" lang="en" sz="1800"/>
              <a:t>Defaults must start from the end and backward</a:t>
            </a:r>
            <a:br>
              <a:rPr b="1" lang="en" sz="1800"/>
            </a:br>
            <a:r>
              <a:rPr b="1" lang="en" sz="1800"/>
              <a:t>(i.e. you can’t have default for the 1st parameter and not for the 2nd)</a:t>
            </a:r>
          </a:p>
        </p:txBody>
      </p:sp>
      <p:sp>
        <p:nvSpPr>
          <p:cNvPr id="444" name="Shape 4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5" name="Shape 445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emums - 1</a:t>
            </a: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457200" y="1200150"/>
            <a:ext cx="83517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Just for defining constants: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enum{LEFT, RIGHT, UP, DOWN};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direction = UP;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Define a new type: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enum DayOfWeek {Sun=1, Mon, Tue, Wed, Thu, Fri, Sat};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DayOfWeek day = Sun;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Or: define enum with a context...</a:t>
            </a:r>
          </a:p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3" name="Shape 453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emums - 2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457200" y="1200150"/>
            <a:ext cx="83517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enum with a context (easier to use):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struct DayOfWeek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enum value {Sun=1, Mon, Tue, Wed, Thu, Fri, Sat};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DayOfWeek::value day = DayOfWeek::Sun;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or, C++11: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enum class DayOfWeek {Sun=1, Mon, Tue, Wed, Thu, Fri, Sat};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DayOfWeek day = DayOfWeek::Sun;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Shape 4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1" name="Shape 461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emums - 3</a:t>
            </a: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457200" y="1200150"/>
            <a:ext cx="83517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For bitwise flags: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struct DoIt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enum DoitFlag {FO=0x01, MO=0x02, DO=0x04, JO=0x08};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DoIt::DoitFlag flag = Doit::FO | Doit::MO;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9" name="Shape 469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#define (that’s C!)</a:t>
            </a: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457200" y="1200150"/>
            <a:ext cx="83517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For constants: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#define SIZE 10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For simple replacement: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#define signals public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As a macro: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#define SQR(num) (num)*(num)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7" name="Shape 477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Intermediate Summary - Basics</a:t>
            </a:r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✓ C++ Functions Overloading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✓ C++ Default Parameters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✓ C/C++ enums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✓ C/C++ define - macros and consts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5" name="Shape 485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next item… Classes</a:t>
            </a:r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C++ Class Syntax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C’tor, D’tor, Copy C’tor, Casting w/ C’tor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Operators (Assignment and others)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static, const, mutable, friend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/>
              <a:t>⇒ </a:t>
            </a:r>
            <a:r>
              <a:rPr b="1" lang="en"/>
              <a:t>Nested classes, Namespaces</a:t>
            </a:r>
          </a:p>
        </p:txBody>
      </p:sp>
      <p:sp>
        <p:nvSpPr>
          <p:cNvPr id="492" name="Shape 49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3" name="Shape 493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(Why Not?)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Memory Management (it’s a Plus and Minus)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Lack of standard libraries (it’s changing!)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Compilation per OS (again, Plus and Minus)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Less "friendly"</a:t>
            </a: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0" name="Shape 80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 - First Example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457200" y="1200150"/>
            <a:ext cx="8351700" cy="3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</a:p>
          <a:p>
            <a:pPr indent="457200" lvl="0" rtl="0">
              <a:spcBef>
                <a:spcPts val="5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string name;  // private by default</a:t>
            </a:r>
          </a:p>
          <a:p>
            <a:pPr indent="457200" lvl="0" rtl="0">
              <a:spcBef>
                <a:spcPts val="5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const int id;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private by default</a:t>
            </a:r>
          </a:p>
          <a:p>
            <a:pPr indent="0" lvl="0" marL="0" rtl="0">
              <a:spcBef>
                <a:spcPts val="5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indent="0" lvl="0" marL="0" rtl="0">
              <a:spcBef>
                <a:spcPts val="5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Person(const string&amp; nm, int id1): name(nm), id(id1) {}</a:t>
            </a:r>
          </a:p>
          <a:p>
            <a:pPr indent="457200" lvl="0" marL="0" rtl="0">
              <a:spcBef>
                <a:spcPts val="5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const string&amp; getName()const {return name;} </a:t>
            </a:r>
          </a:p>
          <a:p>
            <a:pPr indent="457200" lvl="0" rtl="0">
              <a:spcBef>
                <a:spcPts val="5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getId()const {return id;}</a:t>
            </a:r>
          </a:p>
          <a:p>
            <a:pPr indent="457200" lvl="0" rtl="0">
              <a:spcBef>
                <a:spcPts val="5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setName(const string&amp; nm) {name = nm;}</a:t>
            </a:r>
          </a:p>
          <a:p>
            <a:pPr lvl="0" rtl="0">
              <a:spcBef>
                <a:spcPts val="5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500" name="Shape 50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1" name="Shape 501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cxnSp>
        <p:nvCxnSpPr>
          <p:cNvPr id="502" name="Shape 502"/>
          <p:cNvCxnSpPr>
            <a:stCxn id="503" idx="1"/>
          </p:cNvCxnSpPr>
          <p:nvPr/>
        </p:nvCxnSpPr>
        <p:spPr>
          <a:xfrm rot="10800000">
            <a:off x="904125" y="4229650"/>
            <a:ext cx="1559400" cy="32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4" name="Shape 504"/>
          <p:cNvSpPr txBox="1"/>
          <p:nvPr/>
        </p:nvSpPr>
        <p:spPr>
          <a:xfrm>
            <a:off x="3106125" y="4190650"/>
            <a:ext cx="41661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Don’t forget the semicolon!</a:t>
            </a: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2463525" y="4190650"/>
            <a:ext cx="642600" cy="72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☝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 - .h and .cpp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.h file</a:t>
            </a:r>
            <a:r>
              <a:rPr b="1" lang="en" sz="1800"/>
              <a:t>:</a:t>
            </a:r>
          </a:p>
          <a:p>
            <a:pPr lvl="0" rtl="0">
              <a:spcBef>
                <a:spcPts val="5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</a:p>
          <a:p>
            <a:pPr indent="457200" lvl="0" rtl="0">
              <a:spcBef>
                <a:spcPts val="5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string name;</a:t>
            </a:r>
          </a:p>
          <a:p>
            <a:pPr indent="457200" lvl="0" rtl="0">
              <a:spcBef>
                <a:spcPts val="5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const int id;</a:t>
            </a:r>
          </a:p>
          <a:p>
            <a:pPr indent="0" lvl="0" marL="0" rtl="0">
              <a:spcBef>
                <a:spcPts val="5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indent="0" lvl="0" marL="0" rtl="0">
              <a:spcBef>
                <a:spcPts val="5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Person(const string&amp; nm, int id1);</a:t>
            </a:r>
          </a:p>
          <a:p>
            <a:pPr indent="457200" lvl="0" marL="0" rtl="0">
              <a:spcBef>
                <a:spcPts val="5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const string&amp; getName()const;</a:t>
            </a:r>
          </a:p>
          <a:p>
            <a:pPr indent="457200" lvl="0" rtl="0">
              <a:spcBef>
                <a:spcPts val="5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getId()const;</a:t>
            </a:r>
          </a:p>
          <a:p>
            <a:pPr indent="457200" lvl="0" rtl="0">
              <a:spcBef>
                <a:spcPts val="5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setName(const string&amp; nm);</a:t>
            </a:r>
          </a:p>
          <a:p>
            <a:pPr lvl="0" rtl="0">
              <a:spcBef>
                <a:spcPts val="5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2" name="Shape 512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 - .h and .cpp</a:t>
            </a:r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.cpp file</a:t>
            </a:r>
            <a:r>
              <a:rPr b="1" lang="en" sz="1800"/>
              <a:t>:</a:t>
            </a:r>
          </a:p>
          <a:p>
            <a:pPr indent="0" lvl="0" mar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Person::Person(const string&amp; nm, int id1)</a:t>
            </a:r>
            <a:br>
              <a:rPr b="1"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: name(nm), id(id1) // this is called </a:t>
            </a:r>
            <a:r>
              <a:rPr b="1"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init list</a:t>
            </a:r>
          </a:p>
          <a:p>
            <a:pPr indent="0" lvl="0" mar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{}</a:t>
            </a:r>
          </a:p>
          <a:p>
            <a:pPr indent="0" lvl="0" marL="0" rtl="0">
              <a:spcBef>
                <a:spcPts val="100"/>
              </a:spcBef>
              <a:buNone/>
            </a:pPr>
            <a:br>
              <a:rPr b="1" lang="en" sz="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const string&amp; Person::getName()const {</a:t>
            </a:r>
            <a:br>
              <a:rPr b="1"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name;</a:t>
            </a:r>
            <a:br>
              <a:rPr b="1"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Person::getId()const {</a:t>
            </a:r>
            <a:br>
              <a:rPr b="1"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id;</a:t>
            </a:r>
            <a:br>
              <a:rPr b="1"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Person::setName(const string&amp; nm) { name = nm; }</a:t>
            </a:r>
          </a:p>
        </p:txBody>
      </p:sp>
      <p:sp>
        <p:nvSpPr>
          <p:cNvPr id="519" name="Shape 5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0" name="Shape 520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Constructors</a:t>
            </a: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457200" y="1123950"/>
            <a:ext cx="8535899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100"/>
              </a:spcBef>
              <a:buNone/>
            </a:pPr>
            <a:r>
              <a:rPr b="1" lang="en" sz="1800" u="sng"/>
              <a:t>Same as Java</a:t>
            </a:r>
            <a:r>
              <a:rPr b="1" lang="en" sz="1800"/>
              <a:t>: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No c’tor = there is empty by default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No empty = must pass parameters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Can overload c’tors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C++11: Can call other c’tor (not with “this” though, through init list call)</a:t>
            </a:r>
          </a:p>
          <a:p>
            <a:pPr indent="0" lvl="0" marL="0" rtl="0">
              <a:spcBef>
                <a:spcPts val="100"/>
              </a:spcBef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00"/>
              </a:spcBef>
              <a:buNone/>
            </a:pPr>
            <a:r>
              <a:rPr b="1" lang="en" sz="1800" u="sng"/>
              <a:t>Not the same as Java</a:t>
            </a:r>
            <a:r>
              <a:rPr b="1" lang="en" sz="1800"/>
              <a:t>: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Can use default parameters</a:t>
            </a:r>
            <a:br>
              <a:rPr b="1" lang="en" sz="1800"/>
            </a:br>
            <a:r>
              <a:rPr lang="en" sz="1800"/>
              <a:t>(a single c’tor can get parameters and still be empty c’tor)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Init list - as seen in the previous example</a:t>
            </a:r>
            <a:br>
              <a:rPr b="1" lang="en" sz="1800"/>
            </a:br>
            <a:r>
              <a:rPr lang="en" sz="1800"/>
              <a:t>used for initialization of members as well as base class(es)</a:t>
            </a:r>
          </a:p>
        </p:txBody>
      </p:sp>
      <p:sp>
        <p:nvSpPr>
          <p:cNvPr id="527" name="Shape 5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8" name="Shape 528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Destructor</a:t>
            </a: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100"/>
              </a:spcBef>
              <a:buNone/>
            </a:pPr>
            <a:r>
              <a:rPr b="1" lang="en" sz="1800" u="sng"/>
              <a:t>An important “creature” in C++!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Takes no arguments, thus there is only one per class: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~&lt;ClassName&gt;(); // e.g. for class A: ~A();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Guaranteed to be called immediately when object "dies"</a:t>
            </a:r>
            <a:r>
              <a:rPr b="1" i="1" lang="en" sz="1800"/>
              <a:t>*</a:t>
            </a:r>
            <a:br>
              <a:rPr b="1" lang="en" sz="1800"/>
            </a:br>
            <a:r>
              <a:rPr lang="en" sz="1800"/>
              <a:t>(if process is not terminated)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Usually used for resource de-allocations (but can actually do anything)</a:t>
            </a:r>
          </a:p>
          <a:p>
            <a:pPr indent="0" lvl="0" marL="0" rtl="0">
              <a:spcBef>
                <a:spcPts val="100"/>
              </a:spcBef>
              <a:buNone/>
            </a:pPr>
            <a:r>
              <a:t/>
            </a:r>
            <a:endParaRPr b="1" sz="600"/>
          </a:p>
          <a:p>
            <a:pPr indent="0" lvl="0" marL="0" rtl="0">
              <a:spcBef>
                <a:spcPts val="100"/>
              </a:spcBef>
              <a:buNone/>
            </a:pPr>
            <a:r>
              <a:rPr b="1" i="1" lang="en" sz="1800" u="sng"/>
              <a:t>*</a:t>
            </a:r>
            <a:r>
              <a:rPr b="1" lang="en" sz="1800" u="sng"/>
              <a:t> When object dies?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Stack object - at the matching closing curly brackets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Heap object allocated with ‘new’ - when deleted with ‘delete’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Global or Static object - at the end of the process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Temporary object - at the end of the statement where born</a:t>
            </a:r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3420900" y="4342950"/>
            <a:ext cx="4544999" cy="47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message("hello", Point(10,10));</a:t>
            </a:r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7" name="Shape 537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cxnSp>
        <p:nvCxnSpPr>
          <p:cNvPr id="538" name="Shape 538"/>
          <p:cNvCxnSpPr/>
          <p:nvPr/>
        </p:nvCxnSpPr>
        <p:spPr>
          <a:xfrm>
            <a:off x="1954850" y="4425150"/>
            <a:ext cx="4092900" cy="110099"/>
          </a:xfrm>
          <a:prstGeom prst="curvedConnector3">
            <a:avLst>
              <a:gd fmla="val 9044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Copy C’tor</a:t>
            </a:r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457200" y="1123950"/>
            <a:ext cx="8351700" cy="18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100"/>
              </a:spcBef>
              <a:buNone/>
            </a:pPr>
            <a:r>
              <a:rPr b="1" lang="en" sz="1800" u="sng"/>
              <a:t>An important “creature” in C++!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Signature:</a:t>
            </a:r>
          </a:p>
          <a:p>
            <a:pPr indent="457200" lvl="0" marL="45720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A::A(const A&amp; a);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Used when creating a copy on your own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Called automatically when passing objects of this class By Value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If you don’t implement your own - you get a “free” one automatically!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46" name="Shape 546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2194125" y="3178850"/>
            <a:ext cx="642600" cy="72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⁇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2963825" y="3178850"/>
            <a:ext cx="3879900" cy="142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What happens if this is my copy c’tor signature: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A::A(A a);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C’tor used for Casting</a:t>
            </a:r>
          </a:p>
        </p:txBody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457200" y="1123950"/>
            <a:ext cx="42222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int i;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A(int i1):i(i1){}</a:t>
            </a:r>
          </a:p>
          <a:p>
            <a:pPr indent="0" lvl="0" mar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indent="0" lvl="0" marL="0" rtl="0">
              <a:spcBef>
                <a:spcPts val="10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f(const A&amp; a);</a:t>
            </a:r>
          </a:p>
          <a:p>
            <a:pPr indent="0" lvl="0" marL="0" rtl="0">
              <a:spcBef>
                <a:spcPts val="10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auto casting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works</a:t>
            </a:r>
          </a:p>
          <a:p>
            <a:pPr indent="0" lvl="0" mar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only for ‘const ref’</a:t>
            </a:r>
          </a:p>
          <a:p>
            <a:pPr indent="0" lvl="0" mar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or for byval</a:t>
            </a:r>
          </a:p>
          <a:p>
            <a:pPr indent="0" lvl="0" mar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but not for byref</a:t>
            </a:r>
          </a:p>
          <a:p>
            <a:pPr indent="0" lvl="0" marL="0" rtl="0">
              <a:spcBef>
                <a:spcPts val="1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Shape 55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56" name="Shape 556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cxnSp>
        <p:nvCxnSpPr>
          <p:cNvPr id="557" name="Shape 557"/>
          <p:cNvCxnSpPr/>
          <p:nvPr/>
        </p:nvCxnSpPr>
        <p:spPr>
          <a:xfrm>
            <a:off x="4731075" y="1211975"/>
            <a:ext cx="0" cy="3628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8" name="Shape 558"/>
          <p:cNvSpPr txBox="1"/>
          <p:nvPr>
            <p:ph idx="1" type="body"/>
          </p:nvPr>
        </p:nvSpPr>
        <p:spPr>
          <a:xfrm>
            <a:off x="4935875" y="1195275"/>
            <a:ext cx="39828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 a1(1);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 a2 = 2;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f(A(1)); // works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f((A)1); // works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f(1);    // works!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a1 = 3;  // works!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1441725" y="1200150"/>
            <a:ext cx="7244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Implement your own String class, with relevant constructor and destructor.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Make sure you allow the creation of an “empty” string, like this:  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String s;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As well as:   	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String s("hello");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(What happens with: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String s="hello"; </a:t>
            </a:r>
            <a:r>
              <a:rPr b="1" lang="en" sz="2400"/>
              <a:t>?)</a:t>
            </a:r>
          </a:p>
        </p:txBody>
      </p:sp>
      <p:sp>
        <p:nvSpPr>
          <p:cNvPr id="565" name="Shape 56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66" name="Shape 566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261575" y="1200150"/>
            <a:ext cx="1082399" cy="936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/>
              <a:t>✎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idx="1" type="body"/>
          </p:nvPr>
        </p:nvSpPr>
        <p:spPr>
          <a:xfrm>
            <a:off x="4935875" y="1195275"/>
            <a:ext cx="39828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 a1(1);    // ok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// A a2=2;  // can't...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f(A(1));    // ok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f((A)1);    // ok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// f(1);    // can't...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// a1 = 3;  // can't...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a1 = A(3);  // ok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73" name="Shape 5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explicit</a:t>
            </a:r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457200" y="1123950"/>
            <a:ext cx="42222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int i;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explicit A(int i1):i(i1){}</a:t>
            </a:r>
          </a:p>
          <a:p>
            <a:pPr indent="0" lvl="0" mar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indent="0" lvl="0" marL="0" rtl="0">
              <a:spcBef>
                <a:spcPts val="10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f(const A&amp; a);</a:t>
            </a:r>
          </a:p>
          <a:p>
            <a:pPr indent="0" lvl="0" marL="0" rtl="0">
              <a:spcBef>
                <a:spcPts val="10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5" name="Shape 57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6" name="Shape 576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cxnSp>
        <p:nvCxnSpPr>
          <p:cNvPr id="577" name="Shape 577"/>
          <p:cNvCxnSpPr/>
          <p:nvPr/>
        </p:nvCxnSpPr>
        <p:spPr>
          <a:xfrm>
            <a:off x="4731075" y="1211975"/>
            <a:ext cx="0" cy="3628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Operators</a:t>
            </a:r>
          </a:p>
        </p:txBody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600"/>
              </a:spcBef>
              <a:buNone/>
            </a:pPr>
            <a:r>
              <a:rPr b="1" lang="en" sz="1800" u="sng"/>
              <a:t>In C++ you can teach your class to “understand” operators!</a:t>
            </a:r>
          </a:p>
          <a:p>
            <a:pPr indent="-342900" lvl="0" marL="457200" rtl="0">
              <a:spcBef>
                <a:spcPts val="600"/>
              </a:spcBef>
              <a:buSzPct val="100000"/>
              <a:buChar char="-"/>
            </a:pPr>
            <a:r>
              <a:rPr b="1" lang="en" sz="1800"/>
              <a:t>There are rules on how-to, what is OK and what’s NOT, etc.</a:t>
            </a:r>
            <a:br>
              <a:rPr b="1" lang="en" sz="1800"/>
            </a:br>
            <a:r>
              <a:rPr b="1" lang="en" sz="1800"/>
              <a:t>(see for example: More Effective C++ / Scott Meyers)</a:t>
            </a:r>
          </a:p>
          <a:p>
            <a:pPr indent="-342900" lvl="0" marL="457200" rtl="0">
              <a:spcBef>
                <a:spcPts val="600"/>
              </a:spcBef>
              <a:buSzPct val="100000"/>
              <a:buChar char="-"/>
            </a:pPr>
            <a:r>
              <a:rPr b="1" lang="en" sz="1800"/>
              <a:t>There are important operators for external libs (such as &lt; for sorting)</a:t>
            </a:r>
          </a:p>
          <a:p>
            <a:pPr indent="-342900" lvl="0" marL="457200" rtl="0">
              <a:spcBef>
                <a:spcPts val="600"/>
              </a:spcBef>
              <a:buSzPct val="100000"/>
              <a:buChar char="-"/>
            </a:pPr>
            <a:r>
              <a:rPr b="1" lang="en" sz="1800"/>
              <a:t>Most operators can be defined as member or as global</a:t>
            </a:r>
          </a:p>
          <a:p>
            <a:pPr indent="-342900" lvl="0" marL="457200" rtl="0">
              <a:spcBef>
                <a:spcPts val="600"/>
              </a:spcBef>
              <a:buSzPct val="100000"/>
              <a:buChar char="-"/>
            </a:pPr>
            <a:r>
              <a:rPr b="1" lang="en" sz="1800"/>
              <a:t>Except for assignment (=) all others are NOT pre-defined, i.e. if you need it, you must define it (for example: there is no default ==)</a:t>
            </a:r>
          </a:p>
          <a:p>
            <a:pPr indent="-342900" lvl="0" marL="457200" rtl="0">
              <a:spcBef>
                <a:spcPts val="600"/>
              </a:spcBef>
              <a:buSzPct val="100000"/>
              <a:buChar char="-"/>
            </a:pPr>
            <a:r>
              <a:rPr b="1" lang="en" sz="1800"/>
              <a:t>Assignment operator (=) is important, the default is not always good...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584" name="Shape 58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85" name="Shape 585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 Usage Examples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Games </a:t>
            </a:r>
            <a:r>
              <a:rPr lang="en"/>
              <a:t>and </a:t>
            </a:r>
            <a:r>
              <a:rPr b="1" lang="en"/>
              <a:t>3D engines</a:t>
            </a:r>
            <a:r>
              <a:rPr lang="en"/>
              <a:t>, Multimedia Engines (audio and video streaming, image processing)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Networking </a:t>
            </a:r>
            <a:r>
              <a:rPr lang="en"/>
              <a:t>and </a:t>
            </a:r>
            <a:r>
              <a:rPr b="1" lang="en"/>
              <a:t>Telecom </a:t>
            </a:r>
            <a:r>
              <a:rPr lang="en"/>
              <a:t>(Switches, </a:t>
            </a:r>
            <a:r>
              <a:rPr b="1" lang="en"/>
              <a:t>Routers</a:t>
            </a:r>
            <a:r>
              <a:rPr lang="en"/>
              <a:t>, SIP servers, </a:t>
            </a:r>
            <a:r>
              <a:rPr b="1" lang="en"/>
              <a:t>Firewalls</a:t>
            </a:r>
            <a:r>
              <a:rPr lang="en"/>
              <a:t>, Load Balancers) Military Systems (e.g. </a:t>
            </a:r>
            <a:r>
              <a:rPr b="1" lang="en"/>
              <a:t>Iron Dome</a:t>
            </a:r>
            <a:r>
              <a:rPr lang="en"/>
              <a:t>), Avionics, Trading, Self Driving Car, Embedded Software, </a:t>
            </a:r>
            <a:r>
              <a:rPr b="1" lang="en"/>
              <a:t>Compilers </a:t>
            </a:r>
            <a:r>
              <a:rPr lang="en" sz="1800"/>
              <a:t>(see: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http://www.lextrait.com/vincent/implementations.html</a:t>
            </a:r>
            <a:r>
              <a:rPr lang="en" sz="1800"/>
              <a:t>)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8" name="Shape 88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1441725" y="1200150"/>
            <a:ext cx="7244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2400"/>
              <a:t>Add to your String class operator== and operator[]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2400"/>
              <a:t>Does this work with your string:</a:t>
            </a:r>
            <a:br>
              <a:rPr b="1" lang="en" sz="2400"/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String s="!!";</a:t>
            </a:r>
            <a:br>
              <a:rPr b="1" lang="en" sz="2400"/>
            </a:br>
            <a:r>
              <a:rPr b="1" lang="en" sz="2400"/>
              <a:t>Just for the sport: block it!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592" name="Shape 59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93" name="Shape 593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261575" y="1200150"/>
            <a:ext cx="1082399" cy="936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/>
              <a:t>✎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Casting Operator</a:t>
            </a:r>
          </a:p>
        </p:txBody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457200" y="1123950"/>
            <a:ext cx="37701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100"/>
              </a:spcBef>
              <a:buNone/>
            </a:pPr>
            <a:r>
              <a:rPr b="1" lang="en" sz="1800" u="sng"/>
              <a:t>A special operator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int i;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A(int i1):i(i1){}</a:t>
            </a:r>
          </a:p>
          <a:p>
            <a:pPr indent="0" lvl="0" marL="45720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operator int()const {</a:t>
            </a:r>
          </a:p>
          <a:p>
            <a:pPr indent="457200" lvl="0" marL="45720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return i;</a:t>
            </a:r>
          </a:p>
          <a:p>
            <a:pPr indent="-69850" lvl="0" marL="457200" rtl="0">
              <a:spcBef>
                <a:spcPts val="1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601" name="Shape 60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2" name="Shape 602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cxnSp>
        <p:nvCxnSpPr>
          <p:cNvPr id="603" name="Shape 603"/>
          <p:cNvCxnSpPr/>
          <p:nvPr/>
        </p:nvCxnSpPr>
        <p:spPr>
          <a:xfrm>
            <a:off x="4197675" y="1211975"/>
            <a:ext cx="0" cy="3628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4" name="Shape 604"/>
          <p:cNvSpPr txBox="1"/>
          <p:nvPr>
            <p:ph idx="1" type="body"/>
          </p:nvPr>
        </p:nvSpPr>
        <p:spPr>
          <a:xfrm>
            <a:off x="4402475" y="1195275"/>
            <a:ext cx="4516199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 a = 1;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int i = 3 + a;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 = pow(a, a);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 = 12.5;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can go through:</a:t>
            </a:r>
            <a:br>
              <a:rPr b="1"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1 user casting + 1 c casting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(in any order)</a:t>
            </a:r>
          </a:p>
        </p:txBody>
      </p:sp>
      <p:cxnSp>
        <p:nvCxnSpPr>
          <p:cNvPr id="605" name="Shape 605"/>
          <p:cNvCxnSpPr/>
          <p:nvPr/>
        </p:nvCxnSpPr>
        <p:spPr>
          <a:xfrm flipH="1" rot="5400000">
            <a:off x="6780750" y="2507075"/>
            <a:ext cx="1295099" cy="903899"/>
          </a:xfrm>
          <a:prstGeom prst="curvedConnector3">
            <a:avLst>
              <a:gd fmla="val 9433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6" name="Shape 606"/>
          <p:cNvCxnSpPr/>
          <p:nvPr/>
        </p:nvCxnSpPr>
        <p:spPr>
          <a:xfrm rot="10800000">
            <a:off x="6340825" y="2580200"/>
            <a:ext cx="1514999" cy="1038599"/>
          </a:xfrm>
          <a:prstGeom prst="curvedConnector3">
            <a:avLst>
              <a:gd fmla="val 3548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Assignment Operator</a:t>
            </a:r>
          </a:p>
        </p:txBody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457200" y="1123950"/>
            <a:ext cx="8351700" cy="18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100"/>
              </a:spcBef>
              <a:buNone/>
            </a:pPr>
            <a:r>
              <a:rPr b="1" lang="en" sz="1800" u="sng"/>
              <a:t>An important “creature” in C++!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Signature:</a:t>
            </a:r>
          </a:p>
          <a:p>
            <a:pPr indent="457200" lvl="0" marL="45720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A&amp; A::operator=(const A&amp; a);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Used when creating a copy on your own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Don’t confuse with Copy C’tor! They are very similar but not the same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If you don’t implement your own - you get a “free” one automatically!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613" name="Shape 6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4" name="Shape 614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1508325" y="3255050"/>
            <a:ext cx="676500" cy="72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⁇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2318672" y="3255050"/>
            <a:ext cx="5793600" cy="142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Can we implement assignment as a global function: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A&amp; operator=(A&amp; a1, const A&amp; a2);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Blocking Copy and Assignment</a:t>
            </a:r>
          </a:p>
        </p:txBody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/>
              <a:t>If the default Copy and Assignment are not OK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/>
              <a:t>But, you do not need your own “deep-copy”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 u="sng"/>
          </a:p>
          <a:p>
            <a:pPr lvl="0" rtl="0">
              <a:spcBef>
                <a:spcPts val="100"/>
              </a:spcBef>
              <a:buNone/>
            </a:pPr>
            <a:r>
              <a:rPr b="1" lang="en" sz="1800"/>
              <a:t>⇒ Simply Block them by defining them as private with no implementation 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A(const A&amp;);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A&amp; operator=(const A&amp;);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// ...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623" name="Shape 6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24" name="Shape 624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Blocking Copy and Assignment</a:t>
            </a:r>
          </a:p>
        </p:txBody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/>
              <a:t>C++11 syntax: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A(const A&amp;) = delete;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A&amp; operator=(const A&amp;) = delete;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631" name="Shape 6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32" name="Shape 632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1441725" y="1200150"/>
            <a:ext cx="72450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2400"/>
              <a:t>Block in your String class the default copy c’tor and assignment operator. Check they are indeed disabled!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2400"/>
              <a:t>Now remove the block and implement copy c’tor and assignment operator.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2400"/>
              <a:t>Add to your String class an operator for casting to const char*</a:t>
            </a:r>
          </a:p>
        </p:txBody>
      </p:sp>
      <p:sp>
        <p:nvSpPr>
          <p:cNvPr id="639" name="Shape 63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40" name="Shape 640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261575" y="1200150"/>
            <a:ext cx="1082399" cy="936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/>
              <a:t>✎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static members and methods</a:t>
            </a:r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100"/>
              </a:spcBef>
              <a:buNone/>
            </a:pPr>
            <a:r>
              <a:rPr b="1" lang="en" sz="1800"/>
              <a:t>Same as in Java…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100"/>
              </a:spcBef>
              <a:buNone/>
            </a:pPr>
            <a:r>
              <a:rPr b="1" lang="en" sz="1800"/>
              <a:t>Except for syntax: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A::static_method_call();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A::static_member;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100"/>
              </a:spcBef>
              <a:buNone/>
            </a:pPr>
            <a:r>
              <a:rPr b="1" lang="en" sz="1800"/>
              <a:t>Also note: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static field must be declared in .h and defined in .cpp</a:t>
            </a:r>
          </a:p>
          <a:p>
            <a:pPr indent="-342900" lvl="0" marL="457200" rtl="0">
              <a:spcBef>
                <a:spcPts val="100"/>
              </a:spcBef>
              <a:buSzPct val="100000"/>
              <a:buChar char="-"/>
            </a:pPr>
            <a:r>
              <a:rPr b="1" lang="en" sz="1800"/>
              <a:t>the modifier ‘static’ appears only in .h file and not in .cpp 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8" name="Shape 64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49" name="Shape 649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 methods - example</a:t>
            </a:r>
          </a:p>
        </p:txBody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457200" y="1123950"/>
            <a:ext cx="85593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class Array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	int arr[SIZE];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	mutable int sum;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	mutable bool isSumUpdated;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	void calcSum()const;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	Array() : sum(0),isSumUpdated(true) {</a:t>
            </a:r>
          </a:p>
          <a:p>
            <a:pPr indent="0" lvl="0" marL="91440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memset(arr,0,sizeof(arr));</a:t>
            </a:r>
          </a:p>
          <a:p>
            <a:pPr indent="457200" lvl="0" marL="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457200" lvl="0" marL="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// cont’ in next page</a:t>
            </a:r>
          </a:p>
        </p:txBody>
      </p:sp>
      <p:sp>
        <p:nvSpPr>
          <p:cNvPr id="656" name="Shape 65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57" name="Shape 657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 methods - example cont’</a:t>
            </a:r>
          </a:p>
        </p:txBody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int&amp; operator[](int index) {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	isSumUpdated = false;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	return arr[index];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}	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int sum()const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		if(!isSumUpdated)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			calcSum();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		return sum;		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void print()const;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664" name="Shape 6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5" name="Shape 665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 methods - example cont’</a:t>
            </a:r>
          </a:p>
        </p:txBody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void Array::calcSum()const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sum = 0;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for(int i=0; i&lt;SIZE; ++i)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	sum += arr[i];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}	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	isSumUpdated = true;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void Array::print()const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for(int i=0; i&lt;SIZE; ++i)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	cout &lt;&lt; "arr[" &lt;&lt; i &lt;&lt; "] = " &lt;&lt; arr[i] &lt;&lt; endl;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}	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	cout &lt;&lt; "Sum: " &lt;&lt; sum &lt;&lt; endl;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72" name="Shape 6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73" name="Shape 673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500"/>
              <a:t>C++ History and Future </a:t>
            </a:r>
            <a:r>
              <a:rPr lang="en" sz="2800"/>
              <a:t>(C++98 =&gt; C++20)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5" name="Shape 95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41650" y="4479275"/>
            <a:ext cx="2406300" cy="27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1" algn="l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/>
              <a:t>see: </a:t>
            </a:r>
            <a:r>
              <a:rPr lang="en" sz="1100" u="sng">
                <a:solidFill>
                  <a:srgbClr val="1155CC"/>
                </a:solidFill>
                <a:hlinkClick r:id="rId3"/>
              </a:rPr>
              <a:t>https://isocpp.org/std/status</a:t>
            </a:r>
            <a:r>
              <a:rPr lang="en" sz="1100"/>
              <a:t> 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077000" y="4479275"/>
            <a:ext cx="5609699" cy="27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TS = Technical Specification	     TR = Technical Report	TC = Technical Committee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15774"/>
            <a:ext cx="8894549" cy="3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friend</a:t>
            </a:r>
          </a:p>
        </p:txBody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457200" y="1123950"/>
            <a:ext cx="84825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SzPct val="100000"/>
              <a:buChar char="-"/>
            </a:pPr>
            <a:r>
              <a:rPr b="1" lang="en" sz="1800"/>
              <a:t>friend functions and friend classes can access private members of the one who declared them as friend</a:t>
            </a:r>
          </a:p>
          <a:p>
            <a:pPr indent="-342900" lvl="0" marL="457200" rtl="0">
              <a:spcBef>
                <a:spcPts val="600"/>
              </a:spcBef>
              <a:buSzPct val="100000"/>
              <a:buChar char="-"/>
            </a:pPr>
            <a:r>
              <a:rPr b="1" lang="en" sz="1800"/>
              <a:t>friend functions are usually* global functions! even if implemented inside a class - yes, you can see a global function implemented in class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b="1" lang="en" sz="1600"/>
              <a:t>*  (you can declare a member function of another class as friend of</a:t>
            </a:r>
            <a:br>
              <a:rPr b="1" lang="en" sz="1600"/>
            </a:br>
            <a:r>
              <a:rPr b="1" lang="en" sz="1600"/>
              <a:t>	    your class, but that’s a very rare usage)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t/>
            </a:r>
            <a:endParaRPr b="1" sz="1600"/>
          </a:p>
          <a:p>
            <a:pPr indent="0" lvl="0" marL="0" rtl="0">
              <a:spcBef>
                <a:spcPts val="600"/>
              </a:spcBef>
              <a:buNone/>
            </a:pPr>
            <a:r>
              <a:rPr b="1" lang="en" sz="1600"/>
              <a:t>The main usage of friend function is to declare a function in the context of a class, even though for technical reasons it have to be global.</a:t>
            </a:r>
          </a:p>
        </p:txBody>
      </p:sp>
      <p:sp>
        <p:nvSpPr>
          <p:cNvPr id="680" name="Shape 68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81" name="Shape 681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Nested Classes</a:t>
            </a:r>
          </a:p>
        </p:txBody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800"/>
              <a:t>Same as nested static class in Java *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600"/>
              </a:spcBef>
              <a:buNone/>
            </a:pPr>
            <a:r>
              <a:rPr b="1" lang="en" sz="1800"/>
              <a:t>To use them, need to use full name: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OuterClass::InnerClass myObj;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600"/>
              </a:spcBef>
              <a:buNone/>
            </a:pPr>
            <a:r>
              <a:rPr b="1" lang="en" sz="1600"/>
              <a:t>* (C++ doesn’t have nested non-static class as in Java).</a:t>
            </a:r>
          </a:p>
        </p:txBody>
      </p:sp>
      <p:sp>
        <p:nvSpPr>
          <p:cNvPr id="688" name="Shape 68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89" name="Shape 689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Namespaces</a:t>
            </a:r>
          </a:p>
        </p:txBody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800"/>
              <a:t>Same as ‘packages’ in Java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600"/>
              </a:spcBef>
              <a:buNone/>
            </a:pPr>
            <a:r>
              <a:rPr b="1" lang="en" sz="1800" u="sng"/>
              <a:t>C++</a:t>
            </a:r>
            <a:r>
              <a:rPr b="1" lang="en" sz="1800"/>
              <a:t> 				     </a:t>
            </a:r>
            <a:r>
              <a:rPr b="1" lang="en" sz="1800" u="sng"/>
              <a:t>Java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800"/>
              <a:t>using namespace   ==    import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600"/>
              </a:spcBef>
              <a:buNone/>
            </a:pPr>
            <a:r>
              <a:rPr b="1" lang="en" sz="1800"/>
              <a:t>Namespace declaration in C++ (</a:t>
            </a:r>
            <a:r>
              <a:rPr b="1" i="1" lang="en" sz="1800"/>
              <a:t>belongs to namespace</a:t>
            </a:r>
            <a:r>
              <a:rPr b="1" lang="en" sz="1800"/>
              <a:t>) </a:t>
            </a:r>
            <a:br>
              <a:rPr b="1" lang="en" sz="1800"/>
            </a:br>
            <a:r>
              <a:rPr b="1" lang="en" sz="1800"/>
              <a:t>use curly brackets block for opening and closing</a:t>
            </a:r>
          </a:p>
        </p:txBody>
      </p:sp>
      <p:sp>
        <p:nvSpPr>
          <p:cNvPr id="696" name="Shape 69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7" name="Shape 697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Intermediate Summary - Classes</a:t>
            </a:r>
          </a:p>
        </p:txBody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✓ C++ Class Syntax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✓ C’tor, D’tor, Copy C’tor, Casting w/ C’tor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✓ Operators (Assignment and others)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✓ static, const, mutable, friend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✓ Nested classes, Namespaces</a:t>
            </a:r>
          </a:p>
        </p:txBody>
      </p:sp>
      <p:sp>
        <p:nvSpPr>
          <p:cNvPr id="704" name="Shape 70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05" name="Shape 705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next item… Inheritance</a:t>
            </a:r>
          </a:p>
        </p:txBody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Inheritance Syntax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[private and protected inheritance]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Multiple Inheritance and “Interfaces”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Polymorphism and virtual functions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Abstract Classes</a:t>
            </a:r>
          </a:p>
        </p:txBody>
      </p:sp>
      <p:sp>
        <p:nvSpPr>
          <p:cNvPr id="712" name="Shape 7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13" name="Shape 713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Inheritance - First Example</a:t>
            </a:r>
          </a:p>
        </p:txBody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...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Student: public Person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vector&lt;int&gt; grades;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Student(const string&amp; name):Person(name){}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720" name="Shape 7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21" name="Shape 721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private and protected inheritance</a:t>
            </a:r>
          </a:p>
        </p:txBody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B: private A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...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C: protected A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...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B and C are NOT a “type” of A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B and C hide the public interface of A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not so common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can be replaced easily with Containing A</a:t>
            </a:r>
          </a:p>
        </p:txBody>
      </p:sp>
      <p:sp>
        <p:nvSpPr>
          <p:cNvPr id="728" name="Shape 7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29" name="Shape 729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Multiple Inheritance</a:t>
            </a:r>
          </a:p>
        </p:txBody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C: public A, public B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...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C is “type” of A and also “type” of B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must init both parents if they don’t have an empty c’tor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not so common (brings all sort of complexities)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except for imitating Java interface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(i.e. A and/or B are “interfaces”)</a:t>
            </a:r>
          </a:p>
        </p:txBody>
      </p:sp>
      <p:sp>
        <p:nvSpPr>
          <p:cNvPr id="736" name="Shape 7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37" name="Shape 737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Multiple Virtual Inheritance</a:t>
            </a:r>
          </a:p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A: virtual public Ancestor {};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B: virtual public Ancestor {};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C: public A, public B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...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C gets only one copy of Ancestor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C shall init Ancestor if it doesn’t have an empty c’tor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even less common... (brings all sort of complexities)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Shape 7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45" name="Shape 745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Polymorphism - 1</a:t>
            </a:r>
          </a:p>
        </p:txBody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void doIt();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B: public A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void doIt();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A* pa = new B();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pa-&gt;doIt();</a:t>
            </a:r>
          </a:p>
        </p:txBody>
      </p:sp>
      <p:sp>
        <p:nvSpPr>
          <p:cNvPr id="752" name="Shape 75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53" name="Shape 753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Begin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5" name="Shape 105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Compilation Process, </a:t>
            </a:r>
            <a:r>
              <a:rPr b="1" lang="en"/>
              <a:t>Basic Syntax</a:t>
            </a:r>
            <a:r>
              <a:rPr b="1" lang="en" sz="3600"/>
              <a:t>, </a:t>
            </a:r>
            <a:r>
              <a:rPr b="1" lang="en" sz="2400"/>
              <a:t>Pointers, References, new, delete, Overloading</a:t>
            </a:r>
            <a:r>
              <a:rPr b="1" lang="en" sz="3600"/>
              <a:t>, Classes, </a:t>
            </a:r>
            <a:r>
              <a:rPr b="1" lang="en"/>
              <a:t>constructors, destructors</a:t>
            </a:r>
            <a:r>
              <a:rPr b="1" lang="en" sz="2400"/>
              <a:t>, Init List, copy constructor, operators, static, const, mutable, explicit, </a:t>
            </a:r>
            <a:r>
              <a:rPr b="1" lang="en" sz="3600"/>
              <a:t>Inheritance, Polymorphism, </a:t>
            </a:r>
            <a:r>
              <a:rPr b="1" lang="en"/>
              <a:t>Templates </a:t>
            </a:r>
            <a:r>
              <a:rPr b="1" lang="en" sz="3600"/>
              <a:t>...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Polymorphism - 2</a:t>
            </a:r>
          </a:p>
        </p:txBody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1" lang="en" sz="2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i="1" lang="en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doIt();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B: public A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void doIt() </a:t>
            </a:r>
            <a:r>
              <a:rPr b="1" i="1" lang="en" sz="2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// override contextual keyword added in C++11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A* pa = new B();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pa-&gt;doIt();</a:t>
            </a:r>
          </a:p>
        </p:txBody>
      </p:sp>
      <p:sp>
        <p:nvSpPr>
          <p:cNvPr id="760" name="Shape 7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61" name="Shape 761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Virtual D’tor</a:t>
            </a:r>
          </a:p>
        </p:txBody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457200" y="1123950"/>
            <a:ext cx="41172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virtual ~A(){}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B: public A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Godzila* godzil;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B():godzil(new Godzila){}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~B(){delete godzil;}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// ...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768" name="Shape 76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69" name="Shape 769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cxnSp>
        <p:nvCxnSpPr>
          <p:cNvPr id="770" name="Shape 770"/>
          <p:cNvCxnSpPr/>
          <p:nvPr/>
        </p:nvCxnSpPr>
        <p:spPr>
          <a:xfrm>
            <a:off x="4654875" y="1211975"/>
            <a:ext cx="0" cy="3628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71" name="Shape 771"/>
          <p:cNvSpPr txBox="1"/>
          <p:nvPr>
            <p:ph idx="1" type="body"/>
          </p:nvPr>
        </p:nvSpPr>
        <p:spPr>
          <a:xfrm>
            <a:off x="4948100" y="1195275"/>
            <a:ext cx="3970500" cy="34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A* pa = new B();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// ...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delete pa;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4793550" y="3511450"/>
            <a:ext cx="642600" cy="569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⁇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5359950" y="3511450"/>
            <a:ext cx="3555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What would happen without virtual d’tor?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and BetterStack Example - 1</a:t>
            </a:r>
          </a:p>
        </p:txBody>
      </p:sp>
      <p:sp>
        <p:nvSpPr>
          <p:cNvPr id="779" name="Shape 779"/>
          <p:cNvSpPr txBox="1"/>
          <p:nvPr>
            <p:ph idx="1" type="body"/>
          </p:nvPr>
        </p:nvSpPr>
        <p:spPr>
          <a:xfrm>
            <a:off x="457200" y="1200150"/>
            <a:ext cx="8229600" cy="35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Stack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int size, pos;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int* arr;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Stack(int size1)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: size(size1), pos(0), arr(new int[size1]) {}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Stack(const Stack&amp; s){arr=NULL; size=0; *this=s;};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virtual ~Stack(){delete []arr;}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virtual void push(int num){arr[pos++]=num;}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virtual int pop(){return arr[--pos];}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Stack&amp; operator=(const Stack&amp; s);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780" name="Shape 78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81" name="Shape 781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and BetterStack Example - 2</a:t>
            </a:r>
          </a:p>
        </p:txBody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457200" y="1200150"/>
            <a:ext cx="4124399" cy="3628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Stack&amp;</a:t>
            </a:r>
            <a:br>
              <a:rPr b="1"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Stack::operator=</a:t>
            </a:r>
            <a:br>
              <a:rPr b="1"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(const Stack&amp; s)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if(&amp;s != this)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  if(size &lt; s.pos) {</a:t>
            </a:r>
            <a:br>
              <a:rPr b="1"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// we may prefer to be always exact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// same size, in which case shall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// check size != s.size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 delete []arr;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 size = s.size;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 arr = new int[size];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  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  // cont =&gt;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  		</a:t>
            </a:r>
          </a:p>
        </p:txBody>
      </p:sp>
      <p:sp>
        <p:nvSpPr>
          <p:cNvPr id="788" name="Shape 78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89" name="Shape 789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cxnSp>
        <p:nvCxnSpPr>
          <p:cNvPr id="790" name="Shape 790"/>
          <p:cNvCxnSpPr/>
          <p:nvPr/>
        </p:nvCxnSpPr>
        <p:spPr>
          <a:xfrm>
            <a:off x="4654875" y="1211975"/>
            <a:ext cx="0" cy="3628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1" name="Shape 791"/>
          <p:cNvSpPr txBox="1"/>
          <p:nvPr>
            <p:ph idx="1" type="body"/>
          </p:nvPr>
        </p:nvSpPr>
        <p:spPr>
          <a:xfrm>
            <a:off x="4728150" y="1200150"/>
            <a:ext cx="4124399" cy="3628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// do the copy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pos = s.pos;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for(int i=0; i&lt;pos; ++i){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  arr[i] = s.arr[i];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*this;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and BetterStack Example - 3</a:t>
            </a:r>
          </a:p>
        </p:txBody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BetterStack: public Stack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int sum;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BetterStack(int size):Stack(size), sum(0){}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push(int num){Stack::push(num); sum+=num;}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pop(){int num=Stack::pop(); sum-=num; return num;}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10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798" name="Shape 79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99" name="Shape 799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- 1</a:t>
            </a:r>
          </a:p>
        </p:txBody>
      </p:sp>
      <p:sp>
        <p:nvSpPr>
          <p:cNvPr id="805" name="Shape 80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1441725" y="1200150"/>
            <a:ext cx="75746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We want to allow for the presented Stack and BetterStack the following assignments: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BetterStack bs;			Stack* pStack = &amp;bs;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Stack s;					(*pStack) = s;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bs = s;					BetterStack bs2;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 = bs;					bs2 = *pStack;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Which assignment are already </a:t>
            </a:r>
            <a:r>
              <a:rPr b="1" lang="en" sz="2400" u="sng"/>
              <a:t>well</a:t>
            </a:r>
            <a:r>
              <a:rPr b="1" lang="en" sz="2400"/>
              <a:t> supported?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Implement wisely the additional required code!</a:t>
            </a:r>
          </a:p>
        </p:txBody>
      </p:sp>
      <p:sp>
        <p:nvSpPr>
          <p:cNvPr id="807" name="Shape 807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808" name="Shape 808"/>
          <p:cNvSpPr txBox="1"/>
          <p:nvPr>
            <p:ph idx="1" type="body"/>
          </p:nvPr>
        </p:nvSpPr>
        <p:spPr>
          <a:xfrm>
            <a:off x="261575" y="1200150"/>
            <a:ext cx="1082399" cy="936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/>
              <a:t>✎</a:t>
            </a:r>
          </a:p>
        </p:txBody>
      </p:sp>
      <p:cxnSp>
        <p:nvCxnSpPr>
          <p:cNvPr id="809" name="Shape 809"/>
          <p:cNvCxnSpPr/>
          <p:nvPr/>
        </p:nvCxnSpPr>
        <p:spPr>
          <a:xfrm flipH="1">
            <a:off x="4314799" y="2262675"/>
            <a:ext cx="10200" cy="159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- 2</a:t>
            </a:r>
          </a:p>
        </p:txBody>
      </p:sp>
      <p:sp>
        <p:nvSpPr>
          <p:cNvPr id="815" name="Shape 8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1441725" y="1200150"/>
            <a:ext cx="75746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Implement another BetterStack that holds its own array with values of num</a:t>
            </a:r>
            <a:r>
              <a:rPr b="1" baseline="30000" lang="en" sz="2400"/>
              <a:t>2</a:t>
            </a:r>
            <a:r>
              <a:rPr b="1" lang="en" sz="2400"/>
              <a:t> (in addition to the array of num values in the base class).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Which changes are required in the base class?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What are the differences from the BetterStack presented above?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7" name="Shape 817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818" name="Shape 818"/>
          <p:cNvSpPr txBox="1"/>
          <p:nvPr>
            <p:ph idx="1" type="body"/>
          </p:nvPr>
        </p:nvSpPr>
        <p:spPr>
          <a:xfrm>
            <a:off x="261575" y="1200150"/>
            <a:ext cx="1082399" cy="936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/>
              <a:t>✎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Pure Virtual =0 and Abstract Classes</a:t>
            </a:r>
          </a:p>
        </p:txBody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Shape {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Color fillColor, lineColor;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Shape(); // default colors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Shape(Color fillColor1, Color lineColor1);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virtual bool isPointInside(const Point&amp; p)const=0;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virtual void draw()const=0;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virtual void move(const Point&amp; src, const Point&amp; dst)=0;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825" name="Shape 8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26" name="Shape 826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Pure Virtual =0 and Abstract Classes</a:t>
            </a:r>
          </a:p>
        </p:txBody>
      </p:sp>
      <p:sp>
        <p:nvSpPr>
          <p:cNvPr id="832" name="Shape 832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class Circle: public Shape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Point center;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int radius;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...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virtual bool isPointInside(const Point&amp; p)const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return p.distance(center) &lt;= radius;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main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Shape s; // not ok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Shape* s = new Circle(); // ok</a:t>
            </a:r>
          </a:p>
        </p:txBody>
      </p:sp>
      <p:sp>
        <p:nvSpPr>
          <p:cNvPr id="833" name="Shape 8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34" name="Shape 834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x="1441725" y="1200150"/>
            <a:ext cx="75746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Implement the required classes for the following main: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Expression* e = new Sum(</a:t>
            </a:r>
          </a:p>
          <a:p>
            <a:pPr indent="457200" lvl="0" marL="228600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new Exponent(new Number(2),</a:t>
            </a:r>
          </a:p>
          <a:p>
            <a:pPr indent="457200" lvl="0" marL="411480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new Factorial(</a:t>
            </a:r>
          </a:p>
          <a:p>
            <a:pPr indent="457200" lvl="0" marL="457200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new Number(3))),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				new Number(-2));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cout &lt;&lt; *e &lt;&lt; "=" &lt;&lt; e-&gt;eval() &lt;&lt; endl;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delete e;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  <p:sp>
        <p:nvSpPr>
          <p:cNvPr id="841" name="Shape 8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42" name="Shape 842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843" name="Shape 843"/>
          <p:cNvSpPr txBox="1"/>
          <p:nvPr>
            <p:ph idx="1" type="body"/>
          </p:nvPr>
        </p:nvSpPr>
        <p:spPr>
          <a:xfrm>
            <a:off x="261575" y="1200150"/>
            <a:ext cx="1082399" cy="936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/>
              <a:t>✎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5"/>
            <a:ext cx="8430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Compilation Process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.h and .cpp files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compilation and linking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4" name="Shape 114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Intermediate Summary - Inheritance</a:t>
            </a:r>
          </a:p>
        </p:txBody>
      </p:sp>
      <p:sp>
        <p:nvSpPr>
          <p:cNvPr id="849" name="Shape 849"/>
          <p:cNvSpPr txBox="1"/>
          <p:nvPr>
            <p:ph idx="1" type="body"/>
          </p:nvPr>
        </p:nvSpPr>
        <p:spPr>
          <a:xfrm>
            <a:off x="457200" y="1200150"/>
            <a:ext cx="82296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✓ Inheritance Syntax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✓ [private and protected inheritance]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✓ Multiple Inheritance and “Interfaces”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✓ Polymorphism and virtual functions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✓ Abstract Classes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850" name="Shape 85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51" name="Shape 851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next item… Templates</a:t>
            </a:r>
          </a:p>
        </p:txBody>
      </p:sp>
      <p:sp>
        <p:nvSpPr>
          <p:cNvPr id="857" name="Shape 8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Templates is more than Generics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Template Functions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/>
              <a:t>⇒</a:t>
            </a:r>
            <a:r>
              <a:rPr b="1" lang="en"/>
              <a:t> Template Classes</a:t>
            </a:r>
          </a:p>
        </p:txBody>
      </p:sp>
      <p:sp>
        <p:nvSpPr>
          <p:cNvPr id="858" name="Shape 85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59" name="Shape 859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 Stack</a:t>
            </a:r>
          </a:p>
        </p:txBody>
      </p:sp>
      <p:sp>
        <p:nvSpPr>
          <p:cNvPr id="865" name="Shape 865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template&lt;class T&gt; class Stack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int size, pos;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T* arr;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Stack(int size1)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: size(size1), pos(0), arr(new T[size1]) {}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Stack(const Stack&amp; s){arr=NULL; size=0; *this=s;};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virtual ~Stack(){delete []arr;}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virtual void push(const T&amp; val){arr[pos++]=val;}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virtual T pop(){return arr[--pos];}</a:t>
            </a:r>
          </a:p>
          <a:p>
            <a:pPr indent="457200"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Stack&amp; operator=(const Stack&amp; s);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6" name="Shape 86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67" name="Shape 867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 Stack - Usage</a:t>
            </a:r>
          </a:p>
        </p:txBody>
      </p:sp>
      <p:sp>
        <p:nvSpPr>
          <p:cNvPr id="873" name="Shape 873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Stack&lt;Person&gt; persons(10);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persons.push(Person("joko"));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persons.push(Person("jasmin"));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persons.push(Person("joshua"));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persons.pop().print();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persons.pop().print();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persons.pop().print();</a:t>
            </a:r>
          </a:p>
          <a:p>
            <a:pPr lvl="0" rtl="0">
              <a:spcBef>
                <a:spcPts val="10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4" name="Shape 87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75" name="Shape 875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 Swap</a:t>
            </a:r>
          </a:p>
        </p:txBody>
      </p:sp>
      <p:sp>
        <p:nvSpPr>
          <p:cNvPr id="881" name="Shape 881"/>
          <p:cNvSpPr txBox="1"/>
          <p:nvPr>
            <p:ph idx="1" type="body"/>
          </p:nvPr>
        </p:nvSpPr>
        <p:spPr>
          <a:xfrm>
            <a:off x="457200" y="1123950"/>
            <a:ext cx="8351700" cy="35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template&lt;class T&gt;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swap(T&amp; lhv, T&amp; rhv)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T temp = lhv; // with C++11 there is a better way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lhv = rhv;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rhv = temp;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Person p1("dudu"), p2("mika");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swap(p1, p2);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882" name="Shape 88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83" name="Shape 883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Intermediate Summary - Templates</a:t>
            </a:r>
          </a:p>
        </p:txBody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✓ Templates is more than Generics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✓ Template Functions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✓ Template Classes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890" name="Shape 89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91" name="Shape 891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few words on Exceptions</a:t>
            </a:r>
          </a:p>
        </p:txBody>
      </p:sp>
      <p:sp>
        <p:nvSpPr>
          <p:cNvPr id="897" name="Shape 8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Similar to Java</a:t>
            </a:r>
            <a:r>
              <a:rPr b="1" lang="en" sz="2400"/>
              <a:t> (almost…)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When/Why to avoid</a:t>
            </a:r>
            <a:r>
              <a:rPr b="1" lang="en" sz="2400"/>
              <a:t> (Performance Price)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/>
              <a:t>see also: </a:t>
            </a:r>
            <a:r>
              <a:rPr b="1" lang="en" sz="1400" u="sng">
                <a:solidFill>
                  <a:schemeClr val="hlink"/>
                </a:solidFill>
                <a:hlinkClick r:id="rId3"/>
              </a:rPr>
              <a:t>https://google.github.io/styleguide/cppguide.html#Exceptions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There is no finally in C++ -- use D’tors</a:t>
            </a:r>
          </a:p>
        </p:txBody>
      </p:sp>
      <p:sp>
        <p:nvSpPr>
          <p:cNvPr id="898" name="Shape 89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99" name="Shape 899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 of </a:t>
            </a:r>
            <a:r>
              <a:rPr lang="en"/>
              <a:t>Preparation Chapter</a:t>
            </a:r>
          </a:p>
        </p:txBody>
      </p:sp>
      <p:sp>
        <p:nvSpPr>
          <p:cNvPr id="905" name="Shape 905"/>
          <p:cNvSpPr txBox="1"/>
          <p:nvPr>
            <p:ph idx="1" type="body"/>
          </p:nvPr>
        </p:nvSpPr>
        <p:spPr>
          <a:xfrm>
            <a:off x="1441725" y="1200150"/>
            <a:ext cx="7244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200"/>
              <a:t>Questions?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906" name="Shape 90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07" name="Shape 907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908" name="Shape 908"/>
          <p:cNvSpPr txBox="1"/>
          <p:nvPr>
            <p:ph idx="1" type="body"/>
          </p:nvPr>
        </p:nvSpPr>
        <p:spPr>
          <a:xfrm>
            <a:off x="261575" y="1200150"/>
            <a:ext cx="1082399" cy="936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/>
              <a:t>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