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7F67-CD9A-42C0-80D8-49C71042FE5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6F07-C0D0-4327-8199-0D6543A2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1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7F67-CD9A-42C0-80D8-49C71042FE5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6F07-C0D0-4327-8199-0D6543A2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3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7F67-CD9A-42C0-80D8-49C71042FE5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6F07-C0D0-4327-8199-0D6543A2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7F67-CD9A-42C0-80D8-49C71042FE5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6F07-C0D0-4327-8199-0D6543A2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3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7F67-CD9A-42C0-80D8-49C71042FE5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6F07-C0D0-4327-8199-0D6543A2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1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7F67-CD9A-42C0-80D8-49C71042FE5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6F07-C0D0-4327-8199-0D6543A2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7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7F67-CD9A-42C0-80D8-49C71042FE5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6F07-C0D0-4327-8199-0D6543A2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7F67-CD9A-42C0-80D8-49C71042FE5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6F07-C0D0-4327-8199-0D6543A2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7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7F67-CD9A-42C0-80D8-49C71042FE5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6F07-C0D0-4327-8199-0D6543A2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7F67-CD9A-42C0-80D8-49C71042FE5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6F07-C0D0-4327-8199-0D6543A2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7F67-CD9A-42C0-80D8-49C71042FE5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6F07-C0D0-4327-8199-0D6543A2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6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47F67-CD9A-42C0-80D8-49C71042FE51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B6F07-C0D0-4327-8199-0D6543A2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 and Probability Refresher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and Standard Deviation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Variance measures how “spread-out” the data is.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Variance(</a:t>
            </a:r>
            <a:r>
              <a:rPr lang="en-US" spc="-15" dirty="0">
                <a:latin typeface="DejaVu Sans"/>
                <a:cs typeface="DejaVu Sans"/>
              </a:rPr>
              <a:t>𝜎</a:t>
            </a:r>
            <a:r>
              <a:rPr lang="en-US" sz="3075" spc="-22" baseline="27100" dirty="0" smtClean="0">
                <a:latin typeface="DejaVu Sans"/>
                <a:cs typeface="DejaVu Sans"/>
              </a:rPr>
              <a:t>2</a:t>
            </a:r>
            <a:r>
              <a:rPr lang="en-US" dirty="0" smtClean="0">
                <a:cs typeface="Arial"/>
              </a:rPr>
              <a:t>) is simply the average of the squared differences from the mean.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Example: What is the variance of the data set (1,4,5,4,8) ?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First, find the mean: (1+4+5+4+8)/5 = 4.4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Now, find the differences from the mean: (-3.4, -0.4, 0.6, 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-0.4, 3.6)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Find the squared differences: (11.56, .16, 0.36, 0.16, 12.96)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Find the average of the squared differences: 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>
                <a:cs typeface="Arial"/>
              </a:rPr>
              <a:t>𝜎2 = (11.56 + -.16 + 0.36 + 0.16 + 12.96) / 5 = 5.04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57586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and Standard Deviation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77500" lnSpcReduction="20000"/>
          </a:bodyPr>
          <a:lstStyle/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Standard deviation </a:t>
            </a:r>
            <a:r>
              <a:rPr lang="en-US" spc="-55" dirty="0" smtClean="0">
                <a:latin typeface="DejaVu Sans"/>
                <a:cs typeface="DejaVu Sans"/>
              </a:rPr>
              <a:t>𝜎 </a:t>
            </a:r>
            <a:r>
              <a:rPr lang="en-US" dirty="0" smtClean="0">
                <a:cs typeface="Arial"/>
              </a:rPr>
              <a:t>is just the square root of the variance.</a:t>
            </a: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>
                <a:cs typeface="Arial"/>
              </a:rPr>
              <a:t>𝜎2 = 5.04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𝜎 = 5.04 = 2.24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This is usually used as a way to identify the outliers.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Data points that lie more than one standard deviation from the mean can be considered unusual.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b="1" dirty="0" smtClean="0">
                <a:cs typeface="Arial"/>
              </a:rPr>
              <a:t>Population vs Sample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If we’re working with a sample of data instead of an entire data set. Then we have to use the “sample variance” instead of the “population variance”.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For N Samples, we just divide the squared variance by N-1 instead of N.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Population Variance </a:t>
            </a:r>
            <a:r>
              <a:rPr lang="en-US" dirty="0" smtClean="0">
                <a:cs typeface="Arial"/>
              </a:rPr>
              <a:t>𝜎2 = (11.56 + -.16 + 0.36 + 0.16 + 12.96) / 5 = 5.04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Sample Variance S</a:t>
            </a:r>
            <a:r>
              <a:rPr lang="en-US" dirty="0" smtClean="0">
                <a:cs typeface="Arial"/>
              </a:rPr>
              <a:t>2 = (11.56 + -.16 + 0.36 + 0.16 + 12.96) / 4 = 6.3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63136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Density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Example: Normal Distribution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sp>
        <p:nvSpPr>
          <p:cNvPr id="5" name="object 27"/>
          <p:cNvSpPr/>
          <p:nvPr/>
        </p:nvSpPr>
        <p:spPr>
          <a:xfrm>
            <a:off x="1246909" y="2250439"/>
            <a:ext cx="9601200" cy="4078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477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Density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Gives you the probability of a data point falling within the some given range of a given value.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sp>
        <p:nvSpPr>
          <p:cNvPr id="6" name="object 27"/>
          <p:cNvSpPr/>
          <p:nvPr/>
        </p:nvSpPr>
        <p:spPr>
          <a:xfrm>
            <a:off x="1772920" y="2250439"/>
            <a:ext cx="8648700" cy="392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577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Mass Function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Probability of discrete values occurring within the same range.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sp>
        <p:nvSpPr>
          <p:cNvPr id="7" name="object 27"/>
          <p:cNvSpPr/>
          <p:nvPr/>
        </p:nvSpPr>
        <p:spPr>
          <a:xfrm>
            <a:off x="2881745" y="1671495"/>
            <a:ext cx="5646189" cy="4882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3295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Percentiles and Moments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Percentiles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In a data set, what’s the point at which X% of the values are less than that value?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Example: Income Distribution</a:t>
            </a: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>
                <a:cs typeface="Arial"/>
              </a:rPr>
              <a:t>5</a:t>
            </a:r>
            <a:r>
              <a:rPr lang="en-US" dirty="0" smtClean="0">
                <a:cs typeface="Arial"/>
              </a:rPr>
              <a:t>0% Percentile means Median</a:t>
            </a: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sp>
        <p:nvSpPr>
          <p:cNvPr id="6" name="object 4"/>
          <p:cNvSpPr/>
          <p:nvPr/>
        </p:nvSpPr>
        <p:spPr>
          <a:xfrm>
            <a:off x="5791200" y="2770910"/>
            <a:ext cx="5131118" cy="3713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700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Percentiles and Moments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Percentiles in a Normal Distribution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sp>
        <p:nvSpPr>
          <p:cNvPr id="7" name="object 27"/>
          <p:cNvSpPr/>
          <p:nvPr/>
        </p:nvSpPr>
        <p:spPr>
          <a:xfrm>
            <a:off x="3435927" y="1843087"/>
            <a:ext cx="5167746" cy="4730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716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Percentiles and Moments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070764"/>
          </a:xfrm>
        </p:spPr>
        <p:txBody>
          <a:bodyPr>
            <a:normAutofit fontScale="85000" lnSpcReduction="10000"/>
          </a:bodyPr>
          <a:lstStyle/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b="1" dirty="0" smtClean="0">
                <a:cs typeface="Arial"/>
              </a:rPr>
              <a:t>Moments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Quantitative measures of the shape of a probability density function.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Mathematically, 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>
                <a:cs typeface="Arial"/>
              </a:rPr>
              <a:t>𝜇	=	𝑥 − 𝑐 𝑛𝑓 𝑥 𝑑𝑥 (for moment 𝑛 around value 𝑐</a:t>
            </a:r>
            <a:r>
              <a:rPr lang="en-US" dirty="0" smtClean="0">
                <a:cs typeface="Arial"/>
              </a:rPr>
              <a:t>)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The First moment is the mean.</a:t>
            </a: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The second moment is the variance.</a:t>
            </a: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The Third moment is the “Skew”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How “lopsided” is the distribution?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A distribution with a longer tail on the left 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will be skewed left, and have a negative skew.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 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sp>
        <p:nvSpPr>
          <p:cNvPr id="8" name="object 4"/>
          <p:cNvSpPr/>
          <p:nvPr/>
        </p:nvSpPr>
        <p:spPr>
          <a:xfrm>
            <a:off x="6594764" y="3834248"/>
            <a:ext cx="5597236" cy="2455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582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Percentiles and Moments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070764"/>
          </a:xfrm>
        </p:spPr>
        <p:txBody>
          <a:bodyPr>
            <a:normAutofit/>
          </a:bodyPr>
          <a:lstStyle/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b="1" dirty="0" smtClean="0">
                <a:cs typeface="Arial"/>
              </a:rPr>
              <a:t>Moments</a:t>
            </a: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The Fourth moment is “kurtosis”.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How thick is the tail and how sharp is the peak, compared to a normal distribution ?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Example: higher peaks have higher </a:t>
            </a:r>
            <a:r>
              <a:rPr lang="en-US" dirty="0" err="1" smtClean="0">
                <a:cs typeface="Arial"/>
              </a:rPr>
              <a:t>kutosis</a:t>
            </a:r>
            <a:r>
              <a:rPr lang="en-US" dirty="0" smtClean="0">
                <a:cs typeface="Arial"/>
              </a:rPr>
              <a:t>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 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sp>
        <p:nvSpPr>
          <p:cNvPr id="6" name="object 4"/>
          <p:cNvSpPr/>
          <p:nvPr/>
        </p:nvSpPr>
        <p:spPr>
          <a:xfrm>
            <a:off x="3483074" y="3564146"/>
            <a:ext cx="4055609" cy="2979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6234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and Correlation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070764"/>
          </a:xfrm>
        </p:spPr>
        <p:txBody>
          <a:bodyPr>
            <a:normAutofit/>
          </a:bodyPr>
          <a:lstStyle/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Covariance measures how two variables vary in tandem from their means.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sp>
        <p:nvSpPr>
          <p:cNvPr id="7" name="object 4"/>
          <p:cNvSpPr/>
          <p:nvPr/>
        </p:nvSpPr>
        <p:spPr>
          <a:xfrm>
            <a:off x="756919" y="3009900"/>
            <a:ext cx="4660900" cy="325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5864859" y="3009900"/>
            <a:ext cx="4724399" cy="325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10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16199"/>
          </a:xfrm>
        </p:spPr>
        <p:txBody>
          <a:bodyPr/>
          <a:lstStyle/>
          <a:p>
            <a:r>
              <a:rPr lang="en-US" dirty="0" smtClean="0"/>
              <a:t>Numerical</a:t>
            </a:r>
          </a:p>
          <a:p>
            <a:r>
              <a:rPr lang="en-US" dirty="0" smtClean="0"/>
              <a:t>Categorical</a:t>
            </a:r>
          </a:p>
          <a:p>
            <a:r>
              <a:rPr lang="en-US" dirty="0" smtClean="0"/>
              <a:t>Ordina</a:t>
            </a:r>
            <a:r>
              <a:rPr lang="en-US" dirty="0"/>
              <a:t>l</a:t>
            </a: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1976525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and Correlation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070764"/>
          </a:xfrm>
        </p:spPr>
        <p:txBody>
          <a:bodyPr>
            <a:normAutofit fontScale="85000" lnSpcReduction="10000"/>
          </a:bodyPr>
          <a:lstStyle/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Measuring covariance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Think of the data sets for the two variables as high-dimensional vectors.</a:t>
            </a: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Convert these to vectors of variances from the mean.</a:t>
            </a: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Take the dot product (cosine of the angle between them) of the two vectors.</a:t>
            </a: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Divide by the sample size.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Interpreting covariance is hard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Covariance close to 0, means that isn’t much correlation between the two variables.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And large covariances – that is far from 0, means there is a correlation.</a:t>
            </a: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76427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and Correlation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070764"/>
          </a:xfrm>
        </p:spPr>
        <p:txBody>
          <a:bodyPr>
            <a:normAutofit/>
          </a:bodyPr>
          <a:lstStyle/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Correlation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Just divide the covariance by the standard deviations of both the variables, and that normalizes things.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So a correlation of -1 means a perfect inverse correlation.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Correlation of 0: no correlation.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Correlation of 1: perfect correlation.</a:t>
            </a: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11380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140036"/>
          </a:xfrm>
        </p:spPr>
        <p:txBody>
          <a:bodyPr>
            <a:normAutofit fontScale="62500" lnSpcReduction="20000"/>
          </a:bodyPr>
          <a:lstStyle/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If I have two events that depend on each other, what’s the probability that both will occur?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Notation: P(A, B) is the probability of A and B both occurring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P(B|A): Probability of B given that A has occurred.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P(B|A) = P(A,B)/P(A)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For Example: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Students appear for  2 tests. 60% of students passed both tests, but the first test was easier – 80% passed that one. What percentage of students who passed the first test also passed the second?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P(B|A) = P(A,B)/P(A) = 0.6/0.8 = 0.75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75% of the students who passed the first test also passed the second test.</a:t>
            </a: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110446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Theorem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140036"/>
          </a:xfrm>
        </p:spPr>
        <p:txBody>
          <a:bodyPr>
            <a:normAutofit/>
          </a:bodyPr>
          <a:lstStyle/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Bayes’ Theorem: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P(A|B) = P(A)P(B|A)/P(B)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The probability of A given B, is the probability of A times the probability of B given A over the probability of B.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Example: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Let’s say we have a drug test that can accurately identify users of a drug 99% of the time, and accurately has a negative result for 99% of non-users. But only, 0.3% of the overall population actually uses this drug.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1716621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Theorem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140036"/>
          </a:xfrm>
        </p:spPr>
        <p:txBody>
          <a:bodyPr>
            <a:normAutofit/>
          </a:bodyPr>
          <a:lstStyle/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Event A = Is a user of the drug, Event B = tested positive for the drug.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P(B) = 0.99*0.003 + 0.01 * 0.997 = 1.3%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P(A|B) = P(A)P(B|A)/P(B) = 0.003 * 0.99/0.013 = 22.8%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So the odds of someone being an actual user of the drug given that they tested positive is only 22.8%.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Even though P(B|A) = 99%, it doesn’t means P(A|B) is high.</a:t>
            </a: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36133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12700" marR="1461135" indent="0">
              <a:lnSpc>
                <a:spcPts val="2600"/>
              </a:lnSpc>
              <a:spcBef>
                <a:spcPts val="420"/>
              </a:spcBef>
              <a:buClr>
                <a:srgbClr val="37A76E"/>
              </a:buClr>
              <a:buNone/>
              <a:tabLst>
                <a:tab pos="268605" algn="l"/>
                <a:tab pos="269240" algn="l"/>
              </a:tabLst>
            </a:pPr>
            <a:r>
              <a:rPr lang="en-US" sz="2400" b="1" spc="-145" dirty="0" smtClean="0">
                <a:cs typeface="Arial"/>
              </a:rPr>
              <a:t>Represents some </a:t>
            </a:r>
            <a:r>
              <a:rPr lang="en-US" sz="2400" b="1" spc="-45" dirty="0" smtClean="0">
                <a:cs typeface="Arial"/>
              </a:rPr>
              <a:t>sort </a:t>
            </a:r>
            <a:r>
              <a:rPr lang="en-US" sz="2400" b="1" spc="-10" dirty="0" smtClean="0">
                <a:cs typeface="Arial"/>
              </a:rPr>
              <a:t>of</a:t>
            </a:r>
            <a:r>
              <a:rPr lang="en-US" sz="2400" b="1" spc="-229" dirty="0" smtClean="0">
                <a:cs typeface="Arial"/>
              </a:rPr>
              <a:t> </a:t>
            </a:r>
            <a:r>
              <a:rPr lang="en-US" sz="2400" b="1" spc="-45" dirty="0" smtClean="0">
                <a:cs typeface="Arial"/>
              </a:rPr>
              <a:t>quantitative  </a:t>
            </a:r>
            <a:r>
              <a:rPr lang="en-US" sz="2400" b="1" spc="-100" dirty="0" smtClean="0">
                <a:cs typeface="Arial"/>
              </a:rPr>
              <a:t>measurement</a:t>
            </a:r>
            <a:endParaRPr lang="en-US" sz="2400" b="1" dirty="0">
              <a:cs typeface="Arial"/>
            </a:endParaRPr>
          </a:p>
          <a:p>
            <a:pPr marL="355600" marR="1461135" indent="-3429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sz="2400" spc="-105" dirty="0" smtClean="0">
                <a:cs typeface="Arial"/>
              </a:rPr>
              <a:t>Heights </a:t>
            </a:r>
            <a:r>
              <a:rPr lang="en-US" sz="2400" spc="-5" dirty="0" smtClean="0">
                <a:cs typeface="Arial"/>
              </a:rPr>
              <a:t>of </a:t>
            </a:r>
            <a:r>
              <a:rPr lang="en-US" sz="2400" spc="-75" dirty="0" smtClean="0">
                <a:cs typeface="Arial"/>
              </a:rPr>
              <a:t>people, </a:t>
            </a:r>
            <a:r>
              <a:rPr lang="en-US" sz="2400" spc="-145" dirty="0" smtClean="0">
                <a:cs typeface="Arial"/>
              </a:rPr>
              <a:t>page </a:t>
            </a:r>
            <a:r>
              <a:rPr lang="en-US" sz="2400" spc="-75" dirty="0" smtClean="0">
                <a:cs typeface="Arial"/>
              </a:rPr>
              <a:t>load </a:t>
            </a:r>
            <a:r>
              <a:rPr lang="en-US" sz="2400" spc="-65" dirty="0" smtClean="0">
                <a:cs typeface="Arial"/>
              </a:rPr>
              <a:t>times, </a:t>
            </a:r>
            <a:r>
              <a:rPr lang="en-US" sz="2400" spc="-100" dirty="0" smtClean="0">
                <a:cs typeface="Arial"/>
              </a:rPr>
              <a:t>stock</a:t>
            </a:r>
            <a:r>
              <a:rPr lang="en-US" sz="2400" spc="-350" dirty="0" smtClean="0">
                <a:cs typeface="Arial"/>
              </a:rPr>
              <a:t> </a:t>
            </a:r>
            <a:r>
              <a:rPr lang="en-US" sz="2400" spc="-95" dirty="0" smtClean="0">
                <a:cs typeface="Arial"/>
              </a:rPr>
              <a:t>prices,  </a:t>
            </a:r>
            <a:r>
              <a:rPr lang="en-US" sz="2400" spc="-65" dirty="0" smtClean="0">
                <a:cs typeface="Arial"/>
              </a:rPr>
              <a:t>etc.</a:t>
            </a:r>
            <a:endParaRPr lang="en-US" sz="2400" dirty="0" smtClean="0">
              <a:cs typeface="Arial"/>
            </a:endParaRPr>
          </a:p>
          <a:p>
            <a:pPr marL="12700" indent="0">
              <a:lnSpc>
                <a:spcPts val="2845"/>
              </a:lnSpc>
              <a:buClr>
                <a:srgbClr val="37A76E"/>
              </a:buClr>
              <a:buNone/>
              <a:tabLst>
                <a:tab pos="268605" algn="l"/>
                <a:tab pos="269240" algn="l"/>
              </a:tabLst>
            </a:pPr>
            <a:r>
              <a:rPr lang="en-US" sz="2400" b="1" spc="-110" dirty="0" smtClean="0">
                <a:cs typeface="Arial"/>
              </a:rPr>
              <a:t>Discrete</a:t>
            </a:r>
            <a:r>
              <a:rPr lang="en-US" sz="2400" b="1" spc="-150" dirty="0" smtClean="0">
                <a:cs typeface="Arial"/>
              </a:rPr>
              <a:t> </a:t>
            </a:r>
            <a:r>
              <a:rPr lang="en-US" sz="2400" b="1" spc="-140" dirty="0" smtClean="0">
                <a:cs typeface="Arial"/>
              </a:rPr>
              <a:t>Data</a:t>
            </a:r>
            <a:endParaRPr lang="en-US" sz="2400" b="1" dirty="0">
              <a:cs typeface="Arial"/>
            </a:endParaRPr>
          </a:p>
          <a:p>
            <a:pPr marL="355600" indent="-342900">
              <a:lnSpc>
                <a:spcPts val="2845"/>
              </a:lnSpc>
              <a:tabLst>
                <a:tab pos="268605" algn="l"/>
                <a:tab pos="269240" algn="l"/>
              </a:tabLst>
            </a:pPr>
            <a:r>
              <a:rPr lang="en-US" sz="2400" spc="-65" dirty="0" smtClean="0">
                <a:cs typeface="Arial"/>
              </a:rPr>
              <a:t>Integer </a:t>
            </a:r>
            <a:r>
              <a:rPr lang="en-US" sz="2400" spc="-120" dirty="0" smtClean="0">
                <a:cs typeface="Arial"/>
              </a:rPr>
              <a:t>based; </a:t>
            </a:r>
            <a:r>
              <a:rPr lang="en-US" sz="2400" spc="-20" dirty="0" smtClean="0">
                <a:cs typeface="Arial"/>
              </a:rPr>
              <a:t>often </a:t>
            </a:r>
            <a:r>
              <a:rPr lang="en-US" sz="2400" spc="-90" dirty="0" smtClean="0">
                <a:cs typeface="Arial"/>
              </a:rPr>
              <a:t>counts </a:t>
            </a:r>
            <a:r>
              <a:rPr lang="en-US" sz="2400" spc="-5" dirty="0" smtClean="0">
                <a:cs typeface="Arial"/>
              </a:rPr>
              <a:t>of </a:t>
            </a:r>
            <a:r>
              <a:rPr lang="en-US" sz="2400" spc="-135" dirty="0" smtClean="0">
                <a:cs typeface="Arial"/>
              </a:rPr>
              <a:t>some</a:t>
            </a:r>
            <a:r>
              <a:rPr lang="en-US" sz="2400" spc="-455" dirty="0" smtClean="0">
                <a:cs typeface="Arial"/>
              </a:rPr>
              <a:t> </a:t>
            </a:r>
            <a:r>
              <a:rPr lang="en-US" sz="2400" spc="-70" dirty="0" smtClean="0">
                <a:cs typeface="Arial"/>
              </a:rPr>
              <a:t>event.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ts val="2845"/>
              </a:lnSpc>
              <a:buFont typeface="Wingdings" panose="05000000000000000000" pitchFamily="2" charset="2"/>
              <a:buChar char="Ø"/>
              <a:tabLst>
                <a:tab pos="268605" algn="l"/>
                <a:tab pos="269240" algn="l"/>
              </a:tabLst>
            </a:pPr>
            <a:r>
              <a:rPr lang="en-US" sz="2400" spc="-95" dirty="0" smtClean="0">
                <a:cs typeface="Arial"/>
              </a:rPr>
              <a:t>How </a:t>
            </a:r>
            <a:r>
              <a:rPr lang="en-US" sz="2400" spc="-105" dirty="0" smtClean="0">
                <a:cs typeface="Arial"/>
              </a:rPr>
              <a:t>many </a:t>
            </a:r>
            <a:r>
              <a:rPr lang="en-US" sz="2400" spc="-114" dirty="0" smtClean="0">
                <a:cs typeface="Arial"/>
              </a:rPr>
              <a:t>purchases </a:t>
            </a:r>
            <a:r>
              <a:rPr lang="en-US" sz="2400" spc="-35" dirty="0" smtClean="0">
                <a:cs typeface="Arial"/>
              </a:rPr>
              <a:t>did </a:t>
            </a:r>
            <a:r>
              <a:rPr lang="en-US" sz="2400" spc="-155" dirty="0" smtClean="0">
                <a:cs typeface="Arial"/>
              </a:rPr>
              <a:t>a </a:t>
            </a:r>
            <a:r>
              <a:rPr lang="en-US" sz="2400" spc="-75" dirty="0" smtClean="0">
                <a:cs typeface="Arial"/>
              </a:rPr>
              <a:t>customer </a:t>
            </a:r>
            <a:r>
              <a:rPr lang="en-US" sz="2400" spc="-130" dirty="0" smtClean="0">
                <a:cs typeface="Arial"/>
              </a:rPr>
              <a:t>make </a:t>
            </a:r>
            <a:r>
              <a:rPr lang="en-US" sz="2400" spc="-25" dirty="0" smtClean="0">
                <a:cs typeface="Arial"/>
              </a:rPr>
              <a:t>in </a:t>
            </a:r>
            <a:r>
              <a:rPr lang="en-US" sz="2400" spc="-155" dirty="0" smtClean="0">
                <a:cs typeface="Arial"/>
              </a:rPr>
              <a:t>a</a:t>
            </a:r>
            <a:r>
              <a:rPr lang="en-US" sz="2400" spc="-265" dirty="0" smtClean="0">
                <a:cs typeface="Arial"/>
              </a:rPr>
              <a:t> </a:t>
            </a:r>
            <a:r>
              <a:rPr lang="en-US" sz="2400" spc="-114" dirty="0" smtClean="0">
                <a:cs typeface="Arial"/>
              </a:rPr>
              <a:t>year?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ts val="2845"/>
              </a:lnSpc>
              <a:buFont typeface="Wingdings" panose="05000000000000000000" pitchFamily="2" charset="2"/>
              <a:buChar char="Ø"/>
              <a:tabLst>
                <a:tab pos="268605" algn="l"/>
                <a:tab pos="269240" algn="l"/>
              </a:tabLst>
            </a:pPr>
            <a:r>
              <a:rPr lang="en-US" sz="2400" spc="-95" dirty="0" smtClean="0">
                <a:cs typeface="Arial"/>
              </a:rPr>
              <a:t>How </a:t>
            </a:r>
            <a:r>
              <a:rPr lang="en-US" sz="2400" spc="-105" dirty="0" smtClean="0">
                <a:cs typeface="Arial"/>
              </a:rPr>
              <a:t>many </a:t>
            </a:r>
            <a:r>
              <a:rPr lang="en-US" sz="2400" spc="-55" dirty="0" smtClean="0">
                <a:cs typeface="Arial"/>
              </a:rPr>
              <a:t>times </a:t>
            </a:r>
            <a:r>
              <a:rPr lang="en-US" sz="2400" spc="-35" dirty="0" smtClean="0">
                <a:cs typeface="Arial"/>
              </a:rPr>
              <a:t>did </a:t>
            </a:r>
            <a:r>
              <a:rPr lang="en-US" sz="2400" spc="-55" dirty="0" smtClean="0">
                <a:cs typeface="Arial"/>
              </a:rPr>
              <a:t>I </a:t>
            </a:r>
            <a:r>
              <a:rPr lang="en-US" sz="2400" spc="5" dirty="0" smtClean="0">
                <a:cs typeface="Arial"/>
              </a:rPr>
              <a:t>flip</a:t>
            </a:r>
            <a:r>
              <a:rPr lang="en-US" sz="2400" spc="-355" dirty="0" smtClean="0">
                <a:cs typeface="Arial"/>
              </a:rPr>
              <a:t> </a:t>
            </a:r>
            <a:r>
              <a:rPr lang="en-US" sz="2400" spc="-60" dirty="0" smtClean="0">
                <a:cs typeface="Arial"/>
              </a:rPr>
              <a:t>“heads”?	</a:t>
            </a:r>
            <a:endParaRPr lang="en-US" sz="2400" dirty="0" smtClean="0">
              <a:cs typeface="Arial"/>
            </a:endParaRPr>
          </a:p>
          <a:p>
            <a:pPr marL="12700" indent="0">
              <a:lnSpc>
                <a:spcPts val="2870"/>
              </a:lnSpc>
              <a:buClr>
                <a:srgbClr val="37A76E"/>
              </a:buClr>
              <a:buNone/>
              <a:tabLst>
                <a:tab pos="268605" algn="l"/>
                <a:tab pos="269240" algn="l"/>
              </a:tabLst>
            </a:pPr>
            <a:r>
              <a:rPr lang="en-US" sz="2400" b="1" spc="-105" dirty="0" smtClean="0">
                <a:cs typeface="Arial"/>
              </a:rPr>
              <a:t>Continuous</a:t>
            </a:r>
            <a:r>
              <a:rPr lang="en-US" sz="2400" b="1" spc="-130" dirty="0" smtClean="0">
                <a:cs typeface="Arial"/>
              </a:rPr>
              <a:t> </a:t>
            </a:r>
            <a:r>
              <a:rPr lang="en-US" sz="2400" b="1" spc="-140" dirty="0" smtClean="0">
                <a:cs typeface="Arial"/>
              </a:rPr>
              <a:t>Data</a:t>
            </a:r>
            <a:endParaRPr lang="en-US" sz="2400" b="1" dirty="0" smtClean="0">
              <a:cs typeface="Arial"/>
            </a:endParaRPr>
          </a:p>
          <a:p>
            <a:pPr marL="428625" indent="-342900">
              <a:lnSpc>
                <a:spcPct val="100000"/>
              </a:lnSpc>
              <a:spcBef>
                <a:spcPts val="60"/>
              </a:spcBef>
              <a:tabLst>
                <a:tab pos="560705" algn="l"/>
              </a:tabLst>
            </a:pPr>
            <a:r>
              <a:rPr lang="en-US" sz="2400" spc="-210" dirty="0" smtClean="0">
                <a:cs typeface="Arial"/>
              </a:rPr>
              <a:t>Has </a:t>
            </a:r>
            <a:r>
              <a:rPr lang="en-US" sz="2400" spc="-120" dirty="0" smtClean="0">
                <a:cs typeface="Arial"/>
              </a:rPr>
              <a:t>an </a:t>
            </a:r>
            <a:r>
              <a:rPr lang="en-US" sz="2400" spc="-10" dirty="0" smtClean="0">
                <a:cs typeface="Arial"/>
              </a:rPr>
              <a:t>infinite </a:t>
            </a:r>
            <a:r>
              <a:rPr lang="en-US" sz="2400" spc="-65" dirty="0" smtClean="0">
                <a:cs typeface="Arial"/>
              </a:rPr>
              <a:t>number </a:t>
            </a:r>
            <a:r>
              <a:rPr lang="en-US" sz="2400" spc="-5" dirty="0" smtClean="0">
                <a:cs typeface="Arial"/>
              </a:rPr>
              <a:t>of </a:t>
            </a:r>
            <a:r>
              <a:rPr lang="en-US" sz="2400" spc="-105" dirty="0" smtClean="0">
                <a:cs typeface="Arial"/>
              </a:rPr>
              <a:t>possible</a:t>
            </a:r>
            <a:r>
              <a:rPr lang="en-US" sz="2400" spc="-355" dirty="0" smtClean="0">
                <a:cs typeface="Arial"/>
              </a:rPr>
              <a:t> </a:t>
            </a:r>
            <a:r>
              <a:rPr lang="en-US" sz="2400" spc="-125" dirty="0" smtClean="0">
                <a:cs typeface="Arial"/>
              </a:rPr>
              <a:t>values</a:t>
            </a:r>
            <a:endParaRPr lang="en-US" sz="2400" dirty="0" smtClean="0">
              <a:cs typeface="Arial"/>
            </a:endParaRPr>
          </a:p>
          <a:p>
            <a:pPr marL="949325" lvl="1" indent="-342900">
              <a:lnSpc>
                <a:spcPct val="100000"/>
              </a:lnSpc>
              <a:spcBef>
                <a:spcPts val="60"/>
              </a:spcBef>
              <a:buFont typeface="Wingdings" panose="05000000000000000000" pitchFamily="2" charset="2"/>
              <a:buChar char="Ø"/>
              <a:tabLst>
                <a:tab pos="828040" algn="l"/>
                <a:tab pos="828675" algn="l"/>
              </a:tabLst>
            </a:pPr>
            <a:r>
              <a:rPr lang="en-US" spc="-95" dirty="0" smtClean="0">
                <a:cs typeface="Arial"/>
              </a:rPr>
              <a:t>How</a:t>
            </a:r>
            <a:r>
              <a:rPr lang="en-US" spc="-130" dirty="0" smtClean="0">
                <a:cs typeface="Arial"/>
              </a:rPr>
              <a:t> </a:t>
            </a:r>
            <a:r>
              <a:rPr lang="en-US" spc="-90" dirty="0" smtClean="0">
                <a:cs typeface="Arial"/>
              </a:rPr>
              <a:t>much</a:t>
            </a:r>
            <a:r>
              <a:rPr lang="en-US" spc="-110" dirty="0" smtClean="0">
                <a:cs typeface="Arial"/>
              </a:rPr>
              <a:t> </a:t>
            </a:r>
            <a:r>
              <a:rPr lang="en-US" spc="-15" dirty="0" smtClean="0">
                <a:cs typeface="Arial"/>
              </a:rPr>
              <a:t>time</a:t>
            </a:r>
            <a:r>
              <a:rPr lang="en-US" spc="-90" dirty="0" smtClean="0">
                <a:cs typeface="Arial"/>
              </a:rPr>
              <a:t> </a:t>
            </a:r>
            <a:r>
              <a:rPr lang="en-US" spc="-35" dirty="0" smtClean="0">
                <a:cs typeface="Arial"/>
              </a:rPr>
              <a:t>did</a:t>
            </a:r>
            <a:r>
              <a:rPr lang="en-US" spc="-130" dirty="0" smtClean="0">
                <a:cs typeface="Arial"/>
              </a:rPr>
              <a:t> </a:t>
            </a:r>
            <a:r>
              <a:rPr lang="en-US" spc="60" dirty="0" smtClean="0">
                <a:cs typeface="Arial"/>
              </a:rPr>
              <a:t>it</a:t>
            </a:r>
            <a:r>
              <a:rPr lang="en-US" spc="-90" dirty="0" smtClean="0">
                <a:cs typeface="Arial"/>
              </a:rPr>
              <a:t> </a:t>
            </a:r>
            <a:r>
              <a:rPr lang="en-US" spc="-85" dirty="0" smtClean="0">
                <a:cs typeface="Arial"/>
              </a:rPr>
              <a:t>take</a:t>
            </a:r>
            <a:r>
              <a:rPr lang="en-US" spc="-110" dirty="0" smtClean="0">
                <a:cs typeface="Arial"/>
              </a:rPr>
              <a:t> </a:t>
            </a:r>
            <a:r>
              <a:rPr lang="en-US" spc="-5" dirty="0" smtClean="0">
                <a:cs typeface="Arial"/>
              </a:rPr>
              <a:t>for</a:t>
            </a:r>
            <a:r>
              <a:rPr lang="en-US" spc="-110" dirty="0" smtClean="0">
                <a:cs typeface="Arial"/>
              </a:rPr>
              <a:t> </a:t>
            </a:r>
            <a:r>
              <a:rPr lang="en-US" spc="-155" dirty="0" smtClean="0">
                <a:cs typeface="Arial"/>
              </a:rPr>
              <a:t>a</a:t>
            </a:r>
            <a:r>
              <a:rPr lang="en-US" spc="-114" dirty="0" smtClean="0">
                <a:cs typeface="Arial"/>
              </a:rPr>
              <a:t> </a:t>
            </a:r>
            <a:r>
              <a:rPr lang="en-US" spc="-95" dirty="0" smtClean="0">
                <a:cs typeface="Arial"/>
              </a:rPr>
              <a:t>user </a:t>
            </a:r>
            <a:r>
              <a:rPr lang="en-US" spc="20" dirty="0" smtClean="0">
                <a:cs typeface="Arial"/>
              </a:rPr>
              <a:t>to</a:t>
            </a:r>
            <a:r>
              <a:rPr lang="en-US" spc="-114" dirty="0" smtClean="0">
                <a:cs typeface="Arial"/>
              </a:rPr>
              <a:t> </a:t>
            </a:r>
            <a:r>
              <a:rPr lang="en-US" spc="-120" dirty="0" smtClean="0">
                <a:cs typeface="Arial"/>
              </a:rPr>
              <a:t>check</a:t>
            </a:r>
            <a:r>
              <a:rPr lang="en-US" spc="-110" dirty="0" smtClean="0">
                <a:cs typeface="Arial"/>
              </a:rPr>
              <a:t> </a:t>
            </a:r>
            <a:r>
              <a:rPr lang="en-US" spc="-50" dirty="0" smtClean="0">
                <a:cs typeface="Arial"/>
              </a:rPr>
              <a:t>out?</a:t>
            </a:r>
            <a:endParaRPr lang="en-US" dirty="0" smtClean="0">
              <a:cs typeface="Arial"/>
            </a:endParaRPr>
          </a:p>
          <a:p>
            <a:pPr marL="949325" lvl="1" indent="-342900">
              <a:lnSpc>
                <a:spcPct val="100000"/>
              </a:lnSpc>
              <a:spcBef>
                <a:spcPts val="60"/>
              </a:spcBef>
              <a:buFont typeface="Wingdings" panose="05000000000000000000" pitchFamily="2" charset="2"/>
              <a:buChar char="Ø"/>
              <a:tabLst>
                <a:tab pos="828040" algn="l"/>
                <a:tab pos="828675" algn="l"/>
              </a:tabLst>
            </a:pPr>
            <a:r>
              <a:rPr lang="en-US" spc="-95" dirty="0" smtClean="0">
                <a:cs typeface="Arial"/>
              </a:rPr>
              <a:t>How </a:t>
            </a:r>
            <a:r>
              <a:rPr lang="en-US" spc="-90" dirty="0" smtClean="0">
                <a:cs typeface="Arial"/>
              </a:rPr>
              <a:t>much </a:t>
            </a:r>
            <a:r>
              <a:rPr lang="en-US" spc="-55" dirty="0" smtClean="0">
                <a:cs typeface="Arial"/>
              </a:rPr>
              <a:t>rain </a:t>
            </a:r>
            <a:r>
              <a:rPr lang="en-US" spc="-25" dirty="0" smtClean="0">
                <a:cs typeface="Arial"/>
              </a:rPr>
              <a:t>fell </a:t>
            </a:r>
            <a:r>
              <a:rPr lang="en-US" spc="-60" dirty="0" smtClean="0">
                <a:cs typeface="Arial"/>
              </a:rPr>
              <a:t>on </a:t>
            </a:r>
            <a:r>
              <a:rPr lang="en-US" spc="-155" dirty="0" smtClean="0">
                <a:cs typeface="Arial"/>
              </a:rPr>
              <a:t>a </a:t>
            </a:r>
            <a:r>
              <a:rPr lang="en-US" spc="-95" dirty="0" smtClean="0">
                <a:cs typeface="Arial"/>
              </a:rPr>
              <a:t>given</a:t>
            </a:r>
            <a:r>
              <a:rPr lang="en-US" spc="-280" dirty="0" smtClean="0">
                <a:cs typeface="Arial"/>
              </a:rPr>
              <a:t> </a:t>
            </a:r>
            <a:r>
              <a:rPr lang="en-US" spc="-140" dirty="0" smtClean="0">
                <a:cs typeface="Arial"/>
              </a:rPr>
              <a:t>day?</a:t>
            </a: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sp>
        <p:nvSpPr>
          <p:cNvPr id="5" name="object 4"/>
          <p:cNvSpPr/>
          <p:nvPr/>
        </p:nvSpPr>
        <p:spPr>
          <a:xfrm>
            <a:off x="7841673" y="1219200"/>
            <a:ext cx="3629891" cy="482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027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12700" marR="1461135" indent="0">
              <a:lnSpc>
                <a:spcPts val="2600"/>
              </a:lnSpc>
              <a:spcBef>
                <a:spcPts val="420"/>
              </a:spcBef>
              <a:buClr>
                <a:srgbClr val="37A76E"/>
              </a:buClr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Qualitative data that has no inherent mathematical meaning.</a:t>
            </a: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Gender, Yes/No (binary data), Race, State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Clr>
                <a:srgbClr val="37A76E"/>
              </a:buClr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Of Residence, Product Category, Political Party etc.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Clr>
                <a:srgbClr val="37A76E"/>
              </a:buClr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Clr>
                <a:srgbClr val="37A76E"/>
              </a:buClr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You can assign numbers to categories in order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Clr>
                <a:srgbClr val="37A76E"/>
              </a:buClr>
              <a:buNone/>
              <a:tabLst>
                <a:tab pos="268605" algn="l"/>
                <a:tab pos="269240" algn="l"/>
              </a:tabLst>
            </a:pPr>
            <a:r>
              <a:rPr lang="en-US" dirty="0">
                <a:cs typeface="Arial"/>
              </a:rPr>
              <a:t>t</a:t>
            </a:r>
            <a:r>
              <a:rPr lang="en-US" dirty="0" smtClean="0">
                <a:cs typeface="Arial"/>
              </a:rPr>
              <a:t>o represent them more compactly, but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Clr>
                <a:srgbClr val="37A76E"/>
              </a:buClr>
              <a:buNone/>
              <a:tabLst>
                <a:tab pos="268605" algn="l"/>
                <a:tab pos="269240" algn="l"/>
              </a:tabLst>
            </a:pPr>
            <a:r>
              <a:rPr lang="en-US" dirty="0">
                <a:cs typeface="Arial"/>
              </a:rPr>
              <a:t>t</a:t>
            </a:r>
            <a:r>
              <a:rPr lang="en-US" dirty="0" smtClean="0">
                <a:cs typeface="Arial"/>
              </a:rPr>
              <a:t>he numbers don’t have mathematical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Clr>
                <a:srgbClr val="37A76E"/>
              </a:buClr>
              <a:buNone/>
              <a:tabLst>
                <a:tab pos="268605" algn="l"/>
                <a:tab pos="269240" algn="l"/>
              </a:tabLst>
            </a:pPr>
            <a:r>
              <a:rPr lang="en-US" dirty="0">
                <a:cs typeface="Arial"/>
              </a:rPr>
              <a:t>m</a:t>
            </a:r>
            <a:r>
              <a:rPr lang="en-US" dirty="0" smtClean="0">
                <a:cs typeface="Arial"/>
              </a:rPr>
              <a:t>eaning.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Clr>
                <a:srgbClr val="37A76E"/>
              </a:buClr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sp>
        <p:nvSpPr>
          <p:cNvPr id="6" name="object 4"/>
          <p:cNvSpPr/>
          <p:nvPr/>
        </p:nvSpPr>
        <p:spPr>
          <a:xfrm>
            <a:off x="6650182" y="3255819"/>
            <a:ext cx="5368053" cy="3392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796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A mixture of numerical and categorical.</a:t>
            </a: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Categorical data that has mathematical meaning.</a:t>
            </a: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Example: movie rating on a 1-5 scale.</a:t>
            </a: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buFont typeface="Wingdings" panose="05000000000000000000" pitchFamily="2" charset="2"/>
              <a:buChar char="Ø"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Ratings must be 1, 2, 3, 4 or 5.</a:t>
            </a: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buFont typeface="Wingdings" panose="05000000000000000000" pitchFamily="2" charset="2"/>
              <a:buChar char="Ø"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But these values have mathematical meaning,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Clr>
                <a:srgbClr val="37A76E"/>
              </a:buClr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1 means it’s a worse movie than a 2. </a:t>
            </a: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sp>
        <p:nvSpPr>
          <p:cNvPr id="7" name="object 4"/>
          <p:cNvSpPr/>
          <p:nvPr/>
        </p:nvSpPr>
        <p:spPr>
          <a:xfrm>
            <a:off x="8288021" y="2115243"/>
            <a:ext cx="3065779" cy="3375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930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AKA Average</a:t>
            </a: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Sum/number of samples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Example:</a:t>
            </a: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buFont typeface="Wingdings" panose="05000000000000000000" pitchFamily="2" charset="2"/>
              <a:buChar char="Ø"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Number of children in each house on my street.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0, 2, 3, 2, 1, 0, 0, 2, 0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The Mean is (0+2+3+2+1+0+0+2+0)/9 = 1.11</a:t>
            </a: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428535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Sort the values, and take the value at the midpoint.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buFont typeface="Wingdings" panose="05000000000000000000" pitchFamily="2" charset="2"/>
              <a:buChar char="Ø"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Example: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0, 2, 3, 2, 1, 0, 0, 2, 0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Sort it: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0,0,0,0, 1, 2,2,2,3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>
                <a:cs typeface="Arial"/>
              </a:rPr>
              <a:t>	</a:t>
            </a:r>
            <a:r>
              <a:rPr lang="en-US" dirty="0" smtClean="0">
                <a:cs typeface="Arial"/>
              </a:rPr>
              <a:t>		  ↑	</a:t>
            </a: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90681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If you have an even number of samples,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take the average of the two in the middle.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Median is less susceptible to outliers than the mean.</a:t>
            </a: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buFont typeface="Wingdings" panose="05000000000000000000" pitchFamily="2" charset="2"/>
              <a:buChar char="Ø"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Example: mean household income in the US is $72,641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>
                <a:cs typeface="Arial"/>
              </a:rPr>
              <a:t>b</a:t>
            </a:r>
            <a:r>
              <a:rPr lang="en-US" dirty="0" smtClean="0">
                <a:cs typeface="Arial"/>
              </a:rPr>
              <a:t>ut the median is only $51,939.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sp>
        <p:nvSpPr>
          <p:cNvPr id="5" name="object 4"/>
          <p:cNvSpPr/>
          <p:nvPr/>
        </p:nvSpPr>
        <p:spPr>
          <a:xfrm>
            <a:off x="7007628" y="3261043"/>
            <a:ext cx="4602479" cy="3068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9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469900" marR="1461135" indent="-457200">
              <a:lnSpc>
                <a:spcPts val="2600"/>
              </a:lnSpc>
              <a:spcBef>
                <a:spcPts val="420"/>
              </a:spcBef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The most common value in a data set.</a:t>
            </a:r>
          </a:p>
          <a:p>
            <a:pPr marL="469900" marR="1461135" indent="-457200">
              <a:lnSpc>
                <a:spcPts val="2600"/>
              </a:lnSpc>
              <a:spcBef>
                <a:spcPts val="420"/>
              </a:spcBef>
              <a:buFont typeface="Wingdings" panose="05000000000000000000" pitchFamily="2" charset="2"/>
              <a:buChar char="Ø"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Not relevant to continuous numerical data.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Example: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0, 2, 3, 2, 1, 0, 0, 2, 0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How many of each value are there?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0:4, 1:1, 2:3, 3:1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r>
              <a:rPr lang="en-US" dirty="0" smtClean="0">
                <a:cs typeface="Arial"/>
              </a:rPr>
              <a:t>The mode is 0</a:t>
            </a: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  <a:p>
            <a:pPr marL="12700" marR="1461135" indent="0">
              <a:lnSpc>
                <a:spcPts val="2600"/>
              </a:lnSpc>
              <a:spcBef>
                <a:spcPts val="420"/>
              </a:spcBef>
              <a:buNone/>
              <a:tabLst>
                <a:tab pos="268605" algn="l"/>
                <a:tab pos="269240" algn="l"/>
              </a:tabLst>
            </a:pPr>
            <a:endParaRPr lang="en-US" dirty="0" smtClean="0">
              <a:cs typeface="Arial"/>
            </a:endParaRPr>
          </a:p>
        </p:txBody>
      </p:sp>
      <p:sp>
        <p:nvSpPr>
          <p:cNvPr id="4" name="object 14"/>
          <p:cNvSpPr/>
          <p:nvPr/>
        </p:nvSpPr>
        <p:spPr>
          <a:xfrm flipV="1">
            <a:off x="838200" y="969819"/>
            <a:ext cx="10515600" cy="96982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415524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1210</Words>
  <Application>Microsoft Office PowerPoint</Application>
  <PresentationFormat>Widescreen</PresentationFormat>
  <Paragraphs>202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DejaVu Sans</vt:lpstr>
      <vt:lpstr>Wingdings</vt:lpstr>
      <vt:lpstr>Office Theme</vt:lpstr>
      <vt:lpstr>Statistics and Probability Refresher</vt:lpstr>
      <vt:lpstr>Type of data </vt:lpstr>
      <vt:lpstr>Numerical </vt:lpstr>
      <vt:lpstr>Categorical </vt:lpstr>
      <vt:lpstr>Ordinal </vt:lpstr>
      <vt:lpstr>Mean </vt:lpstr>
      <vt:lpstr>Median </vt:lpstr>
      <vt:lpstr>Median </vt:lpstr>
      <vt:lpstr>Mode </vt:lpstr>
      <vt:lpstr>Variation and Standard Deviation </vt:lpstr>
      <vt:lpstr>Variation and Standard Deviation </vt:lpstr>
      <vt:lpstr>Probability Density Functions </vt:lpstr>
      <vt:lpstr>Probability Density Functions </vt:lpstr>
      <vt:lpstr>Probability Mass Function </vt:lpstr>
      <vt:lpstr>Percentiles and Moments </vt:lpstr>
      <vt:lpstr>Percentiles and Moments </vt:lpstr>
      <vt:lpstr>Percentiles and Moments </vt:lpstr>
      <vt:lpstr>Percentiles and Moments </vt:lpstr>
      <vt:lpstr>Covariance and Correlation </vt:lpstr>
      <vt:lpstr>Covariance and Correlation </vt:lpstr>
      <vt:lpstr>Covariance and Correlation </vt:lpstr>
      <vt:lpstr>Conditional Probability </vt:lpstr>
      <vt:lpstr>Bayes’ Theorem </vt:lpstr>
      <vt:lpstr>Bayes’ Theorem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and Probability Refresher</dc:title>
  <dc:creator>user</dc:creator>
  <cp:lastModifiedBy>user</cp:lastModifiedBy>
  <cp:revision>83</cp:revision>
  <dcterms:created xsi:type="dcterms:W3CDTF">2018-04-21T09:38:02Z</dcterms:created>
  <dcterms:modified xsi:type="dcterms:W3CDTF">2018-04-21T13:39:49Z</dcterms:modified>
</cp:coreProperties>
</file>