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9" r:id="rId15"/>
    <p:sldId id="28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FD791-DA2A-4784-96D5-0A7F9A663AE4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577C-E5A1-4B41-9EC7-A0202E6B1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2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3577C-E5A1-4B41-9EC7-A0202E6B16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30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1238" y="360044"/>
            <a:ext cx="8021523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83839" y="2054860"/>
            <a:ext cx="6360160" cy="2740660"/>
          </a:xfrm>
          <a:custGeom>
            <a:avLst/>
            <a:gdLst/>
            <a:ahLst/>
            <a:cxnLst/>
            <a:rect l="l" t="t" r="r" b="b"/>
            <a:pathLst>
              <a:path w="6360159" h="2740660">
                <a:moveTo>
                  <a:pt x="0" y="2740660"/>
                </a:moveTo>
                <a:lnTo>
                  <a:pt x="6360160" y="2740660"/>
                </a:lnTo>
                <a:lnTo>
                  <a:pt x="6360160" y="0"/>
                </a:lnTo>
                <a:lnTo>
                  <a:pt x="0" y="0"/>
                </a:lnTo>
                <a:lnTo>
                  <a:pt x="0" y="2740660"/>
                </a:lnTo>
                <a:close/>
              </a:path>
            </a:pathLst>
          </a:custGeom>
          <a:solidFill>
            <a:srgbClr val="ED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054860"/>
            <a:ext cx="2730500" cy="2740660"/>
          </a:xfrm>
          <a:custGeom>
            <a:avLst/>
            <a:gdLst/>
            <a:ahLst/>
            <a:cxnLst/>
            <a:rect l="l" t="t" r="r" b="b"/>
            <a:pathLst>
              <a:path w="2730500" h="2740660">
                <a:moveTo>
                  <a:pt x="0" y="2740660"/>
                </a:moveTo>
                <a:lnTo>
                  <a:pt x="2730500" y="2740660"/>
                </a:lnTo>
                <a:lnTo>
                  <a:pt x="2730500" y="0"/>
                </a:lnTo>
                <a:lnTo>
                  <a:pt x="0" y="0"/>
                </a:lnTo>
                <a:lnTo>
                  <a:pt x="0" y="2740660"/>
                </a:lnTo>
                <a:close/>
              </a:path>
            </a:pathLst>
          </a:custGeom>
          <a:solidFill>
            <a:srgbClr val="94AC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83839" y="2054860"/>
            <a:ext cx="6360160" cy="2740660"/>
          </a:xfrm>
          <a:custGeom>
            <a:avLst/>
            <a:gdLst/>
            <a:ahLst/>
            <a:cxnLst/>
            <a:rect l="l" t="t" r="r" b="b"/>
            <a:pathLst>
              <a:path w="6360159" h="2740660">
                <a:moveTo>
                  <a:pt x="0" y="2740660"/>
                </a:moveTo>
                <a:lnTo>
                  <a:pt x="6360160" y="2740660"/>
                </a:lnTo>
                <a:lnTo>
                  <a:pt x="6360160" y="0"/>
                </a:lnTo>
                <a:lnTo>
                  <a:pt x="0" y="0"/>
                </a:lnTo>
                <a:lnTo>
                  <a:pt x="0" y="2740660"/>
                </a:lnTo>
                <a:close/>
              </a:path>
            </a:pathLst>
          </a:custGeom>
          <a:solidFill>
            <a:srgbClr val="ED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054860"/>
            <a:ext cx="2730500" cy="2740660"/>
          </a:xfrm>
          <a:custGeom>
            <a:avLst/>
            <a:gdLst/>
            <a:ahLst/>
            <a:cxnLst/>
            <a:rect l="l" t="t" r="r" b="b"/>
            <a:pathLst>
              <a:path w="2730500" h="2740660">
                <a:moveTo>
                  <a:pt x="0" y="2740660"/>
                </a:moveTo>
                <a:lnTo>
                  <a:pt x="2730500" y="2740660"/>
                </a:lnTo>
                <a:lnTo>
                  <a:pt x="2730500" y="0"/>
                </a:lnTo>
                <a:lnTo>
                  <a:pt x="0" y="0"/>
                </a:lnTo>
                <a:lnTo>
                  <a:pt x="0" y="2740660"/>
                </a:lnTo>
                <a:close/>
              </a:path>
            </a:pathLst>
          </a:custGeom>
          <a:solidFill>
            <a:srgbClr val="94AC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76996"/>
            <a:ext cx="8557260" cy="381000"/>
          </a:xfrm>
          <a:custGeom>
            <a:avLst/>
            <a:gdLst/>
            <a:ahLst/>
            <a:cxnLst/>
            <a:rect l="l" t="t" r="r" b="b"/>
            <a:pathLst>
              <a:path w="8557260" h="381000">
                <a:moveTo>
                  <a:pt x="0" y="380999"/>
                </a:moveTo>
                <a:lnTo>
                  <a:pt x="8557260" y="380999"/>
                </a:lnTo>
                <a:lnTo>
                  <a:pt x="855726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733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D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0100" y="2291587"/>
            <a:ext cx="5003799" cy="1399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632" y="1366266"/>
            <a:ext cx="7920735" cy="2327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3124200"/>
            <a:ext cx="4114800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dirty="0">
                <a:solidFill>
                  <a:srgbClr val="FFFFFF"/>
                </a:solidFill>
                <a:latin typeface="Arial"/>
                <a:cs typeface="Arial"/>
              </a:rPr>
              <a:t>Decision Trees</a:t>
            </a:r>
            <a:endParaRPr sz="4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6057"/>
            <a:ext cx="58489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</a:rPr>
              <a:t>Exercise… </a:t>
            </a:r>
            <a:r>
              <a:rPr sz="3200" spc="-35" dirty="0">
                <a:solidFill>
                  <a:srgbClr val="000000"/>
                </a:solidFill>
              </a:rPr>
              <a:t>Compute </a:t>
            </a:r>
            <a:r>
              <a:rPr sz="3200" spc="-30" dirty="0">
                <a:solidFill>
                  <a:srgbClr val="000000"/>
                </a:solidFill>
              </a:rPr>
              <a:t>Gini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Gain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733800" y="23622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ts val="2055"/>
              </a:lnSpc>
            </a:pPr>
            <a:r>
              <a:rPr sz="1800" dirty="0">
                <a:latin typeface="Arial"/>
                <a:cs typeface="Arial"/>
              </a:rPr>
              <a:t>Root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  <a:p>
            <a:pPr marL="9842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N:100;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-145" dirty="0">
                <a:latin typeface="Arial"/>
                <a:cs typeface="Arial"/>
              </a:rPr>
              <a:t>T:40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0800" y="39624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" algn="ctr">
              <a:lnSpc>
                <a:spcPts val="2055"/>
              </a:lnSpc>
            </a:pP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N: 25; </a:t>
            </a:r>
            <a:r>
              <a:rPr sz="1800" spc="-215" dirty="0">
                <a:latin typeface="Arial"/>
                <a:cs typeface="Arial"/>
              </a:rPr>
              <a:t>T:</a:t>
            </a:r>
            <a:r>
              <a:rPr sz="1800" spc="-41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3000" y="39624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" algn="ctr">
              <a:lnSpc>
                <a:spcPts val="2055"/>
              </a:lnSpc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1206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N: 75; </a:t>
            </a:r>
            <a:r>
              <a:rPr sz="1800" spc="-215" dirty="0">
                <a:latin typeface="Arial"/>
                <a:cs typeface="Arial"/>
              </a:rPr>
              <a:t>T:</a:t>
            </a:r>
            <a:r>
              <a:rPr sz="1800" spc="-4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15842" y="3798696"/>
            <a:ext cx="179450" cy="16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4897" y="3034410"/>
            <a:ext cx="1096010" cy="882650"/>
          </a:xfrm>
          <a:custGeom>
            <a:avLst/>
            <a:gdLst/>
            <a:ahLst/>
            <a:cxnLst/>
            <a:rect l="l" t="t" r="r" b="b"/>
            <a:pathLst>
              <a:path w="1096010" h="882650">
                <a:moveTo>
                  <a:pt x="1072134" y="0"/>
                </a:moveTo>
                <a:lnTo>
                  <a:pt x="13715" y="846708"/>
                </a:lnTo>
                <a:lnTo>
                  <a:pt x="0" y="882269"/>
                </a:lnTo>
                <a:lnTo>
                  <a:pt x="36829" y="877188"/>
                </a:lnTo>
                <a:lnTo>
                  <a:pt x="1096010" y="29717"/>
                </a:lnTo>
                <a:lnTo>
                  <a:pt x="1072134" y="0"/>
                </a:lnTo>
                <a:close/>
              </a:path>
            </a:pathLst>
          </a:custGeom>
          <a:solidFill>
            <a:srgbClr val="005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7448" y="3800983"/>
            <a:ext cx="180848" cy="16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47540" y="3034029"/>
            <a:ext cx="1170305" cy="884555"/>
          </a:xfrm>
          <a:custGeom>
            <a:avLst/>
            <a:gdLst/>
            <a:ahLst/>
            <a:cxnLst/>
            <a:rect l="l" t="t" r="r" b="b"/>
            <a:pathLst>
              <a:path w="1170304" h="884554">
                <a:moveTo>
                  <a:pt x="22860" y="0"/>
                </a:moveTo>
                <a:lnTo>
                  <a:pt x="0" y="30480"/>
                </a:lnTo>
                <a:lnTo>
                  <a:pt x="1133221" y="880491"/>
                </a:lnTo>
                <a:lnTo>
                  <a:pt x="1170305" y="884555"/>
                </a:lnTo>
                <a:lnTo>
                  <a:pt x="1155573" y="849503"/>
                </a:lnTo>
                <a:lnTo>
                  <a:pt x="22860" y="0"/>
                </a:lnTo>
                <a:close/>
              </a:path>
            </a:pathLst>
          </a:custGeom>
          <a:solidFill>
            <a:srgbClr val="005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20388" y="3556203"/>
            <a:ext cx="924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Visits 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2298" y="332701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30495" y="332701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6057"/>
            <a:ext cx="22288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000000"/>
                </a:solidFill>
              </a:rPr>
              <a:t>Sampling…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28091" y="1275892"/>
            <a:ext cx="6086475" cy="103505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400" spc="-10" dirty="0">
                <a:latin typeface="Arial"/>
                <a:cs typeface="Arial"/>
              </a:rPr>
              <a:t>## Creating Development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spc="-20" dirty="0">
                <a:latin typeface="Arial"/>
                <a:cs typeface="Arial"/>
              </a:rPr>
              <a:t>Validation</a:t>
            </a:r>
            <a:r>
              <a:rPr sz="1400" spc="-3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Sample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spc="-20" dirty="0">
                <a:latin typeface="Arial"/>
                <a:cs typeface="Arial"/>
              </a:rPr>
              <a:t>##</a:t>
            </a:r>
            <a:r>
              <a:rPr sz="1400" spc="-20" dirty="0">
                <a:latin typeface="Calibri"/>
                <a:cs typeface="Calibri"/>
              </a:rPr>
              <a:t>dummy_df </a:t>
            </a:r>
            <a:r>
              <a:rPr sz="1400" spc="-5" dirty="0">
                <a:latin typeface="Calibri"/>
                <a:cs typeface="Calibri"/>
              </a:rPr>
              <a:t>= </a:t>
            </a:r>
            <a:r>
              <a:rPr sz="1400" spc="-10" dirty="0" err="1">
                <a:latin typeface="Calibri"/>
                <a:cs typeface="Calibri"/>
              </a:rPr>
              <a:t>pd.read_csv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lang="en-IN" sz="1400" spc="-10" dirty="0">
                <a:latin typeface="Calibri"/>
                <a:cs typeface="Calibri"/>
              </a:rPr>
              <a:t>‘path/filename.csv’</a:t>
            </a:r>
            <a:r>
              <a:rPr sz="1400" spc="-5" dirty="0"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spc="-15" dirty="0">
                <a:latin typeface="Arial"/>
                <a:cs typeface="Arial"/>
              </a:rPr>
              <a:t>##</a:t>
            </a:r>
            <a:r>
              <a:rPr sz="1400" spc="-15" dirty="0">
                <a:latin typeface="Calibri"/>
                <a:cs typeface="Calibri"/>
              </a:rPr>
              <a:t>x_train, x_test, y_train, y_test </a:t>
            </a:r>
            <a:r>
              <a:rPr sz="1400" spc="-5" dirty="0">
                <a:latin typeface="Calibri"/>
                <a:cs typeface="Calibri"/>
              </a:rPr>
              <a:t>= </a:t>
            </a:r>
            <a:r>
              <a:rPr sz="1400" spc="-15" dirty="0">
                <a:latin typeface="Calibri"/>
                <a:cs typeface="Calibri"/>
              </a:rPr>
              <a:t>train_test_split(x,y,test_size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=0.5)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238" y="4775072"/>
            <a:ext cx="7211695" cy="576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5" dirty="0">
                <a:solidFill>
                  <a:srgbClr val="0054A3"/>
                </a:solidFill>
                <a:latin typeface="Arial"/>
                <a:cs typeface="Arial"/>
              </a:rPr>
              <a:t>CTDF.dev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&lt;- </a:t>
            </a:r>
            <a:r>
              <a:rPr sz="1400" b="1" spc="-30" dirty="0">
                <a:solidFill>
                  <a:srgbClr val="0054A3"/>
                </a:solidFill>
                <a:latin typeface="Arial"/>
                <a:cs typeface="Arial"/>
              </a:rPr>
              <a:t>pd.read_csv("datafile/DEV_SAMPLE.csv", </a:t>
            </a:r>
            <a:r>
              <a:rPr sz="1400" b="1" spc="-25" dirty="0">
                <a:solidFill>
                  <a:srgbClr val="0054A3"/>
                </a:solidFill>
                <a:latin typeface="Arial"/>
                <a:cs typeface="Arial"/>
              </a:rPr>
              <a:t>sep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= </a:t>
            </a:r>
            <a:r>
              <a:rPr sz="1400" b="1" spc="-20" dirty="0">
                <a:solidFill>
                  <a:srgbClr val="0054A3"/>
                </a:solidFill>
                <a:latin typeface="Arial"/>
                <a:cs typeface="Arial"/>
              </a:rPr>
              <a:t>",", </a:t>
            </a:r>
            <a:r>
              <a:rPr sz="1400" b="1" spc="-35" dirty="0">
                <a:solidFill>
                  <a:srgbClr val="0054A3"/>
                </a:solidFill>
                <a:latin typeface="Arial"/>
                <a:cs typeface="Arial"/>
              </a:rPr>
              <a:t>header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=</a:t>
            </a:r>
            <a:r>
              <a:rPr sz="1400" b="1" spc="-35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0054A3"/>
                </a:solidFill>
                <a:latin typeface="Arial"/>
                <a:cs typeface="Arial"/>
              </a:rPr>
              <a:t>T)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b="1" spc="-50" dirty="0">
                <a:solidFill>
                  <a:srgbClr val="0054A3"/>
                </a:solidFill>
                <a:latin typeface="Arial"/>
                <a:cs typeface="Arial"/>
              </a:rPr>
              <a:t>CTDF.holdout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&lt;- </a:t>
            </a:r>
            <a:r>
              <a:rPr sz="1400" b="1" spc="-30" dirty="0">
                <a:solidFill>
                  <a:srgbClr val="0054A3"/>
                </a:solidFill>
                <a:latin typeface="Arial"/>
                <a:cs typeface="Arial"/>
              </a:rPr>
              <a:t>pd.read_csv </a:t>
            </a:r>
            <a:r>
              <a:rPr sz="1400" b="1" spc="-25" dirty="0">
                <a:solidFill>
                  <a:srgbClr val="0054A3"/>
                </a:solidFill>
                <a:latin typeface="Arial"/>
                <a:cs typeface="Arial"/>
              </a:rPr>
              <a:t>("datafile/HOLDOUT_SAMPLE.csv", </a:t>
            </a:r>
            <a:r>
              <a:rPr sz="1400" b="1" spc="-30" dirty="0">
                <a:solidFill>
                  <a:srgbClr val="0054A3"/>
                </a:solidFill>
                <a:latin typeface="Arial"/>
                <a:cs typeface="Arial"/>
              </a:rPr>
              <a:t>sep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= </a:t>
            </a:r>
            <a:r>
              <a:rPr sz="1400" b="1" dirty="0">
                <a:solidFill>
                  <a:srgbClr val="0054A3"/>
                </a:solidFill>
                <a:latin typeface="Arial"/>
                <a:cs typeface="Arial"/>
              </a:rPr>
              <a:t>",", </a:t>
            </a:r>
            <a:r>
              <a:rPr sz="1400" b="1" spc="-35" dirty="0">
                <a:solidFill>
                  <a:srgbClr val="0054A3"/>
                </a:solidFill>
                <a:latin typeface="Arial"/>
                <a:cs typeface="Arial"/>
              </a:rPr>
              <a:t>header </a:t>
            </a:r>
            <a:r>
              <a:rPr sz="1400" b="1" spc="-5" dirty="0">
                <a:solidFill>
                  <a:srgbClr val="0054A3"/>
                </a:solidFill>
                <a:latin typeface="Arial"/>
                <a:cs typeface="Arial"/>
              </a:rPr>
              <a:t>=</a:t>
            </a:r>
            <a:r>
              <a:rPr sz="1400" b="1" spc="155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54A3"/>
                </a:solidFill>
                <a:latin typeface="Arial"/>
                <a:cs typeface="Arial"/>
              </a:rPr>
              <a:t>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91859" y="1795779"/>
            <a:ext cx="2346960" cy="612140"/>
          </a:xfrm>
          <a:custGeom>
            <a:avLst/>
            <a:gdLst/>
            <a:ahLst/>
            <a:cxnLst/>
            <a:rect l="l" t="t" r="r" b="b"/>
            <a:pathLst>
              <a:path w="2346959" h="612139">
                <a:moveTo>
                  <a:pt x="0" y="422021"/>
                </a:moveTo>
                <a:lnTo>
                  <a:pt x="595121" y="315214"/>
                </a:lnTo>
                <a:lnTo>
                  <a:pt x="595884" y="290068"/>
                </a:lnTo>
                <a:lnTo>
                  <a:pt x="602361" y="265430"/>
                </a:lnTo>
                <a:lnTo>
                  <a:pt x="631443" y="218059"/>
                </a:lnTo>
                <a:lnTo>
                  <a:pt x="680719" y="173609"/>
                </a:lnTo>
                <a:lnTo>
                  <a:pt x="748411" y="132715"/>
                </a:lnTo>
                <a:lnTo>
                  <a:pt x="788669" y="113919"/>
                </a:lnTo>
                <a:lnTo>
                  <a:pt x="832865" y="96139"/>
                </a:lnTo>
                <a:lnTo>
                  <a:pt x="880871" y="79629"/>
                </a:lnTo>
                <a:lnTo>
                  <a:pt x="932307" y="64516"/>
                </a:lnTo>
                <a:lnTo>
                  <a:pt x="987043" y="50673"/>
                </a:lnTo>
                <a:lnTo>
                  <a:pt x="1044956" y="38354"/>
                </a:lnTo>
                <a:lnTo>
                  <a:pt x="1105662" y="27686"/>
                </a:lnTo>
                <a:lnTo>
                  <a:pt x="1169035" y="18542"/>
                </a:lnTo>
                <a:lnTo>
                  <a:pt x="1234820" y="11049"/>
                </a:lnTo>
                <a:lnTo>
                  <a:pt x="1302765" y="5461"/>
                </a:lnTo>
                <a:lnTo>
                  <a:pt x="1372742" y="1778"/>
                </a:lnTo>
                <a:lnTo>
                  <a:pt x="1444497" y="0"/>
                </a:lnTo>
                <a:lnTo>
                  <a:pt x="1516380" y="254"/>
                </a:lnTo>
                <a:lnTo>
                  <a:pt x="1586864" y="2540"/>
                </a:lnTo>
                <a:lnTo>
                  <a:pt x="1655698" y="6731"/>
                </a:lnTo>
                <a:lnTo>
                  <a:pt x="1722755" y="12700"/>
                </a:lnTo>
                <a:lnTo>
                  <a:pt x="1787524" y="20447"/>
                </a:lnTo>
                <a:lnTo>
                  <a:pt x="1850009" y="29972"/>
                </a:lnTo>
                <a:lnTo>
                  <a:pt x="1909825" y="41021"/>
                </a:lnTo>
                <a:lnTo>
                  <a:pt x="1966975" y="53594"/>
                </a:lnTo>
                <a:lnTo>
                  <a:pt x="2020950" y="67691"/>
                </a:lnTo>
                <a:lnTo>
                  <a:pt x="2071623" y="83058"/>
                </a:lnTo>
                <a:lnTo>
                  <a:pt x="2118867" y="99822"/>
                </a:lnTo>
                <a:lnTo>
                  <a:pt x="2162301" y="117856"/>
                </a:lnTo>
                <a:lnTo>
                  <a:pt x="2201798" y="136906"/>
                </a:lnTo>
                <a:lnTo>
                  <a:pt x="2236977" y="157099"/>
                </a:lnTo>
                <a:lnTo>
                  <a:pt x="2293873" y="200406"/>
                </a:lnTo>
                <a:lnTo>
                  <a:pt x="2331212" y="247142"/>
                </a:lnTo>
                <a:lnTo>
                  <a:pt x="2346960" y="296672"/>
                </a:lnTo>
                <a:lnTo>
                  <a:pt x="2346197" y="321818"/>
                </a:lnTo>
                <a:lnTo>
                  <a:pt x="2327910" y="370459"/>
                </a:lnTo>
                <a:lnTo>
                  <a:pt x="2288413" y="416433"/>
                </a:lnTo>
                <a:lnTo>
                  <a:pt x="2229739" y="459232"/>
                </a:lnTo>
                <a:lnTo>
                  <a:pt x="2193670" y="479171"/>
                </a:lnTo>
                <a:lnTo>
                  <a:pt x="2153412" y="497967"/>
                </a:lnTo>
                <a:lnTo>
                  <a:pt x="2109216" y="515747"/>
                </a:lnTo>
                <a:lnTo>
                  <a:pt x="2061210" y="532130"/>
                </a:lnTo>
                <a:lnTo>
                  <a:pt x="2009774" y="547370"/>
                </a:lnTo>
                <a:lnTo>
                  <a:pt x="1955038" y="561213"/>
                </a:lnTo>
                <a:lnTo>
                  <a:pt x="1897125" y="573532"/>
                </a:lnTo>
                <a:lnTo>
                  <a:pt x="1836419" y="584200"/>
                </a:lnTo>
                <a:lnTo>
                  <a:pt x="1773046" y="593344"/>
                </a:lnTo>
                <a:lnTo>
                  <a:pt x="1707261" y="600710"/>
                </a:lnTo>
                <a:lnTo>
                  <a:pt x="1639315" y="606425"/>
                </a:lnTo>
                <a:lnTo>
                  <a:pt x="1569339" y="610108"/>
                </a:lnTo>
                <a:lnTo>
                  <a:pt x="1497584" y="611886"/>
                </a:lnTo>
                <a:lnTo>
                  <a:pt x="1444243" y="611886"/>
                </a:lnTo>
                <a:lnTo>
                  <a:pt x="1391539" y="610743"/>
                </a:lnTo>
                <a:lnTo>
                  <a:pt x="1339341" y="608584"/>
                </a:lnTo>
                <a:lnTo>
                  <a:pt x="1288034" y="605282"/>
                </a:lnTo>
                <a:lnTo>
                  <a:pt x="1237614" y="600964"/>
                </a:lnTo>
                <a:lnTo>
                  <a:pt x="1188212" y="595630"/>
                </a:lnTo>
                <a:lnTo>
                  <a:pt x="1139951" y="589407"/>
                </a:lnTo>
                <a:lnTo>
                  <a:pt x="1092962" y="582041"/>
                </a:lnTo>
                <a:lnTo>
                  <a:pt x="1047368" y="573913"/>
                </a:lnTo>
                <a:lnTo>
                  <a:pt x="1003172" y="564769"/>
                </a:lnTo>
                <a:lnTo>
                  <a:pt x="960627" y="554736"/>
                </a:lnTo>
                <a:lnTo>
                  <a:pt x="919861" y="543814"/>
                </a:lnTo>
                <a:lnTo>
                  <a:pt x="880871" y="532130"/>
                </a:lnTo>
                <a:lnTo>
                  <a:pt x="843788" y="519684"/>
                </a:lnTo>
                <a:lnTo>
                  <a:pt x="775969" y="492379"/>
                </a:lnTo>
                <a:lnTo>
                  <a:pt x="717422" y="462025"/>
                </a:lnTo>
                <a:lnTo>
                  <a:pt x="668909" y="429133"/>
                </a:lnTo>
                <a:lnTo>
                  <a:pt x="0" y="422021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90586" y="2016633"/>
            <a:ext cx="1043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Sampling</a:t>
            </a:r>
            <a:r>
              <a:rPr sz="1200" spc="-229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02836" y="2892932"/>
            <a:ext cx="4022725" cy="1823085"/>
          </a:xfrm>
          <a:custGeom>
            <a:avLst/>
            <a:gdLst/>
            <a:ahLst/>
            <a:cxnLst/>
            <a:rect l="l" t="t" r="r" b="b"/>
            <a:pathLst>
              <a:path w="4022725" h="1823085">
                <a:moveTo>
                  <a:pt x="0" y="1823084"/>
                </a:moveTo>
                <a:lnTo>
                  <a:pt x="1429130" y="1055369"/>
                </a:lnTo>
                <a:lnTo>
                  <a:pt x="1382014" y="1001267"/>
                </a:lnTo>
                <a:lnTo>
                  <a:pt x="1343787" y="946276"/>
                </a:lnTo>
                <a:lnTo>
                  <a:pt x="1314577" y="890650"/>
                </a:lnTo>
                <a:lnTo>
                  <a:pt x="1294002" y="834389"/>
                </a:lnTo>
                <a:lnTo>
                  <a:pt x="1282064" y="778128"/>
                </a:lnTo>
                <a:lnTo>
                  <a:pt x="1278509" y="721740"/>
                </a:lnTo>
                <a:lnTo>
                  <a:pt x="1283208" y="665733"/>
                </a:lnTo>
                <a:lnTo>
                  <a:pt x="1296035" y="610362"/>
                </a:lnTo>
                <a:lnTo>
                  <a:pt x="1316736" y="555625"/>
                </a:lnTo>
                <a:lnTo>
                  <a:pt x="1345311" y="502157"/>
                </a:lnTo>
                <a:lnTo>
                  <a:pt x="1381505" y="449833"/>
                </a:lnTo>
                <a:lnTo>
                  <a:pt x="1425193" y="399161"/>
                </a:lnTo>
                <a:lnTo>
                  <a:pt x="1476248" y="350138"/>
                </a:lnTo>
                <a:lnTo>
                  <a:pt x="1534540" y="303402"/>
                </a:lnTo>
                <a:lnTo>
                  <a:pt x="1599691" y="258825"/>
                </a:lnTo>
                <a:lnTo>
                  <a:pt x="1671827" y="216788"/>
                </a:lnTo>
                <a:lnTo>
                  <a:pt x="1750695" y="177672"/>
                </a:lnTo>
                <a:lnTo>
                  <a:pt x="1836165" y="141604"/>
                </a:lnTo>
                <a:lnTo>
                  <a:pt x="1927987" y="108838"/>
                </a:lnTo>
                <a:lnTo>
                  <a:pt x="2026030" y="79628"/>
                </a:lnTo>
                <a:lnTo>
                  <a:pt x="2128266" y="54737"/>
                </a:lnTo>
                <a:lnTo>
                  <a:pt x="2232279" y="34543"/>
                </a:lnTo>
                <a:lnTo>
                  <a:pt x="2337689" y="19050"/>
                </a:lnTo>
                <a:lnTo>
                  <a:pt x="2443861" y="8127"/>
                </a:lnTo>
                <a:lnTo>
                  <a:pt x="2550541" y="1904"/>
                </a:lnTo>
                <a:lnTo>
                  <a:pt x="2656966" y="0"/>
                </a:lnTo>
                <a:lnTo>
                  <a:pt x="2762885" y="2412"/>
                </a:lnTo>
                <a:lnTo>
                  <a:pt x="2867787" y="9270"/>
                </a:lnTo>
                <a:lnTo>
                  <a:pt x="2971165" y="20192"/>
                </a:lnTo>
                <a:lnTo>
                  <a:pt x="3072511" y="35305"/>
                </a:lnTo>
                <a:lnTo>
                  <a:pt x="3171316" y="54482"/>
                </a:lnTo>
                <a:lnTo>
                  <a:pt x="3267329" y="77596"/>
                </a:lnTo>
                <a:lnTo>
                  <a:pt x="3359785" y="104520"/>
                </a:lnTo>
                <a:lnTo>
                  <a:pt x="3448431" y="135254"/>
                </a:lnTo>
                <a:lnTo>
                  <a:pt x="3532632" y="169799"/>
                </a:lnTo>
                <a:lnTo>
                  <a:pt x="3612007" y="207899"/>
                </a:lnTo>
                <a:lnTo>
                  <a:pt x="3686174" y="249681"/>
                </a:lnTo>
                <a:lnTo>
                  <a:pt x="3754373" y="294766"/>
                </a:lnTo>
                <a:lnTo>
                  <a:pt x="3816349" y="343407"/>
                </a:lnTo>
                <a:lnTo>
                  <a:pt x="3871594" y="395224"/>
                </a:lnTo>
                <a:lnTo>
                  <a:pt x="3918712" y="449325"/>
                </a:lnTo>
                <a:lnTo>
                  <a:pt x="3956939" y="504316"/>
                </a:lnTo>
                <a:lnTo>
                  <a:pt x="3986148" y="559942"/>
                </a:lnTo>
                <a:lnTo>
                  <a:pt x="4006722" y="616203"/>
                </a:lnTo>
                <a:lnTo>
                  <a:pt x="4018661" y="672464"/>
                </a:lnTo>
                <a:lnTo>
                  <a:pt x="4022216" y="728852"/>
                </a:lnTo>
                <a:lnTo>
                  <a:pt x="4017517" y="784859"/>
                </a:lnTo>
                <a:lnTo>
                  <a:pt x="4004691" y="840231"/>
                </a:lnTo>
                <a:lnTo>
                  <a:pt x="3983990" y="894841"/>
                </a:lnTo>
                <a:lnTo>
                  <a:pt x="3955415" y="948435"/>
                </a:lnTo>
                <a:lnTo>
                  <a:pt x="3919219" y="1000759"/>
                </a:lnTo>
                <a:lnTo>
                  <a:pt x="3875532" y="1051433"/>
                </a:lnTo>
                <a:lnTo>
                  <a:pt x="3824478" y="1100327"/>
                </a:lnTo>
                <a:lnTo>
                  <a:pt x="3766185" y="1147190"/>
                </a:lnTo>
                <a:lnTo>
                  <a:pt x="3701034" y="1191767"/>
                </a:lnTo>
                <a:lnTo>
                  <a:pt x="3628897" y="1233677"/>
                </a:lnTo>
                <a:lnTo>
                  <a:pt x="3550031" y="1272920"/>
                </a:lnTo>
                <a:lnTo>
                  <a:pt x="3464560" y="1308989"/>
                </a:lnTo>
                <a:lnTo>
                  <a:pt x="3372739" y="1341754"/>
                </a:lnTo>
                <a:lnTo>
                  <a:pt x="3274694" y="1370964"/>
                </a:lnTo>
                <a:lnTo>
                  <a:pt x="3199257" y="1389887"/>
                </a:lnTo>
                <a:lnTo>
                  <a:pt x="3122421" y="1406143"/>
                </a:lnTo>
                <a:lnTo>
                  <a:pt x="3044570" y="1419859"/>
                </a:lnTo>
                <a:lnTo>
                  <a:pt x="2965704" y="1431035"/>
                </a:lnTo>
                <a:lnTo>
                  <a:pt x="2886074" y="1439671"/>
                </a:lnTo>
                <a:lnTo>
                  <a:pt x="2806065" y="1445767"/>
                </a:lnTo>
                <a:lnTo>
                  <a:pt x="2725673" y="1449450"/>
                </a:lnTo>
                <a:lnTo>
                  <a:pt x="2645283" y="1450466"/>
                </a:lnTo>
                <a:lnTo>
                  <a:pt x="2565018" y="1449069"/>
                </a:lnTo>
                <a:lnTo>
                  <a:pt x="2485009" y="1445133"/>
                </a:lnTo>
                <a:lnTo>
                  <a:pt x="2405634" y="1438783"/>
                </a:lnTo>
                <a:lnTo>
                  <a:pt x="2327021" y="1430019"/>
                </a:lnTo>
                <a:lnTo>
                  <a:pt x="2249424" y="1418843"/>
                </a:lnTo>
                <a:lnTo>
                  <a:pt x="2172970" y="1405127"/>
                </a:lnTo>
                <a:lnTo>
                  <a:pt x="2098040" y="1389125"/>
                </a:lnTo>
                <a:lnTo>
                  <a:pt x="2024634" y="1370583"/>
                </a:lnTo>
                <a:lnTo>
                  <a:pt x="1953133" y="1349755"/>
                </a:lnTo>
                <a:lnTo>
                  <a:pt x="1883664" y="1326641"/>
                </a:lnTo>
                <a:lnTo>
                  <a:pt x="1816480" y="1301114"/>
                </a:lnTo>
                <a:lnTo>
                  <a:pt x="1751838" y="1273174"/>
                </a:lnTo>
                <a:lnTo>
                  <a:pt x="0" y="1823084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39765" y="3154171"/>
            <a:ext cx="164718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Separate Dev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85" dirty="0">
                <a:latin typeface="Arial"/>
                <a:cs typeface="Arial"/>
              </a:rPr>
              <a:t>Val  </a:t>
            </a:r>
            <a:r>
              <a:rPr sz="1200" spc="-5" dirty="0">
                <a:latin typeface="Arial"/>
                <a:cs typeface="Arial"/>
              </a:rPr>
              <a:t>samples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providedas  </a:t>
            </a:r>
            <a:r>
              <a:rPr sz="1200" spc="-5" dirty="0">
                <a:latin typeface="Arial"/>
                <a:cs typeface="Arial"/>
              </a:rPr>
              <a:t>such </a:t>
            </a:r>
            <a:r>
              <a:rPr sz="1200" spc="-30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will directly  </a:t>
            </a:r>
            <a:r>
              <a:rPr sz="1200" spc="-5" dirty="0">
                <a:latin typeface="Arial"/>
                <a:cs typeface="Arial"/>
              </a:rPr>
              <a:t>import </a:t>
            </a:r>
            <a:r>
              <a:rPr sz="1200" dirty="0">
                <a:latin typeface="Arial"/>
                <a:cs typeface="Arial"/>
              </a:rPr>
              <a:t>them rather than  </a:t>
            </a:r>
            <a:r>
              <a:rPr sz="1200" spc="-5" dirty="0">
                <a:latin typeface="Arial"/>
                <a:cs typeface="Arial"/>
              </a:rPr>
              <a:t>use sampling</a:t>
            </a:r>
            <a:r>
              <a:rPr sz="1200" spc="-1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code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746505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</a:rPr>
              <a:t>Decision Tree </a:t>
            </a:r>
            <a:r>
              <a:rPr sz="3200" spc="-30" dirty="0">
                <a:solidFill>
                  <a:srgbClr val="000000"/>
                </a:solidFill>
              </a:rPr>
              <a:t>code </a:t>
            </a:r>
            <a:r>
              <a:rPr sz="3200" spc="-25" dirty="0">
                <a:solidFill>
                  <a:srgbClr val="000000"/>
                </a:solidFill>
              </a:rPr>
              <a:t>to </a:t>
            </a:r>
            <a:r>
              <a:rPr sz="3200" spc="-30" dirty="0">
                <a:solidFill>
                  <a:srgbClr val="000000"/>
                </a:solidFill>
              </a:rPr>
              <a:t>build </a:t>
            </a:r>
            <a:r>
              <a:rPr sz="3200" spc="-55" dirty="0">
                <a:solidFill>
                  <a:srgbClr val="000000"/>
                </a:solidFill>
              </a:rPr>
              <a:t>CART</a:t>
            </a:r>
            <a:r>
              <a:rPr sz="3200" spc="-8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Tree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1238" y="1305781"/>
            <a:ext cx="5002530" cy="17697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200" spc="-5" dirty="0">
                <a:latin typeface="Arial"/>
                <a:cs typeface="Arial"/>
              </a:rPr>
              <a:t>##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installing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rpart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package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29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CART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600" b="1" spc="5" dirty="0">
                <a:solidFill>
                  <a:srgbClr val="244060"/>
                </a:solidFill>
                <a:latin typeface="Calibri"/>
                <a:cs typeface="Calibri"/>
              </a:rPr>
              <a:t># </a:t>
            </a:r>
            <a:r>
              <a:rPr sz="1600" b="1" spc="-5" dirty="0">
                <a:solidFill>
                  <a:srgbClr val="244060"/>
                </a:solidFill>
                <a:latin typeface="Calibri"/>
                <a:cs typeface="Calibri"/>
              </a:rPr>
              <a:t>from </a:t>
            </a:r>
            <a:r>
              <a:rPr sz="1600" b="1" dirty="0">
                <a:solidFill>
                  <a:srgbClr val="244060"/>
                </a:solidFill>
                <a:latin typeface="Calibri"/>
                <a:cs typeface="Calibri"/>
              </a:rPr>
              <a:t>sklearn.model_selection import</a:t>
            </a:r>
            <a:r>
              <a:rPr sz="1600" b="1" spc="-114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244060"/>
                </a:solidFill>
                <a:latin typeface="Calibri"/>
                <a:cs typeface="Calibri"/>
              </a:rPr>
              <a:t>train_test_split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dirty="0">
                <a:solidFill>
                  <a:srgbClr val="244060"/>
                </a:solidFill>
                <a:latin typeface="Calibri"/>
                <a:cs typeface="Calibri"/>
              </a:rPr>
              <a:t># </a:t>
            </a:r>
            <a:r>
              <a:rPr sz="1600" b="1" spc="-5" dirty="0">
                <a:solidFill>
                  <a:srgbClr val="244060"/>
                </a:solidFill>
                <a:latin typeface="Calibri"/>
                <a:cs typeface="Calibri"/>
              </a:rPr>
              <a:t>from sklearn.tree </a:t>
            </a:r>
            <a:r>
              <a:rPr sz="1600" b="1" dirty="0">
                <a:solidFill>
                  <a:srgbClr val="244060"/>
                </a:solidFill>
                <a:latin typeface="Calibri"/>
                <a:cs typeface="Calibri"/>
              </a:rPr>
              <a:t>import</a:t>
            </a:r>
            <a:r>
              <a:rPr sz="1600" b="1" spc="-55" dirty="0">
                <a:solidFill>
                  <a:srgbClr val="24406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244060"/>
                </a:solidFill>
                <a:latin typeface="Calibri"/>
                <a:cs typeface="Calibri"/>
              </a:rPr>
              <a:t>DecisionTreeClassifier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Calibri"/>
                <a:cs typeface="Calibri"/>
              </a:rPr>
              <a:t># </a:t>
            </a:r>
            <a:r>
              <a:rPr sz="1600" spc="-5" dirty="0">
                <a:latin typeface="Calibri"/>
                <a:cs typeface="Calibri"/>
              </a:rPr>
              <a:t>import </a:t>
            </a:r>
            <a:r>
              <a:rPr sz="1600" spc="-10" dirty="0">
                <a:latin typeface="Calibri"/>
                <a:cs typeface="Calibri"/>
              </a:rPr>
              <a:t>matplotlib.pyplot </a:t>
            </a:r>
            <a:r>
              <a:rPr sz="1600" dirty="0">
                <a:latin typeface="Calibri"/>
                <a:cs typeface="Calibri"/>
              </a:rPr>
              <a:t>as </a:t>
            </a:r>
            <a:r>
              <a:rPr sz="1600" spc="-10" dirty="0">
                <a:latin typeface="Calibri"/>
                <a:cs typeface="Calibri"/>
              </a:rPr>
              <a:t>plt from sklearn.externals.six </a:t>
            </a:r>
            <a:r>
              <a:rPr sz="1600" dirty="0">
                <a:latin typeface="Calibri"/>
                <a:cs typeface="Calibri"/>
              </a:rPr>
              <a:t>#  # </a:t>
            </a:r>
            <a:r>
              <a:rPr sz="1600" spc="-5" dirty="0">
                <a:latin typeface="Calibri"/>
                <a:cs typeface="Calibri"/>
              </a:rPr>
              <a:t>import StringIO </a:t>
            </a:r>
            <a:r>
              <a:rPr sz="1600" spc="-10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IPython.display import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Image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Calibri"/>
                <a:cs typeface="Calibri"/>
              </a:rPr>
              <a:t>#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10" dirty="0">
                <a:latin typeface="Calibri"/>
                <a:cs typeface="Calibri"/>
              </a:rPr>
              <a:t>sklearn.tree </a:t>
            </a:r>
            <a:r>
              <a:rPr sz="1600" spc="-5" dirty="0">
                <a:latin typeface="Calibri"/>
                <a:cs typeface="Calibri"/>
              </a:rPr>
              <a:t>import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export_graphviz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238" y="3128263"/>
            <a:ext cx="15963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libri"/>
                <a:cs typeface="Calibri"/>
              </a:rPr>
              <a:t># </a:t>
            </a:r>
            <a:r>
              <a:rPr sz="1600" spc="-5" dirty="0">
                <a:latin typeface="Calibri"/>
                <a:cs typeface="Calibri"/>
              </a:rPr>
              <a:t>import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pydotplus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3867" y="3263900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\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238" y="3841241"/>
            <a:ext cx="6235700" cy="86931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200" spc="-5" dirty="0">
                <a:latin typeface="Arial"/>
                <a:cs typeface="Arial"/>
              </a:rPr>
              <a:t>##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calling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Decision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Tree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function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build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tree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548ED4"/>
                </a:solidFill>
                <a:latin typeface="Calibri"/>
                <a:cs typeface="Calibri"/>
              </a:rPr>
              <a:t>model_dt </a:t>
            </a: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= </a:t>
            </a:r>
            <a:r>
              <a:rPr sz="1800" spc="-10" dirty="0">
                <a:solidFill>
                  <a:srgbClr val="548ED4"/>
                </a:solidFill>
                <a:latin typeface="Calibri"/>
                <a:cs typeface="Calibri"/>
              </a:rPr>
              <a:t>DecisionTreeClassifier(max_depth </a:t>
            </a: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= 8, </a:t>
            </a:r>
            <a:r>
              <a:rPr sz="1800" spc="-10" dirty="0">
                <a:solidFill>
                  <a:srgbClr val="548ED4"/>
                </a:solidFill>
                <a:latin typeface="Calibri"/>
                <a:cs typeface="Calibri"/>
              </a:rPr>
              <a:t>criterion </a:t>
            </a:r>
            <a:r>
              <a:rPr sz="1800" spc="-40" dirty="0">
                <a:solidFill>
                  <a:srgbClr val="548ED4"/>
                </a:solidFill>
                <a:latin typeface="Calibri"/>
                <a:cs typeface="Calibri"/>
              </a:rPr>
              <a:t>=“gini“,  </a:t>
            </a:r>
            <a:r>
              <a:rPr sz="1800" spc="-10" dirty="0">
                <a:solidFill>
                  <a:srgbClr val="548ED4"/>
                </a:solidFill>
                <a:latin typeface="Calibri"/>
                <a:cs typeface="Calibri"/>
              </a:rPr>
              <a:t>min_samples_split </a:t>
            </a: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= 100, </a:t>
            </a:r>
            <a:r>
              <a:rPr sz="1800" spc="-10" dirty="0">
                <a:solidFill>
                  <a:srgbClr val="548ED4"/>
                </a:solidFill>
                <a:latin typeface="Calibri"/>
                <a:cs typeface="Calibri"/>
              </a:rPr>
              <a:t>min_sample_leaf </a:t>
            </a: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= 10</a:t>
            </a:r>
            <a:r>
              <a:rPr sz="1800" spc="2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48ED4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63036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000000"/>
                </a:solidFill>
              </a:rPr>
              <a:t>Decision </a:t>
            </a:r>
            <a:r>
              <a:rPr sz="3200" spc="-25" dirty="0">
                <a:solidFill>
                  <a:srgbClr val="000000"/>
                </a:solidFill>
              </a:rPr>
              <a:t>Tree </a:t>
            </a:r>
            <a:r>
              <a:rPr sz="3200" spc="-30" dirty="0">
                <a:solidFill>
                  <a:srgbClr val="000000"/>
                </a:solidFill>
              </a:rPr>
              <a:t>control</a:t>
            </a:r>
            <a:r>
              <a:rPr sz="3200" spc="-10" dirty="0">
                <a:solidFill>
                  <a:srgbClr val="000000"/>
                </a:solidFill>
              </a:rPr>
              <a:t> arguments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1238" y="1364691"/>
            <a:ext cx="7990205" cy="3538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b="1" spc="-20" dirty="0">
                <a:latin typeface="Arial"/>
                <a:cs typeface="Arial"/>
              </a:rPr>
              <a:t>Min_samples_split: </a:t>
            </a:r>
            <a:r>
              <a:rPr sz="1800" dirty="0">
                <a:latin typeface="Arial"/>
                <a:cs typeface="Arial"/>
              </a:rPr>
              <a:t>the minimum number of </a:t>
            </a:r>
            <a:r>
              <a:rPr sz="1800" spc="-5" dirty="0">
                <a:latin typeface="Arial"/>
                <a:cs typeface="Arial"/>
              </a:rPr>
              <a:t>observations </a:t>
            </a:r>
            <a:r>
              <a:rPr sz="1800" dirty="0">
                <a:latin typeface="Arial"/>
                <a:cs typeface="Arial"/>
              </a:rPr>
              <a:t>that must </a:t>
            </a:r>
            <a:r>
              <a:rPr sz="1800" spc="-10" dirty="0">
                <a:latin typeface="Arial"/>
                <a:cs typeface="Arial"/>
              </a:rPr>
              <a:t>exist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25" dirty="0">
                <a:latin typeface="Arial"/>
                <a:cs typeface="Arial"/>
              </a:rPr>
              <a:t>nodein </a:t>
            </a:r>
            <a:r>
              <a:rPr sz="1800" dirty="0">
                <a:latin typeface="Arial"/>
                <a:cs typeface="Arial"/>
              </a:rPr>
              <a:t>order for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split to be</a:t>
            </a:r>
            <a:r>
              <a:rPr sz="1800" spc="-2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attempted.</a:t>
            </a:r>
            <a:endParaRPr sz="1800">
              <a:latin typeface="Arial"/>
              <a:cs typeface="Arial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b="1" spc="-25" dirty="0">
                <a:latin typeface="Arial"/>
                <a:cs typeface="Arial"/>
              </a:rPr>
              <a:t>Min_samples_leaf</a:t>
            </a:r>
            <a:r>
              <a:rPr sz="1800" spc="-25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minimum number of observations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any terminal  leaf </a:t>
            </a:r>
            <a:r>
              <a:rPr sz="1800" spc="-15" dirty="0">
                <a:latin typeface="Arial"/>
                <a:cs typeface="Arial"/>
              </a:rPr>
              <a:t>node.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only </a:t>
            </a:r>
            <a:r>
              <a:rPr sz="1800" spc="-10" dirty="0">
                <a:latin typeface="Arial"/>
                <a:cs typeface="Arial"/>
              </a:rPr>
              <a:t>one of min_samples_leaf </a:t>
            </a:r>
            <a:r>
              <a:rPr sz="1800" dirty="0">
                <a:latin typeface="Arial"/>
                <a:cs typeface="Arial"/>
              </a:rPr>
              <a:t>or </a:t>
            </a:r>
            <a:r>
              <a:rPr sz="1800" spc="-10" dirty="0">
                <a:latin typeface="Arial"/>
                <a:cs typeface="Arial"/>
              </a:rPr>
              <a:t>min_samples_split </a:t>
            </a:r>
            <a:r>
              <a:rPr sz="1800" spc="-25" dirty="0">
                <a:latin typeface="Arial"/>
                <a:cs typeface="Arial"/>
              </a:rPr>
              <a:t>is  </a:t>
            </a:r>
            <a:r>
              <a:rPr sz="1800" spc="-5" dirty="0">
                <a:latin typeface="Arial"/>
                <a:cs typeface="Arial"/>
              </a:rPr>
              <a:t>specified, </a:t>
            </a:r>
            <a:r>
              <a:rPr sz="1800" spc="-10" dirty="0">
                <a:latin typeface="Arial"/>
                <a:cs typeface="Arial"/>
              </a:rPr>
              <a:t>the code either </a:t>
            </a:r>
            <a:r>
              <a:rPr sz="1800" spc="-15" dirty="0">
                <a:latin typeface="Arial"/>
                <a:cs typeface="Arial"/>
              </a:rPr>
              <a:t>sets </a:t>
            </a:r>
            <a:r>
              <a:rPr sz="1800" spc="-10" dirty="0">
                <a:latin typeface="Arial"/>
                <a:cs typeface="Arial"/>
              </a:rPr>
              <a:t>min_samples_split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min_samples_leaf*3 </a:t>
            </a:r>
            <a:r>
              <a:rPr sz="1800" dirty="0">
                <a:latin typeface="Arial"/>
                <a:cs typeface="Arial"/>
              </a:rPr>
              <a:t>or  min_samples_leaf to </a:t>
            </a:r>
            <a:r>
              <a:rPr sz="1800" spc="5" dirty="0">
                <a:latin typeface="Arial"/>
                <a:cs typeface="Arial"/>
              </a:rPr>
              <a:t>min_samples_split/3,as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appropriate.</a:t>
            </a:r>
            <a:endParaRPr sz="1800">
              <a:latin typeface="Arial"/>
              <a:cs typeface="Arial"/>
            </a:endParaRPr>
          </a:p>
          <a:p>
            <a:pPr marL="241300" marR="674370" indent="-22860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b="1" spc="-20" dirty="0">
                <a:latin typeface="Arial"/>
                <a:cs typeface="Arial"/>
              </a:rPr>
              <a:t>max_depth</a:t>
            </a:r>
            <a:r>
              <a:rPr sz="1800" spc="-20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maximum </a:t>
            </a:r>
            <a:r>
              <a:rPr sz="1800" dirty="0">
                <a:latin typeface="Arial"/>
                <a:cs typeface="Arial"/>
              </a:rPr>
              <a:t>depth of the tree.if </a:t>
            </a:r>
            <a:r>
              <a:rPr sz="1800" spc="-5" dirty="0">
                <a:latin typeface="Arial"/>
                <a:cs typeface="Arial"/>
              </a:rPr>
              <a:t>NONE </a:t>
            </a:r>
            <a:r>
              <a:rPr sz="1800" dirty="0">
                <a:latin typeface="Arial"/>
                <a:cs typeface="Arial"/>
              </a:rPr>
              <a:t>then nodes are  </a:t>
            </a:r>
            <a:r>
              <a:rPr sz="1800" spc="-5" dirty="0">
                <a:latin typeface="Arial"/>
                <a:cs typeface="Arial"/>
              </a:rPr>
              <a:t>expanded </a:t>
            </a:r>
            <a:r>
              <a:rPr sz="1800" dirty="0">
                <a:latin typeface="Arial"/>
                <a:cs typeface="Arial"/>
              </a:rPr>
              <a:t>until all leaves are pure or until all leaves contains less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than  min_samples_split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samples.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b="1" dirty="0">
                <a:latin typeface="Arial"/>
                <a:cs typeface="Arial"/>
              </a:rPr>
              <a:t>Criterion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measure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quality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split.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“gini”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gini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impurity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“entropy”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information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gain.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53549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000000"/>
                </a:solidFill>
              </a:rPr>
              <a:t>Concepts </a:t>
            </a:r>
            <a:r>
              <a:rPr sz="3200" spc="-5" dirty="0">
                <a:solidFill>
                  <a:srgbClr val="000000"/>
                </a:solidFill>
              </a:rPr>
              <a:t>| </a:t>
            </a:r>
            <a:r>
              <a:rPr sz="3200" spc="-10" dirty="0">
                <a:solidFill>
                  <a:srgbClr val="000000"/>
                </a:solidFill>
              </a:rPr>
              <a:t>Cross</a:t>
            </a:r>
            <a:r>
              <a:rPr sz="3200" spc="10" dirty="0">
                <a:solidFill>
                  <a:srgbClr val="000000"/>
                </a:solidFill>
              </a:rPr>
              <a:t> </a:t>
            </a:r>
            <a:r>
              <a:rPr sz="3200" spc="-35" dirty="0">
                <a:solidFill>
                  <a:srgbClr val="000000"/>
                </a:solidFill>
              </a:rPr>
              <a:t>Validation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087871" y="1364691"/>
            <a:ext cx="2367280" cy="4065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74955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Cross </a:t>
            </a:r>
            <a:r>
              <a:rPr sz="1800" spc="-35" dirty="0">
                <a:latin typeface="Arial"/>
                <a:cs typeface="Arial"/>
              </a:rPr>
              <a:t>Validation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 part of the </a:t>
            </a:r>
            <a:r>
              <a:rPr sz="1800" spc="-10" dirty="0">
                <a:latin typeface="Arial"/>
                <a:cs typeface="Arial"/>
              </a:rPr>
              <a:t>CART  </a:t>
            </a:r>
            <a:r>
              <a:rPr sz="1800" dirty="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241300" marR="165735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1800" spc="-5" dirty="0">
                <a:latin typeface="Arial"/>
                <a:cs typeface="Arial"/>
              </a:rPr>
              <a:t>Method </a:t>
            </a:r>
            <a:r>
              <a:rPr sz="1800" dirty="0">
                <a:latin typeface="Arial"/>
                <a:cs typeface="Arial"/>
              </a:rPr>
              <a:t>to see how  </a:t>
            </a:r>
            <a:r>
              <a:rPr sz="1800" spc="-25" dirty="0">
                <a:latin typeface="Arial"/>
                <a:cs typeface="Arial"/>
              </a:rPr>
              <a:t>well </a:t>
            </a:r>
            <a:r>
              <a:rPr sz="1800" dirty="0">
                <a:latin typeface="Arial"/>
                <a:cs typeface="Arial"/>
              </a:rPr>
              <a:t>the model  performs to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unseen  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4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1800" spc="-35" dirty="0">
                <a:latin typeface="Arial"/>
                <a:cs typeface="Arial"/>
              </a:rPr>
              <a:t>Typically xval  </a:t>
            </a:r>
            <a:r>
              <a:rPr sz="1800" dirty="0">
                <a:latin typeface="Arial"/>
                <a:cs typeface="Arial"/>
              </a:rPr>
              <a:t>parameter for </a:t>
            </a:r>
            <a:r>
              <a:rPr sz="1800" spc="5" dirty="0">
                <a:latin typeface="Arial"/>
                <a:cs typeface="Arial"/>
              </a:rPr>
              <a:t>cross-  </a:t>
            </a:r>
            <a:r>
              <a:rPr sz="1800" dirty="0">
                <a:latin typeface="Arial"/>
                <a:cs typeface="Arial"/>
              </a:rPr>
              <a:t>validation is </a:t>
            </a:r>
            <a:r>
              <a:rPr sz="1800" spc="5" dirty="0">
                <a:latin typeface="Arial"/>
                <a:cs typeface="Arial"/>
              </a:rPr>
              <a:t>set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4350" y="1352550"/>
          <a:ext cx="5412100" cy="438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8890">
                        <a:lnSpc>
                          <a:spcPts val="128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100" b="1" spc="-1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FoldCV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280"/>
                        </a:lnSpc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280"/>
                        </a:lnSpc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280"/>
                        </a:lnSpc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80"/>
                        </a:lnSpc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80"/>
                        </a:lnSpc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280"/>
                        </a:lnSpc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280"/>
                        </a:lnSpc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ts val="1280"/>
                        </a:lnSpc>
                      </a:pPr>
                      <a:r>
                        <a:rPr sz="11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280"/>
                        </a:lnSpc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280"/>
                        </a:lnSpc>
                      </a:pPr>
                      <a:r>
                        <a:rPr sz="11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85"/>
                        </a:lnSpc>
                      </a:pPr>
                      <a:r>
                        <a:rPr sz="11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85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85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85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8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85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85"/>
                        </a:lnSpc>
                      </a:pPr>
                      <a:r>
                        <a:rPr sz="11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85"/>
                        </a:lnSpc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85"/>
                        </a:lnSpc>
                      </a:pPr>
                      <a:r>
                        <a:rPr sz="11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ts val="128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90"/>
                        </a:lnSpc>
                      </a:pPr>
                      <a:r>
                        <a:rPr sz="11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90"/>
                        </a:lnSpc>
                      </a:pPr>
                      <a:r>
                        <a:rPr sz="11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0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90"/>
                        </a:lnSpc>
                      </a:pPr>
                      <a:r>
                        <a:rPr sz="11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0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90"/>
                        </a:lnSpc>
                      </a:pPr>
                      <a:r>
                        <a:rPr sz="11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90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90"/>
                        </a:lnSpc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95"/>
                        </a:lnSpc>
                      </a:pPr>
                      <a:r>
                        <a:rPr sz="11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9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8890">
                        <a:lnSpc>
                          <a:spcPts val="1295"/>
                        </a:lnSpc>
                      </a:pPr>
                      <a:r>
                        <a:rPr sz="11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9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890">
                        <a:lnSpc>
                          <a:spcPts val="1295"/>
                        </a:lnSpc>
                      </a:pPr>
                      <a:r>
                        <a:rPr sz="11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Fold</a:t>
                      </a:r>
                      <a:r>
                        <a:rPr sz="1100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F467A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5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Test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AB85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295"/>
                        </a:lnSpc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5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Train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8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43243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000000"/>
                </a:solidFill>
              </a:rPr>
              <a:t>Concepts </a:t>
            </a:r>
            <a:r>
              <a:rPr sz="3200" spc="-5" dirty="0">
                <a:solidFill>
                  <a:srgbClr val="000000"/>
                </a:solidFill>
              </a:rPr>
              <a:t>|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spc="-40" dirty="0">
                <a:solidFill>
                  <a:srgbClr val="000000"/>
                </a:solidFill>
              </a:rPr>
              <a:t>Over-fitting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262120" y="1452880"/>
            <a:ext cx="0" cy="2090420"/>
          </a:xfrm>
          <a:custGeom>
            <a:avLst/>
            <a:gdLst/>
            <a:ahLst/>
            <a:cxnLst/>
            <a:rect l="l" t="t" r="r" b="b"/>
            <a:pathLst>
              <a:path h="2090420">
                <a:moveTo>
                  <a:pt x="0" y="0"/>
                </a:moveTo>
                <a:lnTo>
                  <a:pt x="0" y="209042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4020" y="3505200"/>
            <a:ext cx="4231640" cy="0"/>
          </a:xfrm>
          <a:custGeom>
            <a:avLst/>
            <a:gdLst/>
            <a:ahLst/>
            <a:cxnLst/>
            <a:rect l="l" t="t" r="r" b="b"/>
            <a:pathLst>
              <a:path w="4231640">
                <a:moveTo>
                  <a:pt x="0" y="0"/>
                </a:moveTo>
                <a:lnTo>
                  <a:pt x="4231639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4020" y="329945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4020" y="30937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24020" y="28879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4020" y="26847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4020" y="247903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24020" y="22733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24020" y="20675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4020" y="18643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24020" y="165862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24020" y="145288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3120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4120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5120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120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67120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8119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9119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0119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91119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74659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55659" y="35052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57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53890" y="1657350"/>
            <a:ext cx="3810000" cy="617220"/>
          </a:xfrm>
          <a:custGeom>
            <a:avLst/>
            <a:gdLst/>
            <a:ahLst/>
            <a:cxnLst/>
            <a:rect l="l" t="t" r="r" b="b"/>
            <a:pathLst>
              <a:path w="3810000" h="617219">
                <a:moveTo>
                  <a:pt x="0" y="617220"/>
                </a:moveTo>
                <a:lnTo>
                  <a:pt x="381000" y="411479"/>
                </a:lnTo>
                <a:lnTo>
                  <a:pt x="762000" y="266700"/>
                </a:lnTo>
                <a:lnTo>
                  <a:pt x="1143000" y="205739"/>
                </a:lnTo>
                <a:lnTo>
                  <a:pt x="1524000" y="165100"/>
                </a:lnTo>
                <a:lnTo>
                  <a:pt x="1905000" y="144779"/>
                </a:lnTo>
                <a:lnTo>
                  <a:pt x="2286000" y="124460"/>
                </a:lnTo>
                <a:lnTo>
                  <a:pt x="2667000" y="83820"/>
                </a:lnTo>
                <a:lnTo>
                  <a:pt x="3048000" y="43179"/>
                </a:lnTo>
                <a:lnTo>
                  <a:pt x="3429000" y="22860"/>
                </a:lnTo>
                <a:lnTo>
                  <a:pt x="38100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3890" y="1863089"/>
            <a:ext cx="3810000" cy="452120"/>
          </a:xfrm>
          <a:custGeom>
            <a:avLst/>
            <a:gdLst/>
            <a:ahLst/>
            <a:cxnLst/>
            <a:rect l="l" t="t" r="r" b="b"/>
            <a:pathLst>
              <a:path w="3810000" h="452119">
                <a:moveTo>
                  <a:pt x="0" y="452120"/>
                </a:moveTo>
                <a:lnTo>
                  <a:pt x="381000" y="246380"/>
                </a:lnTo>
                <a:lnTo>
                  <a:pt x="762000" y="0"/>
                </a:lnTo>
                <a:lnTo>
                  <a:pt x="1143000" y="20320"/>
                </a:lnTo>
                <a:lnTo>
                  <a:pt x="1524000" y="60960"/>
                </a:lnTo>
                <a:lnTo>
                  <a:pt x="1905000" y="124460"/>
                </a:lnTo>
                <a:lnTo>
                  <a:pt x="2286000" y="144780"/>
                </a:lnTo>
                <a:lnTo>
                  <a:pt x="2667000" y="185420"/>
                </a:lnTo>
                <a:lnTo>
                  <a:pt x="3048000" y="246380"/>
                </a:lnTo>
                <a:lnTo>
                  <a:pt x="3429000" y="266700"/>
                </a:lnTo>
                <a:lnTo>
                  <a:pt x="3810000" y="307339"/>
                </a:lnTo>
              </a:path>
            </a:pathLst>
          </a:custGeom>
          <a:ln w="27940">
            <a:solidFill>
              <a:srgbClr val="7D7D7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21938" y="1313407"/>
            <a:ext cx="347345" cy="22580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84"/>
              </a:spcBef>
            </a:pPr>
            <a:r>
              <a:rPr sz="1000" spc="-5" dirty="0">
                <a:latin typeface="Arial"/>
                <a:cs typeface="Arial"/>
              </a:rPr>
              <a:t>10</a:t>
            </a:r>
            <a:r>
              <a:rPr sz="1000" spc="-3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%</a:t>
            </a:r>
            <a:endParaRPr sz="1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384"/>
              </a:spcBef>
            </a:pPr>
            <a:r>
              <a:rPr sz="1000" spc="-5" dirty="0">
                <a:latin typeface="Arial"/>
                <a:cs typeface="Arial"/>
              </a:rPr>
              <a:t>90%</a:t>
            </a:r>
            <a:endParaRPr sz="1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05"/>
              </a:spcBef>
            </a:pPr>
            <a:r>
              <a:rPr sz="1000" spc="-5" dirty="0">
                <a:latin typeface="Arial"/>
                <a:cs typeface="Arial"/>
              </a:rPr>
              <a:t>80%</a:t>
            </a:r>
            <a:endParaRPr sz="1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09"/>
              </a:spcBef>
            </a:pPr>
            <a:r>
              <a:rPr sz="1000" spc="-5" dirty="0"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385"/>
              </a:spcBef>
            </a:pPr>
            <a:r>
              <a:rPr sz="1000" spc="-5" dirty="0">
                <a:latin typeface="Arial"/>
                <a:cs typeface="Arial"/>
              </a:rPr>
              <a:t>60%</a:t>
            </a:r>
            <a:endParaRPr sz="1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09"/>
              </a:spcBef>
            </a:pPr>
            <a:r>
              <a:rPr sz="1000" spc="-5" dirty="0">
                <a:latin typeface="Arial"/>
                <a:cs typeface="Arial"/>
              </a:rPr>
              <a:t>50%</a:t>
            </a:r>
            <a:endParaRPr sz="1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05"/>
              </a:spcBef>
            </a:pPr>
            <a:r>
              <a:rPr sz="1000" spc="-5" dirty="0">
                <a:latin typeface="Arial"/>
                <a:cs typeface="Arial"/>
              </a:rPr>
              <a:t>40%</a:t>
            </a:r>
            <a:endParaRPr sz="10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390"/>
              </a:spcBef>
            </a:pPr>
            <a:r>
              <a:rPr sz="1000" spc="-5" dirty="0"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05"/>
              </a:spcBef>
            </a:pPr>
            <a:r>
              <a:rPr sz="1000" spc="-5" dirty="0">
                <a:latin typeface="Arial"/>
                <a:cs typeface="Arial"/>
              </a:rPr>
              <a:t>20%</a:t>
            </a:r>
            <a:endParaRPr sz="1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09"/>
              </a:spcBef>
            </a:pPr>
            <a:r>
              <a:rPr sz="1000" spc="-5" dirty="0">
                <a:latin typeface="Arial"/>
                <a:cs typeface="Arial"/>
              </a:rPr>
              <a:t>10%</a:t>
            </a:r>
            <a:endParaRPr sz="10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spcBef>
                <a:spcPts val="385"/>
              </a:spcBef>
            </a:pPr>
            <a:r>
              <a:rPr sz="1000" spc="-5" dirty="0">
                <a:latin typeface="Arial"/>
                <a:cs typeface="Arial"/>
              </a:rPr>
              <a:t>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00290" y="2927350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00290" y="3191510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27940">
            <a:solidFill>
              <a:srgbClr val="7D7D7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750302" y="1412874"/>
            <a:ext cx="49022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91400"/>
              </a:lnSpc>
              <a:spcBef>
                <a:spcPts val="210"/>
              </a:spcBef>
            </a:pPr>
            <a:r>
              <a:rPr sz="1000" spc="10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4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40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 Data  </a:t>
            </a:r>
            <a:r>
              <a:rPr sz="1000" spc="-25" dirty="0">
                <a:latin typeface="Arial"/>
                <a:cs typeface="Arial"/>
              </a:rPr>
              <a:t>Test  </a:t>
            </a:r>
            <a:r>
              <a:rPr sz="100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07153" y="2152853"/>
            <a:ext cx="9715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54626" y="2152853"/>
            <a:ext cx="363601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3700" algn="l"/>
                <a:tab pos="774700" algn="l"/>
                <a:tab pos="1155700" algn="l"/>
                <a:tab pos="1536700" algn="l"/>
                <a:tab pos="1917700" algn="l"/>
                <a:tab pos="2299335" algn="l"/>
                <a:tab pos="2680335" algn="l"/>
                <a:tab pos="3064510" algn="l"/>
                <a:tab pos="3411854" algn="l"/>
              </a:tabLst>
            </a:pP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3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4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5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6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7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8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9</a:t>
            </a:r>
            <a:r>
              <a:rPr sz="1000" spc="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" dirty="0"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24321" y="2342133"/>
            <a:ext cx="14579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5" dirty="0">
                <a:latin typeface="Arial"/>
                <a:cs typeface="Arial"/>
              </a:rPr>
              <a:t>Tree</a:t>
            </a:r>
            <a:r>
              <a:rPr sz="1000" b="1" spc="-1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Size</a:t>
            </a:r>
            <a:r>
              <a:rPr sz="1000" b="1" spc="-16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(No.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of</a:t>
            </a:r>
            <a:r>
              <a:rPr sz="1000" b="1" spc="-7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43945" y="2209026"/>
            <a:ext cx="168910" cy="57277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b="1" spc="-30" dirty="0">
                <a:latin typeface="Arial"/>
                <a:cs typeface="Arial"/>
              </a:rPr>
              <a:t>Accuracy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05200" y="1361439"/>
            <a:ext cx="5105400" cy="2743200"/>
          </a:xfrm>
          <a:custGeom>
            <a:avLst/>
            <a:gdLst/>
            <a:ahLst/>
            <a:cxnLst/>
            <a:rect l="l" t="t" r="r" b="b"/>
            <a:pathLst>
              <a:path w="5105400" h="2743200">
                <a:moveTo>
                  <a:pt x="0" y="127000"/>
                </a:moveTo>
                <a:lnTo>
                  <a:pt x="7238" y="84582"/>
                </a:lnTo>
                <a:lnTo>
                  <a:pt x="27432" y="48260"/>
                </a:lnTo>
                <a:lnTo>
                  <a:pt x="57912" y="20447"/>
                </a:lnTo>
                <a:lnTo>
                  <a:pt x="96265" y="3810"/>
                </a:lnTo>
                <a:lnTo>
                  <a:pt x="4978400" y="0"/>
                </a:lnTo>
                <a:lnTo>
                  <a:pt x="4993005" y="888"/>
                </a:lnTo>
                <a:lnTo>
                  <a:pt x="5033772" y="12700"/>
                </a:lnTo>
                <a:lnTo>
                  <a:pt x="5067427" y="36575"/>
                </a:lnTo>
                <a:lnTo>
                  <a:pt x="5091810" y="69850"/>
                </a:lnTo>
                <a:lnTo>
                  <a:pt x="5104257" y="110236"/>
                </a:lnTo>
                <a:lnTo>
                  <a:pt x="5105400" y="2616200"/>
                </a:lnTo>
                <a:lnTo>
                  <a:pt x="5104510" y="2630805"/>
                </a:lnTo>
                <a:lnTo>
                  <a:pt x="5092700" y="2671572"/>
                </a:lnTo>
                <a:lnTo>
                  <a:pt x="5068824" y="2705354"/>
                </a:lnTo>
                <a:lnTo>
                  <a:pt x="5035550" y="2729611"/>
                </a:lnTo>
                <a:lnTo>
                  <a:pt x="4995164" y="2742057"/>
                </a:lnTo>
                <a:lnTo>
                  <a:pt x="127000" y="2743200"/>
                </a:lnTo>
                <a:lnTo>
                  <a:pt x="112395" y="2742311"/>
                </a:lnTo>
                <a:lnTo>
                  <a:pt x="71627" y="2730500"/>
                </a:lnTo>
                <a:lnTo>
                  <a:pt x="37973" y="2706624"/>
                </a:lnTo>
                <a:lnTo>
                  <a:pt x="13588" y="2673350"/>
                </a:lnTo>
                <a:lnTo>
                  <a:pt x="1142" y="2632964"/>
                </a:lnTo>
                <a:lnTo>
                  <a:pt x="0" y="127000"/>
                </a:lnTo>
                <a:close/>
              </a:path>
            </a:pathLst>
          </a:custGeom>
          <a:ln w="10157">
            <a:solidFill>
              <a:srgbClr val="BCB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20395" y="1364691"/>
            <a:ext cx="23996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20" dirty="0">
                <a:latin typeface="Arial"/>
                <a:cs typeface="Arial"/>
              </a:rPr>
              <a:t>you </a:t>
            </a:r>
            <a:r>
              <a:rPr sz="1800" dirty="0">
                <a:latin typeface="Arial"/>
                <a:cs typeface="Arial"/>
              </a:rPr>
              <a:t>grow the </a:t>
            </a:r>
            <a:r>
              <a:rPr sz="1800" spc="-10" dirty="0">
                <a:latin typeface="Arial"/>
                <a:cs typeface="Arial"/>
              </a:rPr>
              <a:t>tree  </a:t>
            </a:r>
            <a:r>
              <a:rPr sz="1800" dirty="0">
                <a:latin typeface="Arial"/>
                <a:cs typeface="Arial"/>
              </a:rPr>
              <a:t>too </a:t>
            </a:r>
            <a:r>
              <a:rPr sz="1800" spc="-10" dirty="0">
                <a:latin typeface="Arial"/>
                <a:cs typeface="Arial"/>
              </a:rPr>
              <a:t>long </a:t>
            </a:r>
            <a:r>
              <a:rPr sz="1800" spc="-30" dirty="0">
                <a:latin typeface="Arial"/>
                <a:cs typeface="Arial"/>
              </a:rPr>
              <a:t>you </a:t>
            </a:r>
            <a:r>
              <a:rPr sz="1800" spc="-25" dirty="0">
                <a:latin typeface="Arial"/>
                <a:cs typeface="Arial"/>
              </a:rPr>
              <a:t>will </a:t>
            </a:r>
            <a:r>
              <a:rPr sz="1800" dirty="0">
                <a:latin typeface="Arial"/>
                <a:cs typeface="Arial"/>
              </a:rPr>
              <a:t>run  the risk of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over-fitting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0395" y="2791459"/>
            <a:ext cx="23691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Classification model  may not </a:t>
            </a:r>
            <a:r>
              <a:rPr sz="1800" spc="-30" dirty="0">
                <a:latin typeface="Arial"/>
                <a:cs typeface="Arial"/>
              </a:rPr>
              <a:t>work </a:t>
            </a:r>
            <a:r>
              <a:rPr sz="1800" spc="-25" dirty="0">
                <a:latin typeface="Arial"/>
                <a:cs typeface="Arial"/>
              </a:rPr>
              <a:t>well </a:t>
            </a:r>
            <a:r>
              <a:rPr sz="1800" dirty="0">
                <a:latin typeface="Arial"/>
                <a:cs typeface="Arial"/>
              </a:rPr>
              <a:t>on  unseen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0395" y="4202938"/>
            <a:ext cx="7287259" cy="216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264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54A3"/>
                </a:solidFill>
                <a:latin typeface="Arial"/>
                <a:cs typeface="Arial"/>
              </a:rPr>
              <a:t>How do </a:t>
            </a:r>
            <a:r>
              <a:rPr sz="2400" b="1" spc="45" dirty="0">
                <a:solidFill>
                  <a:srgbClr val="0054A3"/>
                </a:solidFill>
                <a:latin typeface="Arial"/>
                <a:cs typeface="Arial"/>
              </a:rPr>
              <a:t>we </a:t>
            </a:r>
            <a:r>
              <a:rPr sz="2400" b="1" spc="-30" dirty="0">
                <a:solidFill>
                  <a:srgbClr val="0054A3"/>
                </a:solidFill>
                <a:latin typeface="Arial"/>
                <a:cs typeface="Arial"/>
              </a:rPr>
              <a:t>avoid</a:t>
            </a:r>
            <a:r>
              <a:rPr sz="2400" b="1" spc="-265" dirty="0">
                <a:solidFill>
                  <a:srgbClr val="0054A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54A3"/>
                </a:solidFill>
                <a:latin typeface="Arial"/>
                <a:cs typeface="Arial"/>
              </a:rPr>
              <a:t>Over-fitting?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Stopping Rule</a:t>
            </a:r>
            <a:r>
              <a:rPr sz="1800" dirty="0">
                <a:latin typeface="Arial"/>
                <a:cs typeface="Arial"/>
              </a:rPr>
              <a:t>: don’t </a:t>
            </a:r>
            <a:r>
              <a:rPr sz="1800" spc="-5" dirty="0">
                <a:latin typeface="Arial"/>
                <a:cs typeface="Arial"/>
              </a:rPr>
              <a:t>expand a </a:t>
            </a:r>
            <a:r>
              <a:rPr sz="1800" dirty="0">
                <a:latin typeface="Arial"/>
                <a:cs typeface="Arial"/>
              </a:rPr>
              <a:t>node if the impurity </a:t>
            </a:r>
            <a:r>
              <a:rPr sz="1800" spc="10" dirty="0">
                <a:latin typeface="Arial"/>
                <a:cs typeface="Arial"/>
              </a:rPr>
              <a:t>reductionof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split is below some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threshold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800" b="1" dirty="0">
                <a:latin typeface="Arial"/>
                <a:cs typeface="Arial"/>
              </a:rPr>
              <a:t>Pruning</a:t>
            </a:r>
            <a:r>
              <a:rPr sz="1800" dirty="0">
                <a:latin typeface="Arial"/>
                <a:cs typeface="Arial"/>
              </a:rPr>
              <a:t>: grow </a:t>
            </a:r>
            <a:r>
              <a:rPr sz="1800" spc="-5" dirty="0">
                <a:latin typeface="Arial"/>
                <a:cs typeface="Arial"/>
              </a:rPr>
              <a:t>a very </a:t>
            </a:r>
            <a:r>
              <a:rPr sz="1800" dirty="0">
                <a:latin typeface="Arial"/>
                <a:cs typeface="Arial"/>
              </a:rPr>
              <a:t>large tree and merge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backnodes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238" y="353009"/>
            <a:ext cx="27419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latin typeface="Arial"/>
                <a:cs typeface="Arial"/>
              </a:rPr>
              <a:t>Why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spc="-40" dirty="0">
                <a:latin typeface="Arial"/>
                <a:cs typeface="Arial"/>
              </a:rPr>
              <a:t>Classify?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0838" y="2021281"/>
            <a:ext cx="3829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85" dirty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sz="3600" b="0" spc="-35" dirty="0">
                <a:solidFill>
                  <a:srgbClr val="000000"/>
                </a:solidFill>
                <a:latin typeface="Arial"/>
                <a:cs typeface="Arial"/>
              </a:rPr>
              <a:t>Explain</a:t>
            </a:r>
            <a:r>
              <a:rPr sz="3600" b="0" spc="-2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(Profile)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4658" y="2773425"/>
            <a:ext cx="6214745" cy="2610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90"/>
              </a:spcBef>
            </a:pPr>
            <a:r>
              <a:rPr sz="2000" i="1" spc="-10" dirty="0">
                <a:latin typeface="Arial"/>
                <a:cs typeface="Arial"/>
              </a:rPr>
              <a:t>Explaining </a:t>
            </a:r>
            <a:r>
              <a:rPr sz="2000" i="1" spc="-15" dirty="0">
                <a:latin typeface="Arial"/>
                <a:cs typeface="Arial"/>
              </a:rPr>
              <a:t>in </a:t>
            </a:r>
            <a:r>
              <a:rPr sz="2000" i="1" spc="-10" dirty="0">
                <a:latin typeface="Arial"/>
                <a:cs typeface="Arial"/>
              </a:rPr>
              <a:t>the </a:t>
            </a:r>
            <a:r>
              <a:rPr sz="2000" i="1" spc="-5" dirty="0">
                <a:latin typeface="Arial"/>
                <a:cs typeface="Arial"/>
              </a:rPr>
              <a:t>classification </a:t>
            </a:r>
            <a:r>
              <a:rPr sz="2000" i="1" spc="-30" dirty="0">
                <a:latin typeface="Arial"/>
                <a:cs typeface="Arial"/>
              </a:rPr>
              <a:t>world </a:t>
            </a:r>
            <a:r>
              <a:rPr sz="2000" i="1" spc="-10" dirty="0">
                <a:latin typeface="Arial"/>
                <a:cs typeface="Arial"/>
              </a:rPr>
              <a:t>is called</a:t>
            </a:r>
            <a:r>
              <a:rPr sz="2000" i="1" spc="300" dirty="0">
                <a:latin typeface="Arial"/>
                <a:cs typeface="Arial"/>
              </a:rPr>
              <a:t> </a:t>
            </a:r>
            <a:r>
              <a:rPr sz="2000" i="1" spc="-30" dirty="0">
                <a:latin typeface="Arial"/>
                <a:cs typeface="Arial"/>
              </a:rPr>
              <a:t>Profiling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spc="-35" dirty="0">
                <a:latin typeface="Arial"/>
                <a:cs typeface="Arial"/>
              </a:rPr>
              <a:t>or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620"/>
              </a:spcBef>
            </a:pPr>
            <a:r>
              <a:rPr sz="3600" spc="-285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Predict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(Classify)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0"/>
              </a:spcBef>
            </a:pPr>
            <a:r>
              <a:rPr sz="2000" i="1" spc="-10" dirty="0">
                <a:latin typeface="Arial"/>
                <a:cs typeface="Arial"/>
              </a:rPr>
              <a:t>Predicting </a:t>
            </a:r>
            <a:r>
              <a:rPr sz="2000" i="1" spc="-5" dirty="0">
                <a:latin typeface="Arial"/>
                <a:cs typeface="Arial"/>
              </a:rPr>
              <a:t>the class of </a:t>
            </a:r>
            <a:r>
              <a:rPr sz="2000" i="1" spc="-10" dirty="0">
                <a:latin typeface="Arial"/>
                <a:cs typeface="Arial"/>
              </a:rPr>
              <a:t>new </a:t>
            </a:r>
            <a:r>
              <a:rPr sz="2000" i="1" spc="-5" dirty="0">
                <a:latin typeface="Arial"/>
                <a:cs typeface="Arial"/>
              </a:rPr>
              <a:t>records </a:t>
            </a:r>
            <a:r>
              <a:rPr sz="2000" i="1" spc="-25" dirty="0">
                <a:latin typeface="Arial"/>
                <a:cs typeface="Arial"/>
              </a:rPr>
              <a:t>is </a:t>
            </a:r>
            <a:r>
              <a:rPr sz="2000" i="1" spc="-10" dirty="0">
                <a:latin typeface="Arial"/>
                <a:cs typeface="Arial"/>
              </a:rPr>
              <a:t>called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Classifying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39293"/>
            <a:ext cx="6258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Win Back </a:t>
            </a:r>
            <a:r>
              <a:rPr sz="2400" spc="-25" dirty="0">
                <a:solidFill>
                  <a:srgbClr val="000000"/>
                </a:solidFill>
              </a:rPr>
              <a:t>Campaign </a:t>
            </a:r>
            <a:r>
              <a:rPr sz="2400" spc="-10" dirty="0">
                <a:solidFill>
                  <a:srgbClr val="000000"/>
                </a:solidFill>
              </a:rPr>
              <a:t>Classification</a:t>
            </a:r>
            <a:r>
              <a:rPr sz="2400" spc="-285" dirty="0">
                <a:solidFill>
                  <a:srgbClr val="000000"/>
                </a:solidFill>
              </a:rPr>
              <a:t> </a:t>
            </a:r>
            <a:r>
              <a:rPr sz="2400" spc="-40" dirty="0">
                <a:solidFill>
                  <a:srgbClr val="000000"/>
                </a:solidFill>
              </a:rPr>
              <a:t>Analysis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12039" y="4201159"/>
            <a:ext cx="0" cy="715645"/>
          </a:xfrm>
          <a:custGeom>
            <a:avLst/>
            <a:gdLst/>
            <a:ahLst/>
            <a:cxnLst/>
            <a:rect l="l" t="t" r="r" b="b"/>
            <a:pathLst>
              <a:path h="715645">
                <a:moveTo>
                  <a:pt x="0" y="0"/>
                </a:moveTo>
                <a:lnTo>
                  <a:pt x="0" y="7155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204" y="4199763"/>
            <a:ext cx="0" cy="718820"/>
          </a:xfrm>
          <a:custGeom>
            <a:avLst/>
            <a:gdLst/>
            <a:ahLst/>
            <a:cxnLst/>
            <a:rect l="l" t="t" r="r" b="b"/>
            <a:pathLst>
              <a:path h="718820">
                <a:moveTo>
                  <a:pt x="0" y="0"/>
                </a:moveTo>
                <a:lnTo>
                  <a:pt x="0" y="718312"/>
                </a:lnTo>
              </a:path>
            </a:pathLst>
          </a:custGeom>
          <a:ln w="1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3361" y="2202850"/>
            <a:ext cx="3310890" cy="20955"/>
          </a:xfrm>
          <a:custGeom>
            <a:avLst/>
            <a:gdLst/>
            <a:ahLst/>
            <a:cxnLst/>
            <a:rect l="l" t="t" r="r" b="b"/>
            <a:pathLst>
              <a:path w="3310890" h="20955">
                <a:moveTo>
                  <a:pt x="0" y="20665"/>
                </a:moveTo>
                <a:lnTo>
                  <a:pt x="3310636" y="20665"/>
                </a:lnTo>
                <a:lnTo>
                  <a:pt x="3310636" y="0"/>
                </a:lnTo>
                <a:lnTo>
                  <a:pt x="0" y="0"/>
                </a:lnTo>
                <a:lnTo>
                  <a:pt x="0" y="20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2600" y="2202106"/>
            <a:ext cx="3312795" cy="22860"/>
          </a:xfrm>
          <a:custGeom>
            <a:avLst/>
            <a:gdLst/>
            <a:ahLst/>
            <a:cxnLst/>
            <a:rect l="l" t="t" r="r" b="b"/>
            <a:pathLst>
              <a:path w="3312795" h="22860">
                <a:moveTo>
                  <a:pt x="0" y="22298"/>
                </a:moveTo>
                <a:lnTo>
                  <a:pt x="3312287" y="22298"/>
                </a:lnTo>
                <a:lnTo>
                  <a:pt x="3312287" y="0"/>
                </a:lnTo>
                <a:lnTo>
                  <a:pt x="0" y="0"/>
                </a:lnTo>
                <a:lnTo>
                  <a:pt x="0" y="2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1329" y="2087626"/>
            <a:ext cx="103124" cy="11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9214" y="5820257"/>
            <a:ext cx="951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98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Leaf </a:t>
            </a:r>
            <a:r>
              <a:rPr sz="1200" dirty="0">
                <a:latin typeface="Arial"/>
                <a:cs typeface="Arial"/>
              </a:rPr>
              <a:t>Node  </a:t>
            </a:r>
            <a:r>
              <a:rPr sz="1200" spc="-10" dirty="0">
                <a:latin typeface="Arial"/>
                <a:cs typeface="Arial"/>
              </a:rPr>
              <a:t>Leaf/Node  </a:t>
            </a:r>
            <a:r>
              <a:rPr sz="1200" spc="-65" dirty="0">
                <a:latin typeface="Arial"/>
                <a:cs typeface="Arial"/>
              </a:rPr>
              <a:t>Terminal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833" y="2414142"/>
            <a:ext cx="927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65" dirty="0">
                <a:latin typeface="Arial"/>
                <a:cs typeface="Arial"/>
              </a:rPr>
              <a:t>InRteorontaNlNodoede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3481" y="3202614"/>
          <a:ext cx="7365997" cy="570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43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798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41168">
                <a:tc gridSpan="3">
                  <a:txBody>
                    <a:bodyPr/>
                    <a:lstStyle/>
                    <a:p>
                      <a:pPr marL="259079">
                        <a:lnSpc>
                          <a:spcPts val="985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Lien</a:t>
                      </a:r>
                      <a:r>
                        <a:rPr sz="9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Chrg</a:t>
                      </a:r>
                      <a:r>
                        <a:rPr sz="9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95" dirty="0">
                          <a:latin typeface="Arial"/>
                          <a:cs typeface="Arial"/>
                        </a:rPr>
                        <a:t>5K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165100">
                        <a:lnSpc>
                          <a:spcPts val="985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Lien</a:t>
                      </a:r>
                      <a:r>
                        <a:rPr sz="9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Chrg</a:t>
                      </a:r>
                      <a:r>
                        <a:rPr sz="9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1Kto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95" dirty="0">
                          <a:latin typeface="Arial"/>
                          <a:cs typeface="Arial"/>
                        </a:rPr>
                        <a:t>5K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262890">
                        <a:lnSpc>
                          <a:spcPts val="985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Lien</a:t>
                      </a:r>
                      <a:r>
                        <a:rPr sz="9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Chrg</a:t>
                      </a:r>
                      <a:r>
                        <a:rPr sz="9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9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95" dirty="0">
                          <a:latin typeface="Arial"/>
                          <a:cs typeface="Arial"/>
                        </a:rPr>
                        <a:t>1K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147320">
                        <a:lnSpc>
                          <a:spcPts val="98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9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Balance&lt;1000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117475">
                        <a:lnSpc>
                          <a:spcPts val="98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9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Balance</a:t>
                      </a:r>
                      <a:r>
                        <a:rPr sz="9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&gt;=1000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19">
                <a:tc>
                  <a:txBody>
                    <a:bodyPr/>
                    <a:lstStyle/>
                    <a:p>
                      <a:pPr marL="27305">
                        <a:lnSpc>
                          <a:spcPts val="100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005"/>
                        </a:lnSpc>
                      </a:pPr>
                      <a:r>
                        <a:rPr sz="900" spc="-40" dirty="0">
                          <a:latin typeface="Arial"/>
                          <a:cs typeface="Arial"/>
                        </a:rPr>
                        <a:t>1,550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00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16%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100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0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00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13%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00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005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1,200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00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0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00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0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05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34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0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13%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marL="27305">
                        <a:lnSpc>
                          <a:spcPts val="985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ts val="985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421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985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601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17%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985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985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1,078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31%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985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152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4%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985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985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769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969">
                <a:tc>
                  <a:txBody>
                    <a:bodyPr/>
                    <a:lstStyle/>
                    <a:p>
                      <a:pPr marL="27305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ts val="985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27.2%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48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89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6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ts val="985"/>
                        </a:lnSpc>
                      </a:pPr>
                      <a:r>
                        <a:rPr sz="900" spc="-75" dirty="0">
                          <a:latin typeface="Arial"/>
                          <a:cs typeface="Arial"/>
                        </a:rPr>
                        <a:t>57</a:t>
                      </a:r>
                      <a:r>
                        <a:rPr sz="900" spc="-6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782189" y="4192778"/>
            <a:ext cx="0" cy="718820"/>
          </a:xfrm>
          <a:custGeom>
            <a:avLst/>
            <a:gdLst/>
            <a:ahLst/>
            <a:cxnLst/>
            <a:rect l="l" t="t" r="r" b="b"/>
            <a:pathLst>
              <a:path h="718820">
                <a:moveTo>
                  <a:pt x="0" y="0"/>
                </a:moveTo>
                <a:lnTo>
                  <a:pt x="0" y="7188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6204" y="4192381"/>
          <a:ext cx="8772522" cy="713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03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8297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900" spc="-8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4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80" dirty="0">
                          <a:latin typeface="Arial"/>
                          <a:cs typeface="Arial"/>
                        </a:rPr>
                        <a:t>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9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SAL=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900" spc="-95" dirty="0">
                          <a:latin typeface="Arial"/>
                          <a:cs typeface="Arial"/>
                        </a:rPr>
                        <a:t>TRUE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9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9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85" dirty="0">
                          <a:latin typeface="Arial"/>
                          <a:cs typeface="Arial"/>
                        </a:rPr>
                        <a:t>SAL=FALSE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BCBC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Gender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=Female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Gender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=Male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77190" marR="125095" indent="-256540">
                        <a:lnSpc>
                          <a:spcPts val="910"/>
                        </a:lnSpc>
                        <a:spcBef>
                          <a:spcPts val="280"/>
                        </a:spcBef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Cnt</a:t>
                      </a:r>
                      <a:r>
                        <a:rPr sz="9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Txns</a:t>
                      </a:r>
                      <a:r>
                        <a:rPr sz="9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Last</a:t>
                      </a:r>
                      <a:r>
                        <a:rPr sz="9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Active 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Mth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&lt;10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344170" marR="127000" indent="-226060">
                        <a:lnSpc>
                          <a:spcPts val="910"/>
                        </a:lnSpc>
                        <a:spcBef>
                          <a:spcPts val="280"/>
                        </a:spcBef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Cnt</a:t>
                      </a:r>
                      <a:r>
                        <a:rPr sz="9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Txns</a:t>
                      </a:r>
                      <a:r>
                        <a:rPr sz="9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Last</a:t>
                      </a:r>
                      <a:r>
                        <a:rPr sz="9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Active  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Mth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&gt;=10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marL="20955">
                        <a:lnSpc>
                          <a:spcPts val="98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98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13%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1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450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5%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101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800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8%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01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01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01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69">
                <a:tc>
                  <a:txBody>
                    <a:bodyPr/>
                    <a:lstStyle/>
                    <a:p>
                      <a:pPr marL="20955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90"/>
                        </a:lnSpc>
                      </a:pPr>
                      <a:r>
                        <a:rPr sz="900" spc="-55" dirty="0">
                          <a:latin typeface="Arial"/>
                          <a:cs typeface="Arial"/>
                        </a:rPr>
                        <a:t>70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351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99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4%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472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13%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85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684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001">
                <a:tc>
                  <a:txBody>
                    <a:bodyPr/>
                    <a:lstStyle/>
                    <a:p>
                      <a:pPr marR="12065" algn="r">
                        <a:lnSpc>
                          <a:spcPts val="99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25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28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59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27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66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95528" y="5178647"/>
          <a:ext cx="4413248" cy="695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0033">
                <a:tc gridSpan="3"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Gender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=Male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183515">
                        <a:lnSpc>
                          <a:spcPts val="990"/>
                        </a:lnSpc>
                      </a:pPr>
                      <a:r>
                        <a:rPr sz="900" spc="-45" dirty="0">
                          <a:latin typeface="Arial"/>
                          <a:cs typeface="Arial"/>
                        </a:rPr>
                        <a:t>Gender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Female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Txns</a:t>
                      </a:r>
                      <a:r>
                        <a:rPr sz="9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Last</a:t>
                      </a:r>
                      <a:r>
                        <a:rPr sz="9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Active</a:t>
                      </a:r>
                      <a:r>
                        <a:rPr sz="9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35" dirty="0">
                          <a:latin typeface="Arial"/>
                          <a:cs typeface="Arial"/>
                        </a:rPr>
                        <a:t>Mth&lt;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58">
                <a:tc>
                  <a:txBody>
                    <a:bodyPr/>
                    <a:lstStyle/>
                    <a:p>
                      <a:pPr marL="27305">
                        <a:lnSpc>
                          <a:spcPts val="1019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01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540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01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5%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994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994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735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994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7%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19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01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01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marL="27305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9%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51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9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83">
                <a:tc>
                  <a:txBody>
                    <a:bodyPr/>
                    <a:lstStyle/>
                    <a:p>
                      <a:pPr marL="27305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55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6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900" spc="5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96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609590" y="2348229"/>
          <a:ext cx="1172209" cy="56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970">
                <a:tc gridSpan="3">
                  <a:txBody>
                    <a:bodyPr/>
                    <a:lstStyle/>
                    <a:p>
                      <a:pPr marL="153670">
                        <a:lnSpc>
                          <a:spcPts val="980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Inactive</a:t>
                      </a:r>
                      <a:r>
                        <a:rPr sz="9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12Mths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04">
                <a:tc>
                  <a:txBody>
                    <a:bodyPr/>
                    <a:lstStyle/>
                    <a:p>
                      <a:pPr marL="26034">
                        <a:lnSpc>
                          <a:spcPts val="98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42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34%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marL="26034">
                        <a:lnSpc>
                          <a:spcPts val="98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98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479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8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14%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marL="26034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98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391528" y="5176392"/>
          <a:ext cx="1171575" cy="727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65">
                <a:tc gridSpan="3"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Cnt</a:t>
                      </a:r>
                      <a:r>
                        <a:rPr sz="9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Txns</a:t>
                      </a:r>
                      <a:r>
                        <a:rPr sz="9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Last</a:t>
                      </a:r>
                      <a:r>
                        <a:rPr sz="9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Active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15" dirty="0">
                          <a:latin typeface="Arial"/>
                          <a:cs typeface="Arial"/>
                        </a:rPr>
                        <a:t>Mth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&gt;=10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020">
                <a:tc>
                  <a:txBody>
                    <a:bodyPr/>
                    <a:lstStyle/>
                    <a:p>
                      <a:pPr marL="26034">
                        <a:lnSpc>
                          <a:spcPts val="990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 algn="ctr">
                        <a:lnSpc>
                          <a:spcPts val="990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550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9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6%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69">
                <a:tc>
                  <a:txBody>
                    <a:bodyPr/>
                    <a:lstStyle/>
                    <a:p>
                      <a:pPr marL="26034">
                        <a:lnSpc>
                          <a:spcPts val="994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 algn="ctr">
                        <a:lnSpc>
                          <a:spcPts val="994"/>
                        </a:lnSpc>
                      </a:pPr>
                      <a:r>
                        <a:rPr sz="900" spc="-50" dirty="0">
                          <a:latin typeface="Arial"/>
                          <a:cs typeface="Arial"/>
                        </a:rPr>
                        <a:t>437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994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12%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05">
                <a:tc>
                  <a:txBody>
                    <a:bodyPr/>
                    <a:lstStyle/>
                    <a:p>
                      <a:pPr marL="26034">
                        <a:lnSpc>
                          <a:spcPts val="994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ts val="994"/>
                        </a:lnSpc>
                      </a:pPr>
                      <a:r>
                        <a:rPr sz="900" spc="-75" dirty="0">
                          <a:latin typeface="Arial"/>
                          <a:cs typeface="Arial"/>
                        </a:rPr>
                        <a:t>79</a:t>
                      </a:r>
                      <a:r>
                        <a:rPr sz="900" spc="-6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7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693228" y="2354390"/>
          <a:ext cx="3540756" cy="702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738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83515">
                        <a:lnSpc>
                          <a:spcPts val="944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Ina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183515">
                        <a:lnSpc>
                          <a:spcPts val="87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8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ive</a:t>
                      </a:r>
                      <a:r>
                        <a:rPr sz="9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&lt;6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98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Mths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177800">
                        <a:lnSpc>
                          <a:spcPts val="980"/>
                        </a:lnSpc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Inactive</a:t>
                      </a:r>
                      <a:r>
                        <a:rPr sz="9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9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12Mths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CBC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7795">
                        <a:lnSpc>
                          <a:spcPts val="1055"/>
                        </a:lnSpc>
                        <a:spcBef>
                          <a:spcPts val="84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40%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073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55"/>
                        </a:lnSpc>
                        <a:spcBef>
                          <a:spcPts val="5"/>
                        </a:spcBef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55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4,000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3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55"/>
                        </a:lnSpc>
                        <a:spcBef>
                          <a:spcPts val="5"/>
                        </a:spcBef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ts val="1055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2574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55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26%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9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1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2,100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01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60%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1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01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921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r">
                        <a:lnSpc>
                          <a:spcPts val="101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26%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145">
                <a:tc gridSpan="2">
                  <a:txBody>
                    <a:bodyPr/>
                    <a:lstStyle/>
                    <a:p>
                      <a:pPr marL="712470">
                        <a:lnSpc>
                          <a:spcPts val="103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035"/>
                        </a:lnSpc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52.5%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03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103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2977388" y="2220659"/>
            <a:ext cx="103377" cy="118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41329" y="2220722"/>
            <a:ext cx="103124" cy="118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71386" y="2220658"/>
            <a:ext cx="103249" cy="118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5850" y="3076229"/>
            <a:ext cx="3027680" cy="20955"/>
          </a:xfrm>
          <a:custGeom>
            <a:avLst/>
            <a:gdLst/>
            <a:ahLst/>
            <a:cxnLst/>
            <a:rect l="l" t="t" r="r" b="b"/>
            <a:pathLst>
              <a:path w="3027679" h="20955">
                <a:moveTo>
                  <a:pt x="0" y="20665"/>
                </a:moveTo>
                <a:lnTo>
                  <a:pt x="3027553" y="20665"/>
                </a:lnTo>
                <a:lnTo>
                  <a:pt x="3027553" y="0"/>
                </a:lnTo>
                <a:lnTo>
                  <a:pt x="0" y="0"/>
                </a:lnTo>
                <a:lnTo>
                  <a:pt x="0" y="20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037" y="3075514"/>
            <a:ext cx="3029585" cy="22860"/>
          </a:xfrm>
          <a:custGeom>
            <a:avLst/>
            <a:gdLst/>
            <a:ahLst/>
            <a:cxnLst/>
            <a:rect l="l" t="t" r="r" b="b"/>
            <a:pathLst>
              <a:path w="3029585" h="22860">
                <a:moveTo>
                  <a:pt x="0" y="22269"/>
                </a:moveTo>
                <a:lnTo>
                  <a:pt x="3029204" y="22269"/>
                </a:lnTo>
                <a:lnTo>
                  <a:pt x="3029204" y="0"/>
                </a:lnTo>
                <a:lnTo>
                  <a:pt x="0" y="0"/>
                </a:lnTo>
                <a:lnTo>
                  <a:pt x="0" y="22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2886" y="2933001"/>
            <a:ext cx="103249" cy="1448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1032" y="3090546"/>
            <a:ext cx="102957" cy="1215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2660" y="3090546"/>
            <a:ext cx="103249" cy="1215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50894" y="3091371"/>
            <a:ext cx="103124" cy="1207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49804" y="3941353"/>
            <a:ext cx="3310890" cy="20955"/>
          </a:xfrm>
          <a:custGeom>
            <a:avLst/>
            <a:gdLst/>
            <a:ahLst/>
            <a:cxnLst/>
            <a:rect l="l" t="t" r="r" b="b"/>
            <a:pathLst>
              <a:path w="3310890" h="20954">
                <a:moveTo>
                  <a:pt x="0" y="20665"/>
                </a:moveTo>
                <a:lnTo>
                  <a:pt x="3310636" y="20665"/>
                </a:lnTo>
                <a:lnTo>
                  <a:pt x="3310636" y="0"/>
                </a:lnTo>
                <a:lnTo>
                  <a:pt x="0" y="0"/>
                </a:lnTo>
                <a:lnTo>
                  <a:pt x="0" y="20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49042" y="3940628"/>
            <a:ext cx="3312795" cy="22860"/>
          </a:xfrm>
          <a:custGeom>
            <a:avLst/>
            <a:gdLst/>
            <a:ahLst/>
            <a:cxnLst/>
            <a:rect l="l" t="t" r="r" b="b"/>
            <a:pathLst>
              <a:path w="3312795" h="22860">
                <a:moveTo>
                  <a:pt x="0" y="22279"/>
                </a:moveTo>
                <a:lnTo>
                  <a:pt x="3312286" y="22279"/>
                </a:lnTo>
                <a:lnTo>
                  <a:pt x="3312286" y="0"/>
                </a:lnTo>
                <a:lnTo>
                  <a:pt x="0" y="0"/>
                </a:lnTo>
                <a:lnTo>
                  <a:pt x="0" y="22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09419" y="3780154"/>
            <a:ext cx="102616" cy="1629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67709" y="3942651"/>
            <a:ext cx="103249" cy="260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98084" y="3947414"/>
            <a:ext cx="102997" cy="2548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95316" y="3076229"/>
            <a:ext cx="2422525" cy="20955"/>
          </a:xfrm>
          <a:custGeom>
            <a:avLst/>
            <a:gdLst/>
            <a:ahLst/>
            <a:cxnLst/>
            <a:rect l="l" t="t" r="r" b="b"/>
            <a:pathLst>
              <a:path w="2422525" h="20955">
                <a:moveTo>
                  <a:pt x="0" y="20665"/>
                </a:moveTo>
                <a:lnTo>
                  <a:pt x="2422016" y="20665"/>
                </a:lnTo>
                <a:lnTo>
                  <a:pt x="2422016" y="0"/>
                </a:lnTo>
                <a:lnTo>
                  <a:pt x="0" y="0"/>
                </a:lnTo>
                <a:lnTo>
                  <a:pt x="0" y="20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94554" y="3075514"/>
            <a:ext cx="2423795" cy="22860"/>
          </a:xfrm>
          <a:custGeom>
            <a:avLst/>
            <a:gdLst/>
            <a:ahLst/>
            <a:cxnLst/>
            <a:rect l="l" t="t" r="r" b="b"/>
            <a:pathLst>
              <a:path w="2423795" h="22860">
                <a:moveTo>
                  <a:pt x="0" y="22269"/>
                </a:moveTo>
                <a:lnTo>
                  <a:pt x="2423541" y="22269"/>
                </a:lnTo>
                <a:lnTo>
                  <a:pt x="2423541" y="0"/>
                </a:lnTo>
                <a:lnTo>
                  <a:pt x="0" y="0"/>
                </a:lnTo>
                <a:lnTo>
                  <a:pt x="0" y="22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33948" y="3091371"/>
            <a:ext cx="103376" cy="1207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53326" y="3091371"/>
            <a:ext cx="103249" cy="1207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60391" y="2933001"/>
            <a:ext cx="103250" cy="1448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60438" y="3933098"/>
            <a:ext cx="1466850" cy="20955"/>
          </a:xfrm>
          <a:custGeom>
            <a:avLst/>
            <a:gdLst/>
            <a:ahLst/>
            <a:cxnLst/>
            <a:rect l="l" t="t" r="r" b="b"/>
            <a:pathLst>
              <a:path w="1466850" h="20954">
                <a:moveTo>
                  <a:pt x="0" y="20665"/>
                </a:moveTo>
                <a:lnTo>
                  <a:pt x="1466469" y="20665"/>
                </a:lnTo>
                <a:lnTo>
                  <a:pt x="1466469" y="0"/>
                </a:lnTo>
                <a:lnTo>
                  <a:pt x="0" y="0"/>
                </a:lnTo>
                <a:lnTo>
                  <a:pt x="0" y="20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59676" y="3932373"/>
            <a:ext cx="1468120" cy="22860"/>
          </a:xfrm>
          <a:custGeom>
            <a:avLst/>
            <a:gdLst/>
            <a:ahLst/>
            <a:cxnLst/>
            <a:rect l="l" t="t" r="r" b="b"/>
            <a:pathLst>
              <a:path w="1468120" h="22860">
                <a:moveTo>
                  <a:pt x="0" y="22279"/>
                </a:moveTo>
                <a:lnTo>
                  <a:pt x="1468120" y="22279"/>
                </a:lnTo>
                <a:lnTo>
                  <a:pt x="1468120" y="0"/>
                </a:lnTo>
                <a:lnTo>
                  <a:pt x="0" y="0"/>
                </a:lnTo>
                <a:lnTo>
                  <a:pt x="0" y="22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06208" y="3781488"/>
            <a:ext cx="114298" cy="4211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61756" y="3948112"/>
            <a:ext cx="103376" cy="25419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9820" y="4049430"/>
            <a:ext cx="1464310" cy="20955"/>
          </a:xfrm>
          <a:custGeom>
            <a:avLst/>
            <a:gdLst/>
            <a:ahLst/>
            <a:cxnLst/>
            <a:rect l="l" t="t" r="r" b="b"/>
            <a:pathLst>
              <a:path w="1464310" h="20954">
                <a:moveTo>
                  <a:pt x="0" y="20665"/>
                </a:moveTo>
                <a:lnTo>
                  <a:pt x="1464055" y="20665"/>
                </a:lnTo>
                <a:lnTo>
                  <a:pt x="1464055" y="0"/>
                </a:lnTo>
                <a:lnTo>
                  <a:pt x="0" y="0"/>
                </a:lnTo>
                <a:lnTo>
                  <a:pt x="0" y="20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9007" y="4048705"/>
            <a:ext cx="1466215" cy="22860"/>
          </a:xfrm>
          <a:custGeom>
            <a:avLst/>
            <a:gdLst/>
            <a:ahLst/>
            <a:cxnLst/>
            <a:rect l="l" t="t" r="r" b="b"/>
            <a:pathLst>
              <a:path w="1466214" h="22860">
                <a:moveTo>
                  <a:pt x="0" y="22279"/>
                </a:moveTo>
                <a:lnTo>
                  <a:pt x="1465707" y="22279"/>
                </a:lnTo>
                <a:lnTo>
                  <a:pt x="1465707" y="0"/>
                </a:lnTo>
                <a:lnTo>
                  <a:pt x="0" y="0"/>
                </a:lnTo>
                <a:lnTo>
                  <a:pt x="0" y="22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7153" y="3978909"/>
            <a:ext cx="100063" cy="952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7051" y="3782440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571"/>
                </a:lnTo>
              </a:path>
            </a:pathLst>
          </a:custGeom>
          <a:ln w="166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1204" y="3781552"/>
            <a:ext cx="0" cy="403225"/>
          </a:xfrm>
          <a:custGeom>
            <a:avLst/>
            <a:gdLst/>
            <a:ahLst/>
            <a:cxnLst/>
            <a:rect l="l" t="t" r="r" b="b"/>
            <a:pathLst>
              <a:path h="403225">
                <a:moveTo>
                  <a:pt x="0" y="0"/>
                </a:moveTo>
                <a:lnTo>
                  <a:pt x="0" y="403225"/>
                </a:lnTo>
              </a:path>
            </a:pathLst>
          </a:custGeom>
          <a:ln w="12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5578" y="3977259"/>
            <a:ext cx="111544" cy="22491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51582" y="4055490"/>
            <a:ext cx="102996" cy="1443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30501" y="5030886"/>
            <a:ext cx="1638935" cy="20955"/>
          </a:xfrm>
          <a:custGeom>
            <a:avLst/>
            <a:gdLst/>
            <a:ahLst/>
            <a:cxnLst/>
            <a:rect l="l" t="t" r="r" b="b"/>
            <a:pathLst>
              <a:path w="1638935" h="20954">
                <a:moveTo>
                  <a:pt x="0" y="20665"/>
                </a:moveTo>
                <a:lnTo>
                  <a:pt x="1638680" y="20665"/>
                </a:lnTo>
                <a:lnTo>
                  <a:pt x="1638680" y="0"/>
                </a:lnTo>
                <a:lnTo>
                  <a:pt x="0" y="0"/>
                </a:lnTo>
                <a:lnTo>
                  <a:pt x="0" y="20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29611" y="5030161"/>
            <a:ext cx="1640839" cy="22860"/>
          </a:xfrm>
          <a:custGeom>
            <a:avLst/>
            <a:gdLst/>
            <a:ahLst/>
            <a:cxnLst/>
            <a:rect l="l" t="t" r="r" b="b"/>
            <a:pathLst>
              <a:path w="1640839" h="22860">
                <a:moveTo>
                  <a:pt x="0" y="22279"/>
                </a:moveTo>
                <a:lnTo>
                  <a:pt x="1640332" y="22279"/>
                </a:lnTo>
                <a:lnTo>
                  <a:pt x="1640332" y="0"/>
                </a:lnTo>
                <a:lnTo>
                  <a:pt x="0" y="0"/>
                </a:lnTo>
                <a:lnTo>
                  <a:pt x="0" y="22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87194" y="4912931"/>
            <a:ext cx="103249" cy="2684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04158" y="5036946"/>
            <a:ext cx="102995" cy="1443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32628" y="5030886"/>
            <a:ext cx="1638935" cy="20955"/>
          </a:xfrm>
          <a:custGeom>
            <a:avLst/>
            <a:gdLst/>
            <a:ahLst/>
            <a:cxnLst/>
            <a:rect l="l" t="t" r="r" b="b"/>
            <a:pathLst>
              <a:path w="1638934" h="20954">
                <a:moveTo>
                  <a:pt x="0" y="20665"/>
                </a:moveTo>
                <a:lnTo>
                  <a:pt x="1638680" y="20665"/>
                </a:lnTo>
                <a:lnTo>
                  <a:pt x="1638680" y="0"/>
                </a:lnTo>
                <a:lnTo>
                  <a:pt x="0" y="0"/>
                </a:lnTo>
                <a:lnTo>
                  <a:pt x="0" y="20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31865" y="5030161"/>
            <a:ext cx="1640839" cy="22860"/>
          </a:xfrm>
          <a:custGeom>
            <a:avLst/>
            <a:gdLst/>
            <a:ahLst/>
            <a:cxnLst/>
            <a:rect l="l" t="t" r="r" b="b"/>
            <a:pathLst>
              <a:path w="1640840" h="22860">
                <a:moveTo>
                  <a:pt x="0" y="22279"/>
                </a:moveTo>
                <a:lnTo>
                  <a:pt x="1640332" y="22279"/>
                </a:lnTo>
                <a:lnTo>
                  <a:pt x="1640332" y="0"/>
                </a:lnTo>
                <a:lnTo>
                  <a:pt x="0" y="0"/>
                </a:lnTo>
                <a:lnTo>
                  <a:pt x="0" y="22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89447" y="4912931"/>
            <a:ext cx="103376" cy="26841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06539" y="5036946"/>
            <a:ext cx="102995" cy="1443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42911" y="1295400"/>
            <a:ext cx="2748280" cy="612140"/>
          </a:xfrm>
          <a:custGeom>
            <a:avLst/>
            <a:gdLst/>
            <a:ahLst/>
            <a:cxnLst/>
            <a:rect l="l" t="t" r="r" b="b"/>
            <a:pathLst>
              <a:path w="2748279" h="612139">
                <a:moveTo>
                  <a:pt x="2748241" y="358775"/>
                </a:moveTo>
                <a:lnTo>
                  <a:pt x="1498942" y="384175"/>
                </a:lnTo>
                <a:lnTo>
                  <a:pt x="1480527" y="408177"/>
                </a:lnTo>
                <a:lnTo>
                  <a:pt x="1457794" y="431164"/>
                </a:lnTo>
                <a:lnTo>
                  <a:pt x="1399882" y="473710"/>
                </a:lnTo>
                <a:lnTo>
                  <a:pt x="1365338" y="493267"/>
                </a:lnTo>
                <a:lnTo>
                  <a:pt x="1327365" y="511428"/>
                </a:lnTo>
                <a:lnTo>
                  <a:pt x="1286090" y="528320"/>
                </a:lnTo>
                <a:lnTo>
                  <a:pt x="1241894" y="543940"/>
                </a:lnTo>
                <a:lnTo>
                  <a:pt x="1195031" y="558038"/>
                </a:lnTo>
                <a:lnTo>
                  <a:pt x="1145628" y="570611"/>
                </a:lnTo>
                <a:lnTo>
                  <a:pt x="1094066" y="581660"/>
                </a:lnTo>
                <a:lnTo>
                  <a:pt x="1040345" y="591058"/>
                </a:lnTo>
                <a:lnTo>
                  <a:pt x="984973" y="598804"/>
                </a:lnTo>
                <a:lnTo>
                  <a:pt x="928077" y="604901"/>
                </a:lnTo>
                <a:lnTo>
                  <a:pt x="869784" y="609091"/>
                </a:lnTo>
                <a:lnTo>
                  <a:pt x="810602" y="611632"/>
                </a:lnTo>
                <a:lnTo>
                  <a:pt x="750531" y="612139"/>
                </a:lnTo>
                <a:lnTo>
                  <a:pt x="689825" y="610742"/>
                </a:lnTo>
                <a:lnTo>
                  <a:pt x="628865" y="607440"/>
                </a:lnTo>
                <a:lnTo>
                  <a:pt x="567778" y="601979"/>
                </a:lnTo>
                <a:lnTo>
                  <a:pt x="507961" y="594613"/>
                </a:lnTo>
                <a:lnTo>
                  <a:pt x="450811" y="585470"/>
                </a:lnTo>
                <a:lnTo>
                  <a:pt x="396328" y="574675"/>
                </a:lnTo>
                <a:lnTo>
                  <a:pt x="344766" y="562228"/>
                </a:lnTo>
                <a:lnTo>
                  <a:pt x="296252" y="548386"/>
                </a:lnTo>
                <a:lnTo>
                  <a:pt x="250913" y="533146"/>
                </a:lnTo>
                <a:lnTo>
                  <a:pt x="208749" y="516509"/>
                </a:lnTo>
                <a:lnTo>
                  <a:pt x="170141" y="498855"/>
                </a:lnTo>
                <a:lnTo>
                  <a:pt x="135089" y="479933"/>
                </a:lnTo>
                <a:lnTo>
                  <a:pt x="76187" y="439420"/>
                </a:lnTo>
                <a:lnTo>
                  <a:pt x="33324" y="395604"/>
                </a:lnTo>
                <a:lnTo>
                  <a:pt x="7543" y="349250"/>
                </a:lnTo>
                <a:lnTo>
                  <a:pt x="0" y="301371"/>
                </a:lnTo>
                <a:lnTo>
                  <a:pt x="3403" y="276987"/>
                </a:lnTo>
                <a:lnTo>
                  <a:pt x="25285" y="227964"/>
                </a:lnTo>
                <a:lnTo>
                  <a:pt x="66459" y="180975"/>
                </a:lnTo>
                <a:lnTo>
                  <a:pt x="124294" y="138429"/>
                </a:lnTo>
                <a:lnTo>
                  <a:pt x="158838" y="118872"/>
                </a:lnTo>
                <a:lnTo>
                  <a:pt x="196811" y="100711"/>
                </a:lnTo>
                <a:lnTo>
                  <a:pt x="238086" y="83820"/>
                </a:lnTo>
                <a:lnTo>
                  <a:pt x="282282" y="68199"/>
                </a:lnTo>
                <a:lnTo>
                  <a:pt x="329145" y="54228"/>
                </a:lnTo>
                <a:lnTo>
                  <a:pt x="378548" y="41528"/>
                </a:lnTo>
                <a:lnTo>
                  <a:pt x="430110" y="30479"/>
                </a:lnTo>
                <a:lnTo>
                  <a:pt x="483831" y="21082"/>
                </a:lnTo>
                <a:lnTo>
                  <a:pt x="539203" y="13335"/>
                </a:lnTo>
                <a:lnTo>
                  <a:pt x="596099" y="7238"/>
                </a:lnTo>
                <a:lnTo>
                  <a:pt x="654392" y="3048"/>
                </a:lnTo>
                <a:lnTo>
                  <a:pt x="713574" y="508"/>
                </a:lnTo>
                <a:lnTo>
                  <a:pt x="773645" y="0"/>
                </a:lnTo>
                <a:lnTo>
                  <a:pt x="834351" y="1397"/>
                </a:lnTo>
                <a:lnTo>
                  <a:pt x="895311" y="4699"/>
                </a:lnTo>
                <a:lnTo>
                  <a:pt x="956398" y="10160"/>
                </a:lnTo>
                <a:lnTo>
                  <a:pt x="1000848" y="15494"/>
                </a:lnTo>
                <a:lnTo>
                  <a:pt x="1044028" y="21716"/>
                </a:lnTo>
                <a:lnTo>
                  <a:pt x="1085938" y="28955"/>
                </a:lnTo>
                <a:lnTo>
                  <a:pt x="1126451" y="37211"/>
                </a:lnTo>
                <a:lnTo>
                  <a:pt x="1165440" y="46354"/>
                </a:lnTo>
                <a:lnTo>
                  <a:pt x="1202778" y="56387"/>
                </a:lnTo>
                <a:lnTo>
                  <a:pt x="1272628" y="78866"/>
                </a:lnTo>
                <a:lnTo>
                  <a:pt x="1335239" y="104394"/>
                </a:lnTo>
                <a:lnTo>
                  <a:pt x="1389976" y="132587"/>
                </a:lnTo>
                <a:lnTo>
                  <a:pt x="1436204" y="163322"/>
                </a:lnTo>
                <a:lnTo>
                  <a:pt x="1473415" y="196341"/>
                </a:lnTo>
                <a:lnTo>
                  <a:pt x="1500847" y="231139"/>
                </a:lnTo>
                <a:lnTo>
                  <a:pt x="1517992" y="267588"/>
                </a:lnTo>
                <a:lnTo>
                  <a:pt x="2748241" y="358775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73670" y="5607100"/>
            <a:ext cx="588645" cy="215900"/>
          </a:xfrm>
          <a:custGeom>
            <a:avLst/>
            <a:gdLst/>
            <a:ahLst/>
            <a:cxnLst/>
            <a:rect l="l" t="t" r="r" b="b"/>
            <a:pathLst>
              <a:path w="588644" h="215900">
                <a:moveTo>
                  <a:pt x="588073" y="0"/>
                </a:moveTo>
                <a:lnTo>
                  <a:pt x="0" y="215353"/>
                </a:lnTo>
                <a:lnTo>
                  <a:pt x="319722" y="215353"/>
                </a:lnTo>
                <a:lnTo>
                  <a:pt x="588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372" y="5607100"/>
            <a:ext cx="1685925" cy="796290"/>
          </a:xfrm>
          <a:custGeom>
            <a:avLst/>
            <a:gdLst/>
            <a:ahLst/>
            <a:cxnLst/>
            <a:rect l="l" t="t" r="r" b="b"/>
            <a:pathLst>
              <a:path w="1685925" h="796289">
                <a:moveTo>
                  <a:pt x="1685371" y="0"/>
                </a:moveTo>
                <a:lnTo>
                  <a:pt x="1329136" y="285838"/>
                </a:lnTo>
                <a:lnTo>
                  <a:pt x="1369014" y="305206"/>
                </a:lnTo>
                <a:lnTo>
                  <a:pt x="1404193" y="325475"/>
                </a:lnTo>
                <a:lnTo>
                  <a:pt x="1460962" y="368287"/>
                </a:lnTo>
                <a:lnTo>
                  <a:pt x="1499570" y="413372"/>
                </a:lnTo>
                <a:lnTo>
                  <a:pt x="1520144" y="459854"/>
                </a:lnTo>
                <a:lnTo>
                  <a:pt x="1523573" y="483336"/>
                </a:lnTo>
                <a:lnTo>
                  <a:pt x="1522684" y="506831"/>
                </a:lnTo>
                <a:lnTo>
                  <a:pt x="1507444" y="553415"/>
                </a:lnTo>
                <a:lnTo>
                  <a:pt x="1474424" y="598716"/>
                </a:lnTo>
                <a:lnTo>
                  <a:pt x="1423878" y="641845"/>
                </a:lnTo>
                <a:lnTo>
                  <a:pt x="1355806" y="681926"/>
                </a:lnTo>
                <a:lnTo>
                  <a:pt x="1315293" y="700531"/>
                </a:lnTo>
                <a:lnTo>
                  <a:pt x="1270462" y="718045"/>
                </a:lnTo>
                <a:lnTo>
                  <a:pt x="1222202" y="734047"/>
                </a:lnTo>
                <a:lnTo>
                  <a:pt x="1171795" y="748207"/>
                </a:lnTo>
                <a:lnTo>
                  <a:pt x="1119357" y="760526"/>
                </a:lnTo>
                <a:lnTo>
                  <a:pt x="1065230" y="771016"/>
                </a:lnTo>
                <a:lnTo>
                  <a:pt x="1009680" y="779665"/>
                </a:lnTo>
                <a:lnTo>
                  <a:pt x="952987" y="786510"/>
                </a:lnTo>
                <a:lnTo>
                  <a:pt x="895431" y="791527"/>
                </a:lnTo>
                <a:lnTo>
                  <a:pt x="837290" y="794753"/>
                </a:lnTo>
                <a:lnTo>
                  <a:pt x="778832" y="796162"/>
                </a:lnTo>
                <a:lnTo>
                  <a:pt x="720349" y="795781"/>
                </a:lnTo>
                <a:lnTo>
                  <a:pt x="662094" y="793610"/>
                </a:lnTo>
                <a:lnTo>
                  <a:pt x="604372" y="789647"/>
                </a:lnTo>
                <a:lnTo>
                  <a:pt x="547438" y="783907"/>
                </a:lnTo>
                <a:lnTo>
                  <a:pt x="491583" y="776401"/>
                </a:lnTo>
                <a:lnTo>
                  <a:pt x="437075" y="767130"/>
                </a:lnTo>
                <a:lnTo>
                  <a:pt x="384192" y="756094"/>
                </a:lnTo>
                <a:lnTo>
                  <a:pt x="333214" y="743305"/>
                </a:lnTo>
                <a:lnTo>
                  <a:pt x="284421" y="728776"/>
                </a:lnTo>
                <a:lnTo>
                  <a:pt x="238079" y="712495"/>
                </a:lnTo>
                <a:lnTo>
                  <a:pt x="194480" y="694486"/>
                </a:lnTo>
                <a:lnTo>
                  <a:pt x="154640" y="675119"/>
                </a:lnTo>
                <a:lnTo>
                  <a:pt x="119397" y="654850"/>
                </a:lnTo>
                <a:lnTo>
                  <a:pt x="62616" y="612051"/>
                </a:lnTo>
                <a:lnTo>
                  <a:pt x="24033" y="566966"/>
                </a:lnTo>
                <a:lnTo>
                  <a:pt x="3519" y="520484"/>
                </a:lnTo>
                <a:lnTo>
                  <a:pt x="0" y="497001"/>
                </a:lnTo>
                <a:lnTo>
                  <a:pt x="952" y="473506"/>
                </a:lnTo>
                <a:lnTo>
                  <a:pt x="16215" y="426923"/>
                </a:lnTo>
                <a:lnTo>
                  <a:pt x="49185" y="381622"/>
                </a:lnTo>
                <a:lnTo>
                  <a:pt x="99750" y="338480"/>
                </a:lnTo>
                <a:lnTo>
                  <a:pt x="167772" y="298399"/>
                </a:lnTo>
                <a:lnTo>
                  <a:pt x="208297" y="279793"/>
                </a:lnTo>
                <a:lnTo>
                  <a:pt x="253141" y="262267"/>
                </a:lnTo>
                <a:lnTo>
                  <a:pt x="325442" y="239242"/>
                </a:lnTo>
                <a:lnTo>
                  <a:pt x="363618" y="229196"/>
                </a:lnTo>
                <a:lnTo>
                  <a:pt x="402963" y="220141"/>
                </a:lnTo>
                <a:lnTo>
                  <a:pt x="443387" y="212077"/>
                </a:lnTo>
                <a:lnTo>
                  <a:pt x="484751" y="205028"/>
                </a:lnTo>
                <a:lnTo>
                  <a:pt x="526953" y="198983"/>
                </a:lnTo>
                <a:lnTo>
                  <a:pt x="569866" y="193954"/>
                </a:lnTo>
                <a:lnTo>
                  <a:pt x="613376" y="189953"/>
                </a:lnTo>
                <a:lnTo>
                  <a:pt x="657357" y="186982"/>
                </a:lnTo>
                <a:lnTo>
                  <a:pt x="701692" y="185051"/>
                </a:lnTo>
                <a:lnTo>
                  <a:pt x="746269" y="184149"/>
                </a:lnTo>
                <a:lnTo>
                  <a:pt x="790973" y="184315"/>
                </a:lnTo>
                <a:lnTo>
                  <a:pt x="835677" y="185521"/>
                </a:lnTo>
                <a:lnTo>
                  <a:pt x="880254" y="187794"/>
                </a:lnTo>
                <a:lnTo>
                  <a:pt x="924603" y="191147"/>
                </a:lnTo>
                <a:lnTo>
                  <a:pt x="968608" y="195567"/>
                </a:lnTo>
                <a:lnTo>
                  <a:pt x="1012131" y="201066"/>
                </a:lnTo>
                <a:lnTo>
                  <a:pt x="1055070" y="207657"/>
                </a:lnTo>
                <a:lnTo>
                  <a:pt x="1097297" y="215353"/>
                </a:lnTo>
                <a:lnTo>
                  <a:pt x="1685371" y="0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661" y="5791187"/>
            <a:ext cx="2181860" cy="612140"/>
          </a:xfrm>
          <a:custGeom>
            <a:avLst/>
            <a:gdLst/>
            <a:ahLst/>
            <a:cxnLst/>
            <a:rect l="l" t="t" r="r" b="b"/>
            <a:pathLst>
              <a:path w="2181860" h="612139">
                <a:moveTo>
                  <a:pt x="759418" y="0"/>
                </a:moveTo>
                <a:lnTo>
                  <a:pt x="713469" y="609"/>
                </a:lnTo>
                <a:lnTo>
                  <a:pt x="667317" y="2362"/>
                </a:lnTo>
                <a:lnTo>
                  <a:pt x="605608" y="6464"/>
                </a:lnTo>
                <a:lnTo>
                  <a:pt x="545892" y="12471"/>
                </a:lnTo>
                <a:lnTo>
                  <a:pt x="488336" y="20281"/>
                </a:lnTo>
                <a:lnTo>
                  <a:pt x="433116" y="29806"/>
                </a:lnTo>
                <a:lnTo>
                  <a:pt x="380399" y="40957"/>
                </a:lnTo>
                <a:lnTo>
                  <a:pt x="330335" y="53657"/>
                </a:lnTo>
                <a:lnTo>
                  <a:pt x="283129" y="67805"/>
                </a:lnTo>
                <a:lnTo>
                  <a:pt x="238921" y="83311"/>
                </a:lnTo>
                <a:lnTo>
                  <a:pt x="197900" y="100101"/>
                </a:lnTo>
                <a:lnTo>
                  <a:pt x="160232" y="118084"/>
                </a:lnTo>
                <a:lnTo>
                  <a:pt x="126094" y="137159"/>
                </a:lnTo>
                <a:lnTo>
                  <a:pt x="69046" y="178269"/>
                </a:lnTo>
                <a:lnTo>
                  <a:pt x="28135" y="222732"/>
                </a:lnTo>
                <a:lnTo>
                  <a:pt x="4720" y="269836"/>
                </a:lnTo>
                <a:lnTo>
                  <a:pt x="0" y="294170"/>
                </a:lnTo>
                <a:lnTo>
                  <a:pt x="162" y="318884"/>
                </a:lnTo>
                <a:lnTo>
                  <a:pt x="15618" y="368706"/>
                </a:lnTo>
                <a:lnTo>
                  <a:pt x="50002" y="415810"/>
                </a:lnTo>
                <a:lnTo>
                  <a:pt x="101481" y="459181"/>
                </a:lnTo>
                <a:lnTo>
                  <a:pt x="168309" y="498246"/>
                </a:lnTo>
                <a:lnTo>
                  <a:pt x="206929" y="516000"/>
                </a:lnTo>
                <a:lnTo>
                  <a:pt x="248725" y="532472"/>
                </a:lnTo>
                <a:lnTo>
                  <a:pt x="293480" y="547611"/>
                </a:lnTo>
                <a:lnTo>
                  <a:pt x="340978" y="561327"/>
                </a:lnTo>
                <a:lnTo>
                  <a:pt x="391003" y="573557"/>
                </a:lnTo>
                <a:lnTo>
                  <a:pt x="443327" y="584238"/>
                </a:lnTo>
                <a:lnTo>
                  <a:pt x="497747" y="593293"/>
                </a:lnTo>
                <a:lnTo>
                  <a:pt x="554020" y="600671"/>
                </a:lnTo>
                <a:lnTo>
                  <a:pt x="611958" y="606285"/>
                </a:lnTo>
                <a:lnTo>
                  <a:pt x="671305" y="610069"/>
                </a:lnTo>
                <a:lnTo>
                  <a:pt x="731871" y="611962"/>
                </a:lnTo>
                <a:lnTo>
                  <a:pt x="793428" y="611898"/>
                </a:lnTo>
                <a:lnTo>
                  <a:pt x="855760" y="609803"/>
                </a:lnTo>
                <a:lnTo>
                  <a:pt x="917469" y="605688"/>
                </a:lnTo>
                <a:lnTo>
                  <a:pt x="977172" y="599681"/>
                </a:lnTo>
                <a:lnTo>
                  <a:pt x="1034728" y="591883"/>
                </a:lnTo>
                <a:lnTo>
                  <a:pt x="1089960" y="582358"/>
                </a:lnTo>
                <a:lnTo>
                  <a:pt x="1142678" y="571195"/>
                </a:lnTo>
                <a:lnTo>
                  <a:pt x="1192742" y="558507"/>
                </a:lnTo>
                <a:lnTo>
                  <a:pt x="1239947" y="544360"/>
                </a:lnTo>
                <a:lnTo>
                  <a:pt x="1284143" y="528853"/>
                </a:lnTo>
                <a:lnTo>
                  <a:pt x="1325164" y="512063"/>
                </a:lnTo>
                <a:lnTo>
                  <a:pt x="1362883" y="494080"/>
                </a:lnTo>
                <a:lnTo>
                  <a:pt x="1397046" y="475005"/>
                </a:lnTo>
                <a:lnTo>
                  <a:pt x="1454069" y="433895"/>
                </a:lnTo>
                <a:lnTo>
                  <a:pt x="1494963" y="389432"/>
                </a:lnTo>
                <a:lnTo>
                  <a:pt x="1518331" y="342328"/>
                </a:lnTo>
                <a:lnTo>
                  <a:pt x="1523030" y="317995"/>
                </a:lnTo>
                <a:lnTo>
                  <a:pt x="1522903" y="293268"/>
                </a:lnTo>
                <a:lnTo>
                  <a:pt x="1517696" y="268236"/>
                </a:lnTo>
                <a:lnTo>
                  <a:pt x="2181525" y="157213"/>
                </a:lnTo>
                <a:lnTo>
                  <a:pt x="1427399" y="157213"/>
                </a:lnTo>
                <a:lnTo>
                  <a:pt x="1403650" y="141223"/>
                </a:lnTo>
                <a:lnTo>
                  <a:pt x="1377742" y="125971"/>
                </a:lnTo>
                <a:lnTo>
                  <a:pt x="1319957" y="97764"/>
                </a:lnTo>
                <a:lnTo>
                  <a:pt x="1254806" y="72770"/>
                </a:lnTo>
                <a:lnTo>
                  <a:pt x="1183331" y="51168"/>
                </a:lnTo>
                <a:lnTo>
                  <a:pt x="1145447" y="41681"/>
                </a:lnTo>
                <a:lnTo>
                  <a:pt x="1106267" y="33121"/>
                </a:lnTo>
                <a:lnTo>
                  <a:pt x="1065919" y="25488"/>
                </a:lnTo>
                <a:lnTo>
                  <a:pt x="1024492" y="18808"/>
                </a:lnTo>
                <a:lnTo>
                  <a:pt x="982112" y="13106"/>
                </a:lnTo>
                <a:lnTo>
                  <a:pt x="938856" y="8394"/>
                </a:lnTo>
                <a:lnTo>
                  <a:pt x="894863" y="4711"/>
                </a:lnTo>
                <a:lnTo>
                  <a:pt x="850223" y="2070"/>
                </a:lnTo>
                <a:lnTo>
                  <a:pt x="805036" y="495"/>
                </a:lnTo>
                <a:lnTo>
                  <a:pt x="7594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04061" y="5773483"/>
            <a:ext cx="1800225" cy="175260"/>
          </a:xfrm>
          <a:custGeom>
            <a:avLst/>
            <a:gdLst/>
            <a:ahLst/>
            <a:cxnLst/>
            <a:rect l="l" t="t" r="r" b="b"/>
            <a:pathLst>
              <a:path w="1800225" h="175260">
                <a:moveTo>
                  <a:pt x="1800098" y="0"/>
                </a:moveTo>
                <a:lnTo>
                  <a:pt x="0" y="174917"/>
                </a:lnTo>
                <a:lnTo>
                  <a:pt x="754126" y="174917"/>
                </a:lnTo>
                <a:lnTo>
                  <a:pt x="18000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661" y="5773483"/>
            <a:ext cx="3227705" cy="629920"/>
          </a:xfrm>
          <a:custGeom>
            <a:avLst/>
            <a:gdLst/>
            <a:ahLst/>
            <a:cxnLst/>
            <a:rect l="l" t="t" r="r" b="b"/>
            <a:pathLst>
              <a:path w="3227704" h="629920">
                <a:moveTo>
                  <a:pt x="3227497" y="0"/>
                </a:moveTo>
                <a:lnTo>
                  <a:pt x="1517696" y="285940"/>
                </a:lnTo>
                <a:lnTo>
                  <a:pt x="1522903" y="310972"/>
                </a:lnTo>
                <a:lnTo>
                  <a:pt x="1523030" y="335699"/>
                </a:lnTo>
                <a:lnTo>
                  <a:pt x="1508933" y="383870"/>
                </a:lnTo>
                <a:lnTo>
                  <a:pt x="1476548" y="429742"/>
                </a:lnTo>
                <a:lnTo>
                  <a:pt x="1427399" y="472617"/>
                </a:lnTo>
                <a:lnTo>
                  <a:pt x="1362883" y="511784"/>
                </a:lnTo>
                <a:lnTo>
                  <a:pt x="1325164" y="529767"/>
                </a:lnTo>
                <a:lnTo>
                  <a:pt x="1284143" y="546557"/>
                </a:lnTo>
                <a:lnTo>
                  <a:pt x="1239947" y="562063"/>
                </a:lnTo>
                <a:lnTo>
                  <a:pt x="1192742" y="576211"/>
                </a:lnTo>
                <a:lnTo>
                  <a:pt x="1142678" y="588898"/>
                </a:lnTo>
                <a:lnTo>
                  <a:pt x="1089960" y="600062"/>
                </a:lnTo>
                <a:lnTo>
                  <a:pt x="1034728" y="609587"/>
                </a:lnTo>
                <a:lnTo>
                  <a:pt x="977172" y="617385"/>
                </a:lnTo>
                <a:lnTo>
                  <a:pt x="917469" y="623392"/>
                </a:lnTo>
                <a:lnTo>
                  <a:pt x="855760" y="627506"/>
                </a:lnTo>
                <a:lnTo>
                  <a:pt x="793428" y="629602"/>
                </a:lnTo>
                <a:lnTo>
                  <a:pt x="731871" y="629665"/>
                </a:lnTo>
                <a:lnTo>
                  <a:pt x="671305" y="627773"/>
                </a:lnTo>
                <a:lnTo>
                  <a:pt x="611958" y="623989"/>
                </a:lnTo>
                <a:lnTo>
                  <a:pt x="554020" y="618375"/>
                </a:lnTo>
                <a:lnTo>
                  <a:pt x="497747" y="610996"/>
                </a:lnTo>
                <a:lnTo>
                  <a:pt x="443327" y="601941"/>
                </a:lnTo>
                <a:lnTo>
                  <a:pt x="391003" y="591261"/>
                </a:lnTo>
                <a:lnTo>
                  <a:pt x="340978" y="579031"/>
                </a:lnTo>
                <a:lnTo>
                  <a:pt x="293480" y="565315"/>
                </a:lnTo>
                <a:lnTo>
                  <a:pt x="248725" y="550176"/>
                </a:lnTo>
                <a:lnTo>
                  <a:pt x="206929" y="533704"/>
                </a:lnTo>
                <a:lnTo>
                  <a:pt x="168309" y="515950"/>
                </a:lnTo>
                <a:lnTo>
                  <a:pt x="133092" y="496989"/>
                </a:lnTo>
                <a:lnTo>
                  <a:pt x="73719" y="455701"/>
                </a:lnTo>
                <a:lnTo>
                  <a:pt x="30565" y="410400"/>
                </a:lnTo>
                <a:lnTo>
                  <a:pt x="5383" y="361632"/>
                </a:lnTo>
                <a:lnTo>
                  <a:pt x="0" y="311873"/>
                </a:lnTo>
                <a:lnTo>
                  <a:pt x="4720" y="287540"/>
                </a:lnTo>
                <a:lnTo>
                  <a:pt x="28135" y="240436"/>
                </a:lnTo>
                <a:lnTo>
                  <a:pt x="69046" y="195973"/>
                </a:lnTo>
                <a:lnTo>
                  <a:pt x="126094" y="154863"/>
                </a:lnTo>
                <a:lnTo>
                  <a:pt x="160232" y="135788"/>
                </a:lnTo>
                <a:lnTo>
                  <a:pt x="197900" y="117805"/>
                </a:lnTo>
                <a:lnTo>
                  <a:pt x="238921" y="101015"/>
                </a:lnTo>
                <a:lnTo>
                  <a:pt x="283129" y="85509"/>
                </a:lnTo>
                <a:lnTo>
                  <a:pt x="330335" y="71361"/>
                </a:lnTo>
                <a:lnTo>
                  <a:pt x="380399" y="58661"/>
                </a:lnTo>
                <a:lnTo>
                  <a:pt x="433116" y="47510"/>
                </a:lnTo>
                <a:lnTo>
                  <a:pt x="488336" y="37985"/>
                </a:lnTo>
                <a:lnTo>
                  <a:pt x="545892" y="30175"/>
                </a:lnTo>
                <a:lnTo>
                  <a:pt x="605608" y="24168"/>
                </a:lnTo>
                <a:lnTo>
                  <a:pt x="667317" y="20065"/>
                </a:lnTo>
                <a:lnTo>
                  <a:pt x="713469" y="18313"/>
                </a:lnTo>
                <a:lnTo>
                  <a:pt x="759418" y="17703"/>
                </a:lnTo>
                <a:lnTo>
                  <a:pt x="805036" y="18199"/>
                </a:lnTo>
                <a:lnTo>
                  <a:pt x="850223" y="19773"/>
                </a:lnTo>
                <a:lnTo>
                  <a:pt x="894863" y="22415"/>
                </a:lnTo>
                <a:lnTo>
                  <a:pt x="938856" y="26098"/>
                </a:lnTo>
                <a:lnTo>
                  <a:pt x="982112" y="30810"/>
                </a:lnTo>
                <a:lnTo>
                  <a:pt x="1024492" y="36512"/>
                </a:lnTo>
                <a:lnTo>
                  <a:pt x="1065919" y="43192"/>
                </a:lnTo>
                <a:lnTo>
                  <a:pt x="1106267" y="50825"/>
                </a:lnTo>
                <a:lnTo>
                  <a:pt x="1145447" y="59385"/>
                </a:lnTo>
                <a:lnTo>
                  <a:pt x="1183331" y="68872"/>
                </a:lnTo>
                <a:lnTo>
                  <a:pt x="1254806" y="90474"/>
                </a:lnTo>
                <a:lnTo>
                  <a:pt x="1319957" y="115468"/>
                </a:lnTo>
                <a:lnTo>
                  <a:pt x="1377742" y="143675"/>
                </a:lnTo>
                <a:lnTo>
                  <a:pt x="1427399" y="174917"/>
                </a:lnTo>
                <a:lnTo>
                  <a:pt x="3227497" y="0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8625" y="2207260"/>
            <a:ext cx="2351405" cy="612140"/>
          </a:xfrm>
          <a:custGeom>
            <a:avLst/>
            <a:gdLst/>
            <a:ahLst/>
            <a:cxnLst/>
            <a:rect l="l" t="t" r="r" b="b"/>
            <a:pathLst>
              <a:path w="2351405" h="612139">
                <a:moveTo>
                  <a:pt x="768819" y="0"/>
                </a:moveTo>
                <a:lnTo>
                  <a:pt x="706297" y="762"/>
                </a:lnTo>
                <a:lnTo>
                  <a:pt x="645134" y="3555"/>
                </a:lnTo>
                <a:lnTo>
                  <a:pt x="585508" y="8254"/>
                </a:lnTo>
                <a:lnTo>
                  <a:pt x="527634" y="14731"/>
                </a:lnTo>
                <a:lnTo>
                  <a:pt x="471690" y="22987"/>
                </a:lnTo>
                <a:lnTo>
                  <a:pt x="417880" y="32892"/>
                </a:lnTo>
                <a:lnTo>
                  <a:pt x="366420" y="44450"/>
                </a:lnTo>
                <a:lnTo>
                  <a:pt x="317487" y="57403"/>
                </a:lnTo>
                <a:lnTo>
                  <a:pt x="271284" y="71881"/>
                </a:lnTo>
                <a:lnTo>
                  <a:pt x="228015" y="87629"/>
                </a:lnTo>
                <a:lnTo>
                  <a:pt x="187871" y="104775"/>
                </a:lnTo>
                <a:lnTo>
                  <a:pt x="151066" y="123062"/>
                </a:lnTo>
                <a:lnTo>
                  <a:pt x="117767" y="142493"/>
                </a:lnTo>
                <a:lnTo>
                  <a:pt x="62547" y="184403"/>
                </a:lnTo>
                <a:lnTo>
                  <a:pt x="23787" y="229869"/>
                </a:lnTo>
                <a:lnTo>
                  <a:pt x="3086" y="278129"/>
                </a:lnTo>
                <a:lnTo>
                  <a:pt x="0" y="303275"/>
                </a:lnTo>
                <a:lnTo>
                  <a:pt x="1968" y="328422"/>
                </a:lnTo>
                <a:lnTo>
                  <a:pt x="20497" y="376936"/>
                </a:lnTo>
                <a:lnTo>
                  <a:pt x="57213" y="422655"/>
                </a:lnTo>
                <a:lnTo>
                  <a:pt x="110553" y="464947"/>
                </a:lnTo>
                <a:lnTo>
                  <a:pt x="178968" y="503174"/>
                </a:lnTo>
                <a:lnTo>
                  <a:pt x="218338" y="520573"/>
                </a:lnTo>
                <a:lnTo>
                  <a:pt x="260896" y="536701"/>
                </a:lnTo>
                <a:lnTo>
                  <a:pt x="306438" y="551434"/>
                </a:lnTo>
                <a:lnTo>
                  <a:pt x="354787" y="564768"/>
                </a:lnTo>
                <a:lnTo>
                  <a:pt x="405726" y="576706"/>
                </a:lnTo>
                <a:lnTo>
                  <a:pt x="459079" y="586993"/>
                </a:lnTo>
                <a:lnTo>
                  <a:pt x="514642" y="595629"/>
                </a:lnTo>
                <a:lnTo>
                  <a:pt x="572223" y="602614"/>
                </a:lnTo>
                <a:lnTo>
                  <a:pt x="631621" y="607694"/>
                </a:lnTo>
                <a:lnTo>
                  <a:pt x="692658" y="610869"/>
                </a:lnTo>
                <a:lnTo>
                  <a:pt x="755129" y="612139"/>
                </a:lnTo>
                <a:lnTo>
                  <a:pt x="817651" y="611377"/>
                </a:lnTo>
                <a:lnTo>
                  <a:pt x="878827" y="608584"/>
                </a:lnTo>
                <a:lnTo>
                  <a:pt x="938453" y="603885"/>
                </a:lnTo>
                <a:lnTo>
                  <a:pt x="996327" y="597407"/>
                </a:lnTo>
                <a:lnTo>
                  <a:pt x="1052296" y="589152"/>
                </a:lnTo>
                <a:lnTo>
                  <a:pt x="1106017" y="579247"/>
                </a:lnTo>
                <a:lnTo>
                  <a:pt x="1157579" y="567689"/>
                </a:lnTo>
                <a:lnTo>
                  <a:pt x="1206474" y="554736"/>
                </a:lnTo>
                <a:lnTo>
                  <a:pt x="1252702" y="540257"/>
                </a:lnTo>
                <a:lnTo>
                  <a:pt x="1295882" y="524510"/>
                </a:lnTo>
                <a:lnTo>
                  <a:pt x="1336141" y="507364"/>
                </a:lnTo>
                <a:lnTo>
                  <a:pt x="1372844" y="489076"/>
                </a:lnTo>
                <a:lnTo>
                  <a:pt x="1406245" y="469645"/>
                </a:lnTo>
                <a:lnTo>
                  <a:pt x="1461363" y="427736"/>
                </a:lnTo>
                <a:lnTo>
                  <a:pt x="1500225" y="382397"/>
                </a:lnTo>
                <a:lnTo>
                  <a:pt x="1520926" y="334010"/>
                </a:lnTo>
                <a:lnTo>
                  <a:pt x="1523974" y="308863"/>
                </a:lnTo>
                <a:lnTo>
                  <a:pt x="2350998" y="193928"/>
                </a:lnTo>
                <a:lnTo>
                  <a:pt x="1471015" y="193928"/>
                </a:lnTo>
                <a:lnTo>
                  <a:pt x="1452727" y="176784"/>
                </a:lnTo>
                <a:lnTo>
                  <a:pt x="1432153" y="160274"/>
                </a:lnTo>
                <a:lnTo>
                  <a:pt x="1384147" y="129286"/>
                </a:lnTo>
                <a:lnTo>
                  <a:pt x="1327886" y="101091"/>
                </a:lnTo>
                <a:lnTo>
                  <a:pt x="1264132" y="75818"/>
                </a:lnTo>
                <a:lnTo>
                  <a:pt x="1193774" y="53848"/>
                </a:lnTo>
                <a:lnTo>
                  <a:pt x="1156309" y="44195"/>
                </a:lnTo>
                <a:lnTo>
                  <a:pt x="1117447" y="35305"/>
                </a:lnTo>
                <a:lnTo>
                  <a:pt x="1077315" y="27431"/>
                </a:lnTo>
                <a:lnTo>
                  <a:pt x="1035989" y="20447"/>
                </a:lnTo>
                <a:lnTo>
                  <a:pt x="993597" y="14477"/>
                </a:lnTo>
                <a:lnTo>
                  <a:pt x="950214" y="9525"/>
                </a:lnTo>
                <a:lnTo>
                  <a:pt x="905954" y="5461"/>
                </a:lnTo>
                <a:lnTo>
                  <a:pt x="860894" y="2539"/>
                </a:lnTo>
                <a:lnTo>
                  <a:pt x="815149" y="762"/>
                </a:lnTo>
                <a:lnTo>
                  <a:pt x="768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8625" y="2207260"/>
            <a:ext cx="2443480" cy="612140"/>
          </a:xfrm>
          <a:custGeom>
            <a:avLst/>
            <a:gdLst/>
            <a:ahLst/>
            <a:cxnLst/>
            <a:rect l="l" t="t" r="r" b="b"/>
            <a:pathLst>
              <a:path w="2443480" h="612139">
                <a:moveTo>
                  <a:pt x="2443327" y="181101"/>
                </a:moveTo>
                <a:lnTo>
                  <a:pt x="1523974" y="308863"/>
                </a:lnTo>
                <a:lnTo>
                  <a:pt x="1520926" y="334010"/>
                </a:lnTo>
                <a:lnTo>
                  <a:pt x="1512925" y="358520"/>
                </a:lnTo>
                <a:lnTo>
                  <a:pt x="1482953" y="405511"/>
                </a:lnTo>
                <a:lnTo>
                  <a:pt x="1435709" y="449199"/>
                </a:lnTo>
                <a:lnTo>
                  <a:pt x="1372844" y="489076"/>
                </a:lnTo>
                <a:lnTo>
                  <a:pt x="1336141" y="507364"/>
                </a:lnTo>
                <a:lnTo>
                  <a:pt x="1295882" y="524510"/>
                </a:lnTo>
                <a:lnTo>
                  <a:pt x="1252702" y="540257"/>
                </a:lnTo>
                <a:lnTo>
                  <a:pt x="1206474" y="554736"/>
                </a:lnTo>
                <a:lnTo>
                  <a:pt x="1157579" y="567689"/>
                </a:lnTo>
                <a:lnTo>
                  <a:pt x="1106017" y="579247"/>
                </a:lnTo>
                <a:lnTo>
                  <a:pt x="1052296" y="589152"/>
                </a:lnTo>
                <a:lnTo>
                  <a:pt x="996327" y="597407"/>
                </a:lnTo>
                <a:lnTo>
                  <a:pt x="938453" y="603885"/>
                </a:lnTo>
                <a:lnTo>
                  <a:pt x="878827" y="608584"/>
                </a:lnTo>
                <a:lnTo>
                  <a:pt x="817651" y="611377"/>
                </a:lnTo>
                <a:lnTo>
                  <a:pt x="755129" y="612139"/>
                </a:lnTo>
                <a:lnTo>
                  <a:pt x="692658" y="610869"/>
                </a:lnTo>
                <a:lnTo>
                  <a:pt x="631621" y="607694"/>
                </a:lnTo>
                <a:lnTo>
                  <a:pt x="572223" y="602614"/>
                </a:lnTo>
                <a:lnTo>
                  <a:pt x="514642" y="595629"/>
                </a:lnTo>
                <a:lnTo>
                  <a:pt x="459079" y="586993"/>
                </a:lnTo>
                <a:lnTo>
                  <a:pt x="405726" y="576706"/>
                </a:lnTo>
                <a:lnTo>
                  <a:pt x="354787" y="564768"/>
                </a:lnTo>
                <a:lnTo>
                  <a:pt x="306438" y="551434"/>
                </a:lnTo>
                <a:lnTo>
                  <a:pt x="260896" y="536701"/>
                </a:lnTo>
                <a:lnTo>
                  <a:pt x="218338" y="520573"/>
                </a:lnTo>
                <a:lnTo>
                  <a:pt x="178968" y="503174"/>
                </a:lnTo>
                <a:lnTo>
                  <a:pt x="142976" y="484631"/>
                </a:lnTo>
                <a:lnTo>
                  <a:pt x="81902" y="444245"/>
                </a:lnTo>
                <a:lnTo>
                  <a:pt x="36677" y="400176"/>
                </a:lnTo>
                <a:lnTo>
                  <a:pt x="8864" y="352932"/>
                </a:lnTo>
                <a:lnTo>
                  <a:pt x="0" y="303275"/>
                </a:lnTo>
                <a:lnTo>
                  <a:pt x="3086" y="278129"/>
                </a:lnTo>
                <a:lnTo>
                  <a:pt x="23787" y="229869"/>
                </a:lnTo>
                <a:lnTo>
                  <a:pt x="62547" y="184403"/>
                </a:lnTo>
                <a:lnTo>
                  <a:pt x="117767" y="142493"/>
                </a:lnTo>
                <a:lnTo>
                  <a:pt x="151066" y="123062"/>
                </a:lnTo>
                <a:lnTo>
                  <a:pt x="187871" y="104775"/>
                </a:lnTo>
                <a:lnTo>
                  <a:pt x="228015" y="87629"/>
                </a:lnTo>
                <a:lnTo>
                  <a:pt x="271284" y="71881"/>
                </a:lnTo>
                <a:lnTo>
                  <a:pt x="317487" y="57403"/>
                </a:lnTo>
                <a:lnTo>
                  <a:pt x="366420" y="44450"/>
                </a:lnTo>
                <a:lnTo>
                  <a:pt x="417880" y="32892"/>
                </a:lnTo>
                <a:lnTo>
                  <a:pt x="471690" y="22987"/>
                </a:lnTo>
                <a:lnTo>
                  <a:pt x="527634" y="14731"/>
                </a:lnTo>
                <a:lnTo>
                  <a:pt x="585508" y="8254"/>
                </a:lnTo>
                <a:lnTo>
                  <a:pt x="645134" y="3555"/>
                </a:lnTo>
                <a:lnTo>
                  <a:pt x="706297" y="762"/>
                </a:lnTo>
                <a:lnTo>
                  <a:pt x="768819" y="0"/>
                </a:lnTo>
                <a:lnTo>
                  <a:pt x="815149" y="762"/>
                </a:lnTo>
                <a:lnTo>
                  <a:pt x="860894" y="2539"/>
                </a:lnTo>
                <a:lnTo>
                  <a:pt x="905954" y="5461"/>
                </a:lnTo>
                <a:lnTo>
                  <a:pt x="950214" y="9525"/>
                </a:lnTo>
                <a:lnTo>
                  <a:pt x="993597" y="14477"/>
                </a:lnTo>
                <a:lnTo>
                  <a:pt x="1035989" y="20447"/>
                </a:lnTo>
                <a:lnTo>
                  <a:pt x="1077315" y="27431"/>
                </a:lnTo>
                <a:lnTo>
                  <a:pt x="1117447" y="35305"/>
                </a:lnTo>
                <a:lnTo>
                  <a:pt x="1156309" y="44195"/>
                </a:lnTo>
                <a:lnTo>
                  <a:pt x="1193774" y="53848"/>
                </a:lnTo>
                <a:lnTo>
                  <a:pt x="1264132" y="75818"/>
                </a:lnTo>
                <a:lnTo>
                  <a:pt x="1327886" y="101091"/>
                </a:lnTo>
                <a:lnTo>
                  <a:pt x="1384147" y="129286"/>
                </a:lnTo>
                <a:lnTo>
                  <a:pt x="1432153" y="160274"/>
                </a:lnTo>
                <a:lnTo>
                  <a:pt x="1471015" y="193928"/>
                </a:lnTo>
                <a:lnTo>
                  <a:pt x="2443327" y="181101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08836" y="2809113"/>
            <a:ext cx="942975" cy="596900"/>
          </a:xfrm>
          <a:custGeom>
            <a:avLst/>
            <a:gdLst/>
            <a:ahLst/>
            <a:cxnLst/>
            <a:rect l="l" t="t" r="r" b="b"/>
            <a:pathLst>
              <a:path w="942975" h="596900">
                <a:moveTo>
                  <a:pt x="314655" y="0"/>
                </a:moveTo>
                <a:lnTo>
                  <a:pt x="0" y="0"/>
                </a:lnTo>
                <a:lnTo>
                  <a:pt x="942416" y="596900"/>
                </a:lnTo>
                <a:lnTo>
                  <a:pt x="3146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8765" y="2209926"/>
            <a:ext cx="1524000" cy="612140"/>
          </a:xfrm>
          <a:custGeom>
            <a:avLst/>
            <a:gdLst/>
            <a:ahLst/>
            <a:cxnLst/>
            <a:rect l="l" t="t" r="r" b="b"/>
            <a:pathLst>
              <a:path w="1524000" h="612139">
                <a:moveTo>
                  <a:pt x="785482" y="0"/>
                </a:moveTo>
                <a:lnTo>
                  <a:pt x="725385" y="126"/>
                </a:lnTo>
                <a:lnTo>
                  <a:pt x="664870" y="2286"/>
                </a:lnTo>
                <a:lnTo>
                  <a:pt x="604189" y="6476"/>
                </a:lnTo>
                <a:lnTo>
                  <a:pt x="543585" y="12700"/>
                </a:lnTo>
                <a:lnTo>
                  <a:pt x="484441" y="20827"/>
                </a:lnTo>
                <a:lnTo>
                  <a:pt x="428028" y="30734"/>
                </a:lnTo>
                <a:lnTo>
                  <a:pt x="374484" y="42290"/>
                </a:lnTo>
                <a:lnTo>
                  <a:pt x="323964" y="55372"/>
                </a:lnTo>
                <a:lnTo>
                  <a:pt x="276567" y="69850"/>
                </a:lnTo>
                <a:lnTo>
                  <a:pt x="232435" y="85725"/>
                </a:lnTo>
                <a:lnTo>
                  <a:pt x="191719" y="102743"/>
                </a:lnTo>
                <a:lnTo>
                  <a:pt x="154533" y="121031"/>
                </a:lnTo>
                <a:lnTo>
                  <a:pt x="121005" y="140335"/>
                </a:lnTo>
                <a:lnTo>
                  <a:pt x="65468" y="181610"/>
                </a:lnTo>
                <a:lnTo>
                  <a:pt x="26174" y="225933"/>
                </a:lnTo>
                <a:lnTo>
                  <a:pt x="4178" y="272542"/>
                </a:lnTo>
                <a:lnTo>
                  <a:pt x="0" y="296418"/>
                </a:lnTo>
                <a:lnTo>
                  <a:pt x="533" y="320548"/>
                </a:lnTo>
                <a:lnTo>
                  <a:pt x="16281" y="369188"/>
                </a:lnTo>
                <a:lnTo>
                  <a:pt x="52069" y="417322"/>
                </a:lnTo>
                <a:lnTo>
                  <a:pt x="105422" y="461518"/>
                </a:lnTo>
                <a:lnTo>
                  <a:pt x="137960" y="481838"/>
                </a:lnTo>
                <a:lnTo>
                  <a:pt x="174078" y="500761"/>
                </a:lnTo>
                <a:lnTo>
                  <a:pt x="213537" y="518540"/>
                </a:lnTo>
                <a:lnTo>
                  <a:pt x="256095" y="534924"/>
                </a:lnTo>
                <a:lnTo>
                  <a:pt x="301510" y="549783"/>
                </a:lnTo>
                <a:lnTo>
                  <a:pt x="349529" y="563245"/>
                </a:lnTo>
                <a:lnTo>
                  <a:pt x="399910" y="575183"/>
                </a:lnTo>
                <a:lnTo>
                  <a:pt x="452412" y="585597"/>
                </a:lnTo>
                <a:lnTo>
                  <a:pt x="506793" y="594360"/>
                </a:lnTo>
                <a:lnTo>
                  <a:pt x="562800" y="601345"/>
                </a:lnTo>
                <a:lnTo>
                  <a:pt x="620204" y="606678"/>
                </a:lnTo>
                <a:lnTo>
                  <a:pt x="678738" y="610235"/>
                </a:lnTo>
                <a:lnTo>
                  <a:pt x="738187" y="611886"/>
                </a:lnTo>
                <a:lnTo>
                  <a:pt x="798283" y="611759"/>
                </a:lnTo>
                <a:lnTo>
                  <a:pt x="858799" y="609600"/>
                </a:lnTo>
                <a:lnTo>
                  <a:pt x="919479" y="605409"/>
                </a:lnTo>
                <a:lnTo>
                  <a:pt x="980071" y="599186"/>
                </a:lnTo>
                <a:lnTo>
                  <a:pt x="1294726" y="599186"/>
                </a:lnTo>
                <a:lnTo>
                  <a:pt x="1237703" y="544957"/>
                </a:lnTo>
                <a:lnTo>
                  <a:pt x="1273009" y="532892"/>
                </a:lnTo>
                <a:lnTo>
                  <a:pt x="1306156" y="520064"/>
                </a:lnTo>
                <a:lnTo>
                  <a:pt x="1365846" y="492506"/>
                </a:lnTo>
                <a:lnTo>
                  <a:pt x="1416392" y="462661"/>
                </a:lnTo>
                <a:lnTo>
                  <a:pt x="1457540" y="430784"/>
                </a:lnTo>
                <a:lnTo>
                  <a:pt x="1489163" y="397256"/>
                </a:lnTo>
                <a:lnTo>
                  <a:pt x="1510753" y="362458"/>
                </a:lnTo>
                <a:lnTo>
                  <a:pt x="1523834" y="308863"/>
                </a:lnTo>
                <a:lnTo>
                  <a:pt x="1522945" y="290702"/>
                </a:lnTo>
                <a:lnTo>
                  <a:pt x="1503895" y="236347"/>
                </a:lnTo>
                <a:lnTo>
                  <a:pt x="1471637" y="194563"/>
                </a:lnTo>
                <a:lnTo>
                  <a:pt x="1418297" y="150368"/>
                </a:lnTo>
                <a:lnTo>
                  <a:pt x="1385785" y="130048"/>
                </a:lnTo>
                <a:lnTo>
                  <a:pt x="1349590" y="111125"/>
                </a:lnTo>
                <a:lnTo>
                  <a:pt x="1310220" y="93345"/>
                </a:lnTo>
                <a:lnTo>
                  <a:pt x="1267548" y="76962"/>
                </a:lnTo>
                <a:lnTo>
                  <a:pt x="1222209" y="62102"/>
                </a:lnTo>
                <a:lnTo>
                  <a:pt x="1174203" y="48640"/>
                </a:lnTo>
                <a:lnTo>
                  <a:pt x="1123784" y="36575"/>
                </a:lnTo>
                <a:lnTo>
                  <a:pt x="1071333" y="26288"/>
                </a:lnTo>
                <a:lnTo>
                  <a:pt x="1016901" y="17525"/>
                </a:lnTo>
                <a:lnTo>
                  <a:pt x="960882" y="10540"/>
                </a:lnTo>
                <a:lnTo>
                  <a:pt x="903478" y="5207"/>
                </a:lnTo>
                <a:lnTo>
                  <a:pt x="844931" y="1650"/>
                </a:lnTo>
                <a:lnTo>
                  <a:pt x="785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8765" y="2209926"/>
            <a:ext cx="1922780" cy="1196340"/>
          </a:xfrm>
          <a:custGeom>
            <a:avLst/>
            <a:gdLst/>
            <a:ahLst/>
            <a:cxnLst/>
            <a:rect l="l" t="t" r="r" b="b"/>
            <a:pathLst>
              <a:path w="1922780" h="1196339">
                <a:moveTo>
                  <a:pt x="1922487" y="1196086"/>
                </a:moveTo>
                <a:lnTo>
                  <a:pt x="980071" y="599186"/>
                </a:lnTo>
                <a:lnTo>
                  <a:pt x="919479" y="605409"/>
                </a:lnTo>
                <a:lnTo>
                  <a:pt x="858799" y="609600"/>
                </a:lnTo>
                <a:lnTo>
                  <a:pt x="798283" y="611759"/>
                </a:lnTo>
                <a:lnTo>
                  <a:pt x="738187" y="611886"/>
                </a:lnTo>
                <a:lnTo>
                  <a:pt x="678738" y="610235"/>
                </a:lnTo>
                <a:lnTo>
                  <a:pt x="620204" y="606678"/>
                </a:lnTo>
                <a:lnTo>
                  <a:pt x="562800" y="601345"/>
                </a:lnTo>
                <a:lnTo>
                  <a:pt x="506793" y="594360"/>
                </a:lnTo>
                <a:lnTo>
                  <a:pt x="452412" y="585597"/>
                </a:lnTo>
                <a:lnTo>
                  <a:pt x="399910" y="575183"/>
                </a:lnTo>
                <a:lnTo>
                  <a:pt x="349529" y="563245"/>
                </a:lnTo>
                <a:lnTo>
                  <a:pt x="301510" y="549783"/>
                </a:lnTo>
                <a:lnTo>
                  <a:pt x="256095" y="534924"/>
                </a:lnTo>
                <a:lnTo>
                  <a:pt x="213537" y="518540"/>
                </a:lnTo>
                <a:lnTo>
                  <a:pt x="174078" y="500761"/>
                </a:lnTo>
                <a:lnTo>
                  <a:pt x="137960" y="481838"/>
                </a:lnTo>
                <a:lnTo>
                  <a:pt x="105422" y="461518"/>
                </a:lnTo>
                <a:lnTo>
                  <a:pt x="52069" y="417322"/>
                </a:lnTo>
                <a:lnTo>
                  <a:pt x="16281" y="369188"/>
                </a:lnTo>
                <a:lnTo>
                  <a:pt x="533" y="320548"/>
                </a:lnTo>
                <a:lnTo>
                  <a:pt x="0" y="296418"/>
                </a:lnTo>
                <a:lnTo>
                  <a:pt x="4178" y="272542"/>
                </a:lnTo>
                <a:lnTo>
                  <a:pt x="26174" y="225933"/>
                </a:lnTo>
                <a:lnTo>
                  <a:pt x="65468" y="181610"/>
                </a:lnTo>
                <a:lnTo>
                  <a:pt x="121005" y="140335"/>
                </a:lnTo>
                <a:lnTo>
                  <a:pt x="154533" y="121031"/>
                </a:lnTo>
                <a:lnTo>
                  <a:pt x="191719" y="102743"/>
                </a:lnTo>
                <a:lnTo>
                  <a:pt x="232435" y="85725"/>
                </a:lnTo>
                <a:lnTo>
                  <a:pt x="276567" y="69850"/>
                </a:lnTo>
                <a:lnTo>
                  <a:pt x="323964" y="55372"/>
                </a:lnTo>
                <a:lnTo>
                  <a:pt x="374484" y="42290"/>
                </a:lnTo>
                <a:lnTo>
                  <a:pt x="428028" y="30734"/>
                </a:lnTo>
                <a:lnTo>
                  <a:pt x="484441" y="20827"/>
                </a:lnTo>
                <a:lnTo>
                  <a:pt x="543585" y="12700"/>
                </a:lnTo>
                <a:lnTo>
                  <a:pt x="604189" y="6476"/>
                </a:lnTo>
                <a:lnTo>
                  <a:pt x="664870" y="2286"/>
                </a:lnTo>
                <a:lnTo>
                  <a:pt x="725385" y="126"/>
                </a:lnTo>
                <a:lnTo>
                  <a:pt x="785482" y="0"/>
                </a:lnTo>
                <a:lnTo>
                  <a:pt x="844931" y="1650"/>
                </a:lnTo>
                <a:lnTo>
                  <a:pt x="903478" y="5207"/>
                </a:lnTo>
                <a:lnTo>
                  <a:pt x="960882" y="10540"/>
                </a:lnTo>
                <a:lnTo>
                  <a:pt x="1016901" y="17525"/>
                </a:lnTo>
                <a:lnTo>
                  <a:pt x="1071333" y="26288"/>
                </a:lnTo>
                <a:lnTo>
                  <a:pt x="1123784" y="36575"/>
                </a:lnTo>
                <a:lnTo>
                  <a:pt x="1174203" y="48640"/>
                </a:lnTo>
                <a:lnTo>
                  <a:pt x="1222209" y="62102"/>
                </a:lnTo>
                <a:lnTo>
                  <a:pt x="1267548" y="76962"/>
                </a:lnTo>
                <a:lnTo>
                  <a:pt x="1310220" y="93345"/>
                </a:lnTo>
                <a:lnTo>
                  <a:pt x="1349590" y="111125"/>
                </a:lnTo>
                <a:lnTo>
                  <a:pt x="1385785" y="130048"/>
                </a:lnTo>
                <a:lnTo>
                  <a:pt x="1418297" y="150368"/>
                </a:lnTo>
                <a:lnTo>
                  <a:pt x="1471637" y="194563"/>
                </a:lnTo>
                <a:lnTo>
                  <a:pt x="1503895" y="236347"/>
                </a:lnTo>
                <a:lnTo>
                  <a:pt x="1519389" y="272542"/>
                </a:lnTo>
                <a:lnTo>
                  <a:pt x="1523834" y="308863"/>
                </a:lnTo>
                <a:lnTo>
                  <a:pt x="1522056" y="326898"/>
                </a:lnTo>
                <a:lnTo>
                  <a:pt x="1501228" y="379984"/>
                </a:lnTo>
                <a:lnTo>
                  <a:pt x="1474558" y="414147"/>
                </a:lnTo>
                <a:lnTo>
                  <a:pt x="1438236" y="446913"/>
                </a:lnTo>
                <a:lnTo>
                  <a:pt x="1392262" y="477900"/>
                </a:lnTo>
                <a:lnTo>
                  <a:pt x="1337144" y="506602"/>
                </a:lnTo>
                <a:lnTo>
                  <a:pt x="1273009" y="532892"/>
                </a:lnTo>
                <a:lnTo>
                  <a:pt x="1237703" y="544957"/>
                </a:lnTo>
                <a:lnTo>
                  <a:pt x="1922487" y="1196086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23186" y="2686430"/>
            <a:ext cx="5443220" cy="859155"/>
          </a:xfrm>
          <a:custGeom>
            <a:avLst/>
            <a:gdLst/>
            <a:ahLst/>
            <a:cxnLst/>
            <a:rect l="l" t="t" r="r" b="b"/>
            <a:pathLst>
              <a:path w="5443220" h="859154">
                <a:moveTo>
                  <a:pt x="706119" y="0"/>
                </a:moveTo>
                <a:lnTo>
                  <a:pt x="0" y="0"/>
                </a:lnTo>
                <a:lnTo>
                  <a:pt x="5442966" y="859155"/>
                </a:lnTo>
                <a:lnTo>
                  <a:pt x="706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9006" y="2209926"/>
            <a:ext cx="2100580" cy="612140"/>
          </a:xfrm>
          <a:custGeom>
            <a:avLst/>
            <a:gdLst/>
            <a:ahLst/>
            <a:cxnLst/>
            <a:rect l="l" t="t" r="r" b="b"/>
            <a:pathLst>
              <a:path w="2100580" h="612139">
                <a:moveTo>
                  <a:pt x="789482" y="0"/>
                </a:moveTo>
                <a:lnTo>
                  <a:pt x="730783" y="126"/>
                </a:lnTo>
                <a:lnTo>
                  <a:pt x="672401" y="2032"/>
                </a:lnTo>
                <a:lnTo>
                  <a:pt x="614616" y="5587"/>
                </a:lnTo>
                <a:lnTo>
                  <a:pt x="557682" y="11049"/>
                </a:lnTo>
                <a:lnTo>
                  <a:pt x="501891" y="18161"/>
                </a:lnTo>
                <a:lnTo>
                  <a:pt x="447497" y="27050"/>
                </a:lnTo>
                <a:lnTo>
                  <a:pt x="394779" y="37592"/>
                </a:lnTo>
                <a:lnTo>
                  <a:pt x="344017" y="49911"/>
                </a:lnTo>
                <a:lnTo>
                  <a:pt x="295478" y="63753"/>
                </a:lnTo>
                <a:lnTo>
                  <a:pt x="249427" y="79248"/>
                </a:lnTo>
                <a:lnTo>
                  <a:pt x="206146" y="96393"/>
                </a:lnTo>
                <a:lnTo>
                  <a:pt x="165900" y="115062"/>
                </a:lnTo>
                <a:lnTo>
                  <a:pt x="128968" y="135382"/>
                </a:lnTo>
                <a:lnTo>
                  <a:pt x="96227" y="156845"/>
                </a:lnTo>
                <a:lnTo>
                  <a:pt x="45275" y="201422"/>
                </a:lnTo>
                <a:lnTo>
                  <a:pt x="13347" y="247650"/>
                </a:lnTo>
                <a:lnTo>
                  <a:pt x="0" y="294767"/>
                </a:lnTo>
                <a:lnTo>
                  <a:pt x="165" y="318388"/>
                </a:lnTo>
                <a:lnTo>
                  <a:pt x="13906" y="364998"/>
                </a:lnTo>
                <a:lnTo>
                  <a:pt x="45161" y="410337"/>
                </a:lnTo>
                <a:lnTo>
                  <a:pt x="93510" y="453263"/>
                </a:lnTo>
                <a:lnTo>
                  <a:pt x="158521" y="493140"/>
                </a:lnTo>
                <a:lnTo>
                  <a:pt x="197142" y="511683"/>
                </a:lnTo>
                <a:lnTo>
                  <a:pt x="239776" y="529082"/>
                </a:lnTo>
                <a:lnTo>
                  <a:pt x="286346" y="545211"/>
                </a:lnTo>
                <a:lnTo>
                  <a:pt x="336829" y="560070"/>
                </a:lnTo>
                <a:lnTo>
                  <a:pt x="390118" y="573277"/>
                </a:lnTo>
                <a:lnTo>
                  <a:pt x="445008" y="584453"/>
                </a:lnTo>
                <a:lnTo>
                  <a:pt x="501230" y="593725"/>
                </a:lnTo>
                <a:lnTo>
                  <a:pt x="558444" y="601090"/>
                </a:lnTo>
                <a:lnTo>
                  <a:pt x="616458" y="606551"/>
                </a:lnTo>
                <a:lnTo>
                  <a:pt x="674966" y="610108"/>
                </a:lnTo>
                <a:lnTo>
                  <a:pt x="733704" y="611886"/>
                </a:lnTo>
                <a:lnTo>
                  <a:pt x="792403" y="611759"/>
                </a:lnTo>
                <a:lnTo>
                  <a:pt x="850773" y="609853"/>
                </a:lnTo>
                <a:lnTo>
                  <a:pt x="908558" y="606298"/>
                </a:lnTo>
                <a:lnTo>
                  <a:pt x="965492" y="600837"/>
                </a:lnTo>
                <a:lnTo>
                  <a:pt x="1021308" y="593725"/>
                </a:lnTo>
                <a:lnTo>
                  <a:pt x="1075664" y="584835"/>
                </a:lnTo>
                <a:lnTo>
                  <a:pt x="1128369" y="574294"/>
                </a:lnTo>
                <a:lnTo>
                  <a:pt x="1179169" y="561975"/>
                </a:lnTo>
                <a:lnTo>
                  <a:pt x="1227683" y="548132"/>
                </a:lnTo>
                <a:lnTo>
                  <a:pt x="1273784" y="532638"/>
                </a:lnTo>
                <a:lnTo>
                  <a:pt x="1316964" y="515493"/>
                </a:lnTo>
                <a:lnTo>
                  <a:pt x="1357223" y="496824"/>
                </a:lnTo>
                <a:lnTo>
                  <a:pt x="1394180" y="476503"/>
                </a:lnTo>
                <a:lnTo>
                  <a:pt x="2100300" y="476503"/>
                </a:lnTo>
                <a:lnTo>
                  <a:pt x="1507337" y="368935"/>
                </a:lnTo>
                <a:lnTo>
                  <a:pt x="1515465" y="350647"/>
                </a:lnTo>
                <a:lnTo>
                  <a:pt x="1520799" y="332232"/>
                </a:lnTo>
                <a:lnTo>
                  <a:pt x="1523466" y="313944"/>
                </a:lnTo>
                <a:lnTo>
                  <a:pt x="1523212" y="295783"/>
                </a:lnTo>
                <a:lnTo>
                  <a:pt x="1520418" y="277622"/>
                </a:lnTo>
                <a:lnTo>
                  <a:pt x="1483080" y="207518"/>
                </a:lnTo>
                <a:lnTo>
                  <a:pt x="1449552" y="174244"/>
                </a:lnTo>
                <a:lnTo>
                  <a:pt x="1406499" y="142875"/>
                </a:lnTo>
                <a:lnTo>
                  <a:pt x="1354302" y="113537"/>
                </a:lnTo>
                <a:lnTo>
                  <a:pt x="1293342" y="86740"/>
                </a:lnTo>
                <a:lnTo>
                  <a:pt x="1224127" y="62611"/>
                </a:lnTo>
                <a:lnTo>
                  <a:pt x="1186408" y="51815"/>
                </a:lnTo>
                <a:lnTo>
                  <a:pt x="1133068" y="38608"/>
                </a:lnTo>
                <a:lnTo>
                  <a:pt x="1078204" y="27432"/>
                </a:lnTo>
                <a:lnTo>
                  <a:pt x="1022019" y="18161"/>
                </a:lnTo>
                <a:lnTo>
                  <a:pt x="964768" y="10795"/>
                </a:lnTo>
                <a:lnTo>
                  <a:pt x="906741" y="5334"/>
                </a:lnTo>
                <a:lnTo>
                  <a:pt x="848233" y="1777"/>
                </a:lnTo>
                <a:lnTo>
                  <a:pt x="789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9006" y="2209926"/>
            <a:ext cx="6837680" cy="1336040"/>
          </a:xfrm>
          <a:custGeom>
            <a:avLst/>
            <a:gdLst/>
            <a:ahLst/>
            <a:cxnLst/>
            <a:rect l="l" t="t" r="r" b="b"/>
            <a:pathLst>
              <a:path w="6837680" h="1336039">
                <a:moveTo>
                  <a:pt x="6837146" y="1335659"/>
                </a:moveTo>
                <a:lnTo>
                  <a:pt x="1394180" y="476503"/>
                </a:lnTo>
                <a:lnTo>
                  <a:pt x="1357223" y="496824"/>
                </a:lnTo>
                <a:lnTo>
                  <a:pt x="1316964" y="515493"/>
                </a:lnTo>
                <a:lnTo>
                  <a:pt x="1273784" y="532638"/>
                </a:lnTo>
                <a:lnTo>
                  <a:pt x="1227683" y="548132"/>
                </a:lnTo>
                <a:lnTo>
                  <a:pt x="1179169" y="561975"/>
                </a:lnTo>
                <a:lnTo>
                  <a:pt x="1128369" y="574294"/>
                </a:lnTo>
                <a:lnTo>
                  <a:pt x="1075664" y="584835"/>
                </a:lnTo>
                <a:lnTo>
                  <a:pt x="1021283" y="593725"/>
                </a:lnTo>
                <a:lnTo>
                  <a:pt x="965492" y="600837"/>
                </a:lnTo>
                <a:lnTo>
                  <a:pt x="908558" y="606298"/>
                </a:lnTo>
                <a:lnTo>
                  <a:pt x="850773" y="609853"/>
                </a:lnTo>
                <a:lnTo>
                  <a:pt x="792403" y="611759"/>
                </a:lnTo>
                <a:lnTo>
                  <a:pt x="733704" y="611886"/>
                </a:lnTo>
                <a:lnTo>
                  <a:pt x="674966" y="610108"/>
                </a:lnTo>
                <a:lnTo>
                  <a:pt x="616458" y="606551"/>
                </a:lnTo>
                <a:lnTo>
                  <a:pt x="558444" y="601090"/>
                </a:lnTo>
                <a:lnTo>
                  <a:pt x="501205" y="593725"/>
                </a:lnTo>
                <a:lnTo>
                  <a:pt x="445008" y="584453"/>
                </a:lnTo>
                <a:lnTo>
                  <a:pt x="390118" y="573277"/>
                </a:lnTo>
                <a:lnTo>
                  <a:pt x="336829" y="560070"/>
                </a:lnTo>
                <a:lnTo>
                  <a:pt x="286346" y="545211"/>
                </a:lnTo>
                <a:lnTo>
                  <a:pt x="239776" y="529082"/>
                </a:lnTo>
                <a:lnTo>
                  <a:pt x="197142" y="511683"/>
                </a:lnTo>
                <a:lnTo>
                  <a:pt x="158521" y="493140"/>
                </a:lnTo>
                <a:lnTo>
                  <a:pt x="123964" y="473710"/>
                </a:lnTo>
                <a:lnTo>
                  <a:pt x="67221" y="432181"/>
                </a:lnTo>
                <a:lnTo>
                  <a:pt x="27368" y="387858"/>
                </a:lnTo>
                <a:lnTo>
                  <a:pt x="4813" y="341757"/>
                </a:lnTo>
                <a:lnTo>
                  <a:pt x="0" y="294767"/>
                </a:lnTo>
                <a:lnTo>
                  <a:pt x="4368" y="271145"/>
                </a:lnTo>
                <a:lnTo>
                  <a:pt x="26962" y="224409"/>
                </a:lnTo>
                <a:lnTo>
                  <a:pt x="68351" y="178815"/>
                </a:lnTo>
                <a:lnTo>
                  <a:pt x="128968" y="135382"/>
                </a:lnTo>
                <a:lnTo>
                  <a:pt x="165900" y="115062"/>
                </a:lnTo>
                <a:lnTo>
                  <a:pt x="206146" y="96393"/>
                </a:lnTo>
                <a:lnTo>
                  <a:pt x="249427" y="79248"/>
                </a:lnTo>
                <a:lnTo>
                  <a:pt x="295478" y="63753"/>
                </a:lnTo>
                <a:lnTo>
                  <a:pt x="344017" y="49911"/>
                </a:lnTo>
                <a:lnTo>
                  <a:pt x="394779" y="37592"/>
                </a:lnTo>
                <a:lnTo>
                  <a:pt x="447497" y="27050"/>
                </a:lnTo>
                <a:lnTo>
                  <a:pt x="501891" y="18161"/>
                </a:lnTo>
                <a:lnTo>
                  <a:pt x="557682" y="11049"/>
                </a:lnTo>
                <a:lnTo>
                  <a:pt x="614616" y="5587"/>
                </a:lnTo>
                <a:lnTo>
                  <a:pt x="672401" y="2032"/>
                </a:lnTo>
                <a:lnTo>
                  <a:pt x="730783" y="126"/>
                </a:lnTo>
                <a:lnTo>
                  <a:pt x="789482" y="0"/>
                </a:lnTo>
                <a:lnTo>
                  <a:pt x="848233" y="1777"/>
                </a:lnTo>
                <a:lnTo>
                  <a:pt x="906741" y="5334"/>
                </a:lnTo>
                <a:lnTo>
                  <a:pt x="964768" y="10795"/>
                </a:lnTo>
                <a:lnTo>
                  <a:pt x="1022019" y="18161"/>
                </a:lnTo>
                <a:lnTo>
                  <a:pt x="1078204" y="27432"/>
                </a:lnTo>
                <a:lnTo>
                  <a:pt x="1133068" y="38608"/>
                </a:lnTo>
                <a:lnTo>
                  <a:pt x="1186408" y="51815"/>
                </a:lnTo>
                <a:lnTo>
                  <a:pt x="1224127" y="62611"/>
                </a:lnTo>
                <a:lnTo>
                  <a:pt x="1293342" y="86740"/>
                </a:lnTo>
                <a:lnTo>
                  <a:pt x="1354302" y="113537"/>
                </a:lnTo>
                <a:lnTo>
                  <a:pt x="1406499" y="142875"/>
                </a:lnTo>
                <a:lnTo>
                  <a:pt x="1449552" y="174244"/>
                </a:lnTo>
                <a:lnTo>
                  <a:pt x="1483080" y="207518"/>
                </a:lnTo>
                <a:lnTo>
                  <a:pt x="1506829" y="242062"/>
                </a:lnTo>
                <a:lnTo>
                  <a:pt x="1523466" y="313944"/>
                </a:lnTo>
                <a:lnTo>
                  <a:pt x="1520799" y="332232"/>
                </a:lnTo>
                <a:lnTo>
                  <a:pt x="1515465" y="350647"/>
                </a:lnTo>
                <a:lnTo>
                  <a:pt x="1507337" y="368935"/>
                </a:lnTo>
                <a:lnTo>
                  <a:pt x="6837146" y="1335659"/>
                </a:lnTo>
                <a:close/>
              </a:path>
            </a:pathLst>
          </a:custGeom>
          <a:ln w="10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3934967" y="1518457"/>
          <a:ext cx="1283969" cy="565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604">
                <a:tc gridSpan="3">
                  <a:txBody>
                    <a:bodyPr/>
                    <a:lstStyle/>
                    <a:p>
                      <a:pPr marL="26670" algn="ctr">
                        <a:lnSpc>
                          <a:spcPts val="98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Total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marL="22225">
                        <a:lnSpc>
                          <a:spcPts val="980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98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98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100%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69">
                <a:tc>
                  <a:txBody>
                    <a:bodyPr/>
                    <a:lstStyle/>
                    <a:p>
                      <a:pPr marL="22225">
                        <a:lnSpc>
                          <a:spcPts val="98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98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98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100%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367">
                <a:tc>
                  <a:txBody>
                    <a:bodyPr/>
                    <a:lstStyle/>
                    <a:p>
                      <a:pPr marL="22225">
                        <a:lnSpc>
                          <a:spcPts val="98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W.B.%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980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%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6391528" y="1499742"/>
          <a:ext cx="1782445" cy="58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marL="12700" algn="ctr">
                        <a:lnSpc>
                          <a:spcPts val="980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1005"/>
                        </a:lnSpc>
                      </a:pPr>
                      <a:r>
                        <a:rPr sz="900" spc="-35" dirty="0">
                          <a:latin typeface="Arial"/>
                          <a:cs typeface="Arial"/>
                        </a:rPr>
                        <a:t>Dud 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Accounts</a:t>
                      </a:r>
                      <a:r>
                        <a:rPr sz="9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(Inactivefor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00" spc="-15" dirty="0">
                          <a:latin typeface="Arial"/>
                          <a:cs typeface="Arial"/>
                        </a:rPr>
                        <a:t>long</a:t>
                      </a:r>
                      <a:r>
                        <a:rPr sz="9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period)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17145" algn="ctr">
                        <a:lnSpc>
                          <a:spcPts val="980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W.B.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980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Win</a:t>
                      </a:r>
                      <a:r>
                        <a:rPr sz="9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Back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7CE49586-615B-462C-8A26-E11E6D42653E}"/>
              </a:ext>
            </a:extLst>
          </p:cNvPr>
          <p:cNvSpPr txBox="1"/>
          <p:nvPr/>
        </p:nvSpPr>
        <p:spPr>
          <a:xfrm>
            <a:off x="487441" y="2330147"/>
            <a:ext cx="10742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Child Node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93327B3-FECC-4B66-87FA-BA134362E7A0}"/>
              </a:ext>
            </a:extLst>
          </p:cNvPr>
          <p:cNvSpPr txBox="1"/>
          <p:nvPr/>
        </p:nvSpPr>
        <p:spPr>
          <a:xfrm>
            <a:off x="219859" y="5910191"/>
            <a:ext cx="1558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Terminal Node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BA8861-D60C-4970-B3D1-ECE20D2E06E9}"/>
              </a:ext>
            </a:extLst>
          </p:cNvPr>
          <p:cNvSpPr txBox="1"/>
          <p:nvPr/>
        </p:nvSpPr>
        <p:spPr>
          <a:xfrm>
            <a:off x="1355725" y="1443081"/>
            <a:ext cx="11959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Parent Node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401192"/>
            <a:ext cx="5979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0000"/>
                </a:solidFill>
              </a:rPr>
              <a:t>Main </a:t>
            </a:r>
            <a:r>
              <a:rPr sz="2400" dirty="0">
                <a:solidFill>
                  <a:srgbClr val="000000"/>
                </a:solidFill>
              </a:rPr>
              <a:t>issues </a:t>
            </a:r>
            <a:r>
              <a:rPr sz="2400" spc="-15" dirty="0">
                <a:solidFill>
                  <a:srgbClr val="000000"/>
                </a:solidFill>
              </a:rPr>
              <a:t>of </a:t>
            </a:r>
            <a:r>
              <a:rPr sz="2400" spc="-10" dirty="0">
                <a:solidFill>
                  <a:srgbClr val="000000"/>
                </a:solidFill>
              </a:rPr>
              <a:t>classification </a:t>
            </a:r>
            <a:r>
              <a:rPr sz="2400" spc="-5" dirty="0">
                <a:solidFill>
                  <a:srgbClr val="000000"/>
                </a:solidFill>
              </a:rPr>
              <a:t>tree</a:t>
            </a:r>
            <a:r>
              <a:rPr sz="2400" spc="-28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learning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238" y="1307708"/>
            <a:ext cx="3970654" cy="440499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Choosing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splitting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criterion</a:t>
            </a:r>
            <a:endParaRPr sz="20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20"/>
              </a:spcBef>
              <a:buChar char="–"/>
              <a:tabLst>
                <a:tab pos="473075" algn="l"/>
              </a:tabLst>
            </a:pPr>
            <a:r>
              <a:rPr sz="1800" dirty="0">
                <a:latin typeface="Arial"/>
                <a:cs typeface="Arial"/>
              </a:rPr>
              <a:t>Impurity based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criteria</a:t>
            </a:r>
            <a:endParaRPr sz="18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385"/>
              </a:spcBef>
              <a:buChar char="–"/>
              <a:tabLst>
                <a:tab pos="473075" algn="l"/>
              </a:tabLst>
            </a:pPr>
            <a:r>
              <a:rPr sz="1800" dirty="0">
                <a:latin typeface="Arial"/>
                <a:cs typeface="Arial"/>
              </a:rPr>
              <a:t>Information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gain</a:t>
            </a:r>
            <a:endParaRPr sz="18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09"/>
              </a:spcBef>
              <a:buChar char="–"/>
              <a:tabLst>
                <a:tab pos="473075" algn="l"/>
              </a:tabLst>
            </a:pPr>
            <a:r>
              <a:rPr sz="1800" dirty="0">
                <a:latin typeface="Arial"/>
                <a:cs typeface="Arial"/>
              </a:rPr>
              <a:t>Statistical measures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ofassociation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Binary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spc="-10" dirty="0">
                <a:latin typeface="Arial"/>
                <a:cs typeface="Arial"/>
              </a:rPr>
              <a:t>multiway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splits</a:t>
            </a:r>
            <a:endParaRPr sz="20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15"/>
              </a:spcBef>
              <a:buChar char="–"/>
              <a:tabLst>
                <a:tab pos="473075" algn="l"/>
              </a:tabLst>
            </a:pPr>
            <a:r>
              <a:rPr sz="1800" spc="-30" dirty="0">
                <a:latin typeface="Arial"/>
                <a:cs typeface="Arial"/>
              </a:rPr>
              <a:t>Multiway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split</a:t>
            </a:r>
            <a:endParaRPr sz="18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385"/>
              </a:spcBef>
              <a:buChar char="–"/>
              <a:tabLst>
                <a:tab pos="473075" algn="l"/>
              </a:tabLst>
            </a:pPr>
            <a:r>
              <a:rPr sz="1800" dirty="0">
                <a:latin typeface="Arial"/>
                <a:cs typeface="Arial"/>
              </a:rPr>
              <a:t>Binary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split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1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Finding the </a:t>
            </a:r>
            <a:r>
              <a:rPr sz="2000" spc="-30" dirty="0">
                <a:latin typeface="Arial"/>
                <a:cs typeface="Arial"/>
              </a:rPr>
              <a:t>right </a:t>
            </a:r>
            <a:r>
              <a:rPr sz="2000" spc="-35" dirty="0">
                <a:latin typeface="Arial"/>
                <a:cs typeface="Arial"/>
              </a:rPr>
              <a:t>sized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20"/>
              </a:spcBef>
              <a:buChar char="–"/>
              <a:tabLst>
                <a:tab pos="473075" algn="l"/>
              </a:tabLst>
            </a:pPr>
            <a:r>
              <a:rPr sz="1800" dirty="0">
                <a:latin typeface="Arial"/>
                <a:cs typeface="Arial"/>
              </a:rPr>
              <a:t>Pre-pruning</a:t>
            </a:r>
            <a:endParaRPr sz="18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380"/>
              </a:spcBef>
              <a:buChar char="–"/>
              <a:tabLst>
                <a:tab pos="473075" algn="l"/>
              </a:tabLst>
            </a:pPr>
            <a:r>
              <a:rPr sz="1800" spc="-5" dirty="0">
                <a:latin typeface="Arial"/>
                <a:cs typeface="Arial"/>
              </a:rPr>
              <a:t>Post-pruning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65703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000000"/>
                </a:solidFill>
              </a:rPr>
              <a:t>Popular Classification</a:t>
            </a:r>
            <a:r>
              <a:rPr sz="3200" spc="55" dirty="0">
                <a:solidFill>
                  <a:srgbClr val="000000"/>
                </a:solidFill>
              </a:rPr>
              <a:t> </a:t>
            </a:r>
            <a:r>
              <a:rPr sz="3200" spc="-35" dirty="0">
                <a:solidFill>
                  <a:srgbClr val="000000"/>
                </a:solidFill>
              </a:rPr>
              <a:t>Techniques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1238" y="1366266"/>
            <a:ext cx="7759700" cy="4650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38735" indent="-22860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spc="-45" dirty="0">
                <a:latin typeface="Arial"/>
                <a:cs typeface="Arial"/>
              </a:rPr>
              <a:t>CHAID </a:t>
            </a:r>
            <a:r>
              <a:rPr sz="2000" b="1" spc="-5" dirty="0">
                <a:latin typeface="Arial"/>
                <a:cs typeface="Arial"/>
              </a:rPr>
              <a:t>- </a:t>
            </a:r>
            <a:r>
              <a:rPr sz="2000" b="1" spc="-30" dirty="0">
                <a:latin typeface="Arial"/>
                <a:cs typeface="Arial"/>
              </a:rPr>
              <a:t>CHi-squared </a:t>
            </a:r>
            <a:r>
              <a:rPr sz="2000" b="1" spc="-35" dirty="0">
                <a:latin typeface="Arial"/>
                <a:cs typeface="Arial"/>
              </a:rPr>
              <a:t>Automatic </a:t>
            </a:r>
            <a:r>
              <a:rPr sz="2000" b="1" spc="-5" dirty="0">
                <a:latin typeface="Arial"/>
                <a:cs typeface="Arial"/>
              </a:rPr>
              <a:t>Interaction Detector</a:t>
            </a:r>
            <a:r>
              <a:rPr sz="2000" spc="-5" dirty="0">
                <a:latin typeface="Arial"/>
                <a:cs typeface="Arial"/>
              </a:rPr>
              <a:t>.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“</a:t>
            </a:r>
            <a:r>
              <a:rPr sz="2000" i="1" spc="-5" dirty="0">
                <a:latin typeface="Arial"/>
                <a:cs typeface="Arial"/>
              </a:rPr>
              <a:t>Chi-  </a:t>
            </a:r>
            <a:r>
              <a:rPr sz="2000" i="1" spc="-10" dirty="0">
                <a:latin typeface="Arial"/>
                <a:cs typeface="Arial"/>
              </a:rPr>
              <a:t>squared” part </a:t>
            </a:r>
            <a:r>
              <a:rPr sz="2000" i="1" spc="-5" dirty="0">
                <a:latin typeface="Arial"/>
                <a:cs typeface="Arial"/>
              </a:rPr>
              <a:t>of </a:t>
            </a:r>
            <a:r>
              <a:rPr sz="2000" i="1" spc="-10" dirty="0">
                <a:latin typeface="Arial"/>
                <a:cs typeface="Arial"/>
              </a:rPr>
              <a:t>the </a:t>
            </a:r>
            <a:r>
              <a:rPr sz="2000" i="1" spc="-30" dirty="0">
                <a:latin typeface="Arial"/>
                <a:cs typeface="Arial"/>
              </a:rPr>
              <a:t>name </a:t>
            </a:r>
            <a:r>
              <a:rPr sz="2000" i="1" spc="-5" dirty="0">
                <a:latin typeface="Arial"/>
                <a:cs typeface="Arial"/>
              </a:rPr>
              <a:t>arises because </a:t>
            </a:r>
            <a:r>
              <a:rPr sz="2000" i="1" spc="-10" dirty="0">
                <a:latin typeface="Arial"/>
                <a:cs typeface="Arial"/>
              </a:rPr>
              <a:t>the technique</a:t>
            </a:r>
            <a:r>
              <a:rPr sz="2000" i="1" spc="-2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essentially  </a:t>
            </a:r>
            <a:r>
              <a:rPr sz="2000" spc="-35" dirty="0">
                <a:latin typeface="Arial"/>
                <a:cs typeface="Arial"/>
              </a:rPr>
              <a:t>involves </a:t>
            </a:r>
            <a:r>
              <a:rPr sz="2000" spc="-10" dirty="0">
                <a:latin typeface="Arial"/>
                <a:cs typeface="Arial"/>
              </a:rPr>
              <a:t>automatically </a:t>
            </a:r>
            <a:r>
              <a:rPr sz="2000" spc="-5" dirty="0">
                <a:latin typeface="Arial"/>
                <a:cs typeface="Arial"/>
              </a:rPr>
              <a:t>constructing </a:t>
            </a:r>
            <a:r>
              <a:rPr sz="2000" dirty="0">
                <a:latin typeface="Arial"/>
                <a:cs typeface="Arial"/>
              </a:rPr>
              <a:t>many cross-tabs,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30" dirty="0">
                <a:latin typeface="Arial"/>
                <a:cs typeface="Arial"/>
              </a:rPr>
              <a:t>working  </a:t>
            </a:r>
            <a:r>
              <a:rPr sz="2000" spc="-10" dirty="0">
                <a:latin typeface="Arial"/>
                <a:cs typeface="Arial"/>
              </a:rPr>
              <a:t>out </a:t>
            </a:r>
            <a:r>
              <a:rPr sz="2000" spc="-5" dirty="0">
                <a:latin typeface="Arial"/>
                <a:cs typeface="Arial"/>
              </a:rPr>
              <a:t>statistical significance of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proportions. </a:t>
            </a:r>
            <a:r>
              <a:rPr sz="2000" spc="5" dirty="0">
                <a:latin typeface="Arial"/>
                <a:cs typeface="Arial"/>
              </a:rPr>
              <a:t>The most </a:t>
            </a:r>
            <a:r>
              <a:rPr sz="2000" spc="-5" dirty="0">
                <a:latin typeface="Arial"/>
                <a:cs typeface="Arial"/>
              </a:rPr>
              <a:t>significant  </a:t>
            </a:r>
            <a:r>
              <a:rPr sz="2000" spc="-10" dirty="0">
                <a:latin typeface="Arial"/>
                <a:cs typeface="Arial"/>
              </a:rPr>
              <a:t>relationships </a:t>
            </a:r>
            <a:r>
              <a:rPr sz="2000" spc="-5" dirty="0">
                <a:latin typeface="Arial"/>
                <a:cs typeface="Arial"/>
              </a:rPr>
              <a:t>are used to control the structure of a tree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diagram</a:t>
            </a:r>
            <a:endParaRPr sz="20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425"/>
              </a:spcBef>
              <a:buChar char="–"/>
              <a:tabLst>
                <a:tab pos="473075" algn="l"/>
              </a:tabLst>
            </a:pPr>
            <a:r>
              <a:rPr sz="1800" spc="-5" dirty="0">
                <a:latin typeface="Arial"/>
                <a:cs typeface="Arial"/>
              </a:rPr>
              <a:t>CHAID </a:t>
            </a:r>
            <a:r>
              <a:rPr sz="1800" dirty="0">
                <a:latin typeface="Arial"/>
                <a:cs typeface="Arial"/>
              </a:rPr>
              <a:t>is a non-binary decision tree; </a:t>
            </a:r>
            <a:r>
              <a:rPr sz="1800" b="1" spc="-5" dirty="0">
                <a:latin typeface="Arial"/>
                <a:cs typeface="Arial"/>
              </a:rPr>
              <a:t>Recursive </a:t>
            </a:r>
            <a:r>
              <a:rPr sz="1800" b="1" spc="-25" dirty="0">
                <a:latin typeface="Arial"/>
                <a:cs typeface="Arial"/>
              </a:rPr>
              <a:t>Partitioning</a:t>
            </a:r>
            <a:r>
              <a:rPr sz="1800" b="1" spc="-409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384"/>
              </a:spcBef>
              <a:buChar char="–"/>
              <a:tabLst>
                <a:tab pos="473075" algn="l"/>
              </a:tabLst>
            </a:pPr>
            <a:r>
              <a:rPr sz="1800" dirty="0">
                <a:latin typeface="Arial"/>
                <a:cs typeface="Arial"/>
              </a:rPr>
              <a:t>Continuous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must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grouped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finite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create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categories.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1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spc="-45" dirty="0">
                <a:latin typeface="Arial"/>
                <a:cs typeface="Arial"/>
              </a:rPr>
              <a:t>CLASSIFICATION </a:t>
            </a:r>
            <a:r>
              <a:rPr sz="2000" b="1" spc="-65" dirty="0">
                <a:latin typeface="Arial"/>
                <a:cs typeface="Arial"/>
              </a:rPr>
              <a:t>AND </a:t>
            </a:r>
            <a:r>
              <a:rPr sz="2000" b="1" spc="-35" dirty="0">
                <a:latin typeface="Arial"/>
                <a:cs typeface="Arial"/>
              </a:rPr>
              <a:t>REGRESSION </a:t>
            </a:r>
            <a:r>
              <a:rPr sz="2000" b="1" spc="-25" dirty="0">
                <a:latin typeface="Arial"/>
                <a:cs typeface="Arial"/>
              </a:rPr>
              <a:t>TREES </a:t>
            </a:r>
            <a:r>
              <a:rPr sz="2000" b="1" spc="-35" dirty="0">
                <a:latin typeface="Arial"/>
                <a:cs typeface="Arial"/>
              </a:rPr>
              <a:t>(CART)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binary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decision </a:t>
            </a:r>
            <a:r>
              <a:rPr sz="2000" spc="-5" dirty="0">
                <a:latin typeface="Arial"/>
                <a:cs typeface="Arial"/>
              </a:rPr>
              <a:t>trees, </a:t>
            </a:r>
            <a:r>
              <a:rPr sz="2000" spc="-30" dirty="0">
                <a:latin typeface="Arial"/>
                <a:cs typeface="Arial"/>
              </a:rPr>
              <a:t>which </a:t>
            </a:r>
            <a:r>
              <a:rPr sz="2000" spc="-10" dirty="0">
                <a:latin typeface="Arial"/>
                <a:cs typeface="Arial"/>
              </a:rPr>
              <a:t>split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single </a:t>
            </a:r>
            <a:r>
              <a:rPr sz="2000" spc="-35" dirty="0">
                <a:latin typeface="Arial"/>
                <a:cs typeface="Arial"/>
              </a:rPr>
              <a:t>variable </a:t>
            </a:r>
            <a:r>
              <a:rPr sz="2000" spc="-5" dirty="0">
                <a:latin typeface="Arial"/>
                <a:cs typeface="Arial"/>
              </a:rPr>
              <a:t>at each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node.</a:t>
            </a:r>
            <a:endParaRPr sz="20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390"/>
              </a:spcBef>
              <a:buChar char="–"/>
              <a:tabLst>
                <a:tab pos="473075" algn="l"/>
              </a:tabLst>
            </a:pPr>
            <a:r>
              <a:rPr sz="1800" spc="-10" dirty="0">
                <a:latin typeface="Arial"/>
                <a:cs typeface="Arial"/>
              </a:rPr>
              <a:t>The CART </a:t>
            </a:r>
            <a:r>
              <a:rPr sz="1800" dirty="0">
                <a:latin typeface="Arial"/>
                <a:cs typeface="Arial"/>
              </a:rPr>
              <a:t>algorithm recursively goes though an </a:t>
            </a:r>
            <a:r>
              <a:rPr sz="1800" spc="-5" dirty="0">
                <a:latin typeface="Arial"/>
                <a:cs typeface="Arial"/>
              </a:rPr>
              <a:t>exhaustive </a:t>
            </a:r>
            <a:r>
              <a:rPr sz="1800" dirty="0">
                <a:latin typeface="Arial"/>
                <a:cs typeface="Arial"/>
              </a:rPr>
              <a:t>search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ofall</a:t>
            </a:r>
            <a:endParaRPr sz="1800">
              <a:latin typeface="Arial"/>
              <a:cs typeface="Arial"/>
            </a:endParaRPr>
          </a:p>
          <a:p>
            <a:pPr marL="4876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variables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split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optimal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splitting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rule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node.</a:t>
            </a:r>
            <a:endParaRPr sz="1800">
              <a:latin typeface="Arial"/>
              <a:cs typeface="Arial"/>
            </a:endParaRPr>
          </a:p>
          <a:p>
            <a:pPr marL="241300" marR="621030" indent="-228600">
              <a:lnSpc>
                <a:spcPct val="100000"/>
              </a:lnSpc>
              <a:spcBef>
                <a:spcPts val="141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spc="-5" dirty="0">
                <a:latin typeface="Arial"/>
                <a:cs typeface="Arial"/>
              </a:rPr>
              <a:t>C4.5 </a:t>
            </a:r>
            <a:r>
              <a:rPr sz="2000" spc="-35" dirty="0">
                <a:latin typeface="Arial"/>
                <a:cs typeface="Arial"/>
              </a:rPr>
              <a:t>builds </a:t>
            </a:r>
            <a:r>
              <a:rPr sz="2000" spc="-10" dirty="0">
                <a:latin typeface="Arial"/>
                <a:cs typeface="Arial"/>
              </a:rPr>
              <a:t>decision trees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a set of </a:t>
            </a:r>
            <a:r>
              <a:rPr sz="2000" spc="-10" dirty="0">
                <a:latin typeface="Arial"/>
                <a:cs typeface="Arial"/>
              </a:rPr>
              <a:t>training data using </a:t>
            </a:r>
            <a:r>
              <a:rPr sz="2000" spc="-5" dirty="0">
                <a:latin typeface="Arial"/>
                <a:cs typeface="Arial"/>
              </a:rPr>
              <a:t>the  concept of information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entropy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3233102"/>
            <a:ext cx="843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0054A3"/>
                </a:solidFill>
              </a:rPr>
              <a:t>C</a:t>
            </a:r>
            <a:r>
              <a:rPr sz="2400" spc="-275" dirty="0">
                <a:solidFill>
                  <a:srgbClr val="0054A3"/>
                </a:solidFill>
              </a:rPr>
              <a:t>A</a:t>
            </a:r>
            <a:r>
              <a:rPr sz="2400" spc="15" dirty="0">
                <a:solidFill>
                  <a:srgbClr val="0054A3"/>
                </a:solidFill>
              </a:rPr>
              <a:t>R</a:t>
            </a:r>
            <a:r>
              <a:rPr sz="2400" dirty="0">
                <a:solidFill>
                  <a:srgbClr val="0054A3"/>
                </a:solidFill>
              </a:rPr>
              <a:t>T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45859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5" dirty="0">
                <a:solidFill>
                  <a:srgbClr val="000000"/>
                </a:solidFill>
              </a:rPr>
              <a:t>CART </a:t>
            </a:r>
            <a:r>
              <a:rPr sz="3200" spc="-5" dirty="0">
                <a:solidFill>
                  <a:srgbClr val="000000"/>
                </a:solidFill>
              </a:rPr>
              <a:t>| </a:t>
            </a:r>
            <a:r>
              <a:rPr sz="3200" spc="-35" dirty="0">
                <a:solidFill>
                  <a:srgbClr val="000000"/>
                </a:solidFill>
              </a:rPr>
              <a:t>Splitting</a:t>
            </a:r>
            <a:r>
              <a:rPr sz="3200" spc="120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Criteria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57250" y="2334818"/>
            <a:ext cx="2800985" cy="627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238" y="1188019"/>
            <a:ext cx="7499350" cy="173101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40" dirty="0">
                <a:latin typeface="Arial"/>
                <a:cs typeface="Arial"/>
              </a:rPr>
              <a:t>CART </a:t>
            </a:r>
            <a:r>
              <a:rPr sz="2000" spc="-5" dirty="0">
                <a:latin typeface="Arial"/>
                <a:cs typeface="Arial"/>
              </a:rPr>
              <a:t>uses the Gini </a:t>
            </a:r>
            <a:r>
              <a:rPr sz="2000" spc="-10" dirty="0">
                <a:latin typeface="Arial"/>
                <a:cs typeface="Arial"/>
              </a:rPr>
              <a:t>Index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measure </a:t>
            </a:r>
            <a:r>
              <a:rPr sz="2000" spc="-10" dirty="0">
                <a:latin typeface="Arial"/>
                <a:cs typeface="Arial"/>
              </a:rPr>
              <a:t>of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impurity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Gini of a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3341370" marR="5080">
              <a:lnSpc>
                <a:spcPct val="101099"/>
              </a:lnSpc>
              <a:spcBef>
                <a:spcPts val="1475"/>
              </a:spcBef>
            </a:pPr>
            <a:r>
              <a:rPr sz="1800" spc="-30" dirty="0">
                <a:latin typeface="Arial"/>
                <a:cs typeface="Arial"/>
              </a:rPr>
              <a:t>(NOTE: </a:t>
            </a:r>
            <a:r>
              <a:rPr sz="1800" i="1" spc="5" dirty="0">
                <a:latin typeface="Times New Roman"/>
                <a:cs typeface="Times New Roman"/>
              </a:rPr>
              <a:t>p( </a:t>
            </a:r>
            <a:r>
              <a:rPr sz="1800" i="1" dirty="0">
                <a:latin typeface="Times New Roman"/>
                <a:cs typeface="Times New Roman"/>
              </a:rPr>
              <a:t>j | t) </a:t>
            </a:r>
            <a:r>
              <a:rPr sz="1800" dirty="0">
                <a:latin typeface="Arial"/>
                <a:cs typeface="Arial"/>
              </a:rPr>
              <a:t>is the relative frequency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of  </a:t>
            </a:r>
            <a:r>
              <a:rPr sz="1800" spc="5" dirty="0">
                <a:latin typeface="Arial"/>
                <a:cs typeface="Arial"/>
              </a:rPr>
              <a:t>class </a:t>
            </a:r>
            <a:r>
              <a:rPr sz="1800" spc="-5" dirty="0">
                <a:latin typeface="Arial"/>
                <a:cs typeface="Arial"/>
              </a:rPr>
              <a:t>j </a:t>
            </a:r>
            <a:r>
              <a:rPr sz="1800" dirty="0">
                <a:latin typeface="Arial"/>
                <a:cs typeface="Arial"/>
              </a:rPr>
              <a:t>at node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9950" y="4534534"/>
            <a:ext cx="3248025" cy="933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838" y="3807028"/>
            <a:ext cx="8046084" cy="1324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66700" algn="l"/>
              </a:tabLst>
            </a:pPr>
            <a:r>
              <a:rPr sz="2000" spc="-5" dirty="0">
                <a:latin typeface="Arial"/>
                <a:cs typeface="Arial"/>
              </a:rPr>
              <a:t>Gini of </a:t>
            </a:r>
            <a:r>
              <a:rPr sz="2000" spc="-30" dirty="0">
                <a:latin typeface="Arial"/>
                <a:cs typeface="Arial"/>
              </a:rPr>
              <a:t>Split </a:t>
            </a:r>
            <a:r>
              <a:rPr sz="2000" spc="-10" dirty="0">
                <a:latin typeface="Arial"/>
                <a:cs typeface="Arial"/>
              </a:rPr>
              <a:t>Node </a:t>
            </a:r>
            <a:r>
              <a:rPr sz="2000" spc="-2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computed as Weighted </a:t>
            </a:r>
            <a:r>
              <a:rPr sz="2000" spc="-65" dirty="0">
                <a:latin typeface="Arial"/>
                <a:cs typeface="Arial"/>
              </a:rPr>
              <a:t>Avg </a:t>
            </a:r>
            <a:r>
              <a:rPr sz="2000" spc="-5" dirty="0">
                <a:latin typeface="Arial"/>
                <a:cs typeface="Arial"/>
              </a:rPr>
              <a:t>Gini of each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at </a:t>
            </a:r>
            <a:r>
              <a:rPr sz="2000" spc="-35" dirty="0">
                <a:latin typeface="Arial"/>
                <a:cs typeface="Arial"/>
              </a:rPr>
              <a:t>Split </a:t>
            </a:r>
            <a:r>
              <a:rPr sz="2000" spc="-10" dirty="0">
                <a:latin typeface="Arial"/>
                <a:cs typeface="Arial"/>
              </a:rPr>
              <a:t>Node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  <a:p>
            <a:pPr marL="3748404">
              <a:lnSpc>
                <a:spcPct val="100000"/>
              </a:lnSpc>
              <a:spcBef>
                <a:spcPts val="1115"/>
              </a:spcBef>
            </a:pPr>
            <a:r>
              <a:rPr sz="1800" dirty="0">
                <a:latin typeface="Arial"/>
                <a:cs typeface="Arial"/>
              </a:rPr>
              <a:t>n</a:t>
            </a:r>
            <a:r>
              <a:rPr sz="1800" baseline="-11574" dirty="0">
                <a:latin typeface="Arial"/>
                <a:cs typeface="Arial"/>
              </a:rPr>
              <a:t>i </a:t>
            </a:r>
            <a:r>
              <a:rPr sz="1800" dirty="0">
                <a:latin typeface="Arial"/>
                <a:cs typeface="Arial"/>
              </a:rPr>
              <a:t>= number of records at child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i,</a:t>
            </a:r>
            <a:endParaRPr sz="1800">
              <a:latin typeface="Arial"/>
              <a:cs typeface="Arial"/>
            </a:endParaRPr>
          </a:p>
          <a:p>
            <a:pPr marL="3748404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20" dirty="0">
                <a:latin typeface="Arial"/>
                <a:cs typeface="Arial"/>
              </a:rPr>
              <a:t>Total </a:t>
            </a:r>
            <a:r>
              <a:rPr sz="1800" dirty="0">
                <a:latin typeface="Arial"/>
                <a:cs typeface="Arial"/>
              </a:rPr>
              <a:t>number of records in parent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238" y="6065926"/>
            <a:ext cx="36093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Gini </a:t>
            </a:r>
            <a:r>
              <a:rPr sz="2000" spc="-25" dirty="0">
                <a:latin typeface="Arial"/>
                <a:cs typeface="Arial"/>
              </a:rPr>
              <a:t>Gain </a:t>
            </a:r>
            <a:r>
              <a:rPr sz="2000" spc="-5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Gini(t) </a:t>
            </a:r>
            <a:r>
              <a:rPr sz="2000" spc="-5" dirty="0">
                <a:latin typeface="Arial"/>
                <a:cs typeface="Arial"/>
              </a:rPr>
              <a:t>–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Gini(split)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32124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000000"/>
                </a:solidFill>
              </a:rPr>
              <a:t>Gini</a:t>
            </a:r>
            <a:r>
              <a:rPr sz="3200" spc="-125" dirty="0">
                <a:solidFill>
                  <a:srgbClr val="000000"/>
                </a:solidFill>
              </a:rPr>
              <a:t> </a:t>
            </a:r>
            <a:r>
              <a:rPr sz="3200" spc="-35" dirty="0">
                <a:solidFill>
                  <a:srgbClr val="000000"/>
                </a:solidFill>
              </a:rPr>
              <a:t>calculations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43600" y="12954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ts val="2045"/>
              </a:lnSpc>
            </a:pPr>
            <a:r>
              <a:rPr sz="1800" dirty="0">
                <a:latin typeface="Arial"/>
                <a:cs typeface="Arial"/>
              </a:rPr>
              <a:t>Root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N:10;</a:t>
            </a:r>
            <a:r>
              <a:rPr sz="1800" spc="315" dirty="0">
                <a:latin typeface="Arial"/>
                <a:cs typeface="Arial"/>
              </a:rPr>
              <a:t> </a:t>
            </a:r>
            <a:r>
              <a:rPr sz="1800" spc="-170" dirty="0">
                <a:latin typeface="Arial"/>
                <a:cs typeface="Arial"/>
              </a:rPr>
              <a:t>T:4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28956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" algn="ctr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N: 6; </a:t>
            </a:r>
            <a:r>
              <a:rPr sz="1800" spc="-215" dirty="0">
                <a:latin typeface="Arial"/>
                <a:cs typeface="Arial"/>
              </a:rPr>
              <a:t>T:</a:t>
            </a:r>
            <a:r>
              <a:rPr sz="1800" spc="-4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2800" y="28956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N: 4; </a:t>
            </a:r>
            <a:r>
              <a:rPr sz="1800" spc="-215" dirty="0">
                <a:latin typeface="Arial"/>
                <a:cs typeface="Arial"/>
              </a:rPr>
              <a:t>T:</a:t>
            </a:r>
            <a:r>
              <a:rPr sz="1800" spc="-4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25642" y="2731897"/>
            <a:ext cx="179450" cy="16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4697" y="1967610"/>
            <a:ext cx="1096010" cy="882650"/>
          </a:xfrm>
          <a:custGeom>
            <a:avLst/>
            <a:gdLst/>
            <a:ahLst/>
            <a:cxnLst/>
            <a:rect l="l" t="t" r="r" b="b"/>
            <a:pathLst>
              <a:path w="1096009" h="882650">
                <a:moveTo>
                  <a:pt x="1072133" y="0"/>
                </a:moveTo>
                <a:lnTo>
                  <a:pt x="13715" y="846709"/>
                </a:lnTo>
                <a:lnTo>
                  <a:pt x="0" y="882268"/>
                </a:lnTo>
                <a:lnTo>
                  <a:pt x="36829" y="877188"/>
                </a:lnTo>
                <a:lnTo>
                  <a:pt x="1096009" y="29717"/>
                </a:lnTo>
                <a:lnTo>
                  <a:pt x="1072133" y="0"/>
                </a:lnTo>
                <a:close/>
              </a:path>
            </a:pathLst>
          </a:custGeom>
          <a:solidFill>
            <a:srgbClr val="005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07248" y="2734182"/>
            <a:ext cx="180848" cy="16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7340" y="1967229"/>
            <a:ext cx="1170305" cy="884555"/>
          </a:xfrm>
          <a:custGeom>
            <a:avLst/>
            <a:gdLst/>
            <a:ahLst/>
            <a:cxnLst/>
            <a:rect l="l" t="t" r="r" b="b"/>
            <a:pathLst>
              <a:path w="1170304" h="884555">
                <a:moveTo>
                  <a:pt x="22859" y="0"/>
                </a:moveTo>
                <a:lnTo>
                  <a:pt x="0" y="30480"/>
                </a:lnTo>
                <a:lnTo>
                  <a:pt x="1133220" y="880491"/>
                </a:lnTo>
                <a:lnTo>
                  <a:pt x="1170304" y="884555"/>
                </a:lnTo>
                <a:lnTo>
                  <a:pt x="1155573" y="849503"/>
                </a:lnTo>
                <a:lnTo>
                  <a:pt x="22859" y="0"/>
                </a:lnTo>
                <a:close/>
              </a:path>
            </a:pathLst>
          </a:custGeom>
          <a:solidFill>
            <a:srgbClr val="005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31965" y="2487929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ender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7675" y="1209675"/>
          <a:ext cx="3657598" cy="2738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marL="8255" algn="ctr">
                        <a:lnSpc>
                          <a:spcPts val="1280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Cust_ID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280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Gender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Occupation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Age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80"/>
                        </a:lnSpc>
                      </a:pPr>
                      <a:r>
                        <a:rPr sz="1100" spc="-40" dirty="0">
                          <a:latin typeface="Arial"/>
                          <a:cs typeface="Arial"/>
                        </a:rPr>
                        <a:t>Target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6350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8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80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85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85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85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Self-Emp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85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85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Self-Emp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85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85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Self-Emp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85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85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Self-Emp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85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90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6350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85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85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774">
                <a:tc>
                  <a:txBody>
                    <a:bodyPr/>
                    <a:lstStyle/>
                    <a:p>
                      <a:pPr marL="6350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90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7620" algn="ctr">
                        <a:lnSpc>
                          <a:spcPts val="1290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290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Self-Emp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290"/>
                        </a:lnSpc>
                      </a:pPr>
                      <a:r>
                        <a:rPr sz="1100" spc="-65" dirty="0">
                          <a:latin typeface="Arial"/>
                          <a:cs typeface="Arial"/>
                        </a:rPr>
                        <a:t>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38150" y="4039870"/>
          <a:ext cx="7696200" cy="2223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1430" algn="ctr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A3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Gini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Computation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Formula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A3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Gini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Index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Overall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  <a:tabLst>
                          <a:tab pos="1720214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1 - (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(4/10)^2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(6/10)^2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0.48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Gender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1 - (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(3/6)^2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(3/6)^2)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Gender =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 (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(1/4)^2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(3/4)^2)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0.375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Gender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(6/10)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*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0.5 + (4/10)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8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0.375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0.45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Gini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Gini (Overall)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Gini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(Gender)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3009"/>
            <a:ext cx="32124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000000"/>
                </a:solidFill>
              </a:rPr>
              <a:t>Gini</a:t>
            </a:r>
            <a:r>
              <a:rPr sz="3200" spc="-125" dirty="0">
                <a:solidFill>
                  <a:srgbClr val="000000"/>
                </a:solidFill>
              </a:rPr>
              <a:t> </a:t>
            </a:r>
            <a:r>
              <a:rPr sz="3200" spc="-35" dirty="0">
                <a:solidFill>
                  <a:srgbClr val="000000"/>
                </a:solidFill>
              </a:rPr>
              <a:t>calculations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4000" y="12954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2045"/>
              </a:lnSpc>
            </a:pPr>
            <a:r>
              <a:rPr sz="1800" dirty="0">
                <a:latin typeface="Arial"/>
                <a:cs typeface="Arial"/>
              </a:rPr>
              <a:t>Root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N:10;</a:t>
            </a:r>
            <a:r>
              <a:rPr sz="1800" spc="320" dirty="0">
                <a:latin typeface="Arial"/>
                <a:cs typeface="Arial"/>
              </a:rPr>
              <a:t> </a:t>
            </a:r>
            <a:r>
              <a:rPr sz="1800" spc="-170" dirty="0">
                <a:latin typeface="Arial"/>
                <a:cs typeface="Arial"/>
              </a:rPr>
              <a:t>T:4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8956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Sal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N: 5; </a:t>
            </a:r>
            <a:r>
              <a:rPr sz="1800" spc="-215" dirty="0">
                <a:latin typeface="Arial"/>
                <a:cs typeface="Arial"/>
              </a:rPr>
              <a:t>T:</a:t>
            </a:r>
            <a:r>
              <a:rPr sz="1800" spc="-4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2895600"/>
            <a:ext cx="1447800" cy="685800"/>
          </a:xfrm>
          <a:prstGeom prst="rect">
            <a:avLst/>
          </a:prstGeom>
          <a:ln w="25397">
            <a:solidFill>
              <a:srgbClr val="003B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Self-Emp</a:t>
            </a:r>
            <a:endParaRPr sz="1800">
              <a:latin typeface="Arial"/>
              <a:cs typeface="Arial"/>
            </a:endParaRPr>
          </a:p>
          <a:p>
            <a:pPr marL="2597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N: 5; </a:t>
            </a:r>
            <a:r>
              <a:rPr sz="1800" spc="-215" dirty="0">
                <a:latin typeface="Arial"/>
                <a:cs typeface="Arial"/>
              </a:rPr>
              <a:t>T:</a:t>
            </a:r>
            <a:r>
              <a:rPr sz="1800" spc="-4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6106" y="2731897"/>
            <a:ext cx="179387" cy="16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047" y="1967610"/>
            <a:ext cx="1096645" cy="882650"/>
          </a:xfrm>
          <a:custGeom>
            <a:avLst/>
            <a:gdLst/>
            <a:ahLst/>
            <a:cxnLst/>
            <a:rect l="l" t="t" r="r" b="b"/>
            <a:pathLst>
              <a:path w="1096645" h="882650">
                <a:moveTo>
                  <a:pt x="1072184" y="0"/>
                </a:moveTo>
                <a:lnTo>
                  <a:pt x="13703" y="846709"/>
                </a:lnTo>
                <a:lnTo>
                  <a:pt x="0" y="882268"/>
                </a:lnTo>
                <a:lnTo>
                  <a:pt x="36791" y="877188"/>
                </a:lnTo>
                <a:lnTo>
                  <a:pt x="1096060" y="29717"/>
                </a:lnTo>
                <a:lnTo>
                  <a:pt x="1072184" y="0"/>
                </a:lnTo>
                <a:close/>
              </a:path>
            </a:pathLst>
          </a:custGeom>
          <a:solidFill>
            <a:srgbClr val="005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7648" y="2734182"/>
            <a:ext cx="180848" cy="16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7739" y="1967229"/>
            <a:ext cx="1170305" cy="884555"/>
          </a:xfrm>
          <a:custGeom>
            <a:avLst/>
            <a:gdLst/>
            <a:ahLst/>
            <a:cxnLst/>
            <a:rect l="l" t="t" r="r" b="b"/>
            <a:pathLst>
              <a:path w="1170304" h="884555">
                <a:moveTo>
                  <a:pt x="22860" y="0"/>
                </a:moveTo>
                <a:lnTo>
                  <a:pt x="0" y="30480"/>
                </a:lnTo>
                <a:lnTo>
                  <a:pt x="1133221" y="880491"/>
                </a:lnTo>
                <a:lnTo>
                  <a:pt x="1170305" y="884555"/>
                </a:lnTo>
                <a:lnTo>
                  <a:pt x="1155573" y="849503"/>
                </a:lnTo>
                <a:lnTo>
                  <a:pt x="22860" y="0"/>
                </a:lnTo>
                <a:close/>
              </a:path>
            </a:pathLst>
          </a:custGeom>
          <a:solidFill>
            <a:srgbClr val="005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5775" y="2487929"/>
            <a:ext cx="118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cc</a:t>
            </a:r>
            <a:r>
              <a:rPr sz="1800" dirty="0">
                <a:latin typeface="Arial"/>
                <a:cs typeface="Arial"/>
              </a:rPr>
              <a:t>upa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353052" y="1200150"/>
          <a:ext cx="4497070" cy="2482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5240" algn="ctr">
                        <a:lnSpc>
                          <a:spcPts val="137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A3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37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Gini Computation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Formula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A3"/>
                    </a:solidFill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ts val="137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Gini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2479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Index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4">
                <a:tc>
                  <a:txBody>
                    <a:bodyPr/>
                    <a:lstStyle/>
                    <a:p>
                      <a:pPr marL="9271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Overall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(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(4/10)^2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(6/10)^2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0.48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Occ =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(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(2/5)^2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(3/5)^2)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0.48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71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Occ =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Self-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Emp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 (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(2/5)^2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(3/5)^2)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7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0.48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Occupation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= (5/10)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*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0.48 + (5/10)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200" spc="-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0.48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0.48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marL="9271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Gini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Gain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8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= Gini (Overall) –</a:t>
                      </a:r>
                      <a:r>
                        <a:rPr sz="12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Gini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(Occupation)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1D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235700" y="4572000"/>
            <a:ext cx="241300" cy="350520"/>
          </a:xfrm>
          <a:custGeom>
            <a:avLst/>
            <a:gdLst/>
            <a:ahLst/>
            <a:cxnLst/>
            <a:rect l="l" t="t" r="r" b="b"/>
            <a:pathLst>
              <a:path w="241300" h="350520">
                <a:moveTo>
                  <a:pt x="0" y="350519"/>
                </a:moveTo>
                <a:lnTo>
                  <a:pt x="241261" y="350519"/>
                </a:lnTo>
                <a:lnTo>
                  <a:pt x="241261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solidFill>
            <a:srgbClr val="B8D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81000" y="4572000"/>
          <a:ext cx="5864857" cy="1751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11430" algn="ctr">
                        <a:lnSpc>
                          <a:spcPts val="1385"/>
                        </a:lnSpc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Age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0054A3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385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&lt;=22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8DEFF"/>
                    </a:solidFill>
                  </a:tcPr>
                </a:tc>
                <a:tc>
                  <a:txBody>
                    <a:bodyPr/>
                    <a:lstStyle/>
                    <a:p>
                      <a:pPr marR="361315" algn="r">
                        <a:lnSpc>
                          <a:spcPts val="1385"/>
                        </a:lnSpc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8DEFF"/>
                    </a:solidFill>
                  </a:tcPr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ts val="1385"/>
                        </a:lnSpc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&lt;=24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8DEFF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38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8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71">
                <a:tc>
                  <a:txBody>
                    <a:bodyPr/>
                    <a:lstStyle/>
                    <a:p>
                      <a:pPr marL="36195">
                        <a:lnSpc>
                          <a:spcPts val="1385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Gini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(Left)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8DE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85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ts val="1385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ts val="138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Gini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(Right)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solidFill>
                      <a:srgbClr val="B8DE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0.47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R="37973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0.4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0.38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Gini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Split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solidFill>
                      <a:srgbClr val="B8DE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0.48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R="37973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0.4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0.45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20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Gini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Gain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solidFill>
                      <a:srgbClr val="B8DE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R="37973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0.0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0.03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5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1774</Words>
  <Application>Microsoft Office PowerPoint</Application>
  <PresentationFormat>On-screen Show (4:3)</PresentationFormat>
  <Paragraphs>556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To Explain (Profile)</vt:lpstr>
      <vt:lpstr>Win Back Campaign Classification Analysis</vt:lpstr>
      <vt:lpstr>Main issues of classification tree learning</vt:lpstr>
      <vt:lpstr>Popular Classification Techniques</vt:lpstr>
      <vt:lpstr>CART</vt:lpstr>
      <vt:lpstr>CART | Splitting Criteria</vt:lpstr>
      <vt:lpstr>Gini calculations</vt:lpstr>
      <vt:lpstr>Gini calculations</vt:lpstr>
      <vt:lpstr>Exercise… Compute Gini Gain</vt:lpstr>
      <vt:lpstr>Sampling…</vt:lpstr>
      <vt:lpstr>Decision Tree code to build CART Tree</vt:lpstr>
      <vt:lpstr>Decision Tree control arguments</vt:lpstr>
      <vt:lpstr>Concepts | Cross Validation</vt:lpstr>
      <vt:lpstr>Concepts | Over-fitting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Aritra Sinha</cp:lastModifiedBy>
  <cp:revision>8</cp:revision>
  <dcterms:created xsi:type="dcterms:W3CDTF">2020-10-06T14:40:51Z</dcterms:created>
  <dcterms:modified xsi:type="dcterms:W3CDTF">2021-02-05T17:52:03Z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2020-10-06T00:00:00Z</vt:filetime>
  </property>
</Properties>
</file>