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006F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006F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006F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48309"/>
            <a:ext cx="9144000" cy="6409690"/>
          </a:xfrm>
          <a:custGeom>
            <a:avLst/>
            <a:gdLst/>
            <a:ahLst/>
            <a:cxnLst/>
            <a:rect l="l" t="t" r="r" b="b"/>
            <a:pathLst>
              <a:path w="9144000" h="6409690">
                <a:moveTo>
                  <a:pt x="0" y="6409690"/>
                </a:moveTo>
                <a:lnTo>
                  <a:pt x="9144000" y="6409690"/>
                </a:lnTo>
                <a:lnTo>
                  <a:pt x="9144000" y="0"/>
                </a:lnTo>
                <a:lnTo>
                  <a:pt x="0" y="0"/>
                </a:lnTo>
                <a:lnTo>
                  <a:pt x="0" y="6409690"/>
                </a:lnTo>
                <a:close/>
              </a:path>
            </a:pathLst>
          </a:custGeom>
          <a:solidFill>
            <a:srgbClr val="1E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64490"/>
            <a:ext cx="9142730" cy="83820"/>
          </a:xfrm>
          <a:custGeom>
            <a:avLst/>
            <a:gdLst/>
            <a:ahLst/>
            <a:cxnLst/>
            <a:rect l="l" t="t" r="r" b="b"/>
            <a:pathLst>
              <a:path w="9142730" h="83820">
                <a:moveTo>
                  <a:pt x="0" y="83820"/>
                </a:moveTo>
                <a:lnTo>
                  <a:pt x="9142730" y="83820"/>
                </a:lnTo>
                <a:lnTo>
                  <a:pt x="9142730" y="0"/>
                </a:lnTo>
                <a:lnTo>
                  <a:pt x="0" y="0"/>
                </a:lnTo>
                <a:lnTo>
                  <a:pt x="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2730" cy="364490"/>
          </a:xfrm>
          <a:custGeom>
            <a:avLst/>
            <a:gdLst/>
            <a:ahLst/>
            <a:cxnLst/>
            <a:rect l="l" t="t" r="r" b="b"/>
            <a:pathLst>
              <a:path w="9142730" h="364490">
                <a:moveTo>
                  <a:pt x="9142730" y="0"/>
                </a:moveTo>
                <a:lnTo>
                  <a:pt x="0" y="0"/>
                </a:lnTo>
                <a:lnTo>
                  <a:pt x="0" y="364489"/>
                </a:lnTo>
                <a:lnTo>
                  <a:pt x="9142730" y="364489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31519" y="4599940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70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19048">
            <a:solidFill>
              <a:srgbClr val="1E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2730" cy="364490"/>
          </a:xfrm>
          <a:custGeom>
            <a:avLst/>
            <a:gdLst/>
            <a:ahLst/>
            <a:cxnLst/>
            <a:rect l="l" t="t" r="r" b="b"/>
            <a:pathLst>
              <a:path w="9142730" h="364490">
                <a:moveTo>
                  <a:pt x="9142730" y="0"/>
                </a:moveTo>
                <a:lnTo>
                  <a:pt x="0" y="0"/>
                </a:lnTo>
                <a:lnTo>
                  <a:pt x="0" y="364489"/>
                </a:lnTo>
                <a:lnTo>
                  <a:pt x="9142730" y="364489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8970" y="2879089"/>
            <a:ext cx="530605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006FB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1969" y="1631950"/>
            <a:ext cx="805815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830" y="3041650"/>
            <a:ext cx="61417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EDEBE0"/>
                </a:solidFill>
                <a:latin typeface="Arial"/>
                <a:cs typeface="Arial"/>
              </a:rPr>
              <a:t>NEAREST</a:t>
            </a:r>
            <a:r>
              <a:rPr sz="4800" spc="-355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4800" spc="-85" dirty="0">
                <a:solidFill>
                  <a:srgbClr val="EDEBE0"/>
                </a:solidFill>
                <a:latin typeface="Arial"/>
                <a:cs typeface="Arial"/>
              </a:rPr>
              <a:t>NEIGHBOR  </a:t>
            </a:r>
            <a:r>
              <a:rPr sz="4800" spc="-114" dirty="0">
                <a:solidFill>
                  <a:srgbClr val="EDEBE0"/>
                </a:solidFill>
                <a:latin typeface="Arial"/>
                <a:cs typeface="Arial"/>
              </a:rPr>
              <a:t>CLASSIFICATION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11200"/>
            <a:ext cx="7281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solidFill>
                  <a:srgbClr val="1E487C"/>
                </a:solidFill>
              </a:rPr>
              <a:t>Nearest </a:t>
            </a:r>
            <a:r>
              <a:rPr sz="4000" spc="-90" dirty="0">
                <a:solidFill>
                  <a:srgbClr val="1E487C"/>
                </a:solidFill>
              </a:rPr>
              <a:t>Neighbor</a:t>
            </a:r>
            <a:r>
              <a:rPr sz="4000" spc="-320" dirty="0">
                <a:solidFill>
                  <a:srgbClr val="1E487C"/>
                </a:solidFill>
              </a:rPr>
              <a:t> </a:t>
            </a:r>
            <a:r>
              <a:rPr sz="4000" spc="-90" dirty="0">
                <a:solidFill>
                  <a:srgbClr val="1E487C"/>
                </a:solidFill>
              </a:rPr>
              <a:t>Classification…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 indent="-182880">
              <a:lnSpc>
                <a:spcPct val="100000"/>
              </a:lnSpc>
              <a:spcBef>
                <a:spcPts val="100"/>
              </a:spcBef>
              <a:buClr>
                <a:srgbClr val="F69545"/>
              </a:buClr>
              <a:buSzPct val="83928"/>
              <a:buChar char="•"/>
              <a:tabLst>
                <a:tab pos="208279" algn="l"/>
              </a:tabLst>
            </a:pPr>
            <a:r>
              <a:rPr sz="2800" spc="-5" dirty="0"/>
              <a:t>Scaling</a:t>
            </a:r>
            <a:r>
              <a:rPr sz="2800" spc="-10" dirty="0"/>
              <a:t> </a:t>
            </a:r>
            <a:r>
              <a:rPr sz="2800" spc="-5" dirty="0"/>
              <a:t>issues</a:t>
            </a:r>
            <a:endParaRPr sz="2800"/>
          </a:p>
          <a:p>
            <a:pPr marL="481965" marR="17780" lvl="1" indent="-182880">
              <a:lnSpc>
                <a:spcPct val="100000"/>
              </a:lnSpc>
              <a:buClr>
                <a:srgbClr val="4E80BC"/>
              </a:buClr>
              <a:buSzPct val="85416"/>
              <a:buChar char="•"/>
              <a:tabLst>
                <a:tab pos="482600" algn="l"/>
              </a:tabLst>
            </a:pPr>
            <a:r>
              <a:rPr sz="2400" spc="-5" dirty="0">
                <a:latin typeface="Arial"/>
                <a:cs typeface="Arial"/>
              </a:rPr>
              <a:t>Attributes may have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scaled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prevent distance  measures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10" dirty="0">
                <a:latin typeface="Arial"/>
                <a:cs typeface="Arial"/>
              </a:rPr>
              <a:t>being </a:t>
            </a:r>
            <a:r>
              <a:rPr sz="2400" spc="-5" dirty="0">
                <a:latin typeface="Arial"/>
                <a:cs typeface="Arial"/>
              </a:rPr>
              <a:t>dominated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10" dirty="0">
                <a:latin typeface="Arial"/>
                <a:cs typeface="Arial"/>
              </a:rPr>
              <a:t>one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  <a:p>
            <a:pPr marL="482600" lvl="1" indent="-182880">
              <a:lnSpc>
                <a:spcPct val="100000"/>
              </a:lnSpc>
              <a:buClr>
                <a:srgbClr val="4E80BC"/>
              </a:buClr>
              <a:buSzPct val="85416"/>
              <a:buChar char="•"/>
              <a:tabLst>
                <a:tab pos="482600" algn="l"/>
              </a:tabLst>
            </a:pPr>
            <a:r>
              <a:rPr sz="2400" spc="-5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3310" y="3129279"/>
            <a:ext cx="106045" cy="939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solidFill>
                  <a:srgbClr val="F69545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69545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69545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39" y="3155950"/>
            <a:ext cx="5381625" cy="94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height of a person </a:t>
            </a:r>
            <a:r>
              <a:rPr sz="2000" spc="-5" dirty="0">
                <a:latin typeface="Arial"/>
                <a:cs typeface="Arial"/>
              </a:rPr>
              <a:t>may </a:t>
            </a:r>
            <a:r>
              <a:rPr sz="2000" dirty="0">
                <a:latin typeface="Arial"/>
                <a:cs typeface="Arial"/>
              </a:rPr>
              <a:t>vary </a:t>
            </a:r>
            <a:r>
              <a:rPr sz="2000" spc="-5" dirty="0">
                <a:latin typeface="Arial"/>
                <a:cs typeface="Arial"/>
              </a:rPr>
              <a:t>from 1.5m to 1.8m  </a:t>
            </a:r>
            <a:r>
              <a:rPr sz="2000" dirty="0">
                <a:latin typeface="Arial"/>
                <a:cs typeface="Arial"/>
              </a:rPr>
              <a:t>weight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a person </a:t>
            </a:r>
            <a:r>
              <a:rPr sz="2000" spc="-5" dirty="0">
                <a:latin typeface="Arial"/>
                <a:cs typeface="Arial"/>
              </a:rPr>
              <a:t>may </a:t>
            </a:r>
            <a:r>
              <a:rPr sz="2000" dirty="0">
                <a:latin typeface="Arial"/>
                <a:cs typeface="Arial"/>
              </a:rPr>
              <a:t>vary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90lb </a:t>
            </a:r>
            <a:r>
              <a:rPr sz="2000" spc="-5" dirty="0">
                <a:latin typeface="Arial"/>
                <a:cs typeface="Arial"/>
              </a:rPr>
              <a:t>to 300lb  </a:t>
            </a:r>
            <a:r>
              <a:rPr sz="2000" dirty="0">
                <a:latin typeface="Arial"/>
                <a:cs typeface="Arial"/>
              </a:rPr>
              <a:t>income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a person may vary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$10K to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$1M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11200"/>
            <a:ext cx="7281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solidFill>
                  <a:srgbClr val="1E487C"/>
                </a:solidFill>
              </a:rPr>
              <a:t>Nearest </a:t>
            </a:r>
            <a:r>
              <a:rPr sz="4000" spc="-90" dirty="0">
                <a:solidFill>
                  <a:srgbClr val="1E487C"/>
                </a:solidFill>
              </a:rPr>
              <a:t>Neighbor</a:t>
            </a:r>
            <a:r>
              <a:rPr sz="4000" spc="-320" dirty="0">
                <a:solidFill>
                  <a:srgbClr val="1E487C"/>
                </a:solidFill>
              </a:rPr>
              <a:t> </a:t>
            </a:r>
            <a:r>
              <a:rPr sz="4000" spc="-90" dirty="0">
                <a:solidFill>
                  <a:srgbClr val="1E487C"/>
                </a:solidFill>
              </a:rPr>
              <a:t>Classification…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83869" y="1860550"/>
            <a:ext cx="560387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182880">
              <a:lnSpc>
                <a:spcPct val="100000"/>
              </a:lnSpc>
              <a:spcBef>
                <a:spcPts val="100"/>
              </a:spcBef>
              <a:buClr>
                <a:srgbClr val="F69545"/>
              </a:buClr>
              <a:buSzPct val="83928"/>
              <a:buChar char="•"/>
              <a:tabLst>
                <a:tab pos="246379" algn="l"/>
              </a:tabLst>
            </a:pPr>
            <a:r>
              <a:rPr sz="2800" spc="-5" dirty="0">
                <a:latin typeface="Arial"/>
                <a:cs typeface="Arial"/>
              </a:rPr>
              <a:t>Problem with Euclidean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measure:</a:t>
            </a:r>
            <a:endParaRPr sz="2800">
              <a:latin typeface="Arial"/>
              <a:cs typeface="Arial"/>
            </a:endParaRPr>
          </a:p>
          <a:p>
            <a:pPr marL="520700" lvl="1" indent="-182880">
              <a:lnSpc>
                <a:spcPct val="100000"/>
              </a:lnSpc>
              <a:buClr>
                <a:srgbClr val="4E80BC"/>
              </a:buClr>
              <a:buSzPct val="85416"/>
              <a:buChar char="•"/>
              <a:tabLst>
                <a:tab pos="520700" algn="l"/>
              </a:tabLst>
            </a:pPr>
            <a:r>
              <a:rPr sz="2400" spc="-10" dirty="0">
                <a:latin typeface="Arial"/>
                <a:cs typeface="Arial"/>
              </a:rPr>
              <a:t>High </a:t>
            </a:r>
            <a:r>
              <a:rPr sz="2400" spc="-5" dirty="0">
                <a:latin typeface="Arial"/>
                <a:cs typeface="Arial"/>
              </a:rPr>
              <a:t>dimensional data</a:t>
            </a:r>
            <a:endParaRPr sz="2400">
              <a:latin typeface="Arial"/>
              <a:cs typeface="Arial"/>
            </a:endParaRPr>
          </a:p>
          <a:p>
            <a:pPr marL="864869" lvl="2" indent="-253365">
              <a:lnSpc>
                <a:spcPct val="100000"/>
              </a:lnSpc>
              <a:buClr>
                <a:srgbClr val="F69545"/>
              </a:buClr>
              <a:buSzPct val="90000"/>
              <a:buChar char="•"/>
              <a:tabLst>
                <a:tab pos="864235" algn="l"/>
                <a:tab pos="864869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curse of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dimensionality</a:t>
            </a:r>
            <a:endParaRPr sz="2000">
              <a:latin typeface="Arial"/>
              <a:cs typeface="Arial"/>
            </a:endParaRPr>
          </a:p>
          <a:p>
            <a:pPr marL="520700" lvl="1" indent="-182880">
              <a:lnSpc>
                <a:spcPct val="100000"/>
              </a:lnSpc>
              <a:spcBef>
                <a:spcPts val="10"/>
              </a:spcBef>
              <a:buClr>
                <a:srgbClr val="4E80BC"/>
              </a:buClr>
              <a:buSzPct val="85416"/>
              <a:buChar char="•"/>
              <a:tabLst>
                <a:tab pos="520700" algn="l"/>
              </a:tabLst>
            </a:pPr>
            <a:r>
              <a:rPr sz="2400" spc="-5" dirty="0">
                <a:latin typeface="Arial"/>
                <a:cs typeface="Arial"/>
              </a:rPr>
              <a:t>Can produce counter-intuitive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945890"/>
            <a:ext cx="3199130" cy="45593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Arial"/>
                <a:cs typeface="Arial"/>
              </a:rPr>
              <a:t>1 1 1 1 1 1 1 1 1 1 1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4631690"/>
            <a:ext cx="3199130" cy="45593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Arial"/>
                <a:cs typeface="Arial"/>
              </a:rPr>
              <a:t>0 1 1 1 1 1 1 1 1 1 1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6800" y="3958590"/>
            <a:ext cx="3199130" cy="45593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Arial"/>
                <a:cs typeface="Arial"/>
              </a:rPr>
              <a:t>1 0 0 0 0 0 0 0 0 0 0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6800" y="4644390"/>
            <a:ext cx="3199130" cy="45593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Arial"/>
                <a:cs typeface="Arial"/>
              </a:rPr>
              <a:t>0 0 0 0 0 0 0 0 0 0 0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1140" y="4296409"/>
            <a:ext cx="32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7469" y="5274309"/>
            <a:ext cx="652081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57065" algn="l"/>
              </a:tabLst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 1.4142	d 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1.4142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</a:pPr>
            <a:r>
              <a:rPr sz="2475" spc="1087" baseline="15151" dirty="0">
                <a:solidFill>
                  <a:srgbClr val="0B7A9B"/>
                </a:solidFill>
                <a:latin typeface="Symbol"/>
                <a:cs typeface="Symbol"/>
              </a:rPr>
              <a:t></a:t>
            </a:r>
            <a:r>
              <a:rPr sz="2475" spc="1087" baseline="15151" dirty="0">
                <a:solidFill>
                  <a:srgbClr val="0B7A9B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Solution: </a:t>
            </a:r>
            <a:r>
              <a:rPr sz="2400" spc="-5" dirty="0">
                <a:latin typeface="Arial"/>
                <a:cs typeface="Arial"/>
              </a:rPr>
              <a:t>Normalize the vectors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unit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length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970" y="2879089"/>
            <a:ext cx="5295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 YOU</a:t>
            </a:r>
            <a:r>
              <a:rPr spc="-220" dirty="0"/>
              <a:t> </a:t>
            </a:r>
            <a:r>
              <a:rPr spc="-5" dirty="0"/>
              <a:t>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11200"/>
            <a:ext cx="5745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1E487C"/>
                </a:solidFill>
              </a:rPr>
              <a:t>Instance-Based</a:t>
            </a:r>
            <a:r>
              <a:rPr sz="4000" spc="-225" dirty="0">
                <a:solidFill>
                  <a:srgbClr val="1E487C"/>
                </a:solidFill>
              </a:rPr>
              <a:t> </a:t>
            </a:r>
            <a:r>
              <a:rPr sz="4000" spc="-90" dirty="0">
                <a:solidFill>
                  <a:srgbClr val="1E487C"/>
                </a:solidFill>
              </a:rPr>
              <a:t>Classifiers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11470" y="1891029"/>
            <a:ext cx="2879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100"/>
              </a:spcBef>
              <a:buFont typeface="Calibri"/>
              <a:buChar char=""/>
              <a:tabLst>
                <a:tab pos="291465" algn="l"/>
                <a:tab pos="292100" algn="l"/>
              </a:tabLst>
            </a:pPr>
            <a:r>
              <a:rPr sz="1800" spc="-5" dirty="0">
                <a:latin typeface="Arial"/>
                <a:cs typeface="Arial"/>
              </a:rPr>
              <a:t>Store the training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records</a:t>
            </a:r>
            <a:endParaRPr sz="180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buFont typeface="Calibri"/>
              <a:buChar char=""/>
              <a:tabLst>
                <a:tab pos="291465" algn="l"/>
                <a:tab pos="292100" algn="l"/>
              </a:tabLst>
            </a:pPr>
            <a:r>
              <a:rPr sz="1800" spc="-5" dirty="0">
                <a:latin typeface="Arial"/>
                <a:cs typeface="Arial"/>
              </a:rPr>
              <a:t>Use </a:t>
            </a:r>
            <a:r>
              <a:rPr sz="1800" spc="-10" dirty="0">
                <a:latin typeface="Arial"/>
                <a:cs typeface="Arial"/>
              </a:rPr>
              <a:t>training </a:t>
            </a:r>
            <a:r>
              <a:rPr sz="1800" spc="-5" dirty="0">
                <a:latin typeface="Arial"/>
                <a:cs typeface="Arial"/>
              </a:rPr>
              <a:t>records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420370" indent="-407670">
              <a:lnSpc>
                <a:spcPct val="100000"/>
              </a:lnSpc>
              <a:buFont typeface="Calibri"/>
              <a:buChar char=""/>
              <a:tabLst>
                <a:tab pos="419734" algn="l"/>
                <a:tab pos="420370" algn="l"/>
              </a:tabLst>
            </a:pPr>
            <a:r>
              <a:rPr sz="1800" spc="-5" dirty="0">
                <a:latin typeface="Arial"/>
                <a:cs typeface="Arial"/>
              </a:rPr>
              <a:t>predict the class </a:t>
            </a:r>
            <a:r>
              <a:rPr sz="1800" spc="-10" dirty="0">
                <a:latin typeface="Arial"/>
                <a:cs typeface="Arial"/>
              </a:rPr>
              <a:t>label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420370" indent="-407670">
              <a:lnSpc>
                <a:spcPct val="100000"/>
              </a:lnSpc>
              <a:buFont typeface="Calibri"/>
              <a:buChar char=""/>
              <a:tabLst>
                <a:tab pos="419734" algn="l"/>
                <a:tab pos="420370" algn="l"/>
              </a:tabLst>
            </a:pPr>
            <a:r>
              <a:rPr sz="1800" spc="-10" dirty="0">
                <a:latin typeface="Arial"/>
                <a:cs typeface="Arial"/>
              </a:rPr>
              <a:t>unseen </a:t>
            </a:r>
            <a:r>
              <a:rPr sz="1800" spc="-5" dirty="0">
                <a:latin typeface="Arial"/>
                <a:cs typeface="Arial"/>
              </a:rPr>
              <a:t>cases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5920" y="2152650"/>
          <a:ext cx="3779519" cy="3960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sz="2200" spc="40" dirty="0">
                          <a:latin typeface="Times New Roman"/>
                          <a:cs typeface="Times New Roman"/>
                        </a:rPr>
                        <a:t>Atr1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03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550" spc="55" dirty="0">
                          <a:latin typeface="Times New Roman"/>
                          <a:cs typeface="Times New Roman"/>
                        </a:rPr>
                        <a:t>……...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sz="2200" spc="45" dirty="0">
                          <a:latin typeface="Times New Roman"/>
                          <a:cs typeface="Times New Roman"/>
                        </a:rPr>
                        <a:t>AtrN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03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sz="2200" spc="45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03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58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58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56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56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56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56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57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96290" y="1619250"/>
            <a:ext cx="29902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25" dirty="0">
                <a:latin typeface="Times New Roman"/>
                <a:cs typeface="Times New Roman"/>
              </a:rPr>
              <a:t>Set </a:t>
            </a:r>
            <a:r>
              <a:rPr sz="2800" spc="50" dirty="0">
                <a:latin typeface="Times New Roman"/>
                <a:cs typeface="Times New Roman"/>
              </a:rPr>
              <a:t>of </a:t>
            </a:r>
            <a:r>
              <a:rPr sz="2800" spc="55" dirty="0">
                <a:latin typeface="Times New Roman"/>
                <a:cs typeface="Times New Roman"/>
              </a:rPr>
              <a:t>Stored</a:t>
            </a:r>
            <a:r>
              <a:rPr sz="2800" spc="35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Cases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68140" y="3526790"/>
            <a:ext cx="2115820" cy="1333500"/>
          </a:xfrm>
          <a:custGeom>
            <a:avLst/>
            <a:gdLst/>
            <a:ahLst/>
            <a:cxnLst/>
            <a:rect l="l" t="t" r="r" b="b"/>
            <a:pathLst>
              <a:path w="2115820" h="1333500">
                <a:moveTo>
                  <a:pt x="200280" y="125730"/>
                </a:moveTo>
                <a:lnTo>
                  <a:pt x="66039" y="125730"/>
                </a:lnTo>
                <a:lnTo>
                  <a:pt x="2086610" y="1333500"/>
                </a:lnTo>
                <a:lnTo>
                  <a:pt x="2115820" y="1270000"/>
                </a:lnTo>
                <a:lnTo>
                  <a:pt x="200280" y="125730"/>
                </a:lnTo>
                <a:close/>
              </a:path>
              <a:path w="2115820" h="1333500">
                <a:moveTo>
                  <a:pt x="121920" y="0"/>
                </a:moveTo>
                <a:lnTo>
                  <a:pt x="0" y="46989"/>
                </a:lnTo>
                <a:lnTo>
                  <a:pt x="39370" y="187960"/>
                </a:lnTo>
                <a:lnTo>
                  <a:pt x="66039" y="125730"/>
                </a:lnTo>
                <a:lnTo>
                  <a:pt x="200280" y="125730"/>
                </a:lnTo>
                <a:lnTo>
                  <a:pt x="93980" y="62230"/>
                </a:lnTo>
                <a:lnTo>
                  <a:pt x="1219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8140" y="3526790"/>
            <a:ext cx="2115820" cy="1333500"/>
          </a:xfrm>
          <a:custGeom>
            <a:avLst/>
            <a:gdLst/>
            <a:ahLst/>
            <a:cxnLst/>
            <a:rect l="l" t="t" r="r" b="b"/>
            <a:pathLst>
              <a:path w="2115820" h="1333500">
                <a:moveTo>
                  <a:pt x="0" y="46989"/>
                </a:moveTo>
                <a:lnTo>
                  <a:pt x="39370" y="187960"/>
                </a:lnTo>
                <a:lnTo>
                  <a:pt x="66039" y="125730"/>
                </a:lnTo>
                <a:lnTo>
                  <a:pt x="2086610" y="1333500"/>
                </a:lnTo>
                <a:lnTo>
                  <a:pt x="2115820" y="1270000"/>
                </a:lnTo>
                <a:lnTo>
                  <a:pt x="93980" y="62230"/>
                </a:lnTo>
                <a:lnTo>
                  <a:pt x="121920" y="0"/>
                </a:lnTo>
                <a:lnTo>
                  <a:pt x="0" y="469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8140" y="4326890"/>
            <a:ext cx="2081530" cy="561340"/>
          </a:xfrm>
          <a:custGeom>
            <a:avLst/>
            <a:gdLst/>
            <a:ahLst/>
            <a:cxnLst/>
            <a:rect l="l" t="t" r="r" b="b"/>
            <a:pathLst>
              <a:path w="2081529" h="561339">
                <a:moveTo>
                  <a:pt x="421271" y="137160"/>
                </a:moveTo>
                <a:lnTo>
                  <a:pt x="82550" y="137160"/>
                </a:lnTo>
                <a:lnTo>
                  <a:pt x="2070100" y="561340"/>
                </a:lnTo>
                <a:lnTo>
                  <a:pt x="2081530" y="491490"/>
                </a:lnTo>
                <a:lnTo>
                  <a:pt x="421271" y="137160"/>
                </a:lnTo>
                <a:close/>
              </a:path>
              <a:path w="2081529" h="561339">
                <a:moveTo>
                  <a:pt x="105410" y="0"/>
                </a:moveTo>
                <a:lnTo>
                  <a:pt x="0" y="83820"/>
                </a:lnTo>
                <a:lnTo>
                  <a:pt x="72389" y="205740"/>
                </a:lnTo>
                <a:lnTo>
                  <a:pt x="82550" y="137160"/>
                </a:lnTo>
                <a:lnTo>
                  <a:pt x="421271" y="137160"/>
                </a:lnTo>
                <a:lnTo>
                  <a:pt x="93980" y="67310"/>
                </a:lnTo>
                <a:lnTo>
                  <a:pt x="1054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8140" y="4326890"/>
            <a:ext cx="2081530" cy="561340"/>
          </a:xfrm>
          <a:custGeom>
            <a:avLst/>
            <a:gdLst/>
            <a:ahLst/>
            <a:cxnLst/>
            <a:rect l="l" t="t" r="r" b="b"/>
            <a:pathLst>
              <a:path w="2081529" h="561339">
                <a:moveTo>
                  <a:pt x="0" y="83820"/>
                </a:moveTo>
                <a:lnTo>
                  <a:pt x="72389" y="205740"/>
                </a:lnTo>
                <a:lnTo>
                  <a:pt x="82550" y="137160"/>
                </a:lnTo>
                <a:lnTo>
                  <a:pt x="2070100" y="561340"/>
                </a:lnTo>
                <a:lnTo>
                  <a:pt x="2081530" y="491490"/>
                </a:lnTo>
                <a:lnTo>
                  <a:pt x="93980" y="67310"/>
                </a:lnTo>
                <a:lnTo>
                  <a:pt x="105410" y="0"/>
                </a:lnTo>
                <a:lnTo>
                  <a:pt x="0" y="838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8140" y="4828540"/>
            <a:ext cx="2084070" cy="1003300"/>
          </a:xfrm>
          <a:custGeom>
            <a:avLst/>
            <a:gdLst/>
            <a:ahLst/>
            <a:cxnLst/>
            <a:rect l="l" t="t" r="r" b="b"/>
            <a:pathLst>
              <a:path w="2084070" h="1003300">
                <a:moveTo>
                  <a:pt x="52070" y="807720"/>
                </a:moveTo>
                <a:lnTo>
                  <a:pt x="0" y="943610"/>
                </a:lnTo>
                <a:lnTo>
                  <a:pt x="116839" y="1003300"/>
                </a:lnTo>
                <a:lnTo>
                  <a:pt x="95250" y="939800"/>
                </a:lnTo>
                <a:lnTo>
                  <a:pt x="248681" y="872490"/>
                </a:lnTo>
                <a:lnTo>
                  <a:pt x="73660" y="872490"/>
                </a:lnTo>
                <a:lnTo>
                  <a:pt x="52070" y="807720"/>
                </a:lnTo>
                <a:close/>
              </a:path>
              <a:path w="2084070" h="1003300">
                <a:moveTo>
                  <a:pt x="2062480" y="0"/>
                </a:moveTo>
                <a:lnTo>
                  <a:pt x="73660" y="872490"/>
                </a:lnTo>
                <a:lnTo>
                  <a:pt x="248681" y="872490"/>
                </a:lnTo>
                <a:lnTo>
                  <a:pt x="2084070" y="67310"/>
                </a:lnTo>
                <a:lnTo>
                  <a:pt x="20624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8140" y="4828540"/>
            <a:ext cx="2084070" cy="1003300"/>
          </a:xfrm>
          <a:custGeom>
            <a:avLst/>
            <a:gdLst/>
            <a:ahLst/>
            <a:cxnLst/>
            <a:rect l="l" t="t" r="r" b="b"/>
            <a:pathLst>
              <a:path w="2084070" h="1003300">
                <a:moveTo>
                  <a:pt x="0" y="943610"/>
                </a:moveTo>
                <a:lnTo>
                  <a:pt x="116839" y="1003300"/>
                </a:lnTo>
                <a:lnTo>
                  <a:pt x="95250" y="939800"/>
                </a:lnTo>
                <a:lnTo>
                  <a:pt x="2084070" y="67310"/>
                </a:lnTo>
                <a:lnTo>
                  <a:pt x="2062480" y="0"/>
                </a:lnTo>
                <a:lnTo>
                  <a:pt x="73660" y="872490"/>
                </a:lnTo>
                <a:lnTo>
                  <a:pt x="52070" y="807720"/>
                </a:lnTo>
                <a:lnTo>
                  <a:pt x="0" y="9436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234429" y="4431029"/>
          <a:ext cx="2633980" cy="975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49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000" spc="55" dirty="0">
                          <a:latin typeface="Times New Roman"/>
                          <a:cs typeface="Times New Roman"/>
                        </a:rPr>
                        <a:t>Atr1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5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450" spc="45" dirty="0">
                          <a:latin typeface="Times New Roman"/>
                          <a:cs typeface="Times New Roman"/>
                        </a:rPr>
                        <a:t>……...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000" spc="60" dirty="0">
                          <a:latin typeface="Times New Roman"/>
                          <a:cs typeface="Times New Roman"/>
                        </a:rPr>
                        <a:t>AtrN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5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612890" y="3901440"/>
            <a:ext cx="18713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65" dirty="0">
                <a:latin typeface="Times New Roman"/>
                <a:cs typeface="Times New Roman"/>
              </a:rPr>
              <a:t>Unseen</a:t>
            </a:r>
            <a:r>
              <a:rPr sz="2650" spc="35" dirty="0">
                <a:latin typeface="Times New Roman"/>
                <a:cs typeface="Times New Roman"/>
              </a:rPr>
              <a:t> </a:t>
            </a:r>
            <a:r>
              <a:rPr sz="2650" spc="60" dirty="0">
                <a:latin typeface="Times New Roman"/>
                <a:cs typeface="Times New Roman"/>
              </a:rPr>
              <a:t>Case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11200"/>
            <a:ext cx="5716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solidFill>
                  <a:srgbClr val="1E487C"/>
                </a:solidFill>
              </a:rPr>
              <a:t>Instance </a:t>
            </a:r>
            <a:r>
              <a:rPr sz="4000" spc="-80" dirty="0">
                <a:solidFill>
                  <a:srgbClr val="1E487C"/>
                </a:solidFill>
              </a:rPr>
              <a:t>Based</a:t>
            </a:r>
            <a:r>
              <a:rPr sz="4000" spc="-330" dirty="0">
                <a:solidFill>
                  <a:srgbClr val="1E487C"/>
                </a:solidFill>
              </a:rPr>
              <a:t> </a:t>
            </a:r>
            <a:r>
              <a:rPr sz="4000" spc="-90" dirty="0">
                <a:solidFill>
                  <a:srgbClr val="1E487C"/>
                </a:solidFill>
              </a:rPr>
              <a:t>Classifiers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9269" y="1631950"/>
            <a:ext cx="8114665" cy="267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182880">
              <a:lnSpc>
                <a:spcPct val="100000"/>
              </a:lnSpc>
              <a:spcBef>
                <a:spcPts val="100"/>
              </a:spcBef>
              <a:buClr>
                <a:srgbClr val="F69545"/>
              </a:buClr>
              <a:buSzPct val="83928"/>
              <a:buChar char="•"/>
              <a:tabLst>
                <a:tab pos="220979" algn="l"/>
              </a:tabLst>
            </a:pPr>
            <a:r>
              <a:rPr sz="2800" spc="-5" dirty="0">
                <a:latin typeface="Arial"/>
                <a:cs typeface="Arial"/>
              </a:rPr>
              <a:t>Examples:</a:t>
            </a:r>
            <a:endParaRPr sz="2800">
              <a:latin typeface="Arial"/>
              <a:cs typeface="Arial"/>
            </a:endParaRPr>
          </a:p>
          <a:p>
            <a:pPr marL="495300" lvl="1" indent="-182880">
              <a:lnSpc>
                <a:spcPct val="100000"/>
              </a:lnSpc>
              <a:buClr>
                <a:srgbClr val="4E80BC"/>
              </a:buClr>
              <a:buSzPct val="85416"/>
              <a:buChar char="•"/>
              <a:tabLst>
                <a:tab pos="495300" algn="l"/>
              </a:tabLst>
            </a:pPr>
            <a:r>
              <a:rPr sz="2400" spc="-5" dirty="0">
                <a:latin typeface="Arial"/>
                <a:cs typeface="Arial"/>
              </a:rPr>
              <a:t>Rote-learner</a:t>
            </a:r>
            <a:endParaRPr sz="2400">
              <a:latin typeface="Arial"/>
              <a:cs typeface="Arial"/>
            </a:endParaRPr>
          </a:p>
          <a:p>
            <a:pPr marL="769620" marR="30480" lvl="2" indent="-182880">
              <a:lnSpc>
                <a:spcPts val="2410"/>
              </a:lnSpc>
              <a:spcBef>
                <a:spcPts val="70"/>
              </a:spcBef>
              <a:buClr>
                <a:srgbClr val="F69545"/>
              </a:buClr>
              <a:buSzPct val="90000"/>
              <a:buFont typeface="Arial"/>
              <a:buChar char="•"/>
              <a:tabLst>
                <a:tab pos="838835" algn="l"/>
                <a:tab pos="839469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Memorizes </a:t>
            </a:r>
            <a:r>
              <a:rPr sz="2000" spc="-5" dirty="0">
                <a:latin typeface="Arial"/>
                <a:cs typeface="Arial"/>
              </a:rPr>
              <a:t>entire training </a:t>
            </a:r>
            <a:r>
              <a:rPr sz="2000" dirty="0">
                <a:latin typeface="Arial"/>
                <a:cs typeface="Arial"/>
              </a:rPr>
              <a:t>data and performs classification </a:t>
            </a:r>
            <a:r>
              <a:rPr sz="2000" spc="-5" dirty="0">
                <a:latin typeface="Arial"/>
                <a:cs typeface="Arial"/>
              </a:rPr>
              <a:t>only </a:t>
            </a:r>
            <a:r>
              <a:rPr sz="2000" dirty="0">
                <a:latin typeface="Arial"/>
                <a:cs typeface="Arial"/>
              </a:rPr>
              <a:t>if  </a:t>
            </a:r>
            <a:r>
              <a:rPr sz="2000" spc="-5" dirty="0">
                <a:latin typeface="Arial"/>
                <a:cs typeface="Arial"/>
              </a:rPr>
              <a:t>attributes </a:t>
            </a:r>
            <a:r>
              <a:rPr sz="2000" dirty="0">
                <a:latin typeface="Arial"/>
                <a:cs typeface="Arial"/>
              </a:rPr>
              <a:t>of record match one </a:t>
            </a:r>
            <a:r>
              <a:rPr sz="2000" spc="-5" dirty="0">
                <a:latin typeface="Arial"/>
                <a:cs typeface="Arial"/>
              </a:rPr>
              <a:t>of the training </a:t>
            </a:r>
            <a:r>
              <a:rPr sz="2000" dirty="0">
                <a:latin typeface="Arial"/>
                <a:cs typeface="Arial"/>
              </a:rPr>
              <a:t>examples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exactly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F69545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495300" lvl="1" indent="-182880">
              <a:lnSpc>
                <a:spcPct val="100000"/>
              </a:lnSpc>
              <a:buClr>
                <a:srgbClr val="4E80BC"/>
              </a:buClr>
              <a:buSzPct val="85416"/>
              <a:buChar char="•"/>
              <a:tabLst>
                <a:tab pos="495300" algn="l"/>
              </a:tabLst>
            </a:pPr>
            <a:r>
              <a:rPr sz="2400" spc="-5" dirty="0">
                <a:latin typeface="Arial"/>
                <a:cs typeface="Arial"/>
              </a:rPr>
              <a:t>Nearest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neighbor</a:t>
            </a:r>
            <a:endParaRPr sz="2400">
              <a:latin typeface="Arial"/>
              <a:cs typeface="Arial"/>
            </a:endParaRPr>
          </a:p>
          <a:p>
            <a:pPr marL="769620" marR="774065" lvl="2" indent="-182880">
              <a:lnSpc>
                <a:spcPct val="100000"/>
              </a:lnSpc>
              <a:buClr>
                <a:srgbClr val="F69545"/>
              </a:buClr>
              <a:buSzPct val="90000"/>
              <a:buFont typeface="Arial"/>
              <a:buChar char="•"/>
              <a:tabLst>
                <a:tab pos="838835" algn="l"/>
                <a:tab pos="839469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Uses k “closest” </a:t>
            </a:r>
            <a:r>
              <a:rPr sz="2000" spc="-5" dirty="0">
                <a:latin typeface="Arial"/>
                <a:cs typeface="Arial"/>
              </a:rPr>
              <a:t>points </a:t>
            </a:r>
            <a:r>
              <a:rPr sz="2000" dirty="0">
                <a:latin typeface="Arial"/>
                <a:cs typeface="Arial"/>
              </a:rPr>
              <a:t>(nearest neighbors)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performing  </a:t>
            </a:r>
            <a:r>
              <a:rPr sz="2000" spc="-5" dirty="0">
                <a:latin typeface="Arial"/>
                <a:cs typeface="Arial"/>
              </a:rPr>
              <a:t>classification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11200"/>
            <a:ext cx="61696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solidFill>
                  <a:srgbClr val="1E487C"/>
                </a:solidFill>
              </a:rPr>
              <a:t>Nearest </a:t>
            </a:r>
            <a:r>
              <a:rPr sz="4000" spc="-90" dirty="0">
                <a:solidFill>
                  <a:srgbClr val="1E487C"/>
                </a:solidFill>
              </a:rPr>
              <a:t>Neighbor</a:t>
            </a:r>
            <a:r>
              <a:rPr sz="4000" spc="-305" dirty="0">
                <a:solidFill>
                  <a:srgbClr val="1E487C"/>
                </a:solidFill>
              </a:rPr>
              <a:t> </a:t>
            </a:r>
            <a:r>
              <a:rPr sz="4000" spc="-90" dirty="0">
                <a:solidFill>
                  <a:srgbClr val="1E487C"/>
                </a:solidFill>
              </a:rPr>
              <a:t>Classifiers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1969" y="1631950"/>
            <a:ext cx="715581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 indent="-182880">
              <a:lnSpc>
                <a:spcPct val="100000"/>
              </a:lnSpc>
              <a:spcBef>
                <a:spcPts val="100"/>
              </a:spcBef>
              <a:buClr>
                <a:srgbClr val="F69545"/>
              </a:buClr>
              <a:buSzPct val="83928"/>
              <a:buChar char="•"/>
              <a:tabLst>
                <a:tab pos="208279" algn="l"/>
              </a:tabLst>
            </a:pPr>
            <a:r>
              <a:rPr sz="2800" spc="-5" dirty="0">
                <a:latin typeface="Arial"/>
                <a:cs typeface="Arial"/>
              </a:rPr>
              <a:t>Basic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idea:</a:t>
            </a:r>
            <a:endParaRPr sz="2800">
              <a:latin typeface="Arial"/>
              <a:cs typeface="Arial"/>
            </a:endParaRPr>
          </a:p>
          <a:p>
            <a:pPr marL="481965" marR="17780" lvl="1" indent="-182880">
              <a:lnSpc>
                <a:spcPct val="100000"/>
              </a:lnSpc>
              <a:buClr>
                <a:srgbClr val="4E80BC"/>
              </a:buClr>
              <a:buSzPct val="85416"/>
              <a:buChar char="•"/>
              <a:tabLst>
                <a:tab pos="48260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it walks like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duck, quacks like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duck, then </a:t>
            </a:r>
            <a:r>
              <a:rPr sz="2400" spc="-10" dirty="0">
                <a:latin typeface="Arial"/>
                <a:cs typeface="Arial"/>
              </a:rPr>
              <a:t>it’s  </a:t>
            </a:r>
            <a:r>
              <a:rPr sz="2400" spc="-5" dirty="0">
                <a:latin typeface="Arial"/>
                <a:cs typeface="Arial"/>
              </a:rPr>
              <a:t>probably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duck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3429000"/>
            <a:ext cx="836930" cy="648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5209" y="4198620"/>
            <a:ext cx="1129030" cy="739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8270" y="2818190"/>
            <a:ext cx="1879479" cy="1669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4725670"/>
            <a:ext cx="590550" cy="670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200" y="5029200"/>
            <a:ext cx="990600" cy="6972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9400" y="3886200"/>
            <a:ext cx="1143000" cy="1043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4130" y="4516120"/>
            <a:ext cx="1270" cy="31750"/>
          </a:xfrm>
          <a:custGeom>
            <a:avLst/>
            <a:gdLst/>
            <a:ahLst/>
            <a:cxnLst/>
            <a:rect l="l" t="t" r="r" b="b"/>
            <a:pathLst>
              <a:path w="1269" h="31750">
                <a:moveTo>
                  <a:pt x="1269" y="31749"/>
                </a:moveTo>
                <a:lnTo>
                  <a:pt x="0" y="17779"/>
                </a:lnTo>
                <a:lnTo>
                  <a:pt x="1269" y="17779"/>
                </a:lnTo>
                <a:lnTo>
                  <a:pt x="126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448437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-6289" y="8889"/>
                </a:moveTo>
                <a:lnTo>
                  <a:pt x="6289" y="8889"/>
                </a:lnTo>
              </a:path>
            </a:pathLst>
          </a:custGeom>
          <a:ln w="177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6669" y="445389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-6289" y="8889"/>
                </a:moveTo>
                <a:lnTo>
                  <a:pt x="6289" y="8889"/>
                </a:lnTo>
              </a:path>
            </a:pathLst>
          </a:custGeom>
          <a:ln w="177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7939" y="4423409"/>
            <a:ext cx="1270" cy="17780"/>
          </a:xfrm>
          <a:custGeom>
            <a:avLst/>
            <a:gdLst/>
            <a:ahLst/>
            <a:cxnLst/>
            <a:rect l="l" t="t" r="r" b="b"/>
            <a:pathLst>
              <a:path w="1269" h="17779">
                <a:moveTo>
                  <a:pt x="634" y="-6289"/>
                </a:moveTo>
                <a:lnTo>
                  <a:pt x="634" y="24069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00480" y="4392929"/>
            <a:ext cx="1270" cy="16510"/>
          </a:xfrm>
          <a:custGeom>
            <a:avLst/>
            <a:gdLst/>
            <a:ahLst/>
            <a:cxnLst/>
            <a:rect l="l" t="t" r="r" b="b"/>
            <a:pathLst>
              <a:path w="1269" h="16510">
                <a:moveTo>
                  <a:pt x="0" y="16510"/>
                </a:moveTo>
                <a:lnTo>
                  <a:pt x="0" y="10160"/>
                </a:lnTo>
                <a:lnTo>
                  <a:pt x="126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3019" y="436117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79">
                <a:moveTo>
                  <a:pt x="1269" y="-6289"/>
                </a:moveTo>
                <a:lnTo>
                  <a:pt x="1269" y="24069"/>
                </a:lnTo>
              </a:path>
            </a:pathLst>
          </a:custGeom>
          <a:ln w="151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06830" y="4330700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79">
                <a:moveTo>
                  <a:pt x="1269" y="-6289"/>
                </a:moveTo>
                <a:lnTo>
                  <a:pt x="1269" y="24069"/>
                </a:lnTo>
              </a:path>
            </a:pathLst>
          </a:custGeom>
          <a:ln w="151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10639" y="430149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0" y="15240"/>
                </a:lnTo>
                <a:lnTo>
                  <a:pt x="380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15719" y="426974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79">
                <a:moveTo>
                  <a:pt x="0" y="17780"/>
                </a:moveTo>
                <a:lnTo>
                  <a:pt x="2540" y="3810"/>
                </a:lnTo>
                <a:lnTo>
                  <a:pt x="381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2069" y="424052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0" y="16510"/>
                </a:moveTo>
                <a:lnTo>
                  <a:pt x="254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7150" y="421005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16510"/>
                </a:moveTo>
                <a:lnTo>
                  <a:pt x="380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34769" y="417957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79">
                <a:moveTo>
                  <a:pt x="0" y="17779"/>
                </a:moveTo>
                <a:lnTo>
                  <a:pt x="1270" y="8889"/>
                </a:lnTo>
                <a:lnTo>
                  <a:pt x="381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1119" y="4150359"/>
            <a:ext cx="5080" cy="16510"/>
          </a:xfrm>
          <a:custGeom>
            <a:avLst/>
            <a:gdLst/>
            <a:ahLst/>
            <a:cxnLst/>
            <a:rect l="l" t="t" r="r" b="b"/>
            <a:pathLst>
              <a:path w="5080" h="16510">
                <a:moveTo>
                  <a:pt x="0" y="16509"/>
                </a:moveTo>
                <a:lnTo>
                  <a:pt x="508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50010" y="4119879"/>
            <a:ext cx="5080" cy="17780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0" y="17780"/>
                </a:moveTo>
                <a:lnTo>
                  <a:pt x="508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58900" y="4090670"/>
            <a:ext cx="5080" cy="16510"/>
          </a:xfrm>
          <a:custGeom>
            <a:avLst/>
            <a:gdLst/>
            <a:ahLst/>
            <a:cxnLst/>
            <a:rect l="l" t="t" r="r" b="b"/>
            <a:pathLst>
              <a:path w="5080" h="16510">
                <a:moveTo>
                  <a:pt x="0" y="16509"/>
                </a:moveTo>
                <a:lnTo>
                  <a:pt x="0" y="12699"/>
                </a:lnTo>
                <a:lnTo>
                  <a:pt x="508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4061459"/>
            <a:ext cx="5080" cy="16510"/>
          </a:xfrm>
          <a:custGeom>
            <a:avLst/>
            <a:gdLst/>
            <a:ahLst/>
            <a:cxnLst/>
            <a:rect l="l" t="t" r="r" b="b"/>
            <a:pathLst>
              <a:path w="5080" h="16510">
                <a:moveTo>
                  <a:pt x="0" y="16509"/>
                </a:moveTo>
                <a:lnTo>
                  <a:pt x="5079" y="0"/>
                </a:lnTo>
                <a:lnTo>
                  <a:pt x="507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77950" y="4032250"/>
            <a:ext cx="5080" cy="16510"/>
          </a:xfrm>
          <a:custGeom>
            <a:avLst/>
            <a:gdLst/>
            <a:ahLst/>
            <a:cxnLst/>
            <a:rect l="l" t="t" r="r" b="b"/>
            <a:pathLst>
              <a:path w="5080" h="16510">
                <a:moveTo>
                  <a:pt x="0" y="16510"/>
                </a:moveTo>
                <a:lnTo>
                  <a:pt x="508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88110" y="4003040"/>
            <a:ext cx="6350" cy="16510"/>
          </a:xfrm>
          <a:custGeom>
            <a:avLst/>
            <a:gdLst/>
            <a:ahLst/>
            <a:cxnLst/>
            <a:rect l="l" t="t" r="r" b="b"/>
            <a:pathLst>
              <a:path w="6350" h="16510">
                <a:moveTo>
                  <a:pt x="0" y="16510"/>
                </a:moveTo>
                <a:lnTo>
                  <a:pt x="635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8269" y="3973829"/>
            <a:ext cx="6350" cy="16510"/>
          </a:xfrm>
          <a:custGeom>
            <a:avLst/>
            <a:gdLst/>
            <a:ahLst/>
            <a:cxnLst/>
            <a:rect l="l" t="t" r="r" b="b"/>
            <a:pathLst>
              <a:path w="6350" h="16510">
                <a:moveTo>
                  <a:pt x="0" y="16510"/>
                </a:moveTo>
                <a:lnTo>
                  <a:pt x="5080" y="5080"/>
                </a:lnTo>
                <a:lnTo>
                  <a:pt x="635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0969" y="3945890"/>
            <a:ext cx="6350" cy="16510"/>
          </a:xfrm>
          <a:custGeom>
            <a:avLst/>
            <a:gdLst/>
            <a:ahLst/>
            <a:cxnLst/>
            <a:rect l="l" t="t" r="r" b="b"/>
            <a:pathLst>
              <a:path w="6350" h="16510">
                <a:moveTo>
                  <a:pt x="0" y="16510"/>
                </a:moveTo>
                <a:lnTo>
                  <a:pt x="635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22400" y="3917950"/>
            <a:ext cx="7620" cy="16510"/>
          </a:xfrm>
          <a:custGeom>
            <a:avLst/>
            <a:gdLst/>
            <a:ahLst/>
            <a:cxnLst/>
            <a:rect l="l" t="t" r="r" b="b"/>
            <a:pathLst>
              <a:path w="7619" h="16510">
                <a:moveTo>
                  <a:pt x="0" y="16510"/>
                </a:moveTo>
                <a:lnTo>
                  <a:pt x="761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35100" y="3890009"/>
            <a:ext cx="7620" cy="15240"/>
          </a:xfrm>
          <a:custGeom>
            <a:avLst/>
            <a:gdLst/>
            <a:ahLst/>
            <a:cxnLst/>
            <a:rect l="l" t="t" r="r" b="b"/>
            <a:pathLst>
              <a:path w="7619" h="15239">
                <a:moveTo>
                  <a:pt x="0" y="15239"/>
                </a:moveTo>
                <a:lnTo>
                  <a:pt x="3809" y="7619"/>
                </a:lnTo>
                <a:lnTo>
                  <a:pt x="761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9069" y="3862070"/>
            <a:ext cx="7620" cy="15240"/>
          </a:xfrm>
          <a:custGeom>
            <a:avLst/>
            <a:gdLst/>
            <a:ahLst/>
            <a:cxnLst/>
            <a:rect l="l" t="t" r="r" b="b"/>
            <a:pathLst>
              <a:path w="7619" h="15239">
                <a:moveTo>
                  <a:pt x="0" y="15239"/>
                </a:moveTo>
                <a:lnTo>
                  <a:pt x="762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61769" y="3834129"/>
            <a:ext cx="8890" cy="16510"/>
          </a:xfrm>
          <a:custGeom>
            <a:avLst/>
            <a:gdLst/>
            <a:ahLst/>
            <a:cxnLst/>
            <a:rect l="l" t="t" r="r" b="b"/>
            <a:pathLst>
              <a:path w="8890" h="16510">
                <a:moveTo>
                  <a:pt x="0" y="16510"/>
                </a:moveTo>
                <a:lnTo>
                  <a:pt x="889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77010" y="3807459"/>
            <a:ext cx="7620" cy="15240"/>
          </a:xfrm>
          <a:custGeom>
            <a:avLst/>
            <a:gdLst/>
            <a:ahLst/>
            <a:cxnLst/>
            <a:rect l="l" t="t" r="r" b="b"/>
            <a:pathLst>
              <a:path w="7619" h="15239">
                <a:moveTo>
                  <a:pt x="0" y="15239"/>
                </a:moveTo>
                <a:lnTo>
                  <a:pt x="2540" y="10159"/>
                </a:lnTo>
                <a:lnTo>
                  <a:pt x="762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90980" y="3780790"/>
            <a:ext cx="8890" cy="15240"/>
          </a:xfrm>
          <a:custGeom>
            <a:avLst/>
            <a:gdLst/>
            <a:ahLst/>
            <a:cxnLst/>
            <a:rect l="l" t="t" r="r" b="b"/>
            <a:pathLst>
              <a:path w="8890" h="15239">
                <a:moveTo>
                  <a:pt x="0" y="15240"/>
                </a:moveTo>
                <a:lnTo>
                  <a:pt x="888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07489" y="3754120"/>
            <a:ext cx="8890" cy="15240"/>
          </a:xfrm>
          <a:custGeom>
            <a:avLst/>
            <a:gdLst/>
            <a:ahLst/>
            <a:cxnLst/>
            <a:rect l="l" t="t" r="r" b="b"/>
            <a:pathLst>
              <a:path w="8890" h="15239">
                <a:moveTo>
                  <a:pt x="0" y="15239"/>
                </a:moveTo>
                <a:lnTo>
                  <a:pt x="889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22730" y="3727450"/>
            <a:ext cx="8890" cy="15240"/>
          </a:xfrm>
          <a:custGeom>
            <a:avLst/>
            <a:gdLst/>
            <a:ahLst/>
            <a:cxnLst/>
            <a:rect l="l" t="t" r="r" b="b"/>
            <a:pathLst>
              <a:path w="8890" h="15239">
                <a:moveTo>
                  <a:pt x="0" y="15239"/>
                </a:moveTo>
                <a:lnTo>
                  <a:pt x="1269" y="12700"/>
                </a:lnTo>
                <a:lnTo>
                  <a:pt x="888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39239" y="3702050"/>
            <a:ext cx="8890" cy="13970"/>
          </a:xfrm>
          <a:custGeom>
            <a:avLst/>
            <a:gdLst/>
            <a:ahLst/>
            <a:cxnLst/>
            <a:rect l="l" t="t" r="r" b="b"/>
            <a:pathLst>
              <a:path w="8890" h="13970">
                <a:moveTo>
                  <a:pt x="0" y="13969"/>
                </a:moveTo>
                <a:lnTo>
                  <a:pt x="8890" y="0"/>
                </a:lnTo>
                <a:lnTo>
                  <a:pt x="889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55750" y="3675379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59" h="15239">
                <a:moveTo>
                  <a:pt x="0" y="15240"/>
                </a:moveTo>
                <a:lnTo>
                  <a:pt x="1015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73530" y="365125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70">
                <a:moveTo>
                  <a:pt x="0" y="13969"/>
                </a:moveTo>
                <a:lnTo>
                  <a:pt x="0" y="12700"/>
                </a:lnTo>
                <a:lnTo>
                  <a:pt x="1015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91310" y="362585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70">
                <a:moveTo>
                  <a:pt x="0" y="13969"/>
                </a:moveTo>
                <a:lnTo>
                  <a:pt x="8890" y="1269"/>
                </a:lnTo>
                <a:lnTo>
                  <a:pt x="1015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09089" y="3600450"/>
            <a:ext cx="11430" cy="15240"/>
          </a:xfrm>
          <a:custGeom>
            <a:avLst/>
            <a:gdLst/>
            <a:ahLst/>
            <a:cxnLst/>
            <a:rect l="l" t="t" r="r" b="b"/>
            <a:pathLst>
              <a:path w="11430" h="15239">
                <a:moveTo>
                  <a:pt x="0" y="15239"/>
                </a:moveTo>
                <a:lnTo>
                  <a:pt x="1142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28139" y="3576320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0" y="13969"/>
                </a:moveTo>
                <a:lnTo>
                  <a:pt x="0" y="13969"/>
                </a:lnTo>
                <a:lnTo>
                  <a:pt x="1143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47189" y="3552190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0" y="13970"/>
                </a:moveTo>
                <a:lnTo>
                  <a:pt x="10160" y="2539"/>
                </a:lnTo>
                <a:lnTo>
                  <a:pt x="1143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66239" y="352932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700"/>
                </a:moveTo>
                <a:lnTo>
                  <a:pt x="1270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86560" y="3505200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0" y="13970"/>
                </a:moveTo>
                <a:lnTo>
                  <a:pt x="1142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06879" y="348234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700"/>
                </a:moveTo>
                <a:lnTo>
                  <a:pt x="10159" y="2539"/>
                </a:lnTo>
                <a:lnTo>
                  <a:pt x="1270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28470" y="3459479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0" y="13970"/>
                </a:moveTo>
                <a:lnTo>
                  <a:pt x="1143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48789" y="343789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700"/>
                </a:moveTo>
                <a:lnTo>
                  <a:pt x="1270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70379" y="3416300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0" y="11429"/>
                </a:moveTo>
                <a:lnTo>
                  <a:pt x="11430" y="1270"/>
                </a:lnTo>
                <a:lnTo>
                  <a:pt x="1270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93239" y="3394709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0" y="11429"/>
                </a:moveTo>
                <a:lnTo>
                  <a:pt x="1270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14829" y="3373120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0" y="11429"/>
                </a:moveTo>
                <a:lnTo>
                  <a:pt x="1269" y="11429"/>
                </a:lnTo>
                <a:lnTo>
                  <a:pt x="1270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37689" y="3352800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0" y="11429"/>
                </a:moveTo>
                <a:lnTo>
                  <a:pt x="12700" y="0"/>
                </a:lnTo>
                <a:lnTo>
                  <a:pt x="1270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0550" y="3332479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29">
                <a:moveTo>
                  <a:pt x="0" y="11430"/>
                </a:moveTo>
                <a:lnTo>
                  <a:pt x="1396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83410" y="3312159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29">
                <a:moveTo>
                  <a:pt x="0" y="11429"/>
                </a:moveTo>
                <a:lnTo>
                  <a:pt x="2539" y="10160"/>
                </a:lnTo>
                <a:lnTo>
                  <a:pt x="1396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07539" y="3293109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69" h="10160">
                <a:moveTo>
                  <a:pt x="0" y="10160"/>
                </a:moveTo>
                <a:lnTo>
                  <a:pt x="1397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31670" y="3274059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69" h="10160">
                <a:moveTo>
                  <a:pt x="0" y="10160"/>
                </a:moveTo>
                <a:lnTo>
                  <a:pt x="1396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55800" y="3255009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69" h="10160">
                <a:moveTo>
                  <a:pt x="0" y="10160"/>
                </a:moveTo>
                <a:lnTo>
                  <a:pt x="3810" y="6350"/>
                </a:lnTo>
                <a:lnTo>
                  <a:pt x="1396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81200" y="3235960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30">
                <a:moveTo>
                  <a:pt x="0" y="11429"/>
                </a:moveTo>
                <a:lnTo>
                  <a:pt x="1396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05329" y="3218179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0" y="10160"/>
                </a:moveTo>
                <a:lnTo>
                  <a:pt x="1523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30729" y="3200400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69" h="10160">
                <a:moveTo>
                  <a:pt x="0" y="10160"/>
                </a:moveTo>
                <a:lnTo>
                  <a:pt x="7619" y="5079"/>
                </a:lnTo>
                <a:lnTo>
                  <a:pt x="1396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56129" y="3182620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69" h="10160">
                <a:moveTo>
                  <a:pt x="0" y="10159"/>
                </a:moveTo>
                <a:lnTo>
                  <a:pt x="1396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81529" y="3166110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0" y="8889"/>
                </a:moveTo>
                <a:lnTo>
                  <a:pt x="1523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08200" y="3149600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0" y="8889"/>
                </a:moveTo>
                <a:lnTo>
                  <a:pt x="10160" y="2539"/>
                </a:lnTo>
                <a:lnTo>
                  <a:pt x="1396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33600" y="3134360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0" y="8889"/>
                </a:moveTo>
                <a:lnTo>
                  <a:pt x="1523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60270" y="3117850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0" y="8889"/>
                </a:moveTo>
                <a:lnTo>
                  <a:pt x="1524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86939" y="3102610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0" y="8889"/>
                </a:moveTo>
                <a:lnTo>
                  <a:pt x="1524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13610" y="3087370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0" y="8889"/>
                </a:moveTo>
                <a:lnTo>
                  <a:pt x="1523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41550" y="3073400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7620"/>
                </a:moveTo>
                <a:lnTo>
                  <a:pt x="3810" y="5079"/>
                </a:lnTo>
                <a:lnTo>
                  <a:pt x="1523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68220" y="3059429"/>
            <a:ext cx="16510" cy="7620"/>
          </a:xfrm>
          <a:custGeom>
            <a:avLst/>
            <a:gdLst/>
            <a:ahLst/>
            <a:cxnLst/>
            <a:rect l="l" t="t" r="r" b="b"/>
            <a:pathLst>
              <a:path w="16510" h="7619">
                <a:moveTo>
                  <a:pt x="0" y="7620"/>
                </a:moveTo>
                <a:lnTo>
                  <a:pt x="1651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96160" y="3045460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7619"/>
                </a:moveTo>
                <a:lnTo>
                  <a:pt x="1523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24100" y="3032760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7619"/>
                </a:moveTo>
                <a:lnTo>
                  <a:pt x="10160" y="2539"/>
                </a:lnTo>
                <a:lnTo>
                  <a:pt x="1523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52039" y="3018789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7620"/>
                </a:moveTo>
                <a:lnTo>
                  <a:pt x="1524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79979" y="3007360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0" y="6350"/>
                </a:moveTo>
                <a:lnTo>
                  <a:pt x="1650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07920" y="2994660"/>
            <a:ext cx="16510" cy="7620"/>
          </a:xfrm>
          <a:custGeom>
            <a:avLst/>
            <a:gdLst/>
            <a:ahLst/>
            <a:cxnLst/>
            <a:rect l="l" t="t" r="r" b="b"/>
            <a:pathLst>
              <a:path w="16510" h="7619">
                <a:moveTo>
                  <a:pt x="0" y="7619"/>
                </a:moveTo>
                <a:lnTo>
                  <a:pt x="1651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37129" y="2983229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0" y="6350"/>
                </a:moveTo>
                <a:lnTo>
                  <a:pt x="1650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65070" y="2971800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0" y="6350"/>
                </a:moveTo>
                <a:lnTo>
                  <a:pt x="5080" y="3810"/>
                </a:lnTo>
                <a:lnTo>
                  <a:pt x="1651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94279" y="2960370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0" y="6350"/>
                </a:moveTo>
                <a:lnTo>
                  <a:pt x="1650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23489" y="2950210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0" y="6350"/>
                </a:moveTo>
                <a:lnTo>
                  <a:pt x="1651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51429" y="2940050"/>
            <a:ext cx="17780" cy="6350"/>
          </a:xfrm>
          <a:custGeom>
            <a:avLst/>
            <a:gdLst/>
            <a:ahLst/>
            <a:cxnLst/>
            <a:rect l="l" t="t" r="r" b="b"/>
            <a:pathLst>
              <a:path w="17780" h="6350">
                <a:moveTo>
                  <a:pt x="0" y="6350"/>
                </a:moveTo>
                <a:lnTo>
                  <a:pt x="12700" y="1270"/>
                </a:lnTo>
                <a:lnTo>
                  <a:pt x="1778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81910" y="2931160"/>
            <a:ext cx="16510" cy="5080"/>
          </a:xfrm>
          <a:custGeom>
            <a:avLst/>
            <a:gdLst/>
            <a:ahLst/>
            <a:cxnLst/>
            <a:rect l="l" t="t" r="r" b="b"/>
            <a:pathLst>
              <a:path w="16510" h="5080">
                <a:moveTo>
                  <a:pt x="0" y="5079"/>
                </a:moveTo>
                <a:lnTo>
                  <a:pt x="1650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11120" y="2922270"/>
            <a:ext cx="16510" cy="5080"/>
          </a:xfrm>
          <a:custGeom>
            <a:avLst/>
            <a:gdLst/>
            <a:ahLst/>
            <a:cxnLst/>
            <a:rect l="l" t="t" r="r" b="b"/>
            <a:pathLst>
              <a:path w="16510" h="5080">
                <a:moveTo>
                  <a:pt x="0" y="5079"/>
                </a:moveTo>
                <a:lnTo>
                  <a:pt x="1269" y="3809"/>
                </a:lnTo>
                <a:lnTo>
                  <a:pt x="1651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40329" y="2913379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0" y="3810"/>
                </a:moveTo>
                <a:lnTo>
                  <a:pt x="1650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69539" y="2904489"/>
            <a:ext cx="17780" cy="5080"/>
          </a:xfrm>
          <a:custGeom>
            <a:avLst/>
            <a:gdLst/>
            <a:ahLst/>
            <a:cxnLst/>
            <a:rect l="l" t="t" r="r" b="b"/>
            <a:pathLst>
              <a:path w="17780" h="5080">
                <a:moveTo>
                  <a:pt x="0" y="5080"/>
                </a:moveTo>
                <a:lnTo>
                  <a:pt x="1778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00020" y="2895600"/>
            <a:ext cx="16510" cy="5080"/>
          </a:xfrm>
          <a:custGeom>
            <a:avLst/>
            <a:gdLst/>
            <a:ahLst/>
            <a:cxnLst/>
            <a:rect l="l" t="t" r="r" b="b"/>
            <a:pathLst>
              <a:path w="16510" h="5080">
                <a:moveTo>
                  <a:pt x="0" y="5079"/>
                </a:moveTo>
                <a:lnTo>
                  <a:pt x="8890" y="2539"/>
                </a:lnTo>
                <a:lnTo>
                  <a:pt x="1651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29229" y="2889250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80" h="3810">
                <a:moveTo>
                  <a:pt x="0" y="3810"/>
                </a:moveTo>
                <a:lnTo>
                  <a:pt x="1778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59710" y="2881629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0" y="3810"/>
                </a:moveTo>
                <a:lnTo>
                  <a:pt x="1650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90189" y="2874010"/>
            <a:ext cx="16510" cy="5080"/>
          </a:xfrm>
          <a:custGeom>
            <a:avLst/>
            <a:gdLst/>
            <a:ahLst/>
            <a:cxnLst/>
            <a:rect l="l" t="t" r="r" b="b"/>
            <a:pathLst>
              <a:path w="16510" h="5080">
                <a:moveTo>
                  <a:pt x="0" y="5079"/>
                </a:moveTo>
                <a:lnTo>
                  <a:pt x="1651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19400" y="2867660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80" h="3810">
                <a:moveTo>
                  <a:pt x="0" y="3810"/>
                </a:moveTo>
                <a:lnTo>
                  <a:pt x="1778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49879" y="2862579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80" h="2539">
                <a:moveTo>
                  <a:pt x="0" y="2540"/>
                </a:moveTo>
                <a:lnTo>
                  <a:pt x="7619" y="1270"/>
                </a:lnTo>
                <a:lnTo>
                  <a:pt x="1778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880360" y="2856229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80" h="3810">
                <a:moveTo>
                  <a:pt x="0" y="3810"/>
                </a:moveTo>
                <a:lnTo>
                  <a:pt x="1777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10839" y="2851150"/>
            <a:ext cx="16510" cy="2540"/>
          </a:xfrm>
          <a:custGeom>
            <a:avLst/>
            <a:gdLst/>
            <a:ahLst/>
            <a:cxnLst/>
            <a:rect l="l" t="t" r="r" b="b"/>
            <a:pathLst>
              <a:path w="16510" h="2539">
                <a:moveTo>
                  <a:pt x="0" y="2539"/>
                </a:moveTo>
                <a:lnTo>
                  <a:pt x="1651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41320" y="2846070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80" h="2539">
                <a:moveTo>
                  <a:pt x="0" y="2539"/>
                </a:moveTo>
                <a:lnTo>
                  <a:pt x="16510" y="0"/>
                </a:lnTo>
                <a:lnTo>
                  <a:pt x="1778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71800" y="2842260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80" h="2539">
                <a:moveTo>
                  <a:pt x="-6289" y="1269"/>
                </a:moveTo>
                <a:lnTo>
                  <a:pt x="24069" y="1269"/>
                </a:lnTo>
              </a:path>
            </a:pathLst>
          </a:custGeom>
          <a:ln w="151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02279" y="2838450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80" h="1269">
                <a:moveTo>
                  <a:pt x="0" y="1270"/>
                </a:moveTo>
                <a:lnTo>
                  <a:pt x="5080" y="1270"/>
                </a:lnTo>
                <a:lnTo>
                  <a:pt x="1778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32760" y="2834639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80" h="1269">
                <a:moveTo>
                  <a:pt x="-6289" y="635"/>
                </a:moveTo>
                <a:lnTo>
                  <a:pt x="24069" y="635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63239" y="2830829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80" h="2539">
                <a:moveTo>
                  <a:pt x="-6289" y="1270"/>
                </a:moveTo>
                <a:lnTo>
                  <a:pt x="24069" y="1270"/>
                </a:lnTo>
              </a:path>
            </a:pathLst>
          </a:custGeom>
          <a:ln w="151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93720" y="2828289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80" h="1269">
                <a:moveTo>
                  <a:pt x="0" y="1270"/>
                </a:moveTo>
                <a:lnTo>
                  <a:pt x="15240" y="0"/>
                </a:lnTo>
                <a:lnTo>
                  <a:pt x="1778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24200" y="2825750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80" h="1269">
                <a:moveTo>
                  <a:pt x="-6289" y="635"/>
                </a:moveTo>
                <a:lnTo>
                  <a:pt x="24069" y="635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55950" y="2823210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80" h="1269">
                <a:moveTo>
                  <a:pt x="0" y="1269"/>
                </a:moveTo>
                <a:lnTo>
                  <a:pt x="3810" y="1269"/>
                </a:lnTo>
                <a:lnTo>
                  <a:pt x="1778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86429" y="2821939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80" h="1269">
                <a:moveTo>
                  <a:pt x="-6289" y="635"/>
                </a:moveTo>
                <a:lnTo>
                  <a:pt x="24069" y="635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16910" y="2820670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80" h="1269">
                <a:moveTo>
                  <a:pt x="-6289" y="634"/>
                </a:moveTo>
                <a:lnTo>
                  <a:pt x="24069" y="634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248660" y="282067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3969" y="0"/>
                </a:lnTo>
                <a:lnTo>
                  <a:pt x="1777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279140" y="28194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8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09620" y="281940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3809" y="0"/>
                </a:lnTo>
                <a:lnTo>
                  <a:pt x="1777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41370" y="2819400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-6289" y="635"/>
                </a:moveTo>
                <a:lnTo>
                  <a:pt x="22799" y="635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71850" y="282067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402329" y="282193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3970" y="0"/>
                </a:lnTo>
                <a:lnTo>
                  <a:pt x="1778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432809" y="282321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331459" y="449580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-6289" y="8889"/>
                </a:moveTo>
                <a:lnTo>
                  <a:pt x="6289" y="8889"/>
                </a:lnTo>
              </a:path>
            </a:pathLst>
          </a:custGeom>
          <a:ln w="177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31459" y="4526279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-6289" y="8890"/>
                </a:moveTo>
                <a:lnTo>
                  <a:pt x="6289" y="8890"/>
                </a:lnTo>
              </a:path>
            </a:pathLst>
          </a:custGeom>
          <a:ln w="177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330825" y="455675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549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328920" y="461899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-6289" y="8889"/>
                </a:moveTo>
                <a:lnTo>
                  <a:pt x="6289" y="8889"/>
                </a:lnTo>
              </a:path>
            </a:pathLst>
          </a:custGeom>
          <a:ln w="177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26379" y="4649470"/>
            <a:ext cx="1270" cy="17780"/>
          </a:xfrm>
          <a:custGeom>
            <a:avLst/>
            <a:gdLst/>
            <a:ahLst/>
            <a:cxnLst/>
            <a:rect l="l" t="t" r="r" b="b"/>
            <a:pathLst>
              <a:path w="1270" h="17779">
                <a:moveTo>
                  <a:pt x="1270" y="0"/>
                </a:moveTo>
                <a:lnTo>
                  <a:pt x="0" y="13969"/>
                </a:lnTo>
                <a:lnTo>
                  <a:pt x="0" y="1777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22570" y="4679950"/>
            <a:ext cx="1270" cy="17780"/>
          </a:xfrm>
          <a:custGeom>
            <a:avLst/>
            <a:gdLst/>
            <a:ahLst/>
            <a:cxnLst/>
            <a:rect l="l" t="t" r="r" b="b"/>
            <a:pathLst>
              <a:path w="1270" h="17779">
                <a:moveTo>
                  <a:pt x="634" y="-6289"/>
                </a:moveTo>
                <a:lnTo>
                  <a:pt x="634" y="24069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318759" y="471042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1269" y="-6289"/>
                </a:moveTo>
                <a:lnTo>
                  <a:pt x="1269" y="24069"/>
                </a:lnTo>
              </a:path>
            </a:pathLst>
          </a:custGeom>
          <a:ln w="151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314950" y="4742179"/>
            <a:ext cx="1270" cy="16510"/>
          </a:xfrm>
          <a:custGeom>
            <a:avLst/>
            <a:gdLst/>
            <a:ahLst/>
            <a:cxnLst/>
            <a:rect l="l" t="t" r="r" b="b"/>
            <a:pathLst>
              <a:path w="1270" h="16510">
                <a:moveTo>
                  <a:pt x="1270" y="0"/>
                </a:moveTo>
                <a:lnTo>
                  <a:pt x="1270" y="7620"/>
                </a:lnTo>
                <a:lnTo>
                  <a:pt x="0" y="1651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309870" y="477265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39" h="16510">
                <a:moveTo>
                  <a:pt x="2539" y="0"/>
                </a:moveTo>
                <a:lnTo>
                  <a:pt x="0" y="1650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303520" y="480187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09" y="0"/>
                </a:moveTo>
                <a:lnTo>
                  <a:pt x="0" y="1777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297170" y="483362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10" h="16510">
                <a:moveTo>
                  <a:pt x="3809" y="0"/>
                </a:moveTo>
                <a:lnTo>
                  <a:pt x="2539" y="2539"/>
                </a:lnTo>
                <a:lnTo>
                  <a:pt x="0" y="1650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290820" y="486282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09" y="0"/>
                </a:moveTo>
                <a:lnTo>
                  <a:pt x="0" y="15240"/>
                </a:lnTo>
                <a:lnTo>
                  <a:pt x="0" y="1778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83200" y="489330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10" h="16510">
                <a:moveTo>
                  <a:pt x="3810" y="0"/>
                </a:moveTo>
                <a:lnTo>
                  <a:pt x="0" y="1650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74309" y="4922520"/>
            <a:ext cx="5080" cy="17780"/>
          </a:xfrm>
          <a:custGeom>
            <a:avLst/>
            <a:gdLst/>
            <a:ahLst/>
            <a:cxnLst/>
            <a:rect l="l" t="t" r="r" b="b"/>
            <a:pathLst>
              <a:path w="5079" h="17779">
                <a:moveTo>
                  <a:pt x="5079" y="0"/>
                </a:moveTo>
                <a:lnTo>
                  <a:pt x="0" y="1777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65420" y="4953000"/>
            <a:ext cx="5080" cy="16510"/>
          </a:xfrm>
          <a:custGeom>
            <a:avLst/>
            <a:gdLst/>
            <a:ahLst/>
            <a:cxnLst/>
            <a:rect l="l" t="t" r="r" b="b"/>
            <a:pathLst>
              <a:path w="5079" h="16510">
                <a:moveTo>
                  <a:pt x="5079" y="0"/>
                </a:moveTo>
                <a:lnTo>
                  <a:pt x="2539" y="10160"/>
                </a:lnTo>
                <a:lnTo>
                  <a:pt x="0" y="1651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256529" y="4982209"/>
            <a:ext cx="5080" cy="16510"/>
          </a:xfrm>
          <a:custGeom>
            <a:avLst/>
            <a:gdLst/>
            <a:ahLst/>
            <a:cxnLst/>
            <a:rect l="l" t="t" r="r" b="b"/>
            <a:pathLst>
              <a:path w="5079" h="16510">
                <a:moveTo>
                  <a:pt x="5080" y="0"/>
                </a:moveTo>
                <a:lnTo>
                  <a:pt x="0" y="1650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46370" y="5011420"/>
            <a:ext cx="5080" cy="16510"/>
          </a:xfrm>
          <a:custGeom>
            <a:avLst/>
            <a:gdLst/>
            <a:ahLst/>
            <a:cxnLst/>
            <a:rect l="l" t="t" r="r" b="b"/>
            <a:pathLst>
              <a:path w="5079" h="16510">
                <a:moveTo>
                  <a:pt x="5079" y="0"/>
                </a:moveTo>
                <a:lnTo>
                  <a:pt x="0" y="1650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34940" y="5040629"/>
            <a:ext cx="6350" cy="16510"/>
          </a:xfrm>
          <a:custGeom>
            <a:avLst/>
            <a:gdLst/>
            <a:ahLst/>
            <a:cxnLst/>
            <a:rect l="l" t="t" r="r" b="b"/>
            <a:pathLst>
              <a:path w="6350" h="16510">
                <a:moveTo>
                  <a:pt x="6350" y="0"/>
                </a:moveTo>
                <a:lnTo>
                  <a:pt x="5080" y="6350"/>
                </a:lnTo>
                <a:lnTo>
                  <a:pt x="0" y="1651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24779" y="5068570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6350" y="0"/>
                </a:moveTo>
                <a:lnTo>
                  <a:pt x="0" y="1777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12079" y="5097779"/>
            <a:ext cx="7620" cy="16510"/>
          </a:xfrm>
          <a:custGeom>
            <a:avLst/>
            <a:gdLst/>
            <a:ahLst/>
            <a:cxnLst/>
            <a:rect l="l" t="t" r="r" b="b"/>
            <a:pathLst>
              <a:path w="7620" h="16510">
                <a:moveTo>
                  <a:pt x="7620" y="0"/>
                </a:moveTo>
                <a:lnTo>
                  <a:pt x="0" y="1651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00650" y="5126990"/>
            <a:ext cx="6350" cy="15240"/>
          </a:xfrm>
          <a:custGeom>
            <a:avLst/>
            <a:gdLst/>
            <a:ahLst/>
            <a:cxnLst/>
            <a:rect l="l" t="t" r="r" b="b"/>
            <a:pathLst>
              <a:path w="6350" h="15239">
                <a:moveTo>
                  <a:pt x="6350" y="0"/>
                </a:moveTo>
                <a:lnTo>
                  <a:pt x="5079" y="1270"/>
                </a:lnTo>
                <a:lnTo>
                  <a:pt x="0" y="1524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186679" y="5154929"/>
            <a:ext cx="7620" cy="15240"/>
          </a:xfrm>
          <a:custGeom>
            <a:avLst/>
            <a:gdLst/>
            <a:ahLst/>
            <a:cxnLst/>
            <a:rect l="l" t="t" r="r" b="b"/>
            <a:pathLst>
              <a:path w="7620" h="15239">
                <a:moveTo>
                  <a:pt x="7620" y="0"/>
                </a:moveTo>
                <a:lnTo>
                  <a:pt x="1270" y="13970"/>
                </a:lnTo>
                <a:lnTo>
                  <a:pt x="0" y="1524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173979" y="5182870"/>
            <a:ext cx="7620" cy="15240"/>
          </a:xfrm>
          <a:custGeom>
            <a:avLst/>
            <a:gdLst/>
            <a:ahLst/>
            <a:cxnLst/>
            <a:rect l="l" t="t" r="r" b="b"/>
            <a:pathLst>
              <a:path w="7620" h="15239">
                <a:moveTo>
                  <a:pt x="7620" y="0"/>
                </a:moveTo>
                <a:lnTo>
                  <a:pt x="0" y="1523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60009" y="5210809"/>
            <a:ext cx="7620" cy="15240"/>
          </a:xfrm>
          <a:custGeom>
            <a:avLst/>
            <a:gdLst/>
            <a:ahLst/>
            <a:cxnLst/>
            <a:rect l="l" t="t" r="r" b="b"/>
            <a:pathLst>
              <a:path w="7620" h="15239">
                <a:moveTo>
                  <a:pt x="7619" y="0"/>
                </a:moveTo>
                <a:lnTo>
                  <a:pt x="0" y="1523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46040" y="5237479"/>
            <a:ext cx="7620" cy="15240"/>
          </a:xfrm>
          <a:custGeom>
            <a:avLst/>
            <a:gdLst/>
            <a:ahLst/>
            <a:cxnLst/>
            <a:rect l="l" t="t" r="r" b="b"/>
            <a:pathLst>
              <a:path w="7620" h="15239">
                <a:moveTo>
                  <a:pt x="7620" y="0"/>
                </a:moveTo>
                <a:lnTo>
                  <a:pt x="1270" y="11430"/>
                </a:lnTo>
                <a:lnTo>
                  <a:pt x="0" y="1524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129529" y="5264150"/>
            <a:ext cx="8890" cy="16510"/>
          </a:xfrm>
          <a:custGeom>
            <a:avLst/>
            <a:gdLst/>
            <a:ahLst/>
            <a:cxnLst/>
            <a:rect l="l" t="t" r="r" b="b"/>
            <a:pathLst>
              <a:path w="8889" h="16510">
                <a:moveTo>
                  <a:pt x="8890" y="0"/>
                </a:moveTo>
                <a:lnTo>
                  <a:pt x="0" y="1650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14290" y="5292090"/>
            <a:ext cx="8890" cy="15240"/>
          </a:xfrm>
          <a:custGeom>
            <a:avLst/>
            <a:gdLst/>
            <a:ahLst/>
            <a:cxnLst/>
            <a:rect l="l" t="t" r="r" b="b"/>
            <a:pathLst>
              <a:path w="8889" h="15239">
                <a:moveTo>
                  <a:pt x="8889" y="0"/>
                </a:moveTo>
                <a:lnTo>
                  <a:pt x="0" y="1524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99050" y="5318759"/>
            <a:ext cx="8890" cy="13970"/>
          </a:xfrm>
          <a:custGeom>
            <a:avLst/>
            <a:gdLst/>
            <a:ahLst/>
            <a:cxnLst/>
            <a:rect l="l" t="t" r="r" b="b"/>
            <a:pathLst>
              <a:path w="8889" h="13970">
                <a:moveTo>
                  <a:pt x="8889" y="0"/>
                </a:moveTo>
                <a:lnTo>
                  <a:pt x="3810" y="7619"/>
                </a:lnTo>
                <a:lnTo>
                  <a:pt x="0" y="1396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082540" y="5344159"/>
            <a:ext cx="8890" cy="15240"/>
          </a:xfrm>
          <a:custGeom>
            <a:avLst/>
            <a:gdLst/>
            <a:ahLst/>
            <a:cxnLst/>
            <a:rect l="l" t="t" r="r" b="b"/>
            <a:pathLst>
              <a:path w="8889" h="15239">
                <a:moveTo>
                  <a:pt x="8889" y="0"/>
                </a:moveTo>
                <a:lnTo>
                  <a:pt x="0" y="1523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64759" y="5369559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10160" y="0"/>
                </a:moveTo>
                <a:lnTo>
                  <a:pt x="0" y="1523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46979" y="5396229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70">
                <a:moveTo>
                  <a:pt x="10160" y="0"/>
                </a:moveTo>
                <a:lnTo>
                  <a:pt x="6350" y="6350"/>
                </a:lnTo>
                <a:lnTo>
                  <a:pt x="0" y="1397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29200" y="5421629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70">
                <a:moveTo>
                  <a:pt x="11429" y="0"/>
                </a:moveTo>
                <a:lnTo>
                  <a:pt x="0" y="1397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11420" y="5445759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70">
                <a:moveTo>
                  <a:pt x="10159" y="0"/>
                </a:moveTo>
                <a:lnTo>
                  <a:pt x="0" y="1396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992370" y="5471159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70">
                <a:moveTo>
                  <a:pt x="11429" y="0"/>
                </a:moveTo>
                <a:lnTo>
                  <a:pt x="6350" y="5079"/>
                </a:lnTo>
                <a:lnTo>
                  <a:pt x="0" y="1396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973320" y="5495290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70">
                <a:moveTo>
                  <a:pt x="11429" y="0"/>
                </a:moveTo>
                <a:lnTo>
                  <a:pt x="0" y="1397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953000" y="5519420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11429" y="0"/>
                </a:moveTo>
                <a:lnTo>
                  <a:pt x="0" y="1269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32679" y="5542279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12700" y="0"/>
                </a:moveTo>
                <a:lnTo>
                  <a:pt x="7620" y="5080"/>
                </a:lnTo>
                <a:lnTo>
                  <a:pt x="0" y="1397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912359" y="556640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700" y="0"/>
                </a:moveTo>
                <a:lnTo>
                  <a:pt x="0" y="1269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892040" y="5589270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11430" y="0"/>
                </a:moveTo>
                <a:lnTo>
                  <a:pt x="0" y="1269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870450" y="561085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700" y="0"/>
                </a:moveTo>
                <a:lnTo>
                  <a:pt x="7620" y="5079"/>
                </a:lnTo>
                <a:lnTo>
                  <a:pt x="0" y="1269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848859" y="56337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700" y="0"/>
                </a:moveTo>
                <a:lnTo>
                  <a:pt x="0" y="1269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826000" y="565530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700" y="0"/>
                </a:moveTo>
                <a:lnTo>
                  <a:pt x="0" y="1269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804409" y="5676900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12700" y="0"/>
                </a:moveTo>
                <a:lnTo>
                  <a:pt x="7619" y="5080"/>
                </a:lnTo>
                <a:lnTo>
                  <a:pt x="0" y="1143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81550" y="56972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700" y="0"/>
                </a:moveTo>
                <a:lnTo>
                  <a:pt x="0" y="1269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58690" y="5718809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12700" y="0"/>
                </a:moveTo>
                <a:lnTo>
                  <a:pt x="0" y="1142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34559" y="5739129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13969" y="0"/>
                </a:moveTo>
                <a:lnTo>
                  <a:pt x="6350" y="6350"/>
                </a:lnTo>
                <a:lnTo>
                  <a:pt x="0" y="1143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10429" y="5758179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13970" y="0"/>
                </a:moveTo>
                <a:lnTo>
                  <a:pt x="0" y="1143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686300" y="5778500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70" h="10160">
                <a:moveTo>
                  <a:pt x="13970" y="0"/>
                </a:moveTo>
                <a:lnTo>
                  <a:pt x="0" y="1015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662170" y="5797550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70" h="10160">
                <a:moveTo>
                  <a:pt x="13969" y="0"/>
                </a:moveTo>
                <a:lnTo>
                  <a:pt x="5079" y="7619"/>
                </a:lnTo>
                <a:lnTo>
                  <a:pt x="0" y="1015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638040" y="5815329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13970" y="0"/>
                </a:moveTo>
                <a:lnTo>
                  <a:pt x="0" y="1143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612640" y="5834379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5239" y="0"/>
                </a:moveTo>
                <a:lnTo>
                  <a:pt x="0" y="1016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87240" y="5852159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5239" y="0"/>
                </a:moveTo>
                <a:lnTo>
                  <a:pt x="1270" y="10159"/>
                </a:lnTo>
                <a:lnTo>
                  <a:pt x="0" y="1015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61840" y="5869940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5239" y="0"/>
                </a:moveTo>
                <a:lnTo>
                  <a:pt x="0" y="1016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536440" y="5887720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15239" y="0"/>
                </a:moveTo>
                <a:lnTo>
                  <a:pt x="12700" y="1269"/>
                </a:lnTo>
                <a:lnTo>
                  <a:pt x="0" y="888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11040" y="5904229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70" h="8889">
                <a:moveTo>
                  <a:pt x="13970" y="0"/>
                </a:moveTo>
                <a:lnTo>
                  <a:pt x="0" y="889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484370" y="5920740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15239" y="0"/>
                </a:moveTo>
                <a:lnTo>
                  <a:pt x="0" y="889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457700" y="5935979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15239" y="0"/>
                </a:moveTo>
                <a:lnTo>
                  <a:pt x="8889" y="3810"/>
                </a:lnTo>
                <a:lnTo>
                  <a:pt x="0" y="889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431029" y="5952490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15240" y="0"/>
                </a:moveTo>
                <a:lnTo>
                  <a:pt x="0" y="889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404359" y="5967729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5239" y="0"/>
                </a:moveTo>
                <a:lnTo>
                  <a:pt x="0" y="762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376420" y="5981700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15239" y="0"/>
                </a:moveTo>
                <a:lnTo>
                  <a:pt x="5079" y="6350"/>
                </a:lnTo>
                <a:lnTo>
                  <a:pt x="0" y="889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349750" y="5995670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15239" y="0"/>
                </a:moveTo>
                <a:lnTo>
                  <a:pt x="0" y="888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321809" y="6010909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5239" y="0"/>
                </a:moveTo>
                <a:lnTo>
                  <a:pt x="15239" y="0"/>
                </a:lnTo>
                <a:lnTo>
                  <a:pt x="0" y="761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293870" y="6023609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5239" y="0"/>
                </a:moveTo>
                <a:lnTo>
                  <a:pt x="0" y="761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265929" y="6037579"/>
            <a:ext cx="15240" cy="635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15240" y="0"/>
                </a:moveTo>
                <a:lnTo>
                  <a:pt x="0" y="635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37990" y="6050279"/>
            <a:ext cx="15240" cy="635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15239" y="0"/>
                </a:moveTo>
                <a:lnTo>
                  <a:pt x="10160" y="2540"/>
                </a:lnTo>
                <a:lnTo>
                  <a:pt x="0" y="635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8779" y="6062979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16510" y="0"/>
                </a:moveTo>
                <a:lnTo>
                  <a:pt x="0" y="635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180840" y="6074409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16510" y="0"/>
                </a:moveTo>
                <a:lnTo>
                  <a:pt x="0" y="634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51629" y="6085840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16510" y="0"/>
                </a:moveTo>
                <a:lnTo>
                  <a:pt x="5080" y="5080"/>
                </a:lnTo>
                <a:lnTo>
                  <a:pt x="0" y="635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123690" y="6097270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16510" y="0"/>
                </a:moveTo>
                <a:lnTo>
                  <a:pt x="0" y="634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94479" y="6108700"/>
            <a:ext cx="16510" cy="5080"/>
          </a:xfrm>
          <a:custGeom>
            <a:avLst/>
            <a:gdLst/>
            <a:ahLst/>
            <a:cxnLst/>
            <a:rect l="l" t="t" r="r" b="b"/>
            <a:pathLst>
              <a:path w="16510" h="5079">
                <a:moveTo>
                  <a:pt x="16510" y="0"/>
                </a:moveTo>
                <a:lnTo>
                  <a:pt x="15240" y="0"/>
                </a:lnTo>
                <a:lnTo>
                  <a:pt x="0" y="507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065270" y="6117590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16509" y="0"/>
                </a:moveTo>
                <a:lnTo>
                  <a:pt x="0" y="635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036059" y="6127750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16510" y="0"/>
                </a:moveTo>
                <a:lnTo>
                  <a:pt x="0" y="635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005579" y="6137909"/>
            <a:ext cx="17780" cy="5080"/>
          </a:xfrm>
          <a:custGeom>
            <a:avLst/>
            <a:gdLst/>
            <a:ahLst/>
            <a:cxnLst/>
            <a:rect l="l" t="t" r="r" b="b"/>
            <a:pathLst>
              <a:path w="17779" h="5079">
                <a:moveTo>
                  <a:pt x="17780" y="0"/>
                </a:moveTo>
                <a:lnTo>
                  <a:pt x="8890" y="2539"/>
                </a:lnTo>
                <a:lnTo>
                  <a:pt x="0" y="507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976370" y="6146800"/>
            <a:ext cx="16510" cy="5080"/>
          </a:xfrm>
          <a:custGeom>
            <a:avLst/>
            <a:gdLst/>
            <a:ahLst/>
            <a:cxnLst/>
            <a:rect l="l" t="t" r="r" b="b"/>
            <a:pathLst>
              <a:path w="16510" h="5079">
                <a:moveTo>
                  <a:pt x="16509" y="0"/>
                </a:moveTo>
                <a:lnTo>
                  <a:pt x="0" y="507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947159" y="6155690"/>
            <a:ext cx="16510" cy="5080"/>
          </a:xfrm>
          <a:custGeom>
            <a:avLst/>
            <a:gdLst/>
            <a:ahLst/>
            <a:cxnLst/>
            <a:rect l="l" t="t" r="r" b="b"/>
            <a:pathLst>
              <a:path w="16510" h="5079">
                <a:moveTo>
                  <a:pt x="16510" y="0"/>
                </a:moveTo>
                <a:lnTo>
                  <a:pt x="0" y="508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916679" y="6164579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17780" y="0"/>
                </a:moveTo>
                <a:lnTo>
                  <a:pt x="1270" y="3810"/>
                </a:lnTo>
                <a:lnTo>
                  <a:pt x="0" y="381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887470" y="6172200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16509" y="0"/>
                </a:moveTo>
                <a:lnTo>
                  <a:pt x="0" y="380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856990" y="6179820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79" h="3810">
                <a:moveTo>
                  <a:pt x="17780" y="0"/>
                </a:moveTo>
                <a:lnTo>
                  <a:pt x="11430" y="1269"/>
                </a:lnTo>
                <a:lnTo>
                  <a:pt x="0" y="380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827779" y="6187440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16510" y="0"/>
                </a:moveTo>
                <a:lnTo>
                  <a:pt x="0" y="381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797300" y="6193790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16510" y="0"/>
                </a:moveTo>
                <a:lnTo>
                  <a:pt x="0" y="381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766820" y="6200140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16509" y="0"/>
                </a:moveTo>
                <a:lnTo>
                  <a:pt x="2539" y="2540"/>
                </a:lnTo>
                <a:lnTo>
                  <a:pt x="0" y="381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736340" y="6206490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79" h="2539">
                <a:moveTo>
                  <a:pt x="-6289" y="1270"/>
                </a:moveTo>
                <a:lnTo>
                  <a:pt x="24069" y="1270"/>
                </a:lnTo>
              </a:path>
            </a:pathLst>
          </a:custGeom>
          <a:ln w="151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705859" y="6211570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79" h="2539">
                <a:moveTo>
                  <a:pt x="17779" y="0"/>
                </a:moveTo>
                <a:lnTo>
                  <a:pt x="13969" y="0"/>
                </a:lnTo>
                <a:lnTo>
                  <a:pt x="0" y="253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675379" y="6216650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79" h="2539">
                <a:moveTo>
                  <a:pt x="-6289" y="1270"/>
                </a:moveTo>
                <a:lnTo>
                  <a:pt x="24069" y="1270"/>
                </a:lnTo>
              </a:path>
            </a:pathLst>
          </a:custGeom>
          <a:ln w="151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644900" y="6221729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79" h="2539">
                <a:moveTo>
                  <a:pt x="-6289" y="1270"/>
                </a:moveTo>
                <a:lnTo>
                  <a:pt x="24069" y="1270"/>
                </a:lnTo>
              </a:path>
            </a:pathLst>
          </a:custGeom>
          <a:ln w="151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614420" y="6225540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79" h="2539">
                <a:moveTo>
                  <a:pt x="17779" y="0"/>
                </a:moveTo>
                <a:lnTo>
                  <a:pt x="5079" y="2540"/>
                </a:lnTo>
                <a:lnTo>
                  <a:pt x="0" y="254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583940" y="6229350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79" h="2539">
                <a:moveTo>
                  <a:pt x="-6289" y="1270"/>
                </a:moveTo>
                <a:lnTo>
                  <a:pt x="24069" y="1270"/>
                </a:lnTo>
              </a:path>
            </a:pathLst>
          </a:custGeom>
          <a:ln w="151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553459" y="6233159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79" h="2539">
                <a:moveTo>
                  <a:pt x="17779" y="0"/>
                </a:moveTo>
                <a:lnTo>
                  <a:pt x="15239" y="0"/>
                </a:lnTo>
                <a:lnTo>
                  <a:pt x="0" y="2539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521709" y="6235700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79" h="2539">
                <a:moveTo>
                  <a:pt x="-6289" y="1270"/>
                </a:moveTo>
                <a:lnTo>
                  <a:pt x="24069" y="1270"/>
                </a:lnTo>
              </a:path>
            </a:pathLst>
          </a:custGeom>
          <a:ln w="151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491229" y="6239509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-6289" y="634"/>
                </a:moveTo>
                <a:lnTo>
                  <a:pt x="24069" y="634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460750" y="6240779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79" h="2539">
                <a:moveTo>
                  <a:pt x="17779" y="0"/>
                </a:moveTo>
                <a:lnTo>
                  <a:pt x="6350" y="1270"/>
                </a:lnTo>
                <a:lnTo>
                  <a:pt x="0" y="254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430270" y="6243320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-6289" y="634"/>
                </a:moveTo>
                <a:lnTo>
                  <a:pt x="24069" y="634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398520" y="624585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17779" y="0"/>
                </a:moveTo>
                <a:lnTo>
                  <a:pt x="17779" y="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368040" y="6245859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-6289" y="634"/>
                </a:moveTo>
                <a:lnTo>
                  <a:pt x="24069" y="634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337559" y="624712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17779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307079" y="624712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17780" y="0"/>
                </a:moveTo>
                <a:lnTo>
                  <a:pt x="6350" y="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276600" y="6247129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1651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244850" y="6245859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17779" y="0"/>
                </a:moveTo>
                <a:lnTo>
                  <a:pt x="17779" y="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214370" y="6244590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80" h="1270">
                <a:moveTo>
                  <a:pt x="-6289" y="635"/>
                </a:moveTo>
                <a:lnTo>
                  <a:pt x="24069" y="635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183889" y="6243320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80" h="1270">
                <a:moveTo>
                  <a:pt x="-6289" y="634"/>
                </a:moveTo>
                <a:lnTo>
                  <a:pt x="24069" y="634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153410" y="6242050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10" h="1270">
                <a:moveTo>
                  <a:pt x="16509" y="1270"/>
                </a:moveTo>
                <a:lnTo>
                  <a:pt x="6350" y="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121660" y="6239509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80" h="1270">
                <a:moveTo>
                  <a:pt x="-6289" y="634"/>
                </a:moveTo>
                <a:lnTo>
                  <a:pt x="24069" y="634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091179" y="6236970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80" h="1270">
                <a:moveTo>
                  <a:pt x="-6289" y="634"/>
                </a:moveTo>
                <a:lnTo>
                  <a:pt x="24069" y="634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060700" y="6233159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80" h="2539">
                <a:moveTo>
                  <a:pt x="-6289" y="1269"/>
                </a:moveTo>
                <a:lnTo>
                  <a:pt x="24069" y="1269"/>
                </a:lnTo>
              </a:path>
            </a:pathLst>
          </a:custGeom>
          <a:ln w="151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030220" y="6229350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80" h="2539">
                <a:moveTo>
                  <a:pt x="-6289" y="1270"/>
                </a:moveTo>
                <a:lnTo>
                  <a:pt x="24069" y="1270"/>
                </a:lnTo>
              </a:path>
            </a:pathLst>
          </a:custGeom>
          <a:ln w="151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999739" y="6226809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10" h="1270">
                <a:moveTo>
                  <a:pt x="16510" y="1269"/>
                </a:moveTo>
                <a:lnTo>
                  <a:pt x="7620" y="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967989" y="6221729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80" h="2539">
                <a:moveTo>
                  <a:pt x="-6289" y="1270"/>
                </a:moveTo>
                <a:lnTo>
                  <a:pt x="24069" y="1270"/>
                </a:lnTo>
              </a:path>
            </a:pathLst>
          </a:custGeom>
          <a:ln w="151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937510" y="6216650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80" h="2539">
                <a:moveTo>
                  <a:pt x="-6289" y="1270"/>
                </a:moveTo>
                <a:lnTo>
                  <a:pt x="24069" y="1270"/>
                </a:lnTo>
              </a:path>
            </a:pathLst>
          </a:custGeom>
          <a:ln w="151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908300" y="6211570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16510" y="380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876550" y="6206490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80" h="3810">
                <a:moveTo>
                  <a:pt x="17780" y="381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847339" y="6200140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16510" y="3810"/>
                </a:moveTo>
                <a:lnTo>
                  <a:pt x="10160" y="254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816860" y="6193790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16509" y="381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786379" y="6187440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80" h="3810">
                <a:moveTo>
                  <a:pt x="17780" y="381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755900" y="6181090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80" h="3810">
                <a:moveTo>
                  <a:pt x="17780" y="3810"/>
                </a:moveTo>
                <a:lnTo>
                  <a:pt x="2539" y="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726689" y="6173470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80" h="3810">
                <a:moveTo>
                  <a:pt x="17780" y="380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696210" y="6164579"/>
            <a:ext cx="17780" cy="5080"/>
          </a:xfrm>
          <a:custGeom>
            <a:avLst/>
            <a:gdLst/>
            <a:ahLst/>
            <a:cxnLst/>
            <a:rect l="l" t="t" r="r" b="b"/>
            <a:pathLst>
              <a:path w="17780" h="5079">
                <a:moveTo>
                  <a:pt x="17779" y="5080"/>
                </a:moveTo>
                <a:lnTo>
                  <a:pt x="12700" y="381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667000" y="6156959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80" h="3810">
                <a:moveTo>
                  <a:pt x="17780" y="380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637789" y="6148070"/>
            <a:ext cx="16510" cy="5080"/>
          </a:xfrm>
          <a:custGeom>
            <a:avLst/>
            <a:gdLst/>
            <a:ahLst/>
            <a:cxnLst/>
            <a:rect l="l" t="t" r="r" b="b"/>
            <a:pathLst>
              <a:path w="16510" h="5079">
                <a:moveTo>
                  <a:pt x="16510" y="507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607310" y="6139179"/>
            <a:ext cx="17780" cy="5080"/>
          </a:xfrm>
          <a:custGeom>
            <a:avLst/>
            <a:gdLst/>
            <a:ahLst/>
            <a:cxnLst/>
            <a:rect l="l" t="t" r="r" b="b"/>
            <a:pathLst>
              <a:path w="17780" h="5079">
                <a:moveTo>
                  <a:pt x="17779" y="5080"/>
                </a:moveTo>
                <a:lnTo>
                  <a:pt x="5079" y="127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578100" y="6129020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16510" y="634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548889" y="6118859"/>
            <a:ext cx="17780" cy="6350"/>
          </a:xfrm>
          <a:custGeom>
            <a:avLst/>
            <a:gdLst/>
            <a:ahLst/>
            <a:cxnLst/>
            <a:rect l="l" t="t" r="r" b="b"/>
            <a:pathLst>
              <a:path w="17780" h="6350">
                <a:moveTo>
                  <a:pt x="17780" y="6349"/>
                </a:moveTo>
                <a:lnTo>
                  <a:pt x="15240" y="6349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520950" y="6108700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16510" y="635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491739" y="6098540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16510" y="635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462529" y="6087109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16509" y="6349"/>
                </a:moveTo>
                <a:lnTo>
                  <a:pt x="7619" y="3809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434589" y="6075679"/>
            <a:ext cx="15240" cy="635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15240" y="635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405379" y="6064250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16509" y="635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377439" y="6051550"/>
            <a:ext cx="15240" cy="635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15240" y="6350"/>
                </a:moveTo>
                <a:lnTo>
                  <a:pt x="1270" y="127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349500" y="6038850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5239" y="762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320289" y="6026150"/>
            <a:ext cx="16510" cy="7620"/>
          </a:xfrm>
          <a:custGeom>
            <a:avLst/>
            <a:gdLst/>
            <a:ahLst/>
            <a:cxnLst/>
            <a:rect l="l" t="t" r="r" b="b"/>
            <a:pathLst>
              <a:path w="16510" h="7620">
                <a:moveTo>
                  <a:pt x="16510" y="7619"/>
                </a:moveTo>
                <a:lnTo>
                  <a:pt x="13970" y="508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293620" y="6012179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5240" y="762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265679" y="5998209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5239" y="761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239010" y="5984240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5239" y="7620"/>
                </a:moveTo>
                <a:lnTo>
                  <a:pt x="6350" y="381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211070" y="5969000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15240" y="889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184400" y="5953759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15239" y="888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157729" y="5938520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15239" y="8889"/>
                </a:moveTo>
                <a:lnTo>
                  <a:pt x="2539" y="1269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131060" y="5922009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5239" y="1015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105660" y="5906770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13969" y="8889"/>
                </a:moveTo>
                <a:lnTo>
                  <a:pt x="12700" y="7619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078989" y="5888990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5240" y="1016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053589" y="5872479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5240" y="1016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028189" y="5854700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69" h="10160">
                <a:moveTo>
                  <a:pt x="13970" y="10159"/>
                </a:moveTo>
                <a:lnTo>
                  <a:pt x="8890" y="635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002789" y="5836920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5240" y="1015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978660" y="5817870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29">
                <a:moveTo>
                  <a:pt x="13969" y="1142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953260" y="5800090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69" h="10160">
                <a:moveTo>
                  <a:pt x="13969" y="10160"/>
                </a:moveTo>
                <a:lnTo>
                  <a:pt x="6350" y="508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929129" y="5781040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69" h="10160">
                <a:moveTo>
                  <a:pt x="13969" y="1016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905000" y="5760720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29">
                <a:moveTo>
                  <a:pt x="13969" y="1142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82139" y="5741670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12700" y="11429"/>
                </a:moveTo>
                <a:lnTo>
                  <a:pt x="3810" y="3809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58010" y="5721350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29">
                <a:moveTo>
                  <a:pt x="13969" y="1143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35150" y="5701029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29">
                <a:moveTo>
                  <a:pt x="13969" y="1143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812289" y="567944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700" y="12700"/>
                </a:moveTo>
                <a:lnTo>
                  <a:pt x="3810" y="254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790700" y="56578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700" y="1270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69110" y="5636259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30" h="12700">
                <a:moveTo>
                  <a:pt x="11429" y="1269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747520" y="5614670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30" h="12700">
                <a:moveTo>
                  <a:pt x="11430" y="12699"/>
                </a:moveTo>
                <a:lnTo>
                  <a:pt x="1269" y="1269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725929" y="559180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700" y="1269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705610" y="5568950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30" h="12700">
                <a:moveTo>
                  <a:pt x="11429" y="1270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685289" y="5546090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30" h="12700">
                <a:moveTo>
                  <a:pt x="11430" y="12700"/>
                </a:moveTo>
                <a:lnTo>
                  <a:pt x="1270" y="127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664970" y="5521959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11430" y="1396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645920" y="5497829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70">
                <a:moveTo>
                  <a:pt x="10160" y="1397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625600" y="5473700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11430" y="13969"/>
                </a:moveTo>
                <a:lnTo>
                  <a:pt x="2539" y="254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607819" y="544957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70">
                <a:moveTo>
                  <a:pt x="10160" y="1396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588769" y="5424170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59" h="15239">
                <a:moveTo>
                  <a:pt x="10160" y="1523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570989" y="5398770"/>
            <a:ext cx="11430" cy="15240"/>
          </a:xfrm>
          <a:custGeom>
            <a:avLst/>
            <a:gdLst/>
            <a:ahLst/>
            <a:cxnLst/>
            <a:rect l="l" t="t" r="r" b="b"/>
            <a:pathLst>
              <a:path w="11430" h="15239">
                <a:moveTo>
                  <a:pt x="11429" y="15239"/>
                </a:moveTo>
                <a:lnTo>
                  <a:pt x="2540" y="3809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554480" y="5373370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59" h="15239">
                <a:moveTo>
                  <a:pt x="10159" y="1523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537969" y="5347970"/>
            <a:ext cx="8890" cy="15240"/>
          </a:xfrm>
          <a:custGeom>
            <a:avLst/>
            <a:gdLst/>
            <a:ahLst/>
            <a:cxnLst/>
            <a:rect l="l" t="t" r="r" b="b"/>
            <a:pathLst>
              <a:path w="8890" h="15239">
                <a:moveTo>
                  <a:pt x="8890" y="1523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521460" y="5321300"/>
            <a:ext cx="8890" cy="15240"/>
          </a:xfrm>
          <a:custGeom>
            <a:avLst/>
            <a:gdLst/>
            <a:ahLst/>
            <a:cxnLst/>
            <a:rect l="l" t="t" r="r" b="b"/>
            <a:pathLst>
              <a:path w="8890" h="15239">
                <a:moveTo>
                  <a:pt x="8890" y="15240"/>
                </a:moveTo>
                <a:lnTo>
                  <a:pt x="2540" y="508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504950" y="5294629"/>
            <a:ext cx="8890" cy="15240"/>
          </a:xfrm>
          <a:custGeom>
            <a:avLst/>
            <a:gdLst/>
            <a:ahLst/>
            <a:cxnLst/>
            <a:rect l="l" t="t" r="r" b="b"/>
            <a:pathLst>
              <a:path w="8890" h="15239">
                <a:moveTo>
                  <a:pt x="8890" y="1524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489710" y="5267959"/>
            <a:ext cx="8890" cy="15240"/>
          </a:xfrm>
          <a:custGeom>
            <a:avLst/>
            <a:gdLst/>
            <a:ahLst/>
            <a:cxnLst/>
            <a:rect l="l" t="t" r="r" b="b"/>
            <a:pathLst>
              <a:path w="8890" h="15239">
                <a:moveTo>
                  <a:pt x="8890" y="1523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475739" y="5241290"/>
            <a:ext cx="7620" cy="15240"/>
          </a:xfrm>
          <a:custGeom>
            <a:avLst/>
            <a:gdLst/>
            <a:ahLst/>
            <a:cxnLst/>
            <a:rect l="l" t="t" r="r" b="b"/>
            <a:pathLst>
              <a:path w="7619" h="15239">
                <a:moveTo>
                  <a:pt x="7619" y="15240"/>
                </a:moveTo>
                <a:lnTo>
                  <a:pt x="3809" y="762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460500" y="5213350"/>
            <a:ext cx="8890" cy="16510"/>
          </a:xfrm>
          <a:custGeom>
            <a:avLst/>
            <a:gdLst/>
            <a:ahLst/>
            <a:cxnLst/>
            <a:rect l="l" t="t" r="r" b="b"/>
            <a:pathLst>
              <a:path w="8890" h="16510">
                <a:moveTo>
                  <a:pt x="8890" y="1651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447800" y="5186679"/>
            <a:ext cx="6350" cy="15240"/>
          </a:xfrm>
          <a:custGeom>
            <a:avLst/>
            <a:gdLst/>
            <a:ahLst/>
            <a:cxnLst/>
            <a:rect l="l" t="t" r="r" b="b"/>
            <a:pathLst>
              <a:path w="6350" h="15239">
                <a:moveTo>
                  <a:pt x="6350" y="1524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433830" y="5158740"/>
            <a:ext cx="7620" cy="16510"/>
          </a:xfrm>
          <a:custGeom>
            <a:avLst/>
            <a:gdLst/>
            <a:ahLst/>
            <a:cxnLst/>
            <a:rect l="l" t="t" r="r" b="b"/>
            <a:pathLst>
              <a:path w="7619" h="16510">
                <a:moveTo>
                  <a:pt x="7619" y="16510"/>
                </a:moveTo>
                <a:lnTo>
                  <a:pt x="5079" y="1016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421130" y="5130800"/>
            <a:ext cx="7620" cy="15240"/>
          </a:xfrm>
          <a:custGeom>
            <a:avLst/>
            <a:gdLst/>
            <a:ahLst/>
            <a:cxnLst/>
            <a:rect l="l" t="t" r="r" b="b"/>
            <a:pathLst>
              <a:path w="7619" h="15239">
                <a:moveTo>
                  <a:pt x="7619" y="1523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408430" y="5101590"/>
            <a:ext cx="7620" cy="16510"/>
          </a:xfrm>
          <a:custGeom>
            <a:avLst/>
            <a:gdLst/>
            <a:ahLst/>
            <a:cxnLst/>
            <a:rect l="l" t="t" r="r" b="b"/>
            <a:pathLst>
              <a:path w="7619" h="16510">
                <a:moveTo>
                  <a:pt x="7619" y="1651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397000" y="5073650"/>
            <a:ext cx="7620" cy="16510"/>
          </a:xfrm>
          <a:custGeom>
            <a:avLst/>
            <a:gdLst/>
            <a:ahLst/>
            <a:cxnLst/>
            <a:rect l="l" t="t" r="r" b="b"/>
            <a:pathLst>
              <a:path w="7619" h="16510">
                <a:moveTo>
                  <a:pt x="7619" y="16510"/>
                </a:moveTo>
                <a:lnTo>
                  <a:pt x="6350" y="13969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386839" y="5044440"/>
            <a:ext cx="6350" cy="16510"/>
          </a:xfrm>
          <a:custGeom>
            <a:avLst/>
            <a:gdLst/>
            <a:ahLst/>
            <a:cxnLst/>
            <a:rect l="l" t="t" r="r" b="b"/>
            <a:pathLst>
              <a:path w="6350" h="16510">
                <a:moveTo>
                  <a:pt x="6350" y="16510"/>
                </a:moveTo>
                <a:lnTo>
                  <a:pt x="0" y="254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376680" y="5015229"/>
            <a:ext cx="5080" cy="16510"/>
          </a:xfrm>
          <a:custGeom>
            <a:avLst/>
            <a:gdLst/>
            <a:ahLst/>
            <a:cxnLst/>
            <a:rect l="l" t="t" r="r" b="b"/>
            <a:pathLst>
              <a:path w="5080" h="16510">
                <a:moveTo>
                  <a:pt x="5079" y="1651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366519" y="4986020"/>
            <a:ext cx="5080" cy="16510"/>
          </a:xfrm>
          <a:custGeom>
            <a:avLst/>
            <a:gdLst/>
            <a:ahLst/>
            <a:cxnLst/>
            <a:rect l="l" t="t" r="r" b="b"/>
            <a:pathLst>
              <a:path w="5080" h="16510">
                <a:moveTo>
                  <a:pt x="5080" y="1650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357630" y="4956809"/>
            <a:ext cx="5080" cy="16510"/>
          </a:xfrm>
          <a:custGeom>
            <a:avLst/>
            <a:gdLst/>
            <a:ahLst/>
            <a:cxnLst/>
            <a:rect l="l" t="t" r="r" b="b"/>
            <a:pathLst>
              <a:path w="5080" h="16510">
                <a:moveTo>
                  <a:pt x="5079" y="16509"/>
                </a:move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348739" y="4926329"/>
            <a:ext cx="5080" cy="17780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5079" y="1778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341119" y="489712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79">
                <a:moveTo>
                  <a:pt x="3810" y="17779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333500" y="486664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79">
                <a:moveTo>
                  <a:pt x="3809" y="17780"/>
                </a:moveTo>
                <a:lnTo>
                  <a:pt x="2540" y="1143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327150" y="483742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1651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320800" y="480695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3809" y="16510"/>
                </a:move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314450" y="477647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09" h="17779">
                <a:moveTo>
                  <a:pt x="3809" y="17779"/>
                </a:moveTo>
                <a:lnTo>
                  <a:pt x="3809" y="16509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310639" y="4745990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79">
                <a:moveTo>
                  <a:pt x="2540" y="17780"/>
                </a:moveTo>
                <a:lnTo>
                  <a:pt x="0" y="3810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305560" y="471550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79">
                <a:moveTo>
                  <a:pt x="1270" y="-6289"/>
                </a:moveTo>
                <a:lnTo>
                  <a:pt x="1270" y="24069"/>
                </a:lnTo>
              </a:path>
            </a:pathLst>
          </a:custGeom>
          <a:ln w="151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303019" y="4685029"/>
            <a:ext cx="1270" cy="17780"/>
          </a:xfrm>
          <a:custGeom>
            <a:avLst/>
            <a:gdLst/>
            <a:ahLst/>
            <a:cxnLst/>
            <a:rect l="l" t="t" r="r" b="b"/>
            <a:pathLst>
              <a:path w="1269" h="17779">
                <a:moveTo>
                  <a:pt x="635" y="-6289"/>
                </a:moveTo>
                <a:lnTo>
                  <a:pt x="635" y="24069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299210" y="4654550"/>
            <a:ext cx="1270" cy="16510"/>
          </a:xfrm>
          <a:custGeom>
            <a:avLst/>
            <a:gdLst/>
            <a:ahLst/>
            <a:cxnLst/>
            <a:rect l="l" t="t" r="r" b="b"/>
            <a:pathLst>
              <a:path w="1269" h="16510">
                <a:moveTo>
                  <a:pt x="1270" y="16510"/>
                </a:moveTo>
                <a:lnTo>
                  <a:pt x="1270" y="8889"/>
                </a:lnTo>
                <a:lnTo>
                  <a:pt x="0" y="0"/>
                </a:lnTo>
              </a:path>
            </a:pathLst>
          </a:custGeom>
          <a:ln w="125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297939" y="462280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-6289" y="8889"/>
                </a:moveTo>
                <a:lnTo>
                  <a:pt x="6289" y="8889"/>
                </a:lnTo>
              </a:path>
            </a:pathLst>
          </a:custGeom>
          <a:ln w="177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295400" y="4592320"/>
            <a:ext cx="1270" cy="17780"/>
          </a:xfrm>
          <a:custGeom>
            <a:avLst/>
            <a:gdLst/>
            <a:ahLst/>
            <a:cxnLst/>
            <a:rect l="l" t="t" r="r" b="b"/>
            <a:pathLst>
              <a:path w="1269" h="17779">
                <a:moveTo>
                  <a:pt x="634" y="-6289"/>
                </a:moveTo>
                <a:lnTo>
                  <a:pt x="634" y="24069"/>
                </a:lnTo>
              </a:path>
            </a:pathLst>
          </a:custGeom>
          <a:ln w="138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295400" y="456184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-6289" y="8889"/>
                </a:moveTo>
                <a:lnTo>
                  <a:pt x="6289" y="8889"/>
                </a:lnTo>
              </a:path>
            </a:pathLst>
          </a:custGeom>
          <a:ln w="177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 txBox="1"/>
          <p:nvPr/>
        </p:nvSpPr>
        <p:spPr>
          <a:xfrm>
            <a:off x="382270" y="5289550"/>
            <a:ext cx="8743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Training  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7467600" y="3308350"/>
            <a:ext cx="76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75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Test  </a:t>
            </a:r>
            <a:r>
              <a:rPr sz="1800" spc="-5" dirty="0">
                <a:latin typeface="Arial"/>
                <a:cs typeface="Arial"/>
              </a:rPr>
              <a:t>Rec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5335270" y="3079750"/>
            <a:ext cx="9505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ute  </a:t>
            </a:r>
            <a:r>
              <a:rPr sz="1800" spc="-10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4495800" y="3581400"/>
            <a:ext cx="2565400" cy="880110"/>
          </a:xfrm>
          <a:custGeom>
            <a:avLst/>
            <a:gdLst/>
            <a:ahLst/>
            <a:cxnLst/>
            <a:rect l="l" t="t" r="r" b="b"/>
            <a:pathLst>
              <a:path w="2565400" h="880110">
                <a:moveTo>
                  <a:pt x="0" y="0"/>
                </a:moveTo>
                <a:lnTo>
                  <a:pt x="2565400" y="88011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035800" y="4404359"/>
            <a:ext cx="127000" cy="107950"/>
          </a:xfrm>
          <a:custGeom>
            <a:avLst/>
            <a:gdLst/>
            <a:ahLst/>
            <a:cxnLst/>
            <a:rect l="l" t="t" r="r" b="b"/>
            <a:pathLst>
              <a:path w="127000" h="107950">
                <a:moveTo>
                  <a:pt x="36829" y="0"/>
                </a:moveTo>
                <a:lnTo>
                  <a:pt x="0" y="107950"/>
                </a:lnTo>
                <a:lnTo>
                  <a:pt x="127000" y="91439"/>
                </a:lnTo>
                <a:lnTo>
                  <a:pt x="368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038600" y="4572000"/>
            <a:ext cx="3093720" cy="73660"/>
          </a:xfrm>
          <a:custGeom>
            <a:avLst/>
            <a:gdLst/>
            <a:ahLst/>
            <a:cxnLst/>
            <a:rect l="l" t="t" r="r" b="b"/>
            <a:pathLst>
              <a:path w="3093720" h="73660">
                <a:moveTo>
                  <a:pt x="0" y="0"/>
                </a:moveTo>
                <a:lnTo>
                  <a:pt x="3093720" y="7366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123430" y="4587240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2540" y="0"/>
                </a:moveTo>
                <a:lnTo>
                  <a:pt x="0" y="115570"/>
                </a:lnTo>
                <a:lnTo>
                  <a:pt x="115570" y="60960"/>
                </a:lnTo>
                <a:lnTo>
                  <a:pt x="25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648200" y="4895850"/>
            <a:ext cx="2409190" cy="438150"/>
          </a:xfrm>
          <a:custGeom>
            <a:avLst/>
            <a:gdLst/>
            <a:ahLst/>
            <a:cxnLst/>
            <a:rect l="l" t="t" r="r" b="b"/>
            <a:pathLst>
              <a:path w="2409190" h="438150">
                <a:moveTo>
                  <a:pt x="0" y="438150"/>
                </a:moveTo>
                <a:lnTo>
                  <a:pt x="240919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039609" y="4839970"/>
            <a:ext cx="123189" cy="113030"/>
          </a:xfrm>
          <a:custGeom>
            <a:avLst/>
            <a:gdLst/>
            <a:ahLst/>
            <a:cxnLst/>
            <a:rect l="l" t="t" r="r" b="b"/>
            <a:pathLst>
              <a:path w="123190" h="113029">
                <a:moveTo>
                  <a:pt x="0" y="0"/>
                </a:moveTo>
                <a:lnTo>
                  <a:pt x="20320" y="113029"/>
                </a:lnTo>
                <a:lnTo>
                  <a:pt x="12319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667000" y="4806950"/>
            <a:ext cx="4389120" cy="298450"/>
          </a:xfrm>
          <a:custGeom>
            <a:avLst/>
            <a:gdLst/>
            <a:ahLst/>
            <a:cxnLst/>
            <a:rect l="l" t="t" r="r" b="b"/>
            <a:pathLst>
              <a:path w="4389120" h="298450">
                <a:moveTo>
                  <a:pt x="0" y="298450"/>
                </a:moveTo>
                <a:lnTo>
                  <a:pt x="438912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044690" y="4751070"/>
            <a:ext cx="118110" cy="114300"/>
          </a:xfrm>
          <a:custGeom>
            <a:avLst/>
            <a:gdLst/>
            <a:ahLst/>
            <a:cxnLst/>
            <a:rect l="l" t="t" r="r" b="b"/>
            <a:pathLst>
              <a:path w="118109" h="114300">
                <a:moveTo>
                  <a:pt x="0" y="0"/>
                </a:moveTo>
                <a:lnTo>
                  <a:pt x="7619" y="114299"/>
                </a:lnTo>
                <a:lnTo>
                  <a:pt x="118109" y="495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048000" y="3733800"/>
            <a:ext cx="3934460" cy="816610"/>
          </a:xfrm>
          <a:custGeom>
            <a:avLst/>
            <a:gdLst/>
            <a:ahLst/>
            <a:cxnLst/>
            <a:rect l="l" t="t" r="r" b="b"/>
            <a:pathLst>
              <a:path w="3934459" h="816610">
                <a:moveTo>
                  <a:pt x="0" y="0"/>
                </a:moveTo>
                <a:lnTo>
                  <a:pt x="3934459" y="81661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962140" y="4491990"/>
            <a:ext cx="124460" cy="113030"/>
          </a:xfrm>
          <a:custGeom>
            <a:avLst/>
            <a:gdLst/>
            <a:ahLst/>
            <a:cxnLst/>
            <a:rect l="l" t="t" r="r" b="b"/>
            <a:pathLst>
              <a:path w="124459" h="113029">
                <a:moveTo>
                  <a:pt x="24129" y="0"/>
                </a:moveTo>
                <a:lnTo>
                  <a:pt x="0" y="113030"/>
                </a:lnTo>
                <a:lnTo>
                  <a:pt x="124459" y="80010"/>
                </a:lnTo>
                <a:lnTo>
                  <a:pt x="241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 txBox="1"/>
          <p:nvPr/>
        </p:nvSpPr>
        <p:spPr>
          <a:xfrm>
            <a:off x="5257800" y="5289550"/>
            <a:ext cx="176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Choose </a:t>
            </a:r>
            <a:r>
              <a:rPr sz="1800" dirty="0">
                <a:latin typeface="Arial"/>
                <a:cs typeface="Arial"/>
              </a:rPr>
              <a:t>k </a:t>
            </a:r>
            <a:r>
              <a:rPr sz="1800" spc="-5" dirty="0">
                <a:latin typeface="Arial"/>
                <a:cs typeface="Arial"/>
              </a:rPr>
              <a:t>of the  “nearest”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records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4038600" y="4572000"/>
            <a:ext cx="3075940" cy="73660"/>
          </a:xfrm>
          <a:custGeom>
            <a:avLst/>
            <a:gdLst/>
            <a:ahLst/>
            <a:cxnLst/>
            <a:rect l="l" t="t" r="r" b="b"/>
            <a:pathLst>
              <a:path w="3075940" h="73660">
                <a:moveTo>
                  <a:pt x="0" y="0"/>
                </a:moveTo>
                <a:lnTo>
                  <a:pt x="3075940" y="73660"/>
                </a:lnTo>
              </a:path>
            </a:pathLst>
          </a:custGeom>
          <a:ln w="442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104380" y="4578350"/>
            <a:ext cx="134620" cy="133350"/>
          </a:xfrm>
          <a:custGeom>
            <a:avLst/>
            <a:gdLst/>
            <a:ahLst/>
            <a:cxnLst/>
            <a:rect l="l" t="t" r="r" b="b"/>
            <a:pathLst>
              <a:path w="134620" h="133350">
                <a:moveTo>
                  <a:pt x="2540" y="0"/>
                </a:moveTo>
                <a:lnTo>
                  <a:pt x="0" y="133350"/>
                </a:lnTo>
                <a:lnTo>
                  <a:pt x="134620" y="69850"/>
                </a:lnTo>
                <a:lnTo>
                  <a:pt x="25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648200" y="4898390"/>
            <a:ext cx="2392680" cy="435609"/>
          </a:xfrm>
          <a:custGeom>
            <a:avLst/>
            <a:gdLst/>
            <a:ahLst/>
            <a:cxnLst/>
            <a:rect l="l" t="t" r="r" b="b"/>
            <a:pathLst>
              <a:path w="2392679" h="435610">
                <a:moveTo>
                  <a:pt x="0" y="435610"/>
                </a:moveTo>
                <a:lnTo>
                  <a:pt x="2392679" y="0"/>
                </a:lnTo>
              </a:path>
            </a:pathLst>
          </a:custGeom>
          <a:ln w="442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020559" y="4834890"/>
            <a:ext cx="142240" cy="130810"/>
          </a:xfrm>
          <a:custGeom>
            <a:avLst/>
            <a:gdLst/>
            <a:ahLst/>
            <a:cxnLst/>
            <a:rect l="l" t="t" r="r" b="b"/>
            <a:pathLst>
              <a:path w="142240" h="130810">
                <a:moveTo>
                  <a:pt x="0" y="0"/>
                </a:moveTo>
                <a:lnTo>
                  <a:pt x="22860" y="130810"/>
                </a:lnTo>
                <a:lnTo>
                  <a:pt x="142240" y="4191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11200"/>
            <a:ext cx="6197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5" dirty="0">
                <a:solidFill>
                  <a:srgbClr val="1E487C"/>
                </a:solidFill>
              </a:rPr>
              <a:t>Nearest-Neighbor</a:t>
            </a:r>
            <a:r>
              <a:rPr sz="4000" spc="-185" dirty="0">
                <a:solidFill>
                  <a:srgbClr val="1E487C"/>
                </a:solidFill>
              </a:rPr>
              <a:t> </a:t>
            </a:r>
            <a:r>
              <a:rPr sz="4000" spc="-90" dirty="0">
                <a:solidFill>
                  <a:srgbClr val="1E487C"/>
                </a:solidFill>
              </a:rPr>
              <a:t>Classifiers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107940" y="1656079"/>
            <a:ext cx="16129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70" dirty="0">
                <a:solidFill>
                  <a:srgbClr val="0B7A9B"/>
                </a:solidFill>
                <a:latin typeface="Arial"/>
                <a:cs typeface="Arial"/>
              </a:rPr>
              <a:t>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9570" y="1631950"/>
            <a:ext cx="2190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Requires </a:t>
            </a:r>
            <a:r>
              <a:rPr sz="1800" spc="-5" dirty="0">
                <a:latin typeface="Arial"/>
                <a:cs typeface="Arial"/>
              </a:rPr>
              <a:t>three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things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5140" y="1894840"/>
            <a:ext cx="15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B7A9B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7A9B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5140" y="27178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B7A9B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9620" y="1906270"/>
            <a:ext cx="29933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of stored records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Distance Metric </a:t>
            </a:r>
            <a:r>
              <a:rPr sz="1800" spc="-5" dirty="0">
                <a:latin typeface="Arial"/>
                <a:cs typeface="Arial"/>
              </a:rPr>
              <a:t>to compute  </a:t>
            </a:r>
            <a:r>
              <a:rPr sz="1800" spc="-10" dirty="0">
                <a:latin typeface="Arial"/>
                <a:cs typeface="Arial"/>
              </a:rPr>
              <a:t>distance between </a:t>
            </a:r>
            <a:r>
              <a:rPr sz="1800" spc="-5" dirty="0">
                <a:latin typeface="Arial"/>
                <a:cs typeface="Arial"/>
              </a:rPr>
              <a:t>records  The value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number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of  nearest neighbors 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retrieve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7940" y="3576320"/>
            <a:ext cx="16129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70" dirty="0">
                <a:solidFill>
                  <a:srgbClr val="0B7A9B"/>
                </a:solidFill>
                <a:latin typeface="Arial"/>
                <a:cs typeface="Arial"/>
              </a:rPr>
              <a:t>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9570" y="3552190"/>
            <a:ext cx="314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classify an </a:t>
            </a:r>
            <a:r>
              <a:rPr sz="1800" spc="-10" dirty="0">
                <a:latin typeface="Arial"/>
                <a:cs typeface="Arial"/>
              </a:rPr>
              <a:t>unknown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record: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5140" y="3826509"/>
            <a:ext cx="331470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334645" indent="-284480">
              <a:lnSpc>
                <a:spcPct val="100000"/>
              </a:lnSpc>
              <a:spcBef>
                <a:spcPts val="100"/>
              </a:spcBef>
              <a:buClr>
                <a:srgbClr val="0B7A9B"/>
              </a:buClr>
              <a:buChar char="–"/>
              <a:tabLst>
                <a:tab pos="296545" algn="l"/>
                <a:tab pos="297180" algn="l"/>
              </a:tabLst>
            </a:pPr>
            <a:r>
              <a:rPr sz="1800" spc="-5" dirty="0">
                <a:solidFill>
                  <a:srgbClr val="006FBF"/>
                </a:solidFill>
                <a:latin typeface="Arial"/>
                <a:cs typeface="Arial"/>
              </a:rPr>
              <a:t>Compute </a:t>
            </a:r>
            <a:r>
              <a:rPr sz="1800" spc="-10" dirty="0">
                <a:solidFill>
                  <a:srgbClr val="006FBF"/>
                </a:solidFill>
                <a:latin typeface="Arial"/>
                <a:cs typeface="Arial"/>
              </a:rPr>
              <a:t>distance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other  training </a:t>
            </a:r>
            <a:r>
              <a:rPr sz="1800" spc="-5" dirty="0">
                <a:latin typeface="Arial"/>
                <a:cs typeface="Arial"/>
              </a:rPr>
              <a:t>records</a:t>
            </a:r>
            <a:endParaRPr sz="1800">
              <a:latin typeface="Arial"/>
              <a:cs typeface="Arial"/>
            </a:endParaRPr>
          </a:p>
          <a:p>
            <a:pPr marL="297180" indent="-284480">
              <a:lnSpc>
                <a:spcPct val="100000"/>
              </a:lnSpc>
              <a:buClr>
                <a:srgbClr val="0B7A9B"/>
              </a:buClr>
              <a:buChar char="–"/>
              <a:tabLst>
                <a:tab pos="296545" algn="l"/>
                <a:tab pos="297180" algn="l"/>
              </a:tabLst>
            </a:pPr>
            <a:r>
              <a:rPr sz="1800" spc="-5" dirty="0">
                <a:latin typeface="Arial"/>
                <a:cs typeface="Arial"/>
              </a:rPr>
              <a:t>Identify </a:t>
            </a:r>
            <a:r>
              <a:rPr sz="1800" i="1" dirty="0">
                <a:solidFill>
                  <a:srgbClr val="006FBF"/>
                </a:solidFill>
                <a:latin typeface="Arial"/>
                <a:cs typeface="Arial"/>
              </a:rPr>
              <a:t>k </a:t>
            </a:r>
            <a:r>
              <a:rPr sz="1800" spc="-10" dirty="0">
                <a:latin typeface="Arial"/>
                <a:cs typeface="Arial"/>
              </a:rPr>
              <a:t>nearest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neighbors</a:t>
            </a:r>
            <a:endParaRPr sz="1800">
              <a:latin typeface="Arial"/>
              <a:cs typeface="Arial"/>
            </a:endParaRPr>
          </a:p>
          <a:p>
            <a:pPr marL="297180" marR="5080" indent="-284480">
              <a:lnSpc>
                <a:spcPct val="100000"/>
              </a:lnSpc>
              <a:buClr>
                <a:srgbClr val="0B7A9B"/>
              </a:buClr>
              <a:buChar char="–"/>
              <a:tabLst>
                <a:tab pos="296545" algn="l"/>
                <a:tab pos="297180" algn="l"/>
              </a:tabLst>
            </a:pPr>
            <a:r>
              <a:rPr sz="1800" spc="-5" dirty="0">
                <a:latin typeface="Arial"/>
                <a:cs typeface="Arial"/>
              </a:rPr>
              <a:t>Use </a:t>
            </a:r>
            <a:r>
              <a:rPr sz="1800" spc="-10" dirty="0">
                <a:latin typeface="Arial"/>
                <a:cs typeface="Arial"/>
              </a:rPr>
              <a:t>class labels of nearest  neighbors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determine </a:t>
            </a:r>
            <a:r>
              <a:rPr sz="1800" spc="-5" dirty="0">
                <a:latin typeface="Arial"/>
                <a:cs typeface="Arial"/>
              </a:rPr>
              <a:t>the  class </a:t>
            </a:r>
            <a:r>
              <a:rPr sz="1800" spc="-10" dirty="0">
                <a:latin typeface="Arial"/>
                <a:cs typeface="Arial"/>
              </a:rPr>
              <a:t>label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unknown </a:t>
            </a:r>
            <a:r>
              <a:rPr sz="1800" dirty="0">
                <a:latin typeface="Arial"/>
                <a:cs typeface="Arial"/>
              </a:rPr>
              <a:t>record  </a:t>
            </a:r>
            <a:r>
              <a:rPr sz="1800" spc="-5" dirty="0">
                <a:latin typeface="Arial"/>
                <a:cs typeface="Arial"/>
              </a:rPr>
              <a:t>(e.g., </a:t>
            </a:r>
            <a:r>
              <a:rPr sz="1800" spc="-10" dirty="0">
                <a:latin typeface="Arial"/>
                <a:cs typeface="Arial"/>
              </a:rPr>
              <a:t>by taking </a:t>
            </a:r>
            <a:r>
              <a:rPr sz="1800" spc="-5" dirty="0">
                <a:latin typeface="Arial"/>
                <a:cs typeface="Arial"/>
              </a:rPr>
              <a:t>majority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vote)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1600200"/>
            <a:ext cx="43053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11200"/>
            <a:ext cx="6484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rgbClr val="1E487C"/>
                </a:solidFill>
              </a:rPr>
              <a:t>Definition </a:t>
            </a:r>
            <a:r>
              <a:rPr sz="4000" spc="-50" dirty="0">
                <a:solidFill>
                  <a:srgbClr val="1E487C"/>
                </a:solidFill>
              </a:rPr>
              <a:t>of </a:t>
            </a:r>
            <a:r>
              <a:rPr sz="4000" spc="-85" dirty="0">
                <a:solidFill>
                  <a:srgbClr val="1E487C"/>
                </a:solidFill>
              </a:rPr>
              <a:t>Nearest</a:t>
            </a:r>
            <a:r>
              <a:rPr sz="4000" spc="-440" dirty="0">
                <a:solidFill>
                  <a:srgbClr val="1E487C"/>
                </a:solidFill>
              </a:rPr>
              <a:t> </a:t>
            </a:r>
            <a:r>
              <a:rPr sz="4000" spc="-90" dirty="0">
                <a:solidFill>
                  <a:srgbClr val="1E487C"/>
                </a:solidFill>
              </a:rPr>
              <a:t>Neighbor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615439" y="311785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799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9230" y="3225800"/>
            <a:ext cx="2540" cy="41910"/>
          </a:xfrm>
          <a:custGeom>
            <a:avLst/>
            <a:gdLst/>
            <a:ahLst/>
            <a:cxnLst/>
            <a:rect l="l" t="t" r="r" b="b"/>
            <a:pathLst>
              <a:path w="2540" h="41910">
                <a:moveTo>
                  <a:pt x="0" y="41910"/>
                </a:moveTo>
                <a:lnTo>
                  <a:pt x="253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1769" y="3185160"/>
            <a:ext cx="7620" cy="40640"/>
          </a:xfrm>
          <a:custGeom>
            <a:avLst/>
            <a:gdLst/>
            <a:ahLst/>
            <a:cxnLst/>
            <a:rect l="l" t="t" r="r" b="b"/>
            <a:pathLst>
              <a:path w="7619" h="40639">
                <a:moveTo>
                  <a:pt x="0" y="40639"/>
                </a:moveTo>
                <a:lnTo>
                  <a:pt x="762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7330" y="3072129"/>
            <a:ext cx="21590" cy="35560"/>
          </a:xfrm>
          <a:custGeom>
            <a:avLst/>
            <a:gdLst/>
            <a:ahLst/>
            <a:cxnLst/>
            <a:rect l="l" t="t" r="r" b="b"/>
            <a:pathLst>
              <a:path w="21590" h="35560">
                <a:moveTo>
                  <a:pt x="0" y="35560"/>
                </a:moveTo>
                <a:lnTo>
                  <a:pt x="2158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8919" y="3039110"/>
            <a:ext cx="24130" cy="33020"/>
          </a:xfrm>
          <a:custGeom>
            <a:avLst/>
            <a:gdLst/>
            <a:ahLst/>
            <a:cxnLst/>
            <a:rect l="l" t="t" r="r" b="b"/>
            <a:pathLst>
              <a:path w="24130" h="33019">
                <a:moveTo>
                  <a:pt x="0" y="33019"/>
                </a:moveTo>
                <a:lnTo>
                  <a:pt x="2413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3050" y="3037839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1270"/>
                </a:moveTo>
                <a:lnTo>
                  <a:pt x="126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5280" y="295910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0" y="21589"/>
                </a:moveTo>
                <a:lnTo>
                  <a:pt x="3175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7029" y="2941320"/>
            <a:ext cx="39370" cy="17780"/>
          </a:xfrm>
          <a:custGeom>
            <a:avLst/>
            <a:gdLst/>
            <a:ahLst/>
            <a:cxnLst/>
            <a:rect l="l" t="t" r="r" b="b"/>
            <a:pathLst>
              <a:path w="39369" h="17780">
                <a:moveTo>
                  <a:pt x="0" y="17779"/>
                </a:moveTo>
                <a:lnTo>
                  <a:pt x="3936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6400" y="29400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1270"/>
                </a:moveTo>
                <a:lnTo>
                  <a:pt x="126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7679" y="2913379"/>
            <a:ext cx="38100" cy="3810"/>
          </a:xfrm>
          <a:custGeom>
            <a:avLst/>
            <a:gdLst/>
            <a:ahLst/>
            <a:cxnLst/>
            <a:rect l="l" t="t" r="r" b="b"/>
            <a:pathLst>
              <a:path w="38100" h="3810">
                <a:moveTo>
                  <a:pt x="0" y="3810"/>
                </a:moveTo>
                <a:lnTo>
                  <a:pt x="3810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5779" y="2913379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90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7689" y="2913379"/>
            <a:ext cx="3810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2779" y="2928620"/>
            <a:ext cx="34290" cy="12700"/>
          </a:xfrm>
          <a:custGeom>
            <a:avLst/>
            <a:gdLst/>
            <a:ahLst/>
            <a:cxnLst/>
            <a:rect l="l" t="t" r="r" b="b"/>
            <a:pathLst>
              <a:path w="34289" h="12700">
                <a:moveTo>
                  <a:pt x="0" y="0"/>
                </a:moveTo>
                <a:lnTo>
                  <a:pt x="34289" y="1270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7070" y="2941320"/>
            <a:ext cx="36830" cy="17780"/>
          </a:xfrm>
          <a:custGeom>
            <a:avLst/>
            <a:gdLst/>
            <a:ahLst/>
            <a:cxnLst/>
            <a:rect l="l" t="t" r="r" b="b"/>
            <a:pathLst>
              <a:path w="36830" h="17780">
                <a:moveTo>
                  <a:pt x="0" y="0"/>
                </a:moveTo>
                <a:lnTo>
                  <a:pt x="36830" y="1777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3900" y="2959100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10">
                <a:moveTo>
                  <a:pt x="0" y="0"/>
                </a:moveTo>
                <a:lnTo>
                  <a:pt x="5080" y="381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65020" y="3013710"/>
            <a:ext cx="24130" cy="25400"/>
          </a:xfrm>
          <a:custGeom>
            <a:avLst/>
            <a:gdLst/>
            <a:ahLst/>
            <a:cxnLst/>
            <a:rect l="l" t="t" r="r" b="b"/>
            <a:pathLst>
              <a:path w="24130" h="25400">
                <a:moveTo>
                  <a:pt x="0" y="0"/>
                </a:moveTo>
                <a:lnTo>
                  <a:pt x="24130" y="2540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89150" y="3039110"/>
            <a:ext cx="24130" cy="33020"/>
          </a:xfrm>
          <a:custGeom>
            <a:avLst/>
            <a:gdLst/>
            <a:ahLst/>
            <a:cxnLst/>
            <a:rect l="l" t="t" r="r" b="b"/>
            <a:pathLst>
              <a:path w="24130" h="33019">
                <a:moveTo>
                  <a:pt x="0" y="0"/>
                </a:moveTo>
                <a:lnTo>
                  <a:pt x="24130" y="3301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3279" y="3072129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19">
                <a:moveTo>
                  <a:pt x="0" y="0"/>
                </a:moveTo>
                <a:lnTo>
                  <a:pt x="3809" y="762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3920" y="3153410"/>
            <a:ext cx="7620" cy="31750"/>
          </a:xfrm>
          <a:custGeom>
            <a:avLst/>
            <a:gdLst/>
            <a:ahLst/>
            <a:cxnLst/>
            <a:rect l="l" t="t" r="r" b="b"/>
            <a:pathLst>
              <a:path w="7619" h="31750">
                <a:moveTo>
                  <a:pt x="0" y="0"/>
                </a:moveTo>
                <a:lnTo>
                  <a:pt x="7619" y="3175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61539" y="3185160"/>
            <a:ext cx="7620" cy="40640"/>
          </a:xfrm>
          <a:custGeom>
            <a:avLst/>
            <a:gdLst/>
            <a:ahLst/>
            <a:cxnLst/>
            <a:rect l="l" t="t" r="r" b="b"/>
            <a:pathLst>
              <a:path w="7619" h="40639">
                <a:moveTo>
                  <a:pt x="0" y="0"/>
                </a:moveTo>
                <a:lnTo>
                  <a:pt x="7620" y="4063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69160" y="3225800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-20815" y="5079"/>
                </a:moveTo>
                <a:lnTo>
                  <a:pt x="20815" y="5079"/>
                </a:lnTo>
              </a:path>
            </a:pathLst>
          </a:custGeom>
          <a:ln w="101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61539" y="3319779"/>
            <a:ext cx="6350" cy="30480"/>
          </a:xfrm>
          <a:custGeom>
            <a:avLst/>
            <a:gdLst/>
            <a:ahLst/>
            <a:cxnLst/>
            <a:rect l="l" t="t" r="r" b="b"/>
            <a:pathLst>
              <a:path w="6350" h="30479">
                <a:moveTo>
                  <a:pt x="6350" y="0"/>
                </a:moveTo>
                <a:lnTo>
                  <a:pt x="0" y="3048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51379" y="3350259"/>
            <a:ext cx="10160" cy="40640"/>
          </a:xfrm>
          <a:custGeom>
            <a:avLst/>
            <a:gdLst/>
            <a:ahLst/>
            <a:cxnLst/>
            <a:rect l="l" t="t" r="r" b="b"/>
            <a:pathLst>
              <a:path w="10160" h="40639">
                <a:moveTo>
                  <a:pt x="10159" y="0"/>
                </a:moveTo>
                <a:lnTo>
                  <a:pt x="0" y="4063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47570" y="3390900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89">
                <a:moveTo>
                  <a:pt x="3810" y="0"/>
                </a:moveTo>
                <a:lnTo>
                  <a:pt x="0" y="888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89150" y="3473450"/>
            <a:ext cx="17780" cy="24130"/>
          </a:xfrm>
          <a:custGeom>
            <a:avLst/>
            <a:gdLst/>
            <a:ahLst/>
            <a:cxnLst/>
            <a:rect l="l" t="t" r="r" b="b"/>
            <a:pathLst>
              <a:path w="17780" h="24129">
                <a:moveTo>
                  <a:pt x="17780" y="0"/>
                </a:moveTo>
                <a:lnTo>
                  <a:pt x="0" y="2412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9939" y="3497579"/>
            <a:ext cx="29209" cy="30480"/>
          </a:xfrm>
          <a:custGeom>
            <a:avLst/>
            <a:gdLst/>
            <a:ahLst/>
            <a:cxnLst/>
            <a:rect l="l" t="t" r="r" b="b"/>
            <a:pathLst>
              <a:path w="29210" h="30479">
                <a:moveTo>
                  <a:pt x="29210" y="0"/>
                </a:moveTo>
                <a:lnTo>
                  <a:pt x="0" y="3048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1050" y="3528059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8889" y="0"/>
                </a:moveTo>
                <a:lnTo>
                  <a:pt x="0" y="761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57070" y="3581400"/>
            <a:ext cx="26670" cy="13970"/>
          </a:xfrm>
          <a:custGeom>
            <a:avLst/>
            <a:gdLst/>
            <a:ahLst/>
            <a:cxnLst/>
            <a:rect l="l" t="t" r="r" b="b"/>
            <a:pathLst>
              <a:path w="26669" h="13970">
                <a:moveTo>
                  <a:pt x="26669" y="0"/>
                </a:moveTo>
                <a:lnTo>
                  <a:pt x="0" y="1397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17700" y="3595370"/>
            <a:ext cx="39370" cy="13970"/>
          </a:xfrm>
          <a:custGeom>
            <a:avLst/>
            <a:gdLst/>
            <a:ahLst/>
            <a:cxnLst/>
            <a:rect l="l" t="t" r="r" b="b"/>
            <a:pathLst>
              <a:path w="39369" h="13970">
                <a:moveTo>
                  <a:pt x="39369" y="0"/>
                </a:moveTo>
                <a:lnTo>
                  <a:pt x="0" y="1396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6270" y="3609340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11430" y="0"/>
                </a:moveTo>
                <a:lnTo>
                  <a:pt x="0" y="254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95779" y="362330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939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53870" y="3618229"/>
            <a:ext cx="41910" cy="5080"/>
          </a:xfrm>
          <a:custGeom>
            <a:avLst/>
            <a:gdLst/>
            <a:ahLst/>
            <a:cxnLst/>
            <a:rect l="l" t="t" r="r" b="b"/>
            <a:pathLst>
              <a:path w="41910" h="5079">
                <a:moveTo>
                  <a:pt x="41910" y="508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41170" y="3615690"/>
            <a:ext cx="12700" cy="2540"/>
          </a:xfrm>
          <a:custGeom>
            <a:avLst/>
            <a:gdLst/>
            <a:ahLst/>
            <a:cxnLst/>
            <a:rect l="l" t="t" r="r" b="b"/>
            <a:pathLst>
              <a:path w="12700" h="2539">
                <a:moveTo>
                  <a:pt x="12700" y="254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71434" y="3392944"/>
            <a:ext cx="211811" cy="21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61769" y="3309620"/>
            <a:ext cx="5080" cy="24130"/>
          </a:xfrm>
          <a:custGeom>
            <a:avLst/>
            <a:gdLst/>
            <a:ahLst/>
            <a:cxnLst/>
            <a:rect l="l" t="t" r="r" b="b"/>
            <a:pathLst>
              <a:path w="5080" h="24129">
                <a:moveTo>
                  <a:pt x="5080" y="24129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59230" y="3267709"/>
            <a:ext cx="2540" cy="41910"/>
          </a:xfrm>
          <a:custGeom>
            <a:avLst/>
            <a:gdLst/>
            <a:ahLst/>
            <a:cxnLst/>
            <a:rect l="l" t="t" r="r" b="b"/>
            <a:pathLst>
              <a:path w="2540" h="41910">
                <a:moveTo>
                  <a:pt x="2539" y="4191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2450" y="1775460"/>
            <a:ext cx="2480310" cy="27774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45720" algn="ctr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21839" y="399160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15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14550" y="390017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149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79219" y="435990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15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70660" y="426720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15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35860" y="435990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15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28570" y="426720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15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57170" y="380872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15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49879" y="371602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149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68829" y="284352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15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60270" y="275082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15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73350" y="206247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53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78280" y="229107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53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0110" y="390017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0090" y="288925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1530" y="233807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2950" y="187832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53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57170" y="2613660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15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49879" y="252222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182879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66620" y="233807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13889" y="197103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81170" y="3108960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529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18890" y="3200400"/>
            <a:ext cx="2540" cy="57150"/>
          </a:xfrm>
          <a:custGeom>
            <a:avLst/>
            <a:gdLst/>
            <a:ahLst/>
            <a:cxnLst/>
            <a:rect l="l" t="t" r="r" b="b"/>
            <a:pathLst>
              <a:path w="2539" h="57150">
                <a:moveTo>
                  <a:pt x="1269" y="-20815"/>
                </a:moveTo>
                <a:lnTo>
                  <a:pt x="1269" y="77965"/>
                </a:lnTo>
              </a:path>
            </a:pathLst>
          </a:custGeom>
          <a:ln w="4417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21429" y="3173729"/>
            <a:ext cx="2540" cy="26670"/>
          </a:xfrm>
          <a:custGeom>
            <a:avLst/>
            <a:gdLst/>
            <a:ahLst/>
            <a:cxnLst/>
            <a:rect l="l" t="t" r="r" b="b"/>
            <a:pathLst>
              <a:path w="2539" h="26669">
                <a:moveTo>
                  <a:pt x="0" y="26670"/>
                </a:moveTo>
                <a:lnTo>
                  <a:pt x="254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39209" y="3088639"/>
            <a:ext cx="0" cy="254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-20815" y="1269"/>
                </a:moveTo>
                <a:lnTo>
                  <a:pt x="20815" y="126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39209" y="3035300"/>
            <a:ext cx="17780" cy="53340"/>
          </a:xfrm>
          <a:custGeom>
            <a:avLst/>
            <a:gdLst/>
            <a:ahLst/>
            <a:cxnLst/>
            <a:rect l="l" t="t" r="r" b="b"/>
            <a:pathLst>
              <a:path w="17779" h="53339">
                <a:moveTo>
                  <a:pt x="0" y="53339"/>
                </a:moveTo>
                <a:lnTo>
                  <a:pt x="1777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56990" y="3013710"/>
            <a:ext cx="8890" cy="21590"/>
          </a:xfrm>
          <a:custGeom>
            <a:avLst/>
            <a:gdLst/>
            <a:ahLst/>
            <a:cxnLst/>
            <a:rect l="l" t="t" r="r" b="b"/>
            <a:pathLst>
              <a:path w="8889" h="21589">
                <a:moveTo>
                  <a:pt x="0" y="21589"/>
                </a:moveTo>
                <a:lnTo>
                  <a:pt x="888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01440" y="2932429"/>
            <a:ext cx="1270" cy="5080"/>
          </a:xfrm>
          <a:custGeom>
            <a:avLst/>
            <a:gdLst/>
            <a:ahLst/>
            <a:cxnLst/>
            <a:rect l="l" t="t" r="r" b="b"/>
            <a:pathLst>
              <a:path w="1270" h="5080">
                <a:moveTo>
                  <a:pt x="0" y="5080"/>
                </a:moveTo>
                <a:lnTo>
                  <a:pt x="127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02709" y="2882900"/>
            <a:ext cx="30480" cy="49530"/>
          </a:xfrm>
          <a:custGeom>
            <a:avLst/>
            <a:gdLst/>
            <a:ahLst/>
            <a:cxnLst/>
            <a:rect l="l" t="t" r="r" b="b"/>
            <a:pathLst>
              <a:path w="30479" h="49530">
                <a:moveTo>
                  <a:pt x="0" y="49529"/>
                </a:moveTo>
                <a:lnTo>
                  <a:pt x="3047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33190" y="2866389"/>
            <a:ext cx="11430" cy="16510"/>
          </a:xfrm>
          <a:custGeom>
            <a:avLst/>
            <a:gdLst/>
            <a:ahLst/>
            <a:cxnLst/>
            <a:rect l="l" t="t" r="r" b="b"/>
            <a:pathLst>
              <a:path w="11429" h="16510">
                <a:moveTo>
                  <a:pt x="0" y="16510"/>
                </a:moveTo>
                <a:lnTo>
                  <a:pt x="1143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97959" y="2795270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6350"/>
                </a:moveTo>
                <a:lnTo>
                  <a:pt x="507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03040" y="2757170"/>
            <a:ext cx="40640" cy="38100"/>
          </a:xfrm>
          <a:custGeom>
            <a:avLst/>
            <a:gdLst/>
            <a:ahLst/>
            <a:cxnLst/>
            <a:rect l="l" t="t" r="r" b="b"/>
            <a:pathLst>
              <a:path w="40639" h="38100">
                <a:moveTo>
                  <a:pt x="0" y="38100"/>
                </a:moveTo>
                <a:lnTo>
                  <a:pt x="4063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43679" y="2745739"/>
            <a:ext cx="15240" cy="11430"/>
          </a:xfrm>
          <a:custGeom>
            <a:avLst/>
            <a:gdLst/>
            <a:ahLst/>
            <a:cxnLst/>
            <a:rect l="l" t="t" r="r" b="b"/>
            <a:pathLst>
              <a:path w="15239" h="11430">
                <a:moveTo>
                  <a:pt x="0" y="11430"/>
                </a:moveTo>
                <a:lnTo>
                  <a:pt x="1524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24959" y="2689860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6350"/>
                </a:moveTo>
                <a:lnTo>
                  <a:pt x="1016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35120" y="2661920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29" h="27939">
                <a:moveTo>
                  <a:pt x="0" y="27939"/>
                </a:moveTo>
                <a:lnTo>
                  <a:pt x="4952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84650" y="265557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6350"/>
                </a:moveTo>
                <a:lnTo>
                  <a:pt x="1397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76090" y="2620010"/>
            <a:ext cx="12700" cy="5080"/>
          </a:xfrm>
          <a:custGeom>
            <a:avLst/>
            <a:gdLst/>
            <a:ahLst/>
            <a:cxnLst/>
            <a:rect l="l" t="t" r="r" b="b"/>
            <a:pathLst>
              <a:path w="12700" h="5080">
                <a:moveTo>
                  <a:pt x="0" y="5079"/>
                </a:moveTo>
                <a:lnTo>
                  <a:pt x="1270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88790" y="2604770"/>
            <a:ext cx="55880" cy="15240"/>
          </a:xfrm>
          <a:custGeom>
            <a:avLst/>
            <a:gdLst/>
            <a:ahLst/>
            <a:cxnLst/>
            <a:rect l="l" t="t" r="r" b="b"/>
            <a:pathLst>
              <a:path w="55879" h="15239">
                <a:moveTo>
                  <a:pt x="0" y="15239"/>
                </a:moveTo>
                <a:lnTo>
                  <a:pt x="5588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44670" y="2602229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0" y="2540"/>
                </a:moveTo>
                <a:lnTo>
                  <a:pt x="1142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38650" y="2590800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69">
                <a:moveTo>
                  <a:pt x="0" y="1270"/>
                </a:moveTo>
                <a:lnTo>
                  <a:pt x="1777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56429" y="2590800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8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12309" y="259080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0" y="0"/>
                </a:moveTo>
                <a:lnTo>
                  <a:pt x="10160" y="127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03750" y="2600960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89" h="3810">
                <a:moveTo>
                  <a:pt x="0" y="0"/>
                </a:moveTo>
                <a:lnTo>
                  <a:pt x="21589" y="381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25340" y="2604770"/>
            <a:ext cx="54610" cy="15240"/>
          </a:xfrm>
          <a:custGeom>
            <a:avLst/>
            <a:gdLst/>
            <a:ahLst/>
            <a:cxnLst/>
            <a:rect l="l" t="t" r="r" b="b"/>
            <a:pathLst>
              <a:path w="54610" h="15239">
                <a:moveTo>
                  <a:pt x="0" y="0"/>
                </a:moveTo>
                <a:lnTo>
                  <a:pt x="54610" y="1523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79950" y="262001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0"/>
                </a:moveTo>
                <a:lnTo>
                  <a:pt x="5079" y="126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62500" y="2651760"/>
            <a:ext cx="21590" cy="10160"/>
          </a:xfrm>
          <a:custGeom>
            <a:avLst/>
            <a:gdLst/>
            <a:ahLst/>
            <a:cxnLst/>
            <a:rect l="l" t="t" r="r" b="b"/>
            <a:pathLst>
              <a:path w="21589" h="10160">
                <a:moveTo>
                  <a:pt x="0" y="0"/>
                </a:moveTo>
                <a:lnTo>
                  <a:pt x="21589" y="1016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84090" y="2661920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29" h="27939">
                <a:moveTo>
                  <a:pt x="0" y="0"/>
                </a:moveTo>
                <a:lnTo>
                  <a:pt x="49530" y="2793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833620" y="268986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1269" y="126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03470" y="2739389"/>
            <a:ext cx="21590" cy="17780"/>
          </a:xfrm>
          <a:custGeom>
            <a:avLst/>
            <a:gdLst/>
            <a:ahLst/>
            <a:cxnLst/>
            <a:rect l="l" t="t" r="r" b="b"/>
            <a:pathLst>
              <a:path w="21589" h="17780">
                <a:moveTo>
                  <a:pt x="0" y="0"/>
                </a:moveTo>
                <a:lnTo>
                  <a:pt x="21589" y="1778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25059" y="2757170"/>
            <a:ext cx="40640" cy="38100"/>
          </a:xfrm>
          <a:custGeom>
            <a:avLst/>
            <a:gdLst/>
            <a:ahLst/>
            <a:cxnLst/>
            <a:rect l="l" t="t" r="r" b="b"/>
            <a:pathLst>
              <a:path w="40639" h="38100">
                <a:moveTo>
                  <a:pt x="0" y="0"/>
                </a:moveTo>
                <a:lnTo>
                  <a:pt x="40639" y="3810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25059" y="2757170"/>
            <a:ext cx="40640" cy="38100"/>
          </a:xfrm>
          <a:custGeom>
            <a:avLst/>
            <a:gdLst/>
            <a:ahLst/>
            <a:cxnLst/>
            <a:rect l="l" t="t" r="r" b="b"/>
            <a:pathLst>
              <a:path w="40639" h="38100">
                <a:moveTo>
                  <a:pt x="0" y="0"/>
                </a:moveTo>
                <a:lnTo>
                  <a:pt x="40639" y="3810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17770" y="2858770"/>
            <a:ext cx="19050" cy="24130"/>
          </a:xfrm>
          <a:custGeom>
            <a:avLst/>
            <a:gdLst/>
            <a:ahLst/>
            <a:cxnLst/>
            <a:rect l="l" t="t" r="r" b="b"/>
            <a:pathLst>
              <a:path w="19050" h="24130">
                <a:moveTo>
                  <a:pt x="0" y="0"/>
                </a:moveTo>
                <a:lnTo>
                  <a:pt x="19050" y="2412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36820" y="2882900"/>
            <a:ext cx="26670" cy="45720"/>
          </a:xfrm>
          <a:custGeom>
            <a:avLst/>
            <a:gdLst/>
            <a:ahLst/>
            <a:cxnLst/>
            <a:rect l="l" t="t" r="r" b="b"/>
            <a:pathLst>
              <a:path w="26670" h="45719">
                <a:moveTo>
                  <a:pt x="0" y="0"/>
                </a:moveTo>
                <a:lnTo>
                  <a:pt x="26669" y="4572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00320" y="3003550"/>
            <a:ext cx="12700" cy="31750"/>
          </a:xfrm>
          <a:custGeom>
            <a:avLst/>
            <a:gdLst/>
            <a:ahLst/>
            <a:cxnLst/>
            <a:rect l="l" t="t" r="r" b="b"/>
            <a:pathLst>
              <a:path w="12700" h="31750">
                <a:moveTo>
                  <a:pt x="0" y="0"/>
                </a:moveTo>
                <a:lnTo>
                  <a:pt x="12700" y="3175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13020" y="3035300"/>
            <a:ext cx="13970" cy="46990"/>
          </a:xfrm>
          <a:custGeom>
            <a:avLst/>
            <a:gdLst/>
            <a:ahLst/>
            <a:cxnLst/>
            <a:rect l="l" t="t" r="r" b="b"/>
            <a:pathLst>
              <a:path w="13970" h="46989">
                <a:moveTo>
                  <a:pt x="0" y="0"/>
                </a:moveTo>
                <a:lnTo>
                  <a:pt x="13969" y="4698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43500" y="3163570"/>
            <a:ext cx="5080" cy="36830"/>
          </a:xfrm>
          <a:custGeom>
            <a:avLst/>
            <a:gdLst/>
            <a:ahLst/>
            <a:cxnLst/>
            <a:rect l="l" t="t" r="r" b="b"/>
            <a:pathLst>
              <a:path w="5079" h="36830">
                <a:moveTo>
                  <a:pt x="0" y="0"/>
                </a:moveTo>
                <a:lnTo>
                  <a:pt x="5079" y="3682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48579" y="3200400"/>
            <a:ext cx="2540" cy="46990"/>
          </a:xfrm>
          <a:custGeom>
            <a:avLst/>
            <a:gdLst/>
            <a:ahLst/>
            <a:cxnLst/>
            <a:rect l="l" t="t" r="r" b="b"/>
            <a:pathLst>
              <a:path w="2539" h="46989">
                <a:moveTo>
                  <a:pt x="1270" y="-20815"/>
                </a:moveTo>
                <a:lnTo>
                  <a:pt x="1270" y="67805"/>
                </a:lnTo>
              </a:path>
            </a:pathLst>
          </a:custGeom>
          <a:ln w="4417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40959" y="3331209"/>
            <a:ext cx="5080" cy="38100"/>
          </a:xfrm>
          <a:custGeom>
            <a:avLst/>
            <a:gdLst/>
            <a:ahLst/>
            <a:cxnLst/>
            <a:rect l="l" t="t" r="r" b="b"/>
            <a:pathLst>
              <a:path w="5079" h="38100">
                <a:moveTo>
                  <a:pt x="5079" y="0"/>
                </a:moveTo>
                <a:lnTo>
                  <a:pt x="0" y="3810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32070" y="3369309"/>
            <a:ext cx="8890" cy="43180"/>
          </a:xfrm>
          <a:custGeom>
            <a:avLst/>
            <a:gdLst/>
            <a:ahLst/>
            <a:cxnLst/>
            <a:rect l="l" t="t" r="r" b="b"/>
            <a:pathLst>
              <a:path w="8889" h="43179">
                <a:moveTo>
                  <a:pt x="8889" y="0"/>
                </a:moveTo>
                <a:lnTo>
                  <a:pt x="0" y="4317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91429" y="3492500"/>
            <a:ext cx="16510" cy="39370"/>
          </a:xfrm>
          <a:custGeom>
            <a:avLst/>
            <a:gdLst/>
            <a:ahLst/>
            <a:cxnLst/>
            <a:rect l="l" t="t" r="r" b="b"/>
            <a:pathLst>
              <a:path w="16510" h="39370">
                <a:moveTo>
                  <a:pt x="16510" y="0"/>
                </a:moveTo>
                <a:lnTo>
                  <a:pt x="0" y="3937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73650" y="3531870"/>
            <a:ext cx="17780" cy="36830"/>
          </a:xfrm>
          <a:custGeom>
            <a:avLst/>
            <a:gdLst/>
            <a:ahLst/>
            <a:cxnLst/>
            <a:rect l="l" t="t" r="r" b="b"/>
            <a:pathLst>
              <a:path w="17779" h="36829">
                <a:moveTo>
                  <a:pt x="17779" y="0"/>
                </a:moveTo>
                <a:lnTo>
                  <a:pt x="0" y="3682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02529" y="3639820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26670" y="0"/>
                </a:moveTo>
                <a:lnTo>
                  <a:pt x="0" y="3555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77129" y="3675379"/>
            <a:ext cx="25400" cy="29209"/>
          </a:xfrm>
          <a:custGeom>
            <a:avLst/>
            <a:gdLst/>
            <a:ahLst/>
            <a:cxnLst/>
            <a:rect l="l" t="t" r="r" b="b"/>
            <a:pathLst>
              <a:path w="25400" h="29210">
                <a:moveTo>
                  <a:pt x="25400" y="0"/>
                </a:moveTo>
                <a:lnTo>
                  <a:pt x="0" y="2921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80609" y="3763009"/>
            <a:ext cx="36830" cy="29209"/>
          </a:xfrm>
          <a:custGeom>
            <a:avLst/>
            <a:gdLst/>
            <a:ahLst/>
            <a:cxnLst/>
            <a:rect l="l" t="t" r="r" b="b"/>
            <a:pathLst>
              <a:path w="36829" h="29210">
                <a:moveTo>
                  <a:pt x="36829" y="0"/>
                </a:moveTo>
                <a:lnTo>
                  <a:pt x="0" y="2920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50129" y="3792220"/>
            <a:ext cx="30480" cy="20320"/>
          </a:xfrm>
          <a:custGeom>
            <a:avLst/>
            <a:gdLst/>
            <a:ahLst/>
            <a:cxnLst/>
            <a:rect l="l" t="t" r="r" b="b"/>
            <a:pathLst>
              <a:path w="30479" h="20320">
                <a:moveTo>
                  <a:pt x="30480" y="0"/>
                </a:moveTo>
                <a:lnTo>
                  <a:pt x="0" y="2031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33290" y="3853179"/>
            <a:ext cx="44450" cy="21590"/>
          </a:xfrm>
          <a:custGeom>
            <a:avLst/>
            <a:gdLst/>
            <a:ahLst/>
            <a:cxnLst/>
            <a:rect l="l" t="t" r="r" b="b"/>
            <a:pathLst>
              <a:path w="44450" h="21589">
                <a:moveTo>
                  <a:pt x="44450" y="0"/>
                </a:moveTo>
                <a:lnTo>
                  <a:pt x="0" y="2159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700270" y="3874770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20" h="12700">
                <a:moveTo>
                  <a:pt x="33019" y="0"/>
                </a:moveTo>
                <a:lnTo>
                  <a:pt x="0" y="1269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568190" y="3909059"/>
            <a:ext cx="52069" cy="8890"/>
          </a:xfrm>
          <a:custGeom>
            <a:avLst/>
            <a:gdLst/>
            <a:ahLst/>
            <a:cxnLst/>
            <a:rect l="l" t="t" r="r" b="b"/>
            <a:pathLst>
              <a:path w="52070" h="8889">
                <a:moveTo>
                  <a:pt x="52070" y="0"/>
                </a:moveTo>
                <a:lnTo>
                  <a:pt x="0" y="888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37709" y="3917950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30479" y="0"/>
                </a:moveTo>
                <a:lnTo>
                  <a:pt x="0" y="126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99279" y="3917950"/>
            <a:ext cx="55880" cy="3810"/>
          </a:xfrm>
          <a:custGeom>
            <a:avLst/>
            <a:gdLst/>
            <a:ahLst/>
            <a:cxnLst/>
            <a:rect l="l" t="t" r="r" b="b"/>
            <a:pathLst>
              <a:path w="55879" h="3810">
                <a:moveTo>
                  <a:pt x="-20815" y="1905"/>
                </a:moveTo>
                <a:lnTo>
                  <a:pt x="76695" y="1905"/>
                </a:lnTo>
              </a:path>
            </a:pathLst>
          </a:custGeom>
          <a:ln w="454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72609" y="3912870"/>
            <a:ext cx="26670" cy="5080"/>
          </a:xfrm>
          <a:custGeom>
            <a:avLst/>
            <a:gdLst/>
            <a:ahLst/>
            <a:cxnLst/>
            <a:rect l="l" t="t" r="r" b="b"/>
            <a:pathLst>
              <a:path w="26670" h="5079">
                <a:moveTo>
                  <a:pt x="26669" y="5079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88790" y="3893820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2539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36720" y="3874770"/>
            <a:ext cx="52069" cy="19050"/>
          </a:xfrm>
          <a:custGeom>
            <a:avLst/>
            <a:gdLst/>
            <a:ahLst/>
            <a:cxnLst/>
            <a:rect l="l" t="t" r="r" b="b"/>
            <a:pathLst>
              <a:path w="52070" h="19050">
                <a:moveTo>
                  <a:pt x="52069" y="19049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15129" y="3864609"/>
            <a:ext cx="21590" cy="10160"/>
          </a:xfrm>
          <a:custGeom>
            <a:avLst/>
            <a:gdLst/>
            <a:ahLst/>
            <a:cxnLst/>
            <a:rect l="l" t="t" r="r" b="b"/>
            <a:pathLst>
              <a:path w="21589" h="10160">
                <a:moveTo>
                  <a:pt x="21590" y="10159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135120" y="3823970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5079" y="2539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88129" y="3792220"/>
            <a:ext cx="46990" cy="31750"/>
          </a:xfrm>
          <a:custGeom>
            <a:avLst/>
            <a:gdLst/>
            <a:ahLst/>
            <a:cxnLst/>
            <a:rect l="l" t="t" r="r" b="b"/>
            <a:pathLst>
              <a:path w="46989" h="31750">
                <a:moveTo>
                  <a:pt x="46990" y="31749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71620" y="3779520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16509" y="12699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03040" y="3717290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350" y="508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966209" y="3675379"/>
            <a:ext cx="36830" cy="41910"/>
          </a:xfrm>
          <a:custGeom>
            <a:avLst/>
            <a:gdLst/>
            <a:ahLst/>
            <a:cxnLst/>
            <a:rect l="l" t="t" r="r" b="b"/>
            <a:pathLst>
              <a:path w="36829" h="41910">
                <a:moveTo>
                  <a:pt x="36829" y="4191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954779" y="3660140"/>
            <a:ext cx="11430" cy="15240"/>
          </a:xfrm>
          <a:custGeom>
            <a:avLst/>
            <a:gdLst/>
            <a:ahLst/>
            <a:cxnLst/>
            <a:rect l="l" t="t" r="r" b="b"/>
            <a:pathLst>
              <a:path w="11429" h="15239">
                <a:moveTo>
                  <a:pt x="11430" y="1524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902709" y="3581400"/>
            <a:ext cx="6350" cy="8890"/>
          </a:xfrm>
          <a:custGeom>
            <a:avLst/>
            <a:gdLst/>
            <a:ahLst/>
            <a:cxnLst/>
            <a:rect l="l" t="t" r="r" b="b"/>
            <a:pathLst>
              <a:path w="6350" h="8889">
                <a:moveTo>
                  <a:pt x="6350" y="8889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877309" y="3531870"/>
            <a:ext cx="25400" cy="49530"/>
          </a:xfrm>
          <a:custGeom>
            <a:avLst/>
            <a:gdLst/>
            <a:ahLst/>
            <a:cxnLst/>
            <a:rect l="l" t="t" r="r" b="b"/>
            <a:pathLst>
              <a:path w="25400" h="49529">
                <a:moveTo>
                  <a:pt x="25400" y="49529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70959" y="3516629"/>
            <a:ext cx="6350" cy="15240"/>
          </a:xfrm>
          <a:custGeom>
            <a:avLst/>
            <a:gdLst/>
            <a:ahLst/>
            <a:cxnLst/>
            <a:rect l="l" t="t" r="r" b="b"/>
            <a:pathLst>
              <a:path w="6350" h="15239">
                <a:moveTo>
                  <a:pt x="6350" y="1524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39209" y="342519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1270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827779" y="3369309"/>
            <a:ext cx="11430" cy="55880"/>
          </a:xfrm>
          <a:custGeom>
            <a:avLst/>
            <a:gdLst/>
            <a:ahLst/>
            <a:cxnLst/>
            <a:rect l="l" t="t" r="r" b="b"/>
            <a:pathLst>
              <a:path w="11429" h="55879">
                <a:moveTo>
                  <a:pt x="11430" y="55879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26509" y="3357879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1269" y="1143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18890" y="3257550"/>
            <a:ext cx="1270" cy="16510"/>
          </a:xfrm>
          <a:custGeom>
            <a:avLst/>
            <a:gdLst/>
            <a:ahLst/>
            <a:cxnLst/>
            <a:rect l="l" t="t" r="r" b="b"/>
            <a:pathLst>
              <a:path w="1270" h="16510">
                <a:moveTo>
                  <a:pt x="1270" y="1651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3216910" y="1766570"/>
            <a:ext cx="2482850" cy="27774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43180" algn="ctr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4688840" y="398272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18288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80279" y="3890009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15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43679" y="4349750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15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36390" y="425830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182879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101590" y="4349750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15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193029" y="425830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182879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424170" y="3798570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15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515609" y="3707129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34559" y="283337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182879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826000" y="274066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15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37809" y="205105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144009" y="228218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529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545840" y="389000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84550" y="287782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477259" y="232663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529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08679" y="1868170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17526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424170" y="260222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15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15609" y="2510789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15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832350" y="232663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579620" y="195961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945630" y="311785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272529" y="3211829"/>
            <a:ext cx="2540" cy="64769"/>
          </a:xfrm>
          <a:custGeom>
            <a:avLst/>
            <a:gdLst/>
            <a:ahLst/>
            <a:cxnLst/>
            <a:rect l="l" t="t" r="r" b="b"/>
            <a:pathLst>
              <a:path w="2539" h="64770">
                <a:moveTo>
                  <a:pt x="1270" y="-20815"/>
                </a:moveTo>
                <a:lnTo>
                  <a:pt x="1270" y="85585"/>
                </a:lnTo>
              </a:path>
            </a:pathLst>
          </a:custGeom>
          <a:ln w="4417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275070" y="3192779"/>
            <a:ext cx="2540" cy="19050"/>
          </a:xfrm>
          <a:custGeom>
            <a:avLst/>
            <a:gdLst/>
            <a:ahLst/>
            <a:cxnLst/>
            <a:rect l="l" t="t" r="r" b="b"/>
            <a:pathLst>
              <a:path w="2539" h="19050">
                <a:moveTo>
                  <a:pt x="0" y="19050"/>
                </a:moveTo>
                <a:lnTo>
                  <a:pt x="253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290309" y="3083560"/>
            <a:ext cx="5080" cy="27940"/>
          </a:xfrm>
          <a:custGeom>
            <a:avLst/>
            <a:gdLst/>
            <a:ahLst/>
            <a:cxnLst/>
            <a:rect l="l" t="t" r="r" b="b"/>
            <a:pathLst>
              <a:path w="5079" h="27939">
                <a:moveTo>
                  <a:pt x="0" y="27939"/>
                </a:moveTo>
                <a:lnTo>
                  <a:pt x="507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295390" y="3030220"/>
            <a:ext cx="13970" cy="53340"/>
          </a:xfrm>
          <a:custGeom>
            <a:avLst/>
            <a:gdLst/>
            <a:ahLst/>
            <a:cxnLst/>
            <a:rect l="l" t="t" r="r" b="b"/>
            <a:pathLst>
              <a:path w="13970" h="53339">
                <a:moveTo>
                  <a:pt x="0" y="53339"/>
                </a:moveTo>
                <a:lnTo>
                  <a:pt x="1397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337300" y="2899410"/>
            <a:ext cx="22860" cy="52069"/>
          </a:xfrm>
          <a:custGeom>
            <a:avLst/>
            <a:gdLst/>
            <a:ahLst/>
            <a:cxnLst/>
            <a:rect l="l" t="t" r="r" b="b"/>
            <a:pathLst>
              <a:path w="22860" h="52069">
                <a:moveTo>
                  <a:pt x="0" y="52069"/>
                </a:moveTo>
                <a:lnTo>
                  <a:pt x="2286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360159" y="2876550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0" y="22860"/>
                </a:moveTo>
                <a:lnTo>
                  <a:pt x="1270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13500" y="2786379"/>
            <a:ext cx="11430" cy="17780"/>
          </a:xfrm>
          <a:custGeom>
            <a:avLst/>
            <a:gdLst/>
            <a:ahLst/>
            <a:cxnLst/>
            <a:rect l="l" t="t" r="r" b="b"/>
            <a:pathLst>
              <a:path w="11429" h="17780">
                <a:moveTo>
                  <a:pt x="0" y="17780"/>
                </a:moveTo>
                <a:lnTo>
                  <a:pt x="1142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424929" y="2734310"/>
            <a:ext cx="36830" cy="52069"/>
          </a:xfrm>
          <a:custGeom>
            <a:avLst/>
            <a:gdLst/>
            <a:ahLst/>
            <a:cxnLst/>
            <a:rect l="l" t="t" r="r" b="b"/>
            <a:pathLst>
              <a:path w="36829" h="52069">
                <a:moveTo>
                  <a:pt x="0" y="52069"/>
                </a:moveTo>
                <a:lnTo>
                  <a:pt x="3683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17640" y="263906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0" y="33019"/>
                </a:moveTo>
                <a:lnTo>
                  <a:pt x="3301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550659" y="2616200"/>
            <a:ext cx="29209" cy="22860"/>
          </a:xfrm>
          <a:custGeom>
            <a:avLst/>
            <a:gdLst/>
            <a:ahLst/>
            <a:cxnLst/>
            <a:rect l="l" t="t" r="r" b="b"/>
            <a:pathLst>
              <a:path w="29209" h="22860">
                <a:moveTo>
                  <a:pt x="0" y="22860"/>
                </a:moveTo>
                <a:lnTo>
                  <a:pt x="2921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644640" y="2557779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0" y="6350"/>
                </a:moveTo>
                <a:lnTo>
                  <a:pt x="888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653530" y="2523489"/>
            <a:ext cx="54610" cy="34290"/>
          </a:xfrm>
          <a:custGeom>
            <a:avLst/>
            <a:gdLst/>
            <a:ahLst/>
            <a:cxnLst/>
            <a:rect l="l" t="t" r="r" b="b"/>
            <a:pathLst>
              <a:path w="54609" h="34289">
                <a:moveTo>
                  <a:pt x="0" y="34289"/>
                </a:moveTo>
                <a:lnTo>
                  <a:pt x="5461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708140" y="251967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0" y="3810"/>
                </a:moveTo>
                <a:lnTo>
                  <a:pt x="635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790690" y="2466339"/>
            <a:ext cx="34290" cy="16510"/>
          </a:xfrm>
          <a:custGeom>
            <a:avLst/>
            <a:gdLst/>
            <a:ahLst/>
            <a:cxnLst/>
            <a:rect l="l" t="t" r="r" b="b"/>
            <a:pathLst>
              <a:path w="34290" h="16510">
                <a:moveTo>
                  <a:pt x="0" y="16510"/>
                </a:moveTo>
                <a:lnTo>
                  <a:pt x="3428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824980" y="2452370"/>
            <a:ext cx="41910" cy="13970"/>
          </a:xfrm>
          <a:custGeom>
            <a:avLst/>
            <a:gdLst/>
            <a:ahLst/>
            <a:cxnLst/>
            <a:rect l="l" t="t" r="r" b="b"/>
            <a:pathLst>
              <a:path w="41909" h="13969">
                <a:moveTo>
                  <a:pt x="0" y="13969"/>
                </a:moveTo>
                <a:lnTo>
                  <a:pt x="4191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946900" y="2428239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0" y="0"/>
                </a:moveTo>
                <a:lnTo>
                  <a:pt x="254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949440" y="2416810"/>
            <a:ext cx="64769" cy="11430"/>
          </a:xfrm>
          <a:custGeom>
            <a:avLst/>
            <a:gdLst/>
            <a:ahLst/>
            <a:cxnLst/>
            <a:rect l="l" t="t" r="r" b="b"/>
            <a:pathLst>
              <a:path w="64770" h="11430">
                <a:moveTo>
                  <a:pt x="0" y="11429"/>
                </a:moveTo>
                <a:lnTo>
                  <a:pt x="64769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14209" y="2415539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40" h="1269">
                <a:moveTo>
                  <a:pt x="0" y="1270"/>
                </a:moveTo>
                <a:lnTo>
                  <a:pt x="1524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112000" y="2406650"/>
            <a:ext cx="31750" cy="1270"/>
          </a:xfrm>
          <a:custGeom>
            <a:avLst/>
            <a:gdLst/>
            <a:ahLst/>
            <a:cxnLst/>
            <a:rect l="l" t="t" r="r" b="b"/>
            <a:pathLst>
              <a:path w="31750" h="1269">
                <a:moveTo>
                  <a:pt x="0" y="1270"/>
                </a:moveTo>
                <a:lnTo>
                  <a:pt x="3175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143750" y="2406650"/>
            <a:ext cx="52069" cy="2540"/>
          </a:xfrm>
          <a:custGeom>
            <a:avLst/>
            <a:gdLst/>
            <a:ahLst/>
            <a:cxnLst/>
            <a:rect l="l" t="t" r="r" b="b"/>
            <a:pathLst>
              <a:path w="52070" h="2539">
                <a:moveTo>
                  <a:pt x="-20815" y="1270"/>
                </a:moveTo>
                <a:lnTo>
                  <a:pt x="72885" y="1270"/>
                </a:lnTo>
              </a:path>
            </a:pathLst>
          </a:custGeom>
          <a:ln w="4417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279640" y="2418079"/>
            <a:ext cx="58419" cy="10160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0"/>
                </a:moveTo>
                <a:lnTo>
                  <a:pt x="58419" y="1016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338059" y="2428239"/>
            <a:ext cx="21590" cy="6350"/>
          </a:xfrm>
          <a:custGeom>
            <a:avLst/>
            <a:gdLst/>
            <a:ahLst/>
            <a:cxnLst/>
            <a:rect l="l" t="t" r="r" b="b"/>
            <a:pathLst>
              <a:path w="21590" h="6350">
                <a:moveTo>
                  <a:pt x="0" y="0"/>
                </a:moveTo>
                <a:lnTo>
                  <a:pt x="21590" y="635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439659" y="2458720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90" h="7619">
                <a:moveTo>
                  <a:pt x="0" y="0"/>
                </a:moveTo>
                <a:lnTo>
                  <a:pt x="21590" y="761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461250" y="2466339"/>
            <a:ext cx="55880" cy="24130"/>
          </a:xfrm>
          <a:custGeom>
            <a:avLst/>
            <a:gdLst/>
            <a:ahLst/>
            <a:cxnLst/>
            <a:rect l="l" t="t" r="r" b="b"/>
            <a:pathLst>
              <a:path w="55879" h="24130">
                <a:moveTo>
                  <a:pt x="0" y="0"/>
                </a:moveTo>
                <a:lnTo>
                  <a:pt x="55879" y="2413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590790" y="2529839"/>
            <a:ext cx="43180" cy="27940"/>
          </a:xfrm>
          <a:custGeom>
            <a:avLst/>
            <a:gdLst/>
            <a:ahLst/>
            <a:cxnLst/>
            <a:rect l="l" t="t" r="r" b="b"/>
            <a:pathLst>
              <a:path w="43179" h="27939">
                <a:moveTo>
                  <a:pt x="0" y="0"/>
                </a:moveTo>
                <a:lnTo>
                  <a:pt x="43179" y="2793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633969" y="2557779"/>
            <a:ext cx="25400" cy="17780"/>
          </a:xfrm>
          <a:custGeom>
            <a:avLst/>
            <a:gdLst/>
            <a:ahLst/>
            <a:cxnLst/>
            <a:rect l="l" t="t" r="r" b="b"/>
            <a:pathLst>
              <a:path w="25400" h="17780">
                <a:moveTo>
                  <a:pt x="0" y="0"/>
                </a:moveTo>
                <a:lnTo>
                  <a:pt x="25400" y="1778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724140" y="2628900"/>
            <a:ext cx="11430" cy="10160"/>
          </a:xfrm>
          <a:custGeom>
            <a:avLst/>
            <a:gdLst/>
            <a:ahLst/>
            <a:cxnLst/>
            <a:rect l="l" t="t" r="r" b="b"/>
            <a:pathLst>
              <a:path w="11429" h="10160">
                <a:moveTo>
                  <a:pt x="0" y="0"/>
                </a:moveTo>
                <a:lnTo>
                  <a:pt x="11429" y="1016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735569" y="263906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0"/>
                </a:moveTo>
                <a:lnTo>
                  <a:pt x="45720" y="4571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781290" y="268477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0"/>
                </a:moveTo>
                <a:lnTo>
                  <a:pt x="1269" y="254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835900" y="2750820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0" y="0"/>
                </a:moveTo>
                <a:lnTo>
                  <a:pt x="26670" y="3555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862569" y="2786379"/>
            <a:ext cx="20320" cy="33020"/>
          </a:xfrm>
          <a:custGeom>
            <a:avLst/>
            <a:gdLst/>
            <a:ahLst/>
            <a:cxnLst/>
            <a:rect l="l" t="t" r="r" b="b"/>
            <a:pathLst>
              <a:path w="20320" h="33019">
                <a:moveTo>
                  <a:pt x="0" y="0"/>
                </a:moveTo>
                <a:lnTo>
                  <a:pt x="20320" y="3302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923530" y="2891789"/>
            <a:ext cx="3810" cy="7620"/>
          </a:xfrm>
          <a:custGeom>
            <a:avLst/>
            <a:gdLst/>
            <a:ahLst/>
            <a:cxnLst/>
            <a:rect l="l" t="t" r="r" b="b"/>
            <a:pathLst>
              <a:path w="3809" h="7619">
                <a:moveTo>
                  <a:pt x="0" y="0"/>
                </a:moveTo>
                <a:lnTo>
                  <a:pt x="3810" y="762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927340" y="2899410"/>
            <a:ext cx="26670" cy="59690"/>
          </a:xfrm>
          <a:custGeom>
            <a:avLst/>
            <a:gdLst/>
            <a:ahLst/>
            <a:cxnLst/>
            <a:rect l="l" t="t" r="r" b="b"/>
            <a:pathLst>
              <a:path w="26670" h="59689">
                <a:moveTo>
                  <a:pt x="0" y="0"/>
                </a:moveTo>
                <a:lnTo>
                  <a:pt x="26669" y="5968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954009" y="2959100"/>
            <a:ext cx="2540" cy="8890"/>
          </a:xfrm>
          <a:custGeom>
            <a:avLst/>
            <a:gdLst/>
            <a:ahLst/>
            <a:cxnLst/>
            <a:rect l="l" t="t" r="r" b="b"/>
            <a:pathLst>
              <a:path w="2540" h="8889">
                <a:moveTo>
                  <a:pt x="0" y="0"/>
                </a:moveTo>
                <a:lnTo>
                  <a:pt x="2540" y="888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983219" y="3048000"/>
            <a:ext cx="8890" cy="35560"/>
          </a:xfrm>
          <a:custGeom>
            <a:avLst/>
            <a:gdLst/>
            <a:ahLst/>
            <a:cxnLst/>
            <a:rect l="l" t="t" r="r" b="b"/>
            <a:pathLst>
              <a:path w="8890" h="35560">
                <a:moveTo>
                  <a:pt x="0" y="0"/>
                </a:moveTo>
                <a:lnTo>
                  <a:pt x="8889" y="3556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992109" y="3083560"/>
            <a:ext cx="8890" cy="44450"/>
          </a:xfrm>
          <a:custGeom>
            <a:avLst/>
            <a:gdLst/>
            <a:ahLst/>
            <a:cxnLst/>
            <a:rect l="l" t="t" r="r" b="b"/>
            <a:pathLst>
              <a:path w="8890" h="44450">
                <a:moveTo>
                  <a:pt x="0" y="0"/>
                </a:moveTo>
                <a:lnTo>
                  <a:pt x="8890" y="4445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013065" y="3191014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401"/>
                </a:lnTo>
              </a:path>
            </a:pathLst>
          </a:custGeom>
          <a:ln w="429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012430" y="3276600"/>
            <a:ext cx="1270" cy="17780"/>
          </a:xfrm>
          <a:custGeom>
            <a:avLst/>
            <a:gdLst/>
            <a:ahLst/>
            <a:cxnLst/>
            <a:rect l="l" t="t" r="r" b="b"/>
            <a:pathLst>
              <a:path w="1270" h="17779">
                <a:moveTo>
                  <a:pt x="1270" y="0"/>
                </a:moveTo>
                <a:lnTo>
                  <a:pt x="0" y="1777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004809" y="3376929"/>
            <a:ext cx="3810" cy="29209"/>
          </a:xfrm>
          <a:custGeom>
            <a:avLst/>
            <a:gdLst/>
            <a:ahLst/>
            <a:cxnLst/>
            <a:rect l="l" t="t" r="r" b="b"/>
            <a:pathLst>
              <a:path w="3809" h="29210">
                <a:moveTo>
                  <a:pt x="3810" y="0"/>
                </a:moveTo>
                <a:lnTo>
                  <a:pt x="0" y="2921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994650" y="3406140"/>
            <a:ext cx="10160" cy="53340"/>
          </a:xfrm>
          <a:custGeom>
            <a:avLst/>
            <a:gdLst/>
            <a:ahLst/>
            <a:cxnLst/>
            <a:rect l="l" t="t" r="r" b="b"/>
            <a:pathLst>
              <a:path w="10159" h="53339">
                <a:moveTo>
                  <a:pt x="10159" y="0"/>
                </a:moveTo>
                <a:lnTo>
                  <a:pt x="0" y="5333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954009" y="3540759"/>
            <a:ext cx="19050" cy="54610"/>
          </a:xfrm>
          <a:custGeom>
            <a:avLst/>
            <a:gdLst/>
            <a:ahLst/>
            <a:cxnLst/>
            <a:rect l="l" t="t" r="r" b="b"/>
            <a:pathLst>
              <a:path w="19050" h="54610">
                <a:moveTo>
                  <a:pt x="19050" y="0"/>
                </a:moveTo>
                <a:lnTo>
                  <a:pt x="0" y="5461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942580" y="3595370"/>
            <a:ext cx="11430" cy="22860"/>
          </a:xfrm>
          <a:custGeom>
            <a:avLst/>
            <a:gdLst/>
            <a:ahLst/>
            <a:cxnLst/>
            <a:rect l="l" t="t" r="r" b="b"/>
            <a:pathLst>
              <a:path w="11429" h="22860">
                <a:moveTo>
                  <a:pt x="11429" y="0"/>
                </a:moveTo>
                <a:lnTo>
                  <a:pt x="0" y="2285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898130" y="3693159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59" h="19050">
                <a:moveTo>
                  <a:pt x="10160" y="0"/>
                </a:moveTo>
                <a:lnTo>
                  <a:pt x="0" y="1905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863840" y="3712209"/>
            <a:ext cx="34290" cy="52069"/>
          </a:xfrm>
          <a:custGeom>
            <a:avLst/>
            <a:gdLst/>
            <a:ahLst/>
            <a:cxnLst/>
            <a:rect l="l" t="t" r="r" b="b"/>
            <a:pathLst>
              <a:path w="34290" h="52070">
                <a:moveTo>
                  <a:pt x="34289" y="0"/>
                </a:moveTo>
                <a:lnTo>
                  <a:pt x="0" y="5206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781290" y="3831590"/>
            <a:ext cx="33020" cy="36830"/>
          </a:xfrm>
          <a:custGeom>
            <a:avLst/>
            <a:gdLst/>
            <a:ahLst/>
            <a:cxnLst/>
            <a:rect l="l" t="t" r="r" b="b"/>
            <a:pathLst>
              <a:path w="33020" h="36829">
                <a:moveTo>
                  <a:pt x="33019" y="0"/>
                </a:moveTo>
                <a:lnTo>
                  <a:pt x="0" y="3683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758430" y="3868420"/>
            <a:ext cx="22860" cy="24130"/>
          </a:xfrm>
          <a:custGeom>
            <a:avLst/>
            <a:gdLst/>
            <a:ahLst/>
            <a:cxnLst/>
            <a:rect l="l" t="t" r="r" b="b"/>
            <a:pathLst>
              <a:path w="22859" h="24129">
                <a:moveTo>
                  <a:pt x="22860" y="0"/>
                </a:moveTo>
                <a:lnTo>
                  <a:pt x="0" y="2412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686040" y="3947159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59" h="8889">
                <a:moveTo>
                  <a:pt x="10159" y="0"/>
                </a:moveTo>
                <a:lnTo>
                  <a:pt x="0" y="888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633969" y="3956050"/>
            <a:ext cx="52069" cy="39370"/>
          </a:xfrm>
          <a:custGeom>
            <a:avLst/>
            <a:gdLst/>
            <a:ahLst/>
            <a:cxnLst/>
            <a:rect l="l" t="t" r="r" b="b"/>
            <a:pathLst>
              <a:path w="52070" h="39370">
                <a:moveTo>
                  <a:pt x="52070" y="0"/>
                </a:moveTo>
                <a:lnTo>
                  <a:pt x="0" y="3936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628890" y="3995420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5079" y="0"/>
                </a:moveTo>
                <a:lnTo>
                  <a:pt x="0" y="253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522209" y="4041140"/>
            <a:ext cx="36830" cy="19050"/>
          </a:xfrm>
          <a:custGeom>
            <a:avLst/>
            <a:gdLst/>
            <a:ahLst/>
            <a:cxnLst/>
            <a:rect l="l" t="t" r="r" b="b"/>
            <a:pathLst>
              <a:path w="36829" h="19050">
                <a:moveTo>
                  <a:pt x="36830" y="0"/>
                </a:moveTo>
                <a:lnTo>
                  <a:pt x="0" y="1905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484109" y="4060190"/>
            <a:ext cx="38100" cy="16510"/>
          </a:xfrm>
          <a:custGeom>
            <a:avLst/>
            <a:gdLst/>
            <a:ahLst/>
            <a:cxnLst/>
            <a:rect l="l" t="t" r="r" b="b"/>
            <a:pathLst>
              <a:path w="38100" h="16510">
                <a:moveTo>
                  <a:pt x="38100" y="0"/>
                </a:moveTo>
                <a:lnTo>
                  <a:pt x="0" y="1651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400290" y="4105909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350" y="0"/>
                </a:moveTo>
                <a:lnTo>
                  <a:pt x="0" y="2539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338059" y="4108450"/>
            <a:ext cx="62230" cy="17780"/>
          </a:xfrm>
          <a:custGeom>
            <a:avLst/>
            <a:gdLst/>
            <a:ahLst/>
            <a:cxnLst/>
            <a:rect l="l" t="t" r="r" b="b"/>
            <a:pathLst>
              <a:path w="62229" h="17779">
                <a:moveTo>
                  <a:pt x="62230" y="0"/>
                </a:moveTo>
                <a:lnTo>
                  <a:pt x="0" y="1778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325359" y="4126229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12700" y="0"/>
                </a:moveTo>
                <a:lnTo>
                  <a:pt x="0" y="127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209790" y="4140200"/>
            <a:ext cx="34290" cy="3810"/>
          </a:xfrm>
          <a:custGeom>
            <a:avLst/>
            <a:gdLst/>
            <a:ahLst/>
            <a:cxnLst/>
            <a:rect l="l" t="t" r="r" b="b"/>
            <a:pathLst>
              <a:path w="34290" h="3810">
                <a:moveTo>
                  <a:pt x="34289" y="0"/>
                </a:moveTo>
                <a:lnTo>
                  <a:pt x="0" y="381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160259" y="4144009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29" h="1270">
                <a:moveTo>
                  <a:pt x="-20815" y="635"/>
                </a:moveTo>
                <a:lnTo>
                  <a:pt x="70345" y="635"/>
                </a:lnTo>
              </a:path>
            </a:pathLst>
          </a:custGeom>
          <a:ln w="429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014209" y="4136390"/>
            <a:ext cx="62230" cy="7620"/>
          </a:xfrm>
          <a:custGeom>
            <a:avLst/>
            <a:gdLst/>
            <a:ahLst/>
            <a:cxnLst/>
            <a:rect l="l" t="t" r="r" b="b"/>
            <a:pathLst>
              <a:path w="62229" h="7620">
                <a:moveTo>
                  <a:pt x="-20815" y="3810"/>
                </a:moveTo>
                <a:lnTo>
                  <a:pt x="83045" y="3810"/>
                </a:lnTo>
              </a:path>
            </a:pathLst>
          </a:custGeom>
          <a:ln w="492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995159" y="4132579"/>
            <a:ext cx="19050" cy="3810"/>
          </a:xfrm>
          <a:custGeom>
            <a:avLst/>
            <a:gdLst/>
            <a:ahLst/>
            <a:cxnLst/>
            <a:rect l="l" t="t" r="r" b="b"/>
            <a:pathLst>
              <a:path w="19050" h="3810">
                <a:moveTo>
                  <a:pt x="19050" y="381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887209" y="4108450"/>
            <a:ext cx="26670" cy="7620"/>
          </a:xfrm>
          <a:custGeom>
            <a:avLst/>
            <a:gdLst/>
            <a:ahLst/>
            <a:cxnLst/>
            <a:rect l="l" t="t" r="r" b="b"/>
            <a:pathLst>
              <a:path w="26670" h="7620">
                <a:moveTo>
                  <a:pt x="26670" y="7619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833869" y="4089400"/>
            <a:ext cx="53340" cy="19050"/>
          </a:xfrm>
          <a:custGeom>
            <a:avLst/>
            <a:gdLst/>
            <a:ahLst/>
            <a:cxnLst/>
            <a:rect l="l" t="t" r="r" b="b"/>
            <a:pathLst>
              <a:path w="53340" h="19050">
                <a:moveTo>
                  <a:pt x="53339" y="1905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708140" y="4029709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29" h="27939">
                <a:moveTo>
                  <a:pt x="49529" y="27939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686550" y="4017009"/>
            <a:ext cx="21590" cy="12700"/>
          </a:xfrm>
          <a:custGeom>
            <a:avLst/>
            <a:gdLst/>
            <a:ahLst/>
            <a:cxnLst/>
            <a:rect l="l" t="t" r="r" b="b"/>
            <a:pathLst>
              <a:path w="21590" h="12700">
                <a:moveTo>
                  <a:pt x="21590" y="1270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601459" y="3956050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09" h="12700">
                <a:moveTo>
                  <a:pt x="16510" y="1270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551930" y="3916679"/>
            <a:ext cx="49530" cy="39370"/>
          </a:xfrm>
          <a:custGeom>
            <a:avLst/>
            <a:gdLst/>
            <a:ahLst/>
            <a:cxnLst/>
            <a:rect l="l" t="t" r="r" b="b"/>
            <a:pathLst>
              <a:path w="49529" h="39370">
                <a:moveTo>
                  <a:pt x="49529" y="3937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63029" y="3818890"/>
            <a:ext cx="31750" cy="36830"/>
          </a:xfrm>
          <a:custGeom>
            <a:avLst/>
            <a:gdLst/>
            <a:ahLst/>
            <a:cxnLst/>
            <a:rect l="l" t="t" r="r" b="b"/>
            <a:pathLst>
              <a:path w="31750" h="36829">
                <a:moveTo>
                  <a:pt x="31750" y="3683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42709" y="3790950"/>
            <a:ext cx="20320" cy="27940"/>
          </a:xfrm>
          <a:custGeom>
            <a:avLst/>
            <a:gdLst/>
            <a:ahLst/>
            <a:cxnLst/>
            <a:rect l="l" t="t" r="r" b="b"/>
            <a:pathLst>
              <a:path w="20320" h="27939">
                <a:moveTo>
                  <a:pt x="20319" y="27939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89370" y="3712209"/>
            <a:ext cx="6350" cy="8890"/>
          </a:xfrm>
          <a:custGeom>
            <a:avLst/>
            <a:gdLst/>
            <a:ahLst/>
            <a:cxnLst/>
            <a:rect l="l" t="t" r="r" b="b"/>
            <a:pathLst>
              <a:path w="6350" h="8889">
                <a:moveTo>
                  <a:pt x="6350" y="8889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360159" y="3653790"/>
            <a:ext cx="29209" cy="58419"/>
          </a:xfrm>
          <a:custGeom>
            <a:avLst/>
            <a:gdLst/>
            <a:ahLst/>
            <a:cxnLst/>
            <a:rect l="l" t="t" r="r" b="b"/>
            <a:pathLst>
              <a:path w="29210" h="58420">
                <a:moveTo>
                  <a:pt x="29210" y="5842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357620" y="3647440"/>
            <a:ext cx="2540" cy="6350"/>
          </a:xfrm>
          <a:custGeom>
            <a:avLst/>
            <a:gdLst/>
            <a:ahLst/>
            <a:cxnLst/>
            <a:rect l="l" t="t" r="r" b="b"/>
            <a:pathLst>
              <a:path w="2539" h="6350">
                <a:moveTo>
                  <a:pt x="2539" y="635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311900" y="3533140"/>
            <a:ext cx="12700" cy="38100"/>
          </a:xfrm>
          <a:custGeom>
            <a:avLst/>
            <a:gdLst/>
            <a:ahLst/>
            <a:cxnLst/>
            <a:rect l="l" t="t" r="r" b="b"/>
            <a:pathLst>
              <a:path w="12700" h="38100">
                <a:moveTo>
                  <a:pt x="12700" y="3810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300470" y="3491229"/>
            <a:ext cx="11430" cy="41910"/>
          </a:xfrm>
          <a:custGeom>
            <a:avLst/>
            <a:gdLst/>
            <a:ahLst/>
            <a:cxnLst/>
            <a:rect l="l" t="t" r="r" b="b"/>
            <a:pathLst>
              <a:path w="11429" h="41910">
                <a:moveTo>
                  <a:pt x="11429" y="4191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282690" y="340614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270" y="3810"/>
                </a:moveTo>
                <a:lnTo>
                  <a:pt x="0" y="0"/>
                </a:lnTo>
              </a:path>
            </a:pathLst>
          </a:custGeom>
          <a:ln w="4163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275070" y="3341370"/>
            <a:ext cx="7620" cy="64769"/>
          </a:xfrm>
          <a:custGeom>
            <a:avLst/>
            <a:gdLst/>
            <a:ahLst/>
            <a:cxnLst/>
            <a:rect l="l" t="t" r="r" b="b"/>
            <a:pathLst>
              <a:path w="7620" h="64770">
                <a:moveTo>
                  <a:pt x="3809" y="-20815"/>
                </a:moveTo>
                <a:lnTo>
                  <a:pt x="3809" y="85585"/>
                </a:lnTo>
              </a:path>
            </a:pathLst>
          </a:custGeom>
          <a:ln w="492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275070" y="3327400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-20815" y="6985"/>
                </a:moveTo>
                <a:lnTo>
                  <a:pt x="20815" y="6985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5882640" y="1775460"/>
            <a:ext cx="2481580" cy="27774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44450" algn="ctr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7353300" y="399160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15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446009" y="390017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149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710680" y="435990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15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802119" y="426720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15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766050" y="435990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15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858759" y="426720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15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088630" y="380872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15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181340" y="371602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149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399019" y="284352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15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490459" y="275082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15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003540" y="206247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808469" y="229107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210300" y="390017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50279" y="288925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141720" y="233807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073140" y="187832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088630" y="2613660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18415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181340" y="252222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182879"/>
                </a:moveTo>
                <a:lnTo>
                  <a:pt x="0" y="0"/>
                </a:lnTo>
              </a:path>
            </a:pathLst>
          </a:custGeom>
          <a:ln w="41631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496809" y="233807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244080" y="197103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800" y="0"/>
                </a:moveTo>
                <a:lnTo>
                  <a:pt x="0" y="0"/>
                </a:lnTo>
              </a:path>
            </a:pathLst>
          </a:custGeom>
          <a:ln w="41631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 txBox="1"/>
          <p:nvPr/>
        </p:nvSpPr>
        <p:spPr>
          <a:xfrm>
            <a:off x="622300" y="4832350"/>
            <a:ext cx="7617459" cy="13665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723515" algn="l"/>
                <a:tab pos="5394325" algn="l"/>
              </a:tabLst>
            </a:pPr>
            <a:r>
              <a:rPr sz="1750" spc="5" dirty="0">
                <a:latin typeface="Arial"/>
                <a:cs typeface="Arial"/>
              </a:rPr>
              <a:t>(a)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1-nearest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neighbor	</a:t>
            </a:r>
            <a:r>
              <a:rPr sz="1750" dirty="0">
                <a:latin typeface="Arial"/>
                <a:cs typeface="Arial"/>
              </a:rPr>
              <a:t>(b)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2-nearest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neighbor	</a:t>
            </a:r>
            <a:r>
              <a:rPr sz="1750" dirty="0">
                <a:latin typeface="Arial"/>
                <a:cs typeface="Arial"/>
              </a:rPr>
              <a:t>(c) </a:t>
            </a:r>
            <a:r>
              <a:rPr sz="1750" spc="5" dirty="0">
                <a:latin typeface="Arial"/>
                <a:cs typeface="Arial"/>
              </a:rPr>
              <a:t>3-nearest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neighbor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572135" marR="419734" indent="-127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K-nearest </a:t>
            </a:r>
            <a:r>
              <a:rPr sz="2400" spc="-10" dirty="0">
                <a:latin typeface="Arial"/>
                <a:cs typeface="Arial"/>
              </a:rPr>
              <a:t>neighbors </a:t>
            </a:r>
            <a:r>
              <a:rPr sz="2400" dirty="0">
                <a:latin typeface="Arial"/>
                <a:cs typeface="Arial"/>
              </a:rPr>
              <a:t>of a </a:t>
            </a:r>
            <a:r>
              <a:rPr sz="2400" spc="-5" dirty="0">
                <a:latin typeface="Arial"/>
                <a:cs typeface="Arial"/>
              </a:rPr>
              <a:t>record </a:t>
            </a:r>
            <a:r>
              <a:rPr sz="2400" dirty="0">
                <a:latin typeface="Arial"/>
                <a:cs typeface="Arial"/>
              </a:rPr>
              <a:t>x are </a:t>
            </a:r>
            <a:r>
              <a:rPr sz="2400" spc="-5" dirty="0">
                <a:latin typeface="Arial"/>
                <a:cs typeface="Arial"/>
              </a:rPr>
              <a:t>data points  that have the </a:t>
            </a:r>
            <a:r>
              <a:rPr sz="2400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smallest distance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11200"/>
            <a:ext cx="4085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1E487C"/>
                </a:solidFill>
              </a:rPr>
              <a:t>1</a:t>
            </a:r>
            <a:r>
              <a:rPr sz="4000" spc="-229" dirty="0">
                <a:solidFill>
                  <a:srgbClr val="1E487C"/>
                </a:solidFill>
              </a:rPr>
              <a:t> </a:t>
            </a:r>
            <a:r>
              <a:rPr sz="4000" spc="-95" dirty="0">
                <a:solidFill>
                  <a:srgbClr val="1E487C"/>
                </a:solidFill>
              </a:rPr>
              <a:t>nearest-neighbor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238395" y="2112460"/>
            <a:ext cx="5068978" cy="4167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8469" y="1480820"/>
            <a:ext cx="70269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Voronoi </a:t>
            </a:r>
            <a:r>
              <a:rPr sz="2400" spc="-5" dirty="0">
                <a:latin typeface="Arial"/>
                <a:cs typeface="Arial"/>
              </a:rPr>
              <a:t>Diagram defines the classification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boundary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4375150"/>
            <a:ext cx="2780030" cy="803910"/>
          </a:xfrm>
          <a:custGeom>
            <a:avLst/>
            <a:gdLst/>
            <a:ahLst/>
            <a:cxnLst/>
            <a:rect l="l" t="t" r="r" b="b"/>
            <a:pathLst>
              <a:path w="2780029" h="803910">
                <a:moveTo>
                  <a:pt x="0" y="803910"/>
                </a:moveTo>
                <a:lnTo>
                  <a:pt x="2780029" y="0"/>
                </a:lnTo>
              </a:path>
            </a:pathLst>
          </a:custGeom>
          <a:ln w="28393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7509" y="4312920"/>
            <a:ext cx="134619" cy="123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00" y="5167629"/>
            <a:ext cx="2185670" cy="911860"/>
          </a:xfrm>
          <a:custGeom>
            <a:avLst/>
            <a:gdLst/>
            <a:ahLst/>
            <a:cxnLst/>
            <a:rect l="l" t="t" r="r" b="b"/>
            <a:pathLst>
              <a:path w="2185670" h="911860">
                <a:moveTo>
                  <a:pt x="2185670" y="0"/>
                </a:moveTo>
                <a:lnTo>
                  <a:pt x="0" y="0"/>
                </a:lnTo>
                <a:lnTo>
                  <a:pt x="0" y="911860"/>
                </a:lnTo>
                <a:lnTo>
                  <a:pt x="2185670" y="911860"/>
                </a:lnTo>
                <a:lnTo>
                  <a:pt x="2185670" y="0"/>
                </a:lnTo>
                <a:close/>
              </a:path>
            </a:pathLst>
          </a:custGeom>
          <a:solidFill>
            <a:srgbClr val="91C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8270" y="5199379"/>
            <a:ext cx="192658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The area takes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  class of the </a:t>
            </a:r>
            <a:r>
              <a:rPr sz="1800" spc="-10" dirty="0">
                <a:latin typeface="Arial"/>
                <a:cs typeface="Arial"/>
              </a:rPr>
              <a:t>green  point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06841" y="4254441"/>
            <a:ext cx="176648" cy="176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3124200"/>
            <a:ext cx="228600" cy="1066800"/>
          </a:xfrm>
          <a:custGeom>
            <a:avLst/>
            <a:gdLst/>
            <a:ahLst/>
            <a:cxnLst/>
            <a:rect l="l" t="t" r="r" b="b"/>
            <a:pathLst>
              <a:path w="228600" h="1066800">
                <a:moveTo>
                  <a:pt x="228600" y="0"/>
                </a:moveTo>
                <a:lnTo>
                  <a:pt x="0" y="1066800"/>
                </a:lnTo>
              </a:path>
            </a:pathLst>
          </a:custGeom>
          <a:ln w="28393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4800" y="31242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800" y="609600"/>
                </a:lnTo>
              </a:path>
            </a:pathLst>
          </a:custGeom>
          <a:ln w="28393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2600" y="3733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28393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000" y="388620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76200" y="228600"/>
                </a:lnTo>
              </a:path>
            </a:pathLst>
          </a:custGeom>
          <a:ln w="28393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2600" y="4114800"/>
            <a:ext cx="190500" cy="457200"/>
          </a:xfrm>
          <a:custGeom>
            <a:avLst/>
            <a:gdLst/>
            <a:ahLst/>
            <a:cxnLst/>
            <a:rect l="l" t="t" r="r" b="b"/>
            <a:pathLst>
              <a:path w="190500" h="457200">
                <a:moveTo>
                  <a:pt x="190500" y="0"/>
                </a:moveTo>
                <a:lnTo>
                  <a:pt x="0" y="457200"/>
                </a:lnTo>
              </a:path>
            </a:pathLst>
          </a:custGeom>
          <a:ln w="28393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2500" y="4610100"/>
            <a:ext cx="800100" cy="190500"/>
          </a:xfrm>
          <a:custGeom>
            <a:avLst/>
            <a:gdLst/>
            <a:ahLst/>
            <a:cxnLst/>
            <a:rect l="l" t="t" r="r" b="b"/>
            <a:pathLst>
              <a:path w="800100" h="190500">
                <a:moveTo>
                  <a:pt x="0" y="190500"/>
                </a:moveTo>
                <a:lnTo>
                  <a:pt x="800100" y="0"/>
                </a:lnTo>
              </a:path>
            </a:pathLst>
          </a:custGeom>
          <a:ln w="38097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14800" y="4800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393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200" y="4191000"/>
            <a:ext cx="228600" cy="609600"/>
          </a:xfrm>
          <a:custGeom>
            <a:avLst/>
            <a:gdLst/>
            <a:ahLst/>
            <a:cxnLst/>
            <a:rect l="l" t="t" r="r" b="b"/>
            <a:pathLst>
              <a:path w="228600" h="609600">
                <a:moveTo>
                  <a:pt x="0" y="0"/>
                </a:moveTo>
                <a:lnTo>
                  <a:pt x="228600" y="609600"/>
                </a:lnTo>
              </a:path>
            </a:pathLst>
          </a:custGeom>
          <a:ln w="28393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11200"/>
            <a:ext cx="6784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solidFill>
                  <a:srgbClr val="1E487C"/>
                </a:solidFill>
              </a:rPr>
              <a:t>Nearest </a:t>
            </a:r>
            <a:r>
              <a:rPr sz="4000" spc="-90" dirty="0">
                <a:solidFill>
                  <a:srgbClr val="1E487C"/>
                </a:solidFill>
              </a:rPr>
              <a:t>Neighbor</a:t>
            </a:r>
            <a:r>
              <a:rPr sz="4000" spc="-325" dirty="0">
                <a:solidFill>
                  <a:srgbClr val="1E487C"/>
                </a:solidFill>
              </a:rPr>
              <a:t> </a:t>
            </a:r>
            <a:r>
              <a:rPr sz="4000" spc="-90" dirty="0">
                <a:solidFill>
                  <a:srgbClr val="1E487C"/>
                </a:solidFill>
              </a:rPr>
              <a:t>Classification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1969" y="1709420"/>
            <a:ext cx="63392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 indent="-182880">
              <a:lnSpc>
                <a:spcPct val="100000"/>
              </a:lnSpc>
              <a:spcBef>
                <a:spcPts val="100"/>
              </a:spcBef>
              <a:buClr>
                <a:srgbClr val="F69545"/>
              </a:buClr>
              <a:buSzPct val="83928"/>
              <a:buChar char="•"/>
              <a:tabLst>
                <a:tab pos="208279" algn="l"/>
              </a:tabLst>
            </a:pPr>
            <a:r>
              <a:rPr sz="2800" spc="-5" dirty="0">
                <a:latin typeface="Arial"/>
                <a:cs typeface="Arial"/>
              </a:rPr>
              <a:t>Compute distance between two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points:</a:t>
            </a:r>
            <a:endParaRPr sz="2800">
              <a:latin typeface="Arial"/>
              <a:cs typeface="Arial"/>
            </a:endParaRPr>
          </a:p>
          <a:p>
            <a:pPr marL="482600" lvl="1" indent="-182880">
              <a:lnSpc>
                <a:spcPct val="100000"/>
              </a:lnSpc>
              <a:buClr>
                <a:srgbClr val="4E80BC"/>
              </a:buClr>
              <a:buSzPct val="85416"/>
              <a:buChar char="•"/>
              <a:tabLst>
                <a:tab pos="482600" algn="l"/>
              </a:tabLst>
            </a:pPr>
            <a:r>
              <a:rPr sz="2400" spc="-10" dirty="0">
                <a:latin typeface="Arial"/>
                <a:cs typeface="Arial"/>
              </a:rPr>
              <a:t>Euclidean </a:t>
            </a:r>
            <a:r>
              <a:rPr sz="2400" spc="-5" dirty="0">
                <a:latin typeface="Arial"/>
                <a:cs typeface="Arial"/>
              </a:rPr>
              <a:t>distance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569" y="3323590"/>
            <a:ext cx="75393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79" indent="-182880">
              <a:lnSpc>
                <a:spcPct val="100000"/>
              </a:lnSpc>
              <a:spcBef>
                <a:spcPts val="100"/>
              </a:spcBef>
              <a:buClr>
                <a:srgbClr val="F69545"/>
              </a:buClr>
              <a:buSzPct val="83928"/>
              <a:buChar char="•"/>
              <a:tabLst>
                <a:tab pos="233679" algn="l"/>
              </a:tabLst>
            </a:pPr>
            <a:r>
              <a:rPr sz="2800" spc="-5" dirty="0">
                <a:latin typeface="Arial"/>
                <a:cs typeface="Arial"/>
              </a:rPr>
              <a:t>Determine the class from nearest neighbor</a:t>
            </a:r>
            <a:r>
              <a:rPr sz="2800" dirty="0">
                <a:latin typeface="Arial"/>
                <a:cs typeface="Arial"/>
              </a:rPr>
              <a:t> list</a:t>
            </a:r>
            <a:endParaRPr sz="2800">
              <a:latin typeface="Arial"/>
              <a:cs typeface="Arial"/>
            </a:endParaRPr>
          </a:p>
          <a:p>
            <a:pPr marL="507365" marR="269240" lvl="1" indent="-182880">
              <a:lnSpc>
                <a:spcPct val="100000"/>
              </a:lnSpc>
              <a:buClr>
                <a:srgbClr val="4E80BC"/>
              </a:buClr>
              <a:buSzPct val="85416"/>
              <a:buChar char="•"/>
              <a:tabLst>
                <a:tab pos="508000" algn="l"/>
              </a:tabLst>
            </a:pPr>
            <a:r>
              <a:rPr sz="2400" spc="-5" dirty="0">
                <a:latin typeface="Arial"/>
                <a:cs typeface="Arial"/>
              </a:rPr>
              <a:t>take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majority </a:t>
            </a:r>
            <a:r>
              <a:rPr sz="2400" dirty="0">
                <a:latin typeface="Arial"/>
                <a:cs typeface="Arial"/>
              </a:rPr>
              <a:t>vote </a:t>
            </a:r>
            <a:r>
              <a:rPr sz="2400" spc="-5" dirty="0">
                <a:latin typeface="Arial"/>
                <a:cs typeface="Arial"/>
              </a:rPr>
              <a:t>of class </a:t>
            </a:r>
            <a:r>
              <a:rPr sz="2400" spc="-10" dirty="0">
                <a:latin typeface="Arial"/>
                <a:cs typeface="Arial"/>
              </a:rPr>
              <a:t>labels </a:t>
            </a:r>
            <a:r>
              <a:rPr sz="2400" spc="-5" dirty="0">
                <a:latin typeface="Arial"/>
                <a:cs typeface="Arial"/>
              </a:rPr>
              <a:t>among the </a:t>
            </a:r>
            <a:r>
              <a:rPr sz="2400" dirty="0">
                <a:latin typeface="Arial"/>
                <a:cs typeface="Arial"/>
              </a:rPr>
              <a:t>k-  </a:t>
            </a:r>
            <a:r>
              <a:rPr sz="2400" spc="-5" dirty="0">
                <a:latin typeface="Arial"/>
                <a:cs typeface="Arial"/>
              </a:rPr>
              <a:t>nearest </a:t>
            </a:r>
            <a:r>
              <a:rPr sz="2400" spc="-10" dirty="0">
                <a:latin typeface="Arial"/>
                <a:cs typeface="Arial"/>
              </a:rPr>
              <a:t>neighbors</a:t>
            </a:r>
            <a:endParaRPr sz="2400">
              <a:latin typeface="Arial"/>
              <a:cs typeface="Arial"/>
            </a:endParaRPr>
          </a:p>
          <a:p>
            <a:pPr marL="508000" lvl="1" indent="-182880">
              <a:lnSpc>
                <a:spcPct val="100000"/>
              </a:lnSpc>
              <a:buClr>
                <a:srgbClr val="4E80BC"/>
              </a:buClr>
              <a:buSzPct val="85416"/>
              <a:buChar char="•"/>
              <a:tabLst>
                <a:tab pos="508000" algn="l"/>
              </a:tabLst>
            </a:pPr>
            <a:r>
              <a:rPr sz="2400" spc="-15" dirty="0">
                <a:latin typeface="Arial"/>
                <a:cs typeface="Arial"/>
              </a:rPr>
              <a:t>Weigh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vote according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distance</a:t>
            </a:r>
            <a:endParaRPr sz="2400">
              <a:latin typeface="Arial"/>
              <a:cs typeface="Arial"/>
            </a:endParaRPr>
          </a:p>
          <a:p>
            <a:pPr marL="852169" lvl="2" indent="-253365">
              <a:lnSpc>
                <a:spcPct val="100000"/>
              </a:lnSpc>
              <a:buClr>
                <a:srgbClr val="F69545"/>
              </a:buClr>
              <a:buSzPct val="90000"/>
              <a:buChar char="•"/>
              <a:tabLst>
                <a:tab pos="851535" algn="l"/>
                <a:tab pos="852169" algn="l"/>
              </a:tabLst>
            </a:pPr>
            <a:r>
              <a:rPr sz="2000" dirty="0">
                <a:latin typeface="Arial"/>
                <a:cs typeface="Arial"/>
              </a:rPr>
              <a:t>weight </a:t>
            </a:r>
            <a:r>
              <a:rPr sz="2000" spc="-15" dirty="0">
                <a:latin typeface="Arial"/>
                <a:cs typeface="Arial"/>
              </a:rPr>
              <a:t>factor, </a:t>
            </a:r>
            <a:r>
              <a:rPr sz="2000" dirty="0">
                <a:latin typeface="Arial"/>
                <a:cs typeface="Arial"/>
              </a:rPr>
              <a:t>w =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1/d</a:t>
            </a:r>
            <a:r>
              <a:rPr sz="1725" baseline="28985" dirty="0">
                <a:latin typeface="Arial"/>
                <a:cs typeface="Arial"/>
              </a:rPr>
              <a:t>2</a:t>
            </a:r>
            <a:endParaRPr sz="1725" baseline="28985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0020" y="3098800"/>
            <a:ext cx="73660" cy="38100"/>
          </a:xfrm>
          <a:custGeom>
            <a:avLst/>
            <a:gdLst/>
            <a:ahLst/>
            <a:cxnLst/>
            <a:rect l="l" t="t" r="r" b="b"/>
            <a:pathLst>
              <a:path w="73660" h="38100">
                <a:moveTo>
                  <a:pt x="0" y="38100"/>
                </a:moveTo>
                <a:lnTo>
                  <a:pt x="73659" y="0"/>
                </a:lnTo>
              </a:path>
            </a:pathLst>
          </a:custGeom>
          <a:ln w="11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3679" y="3103879"/>
            <a:ext cx="106680" cy="245110"/>
          </a:xfrm>
          <a:custGeom>
            <a:avLst/>
            <a:gdLst/>
            <a:ahLst/>
            <a:cxnLst/>
            <a:rect l="l" t="t" r="r" b="b"/>
            <a:pathLst>
              <a:path w="106679" h="245110">
                <a:moveTo>
                  <a:pt x="0" y="0"/>
                </a:moveTo>
                <a:lnTo>
                  <a:pt x="106680" y="245110"/>
                </a:lnTo>
              </a:path>
            </a:pathLst>
          </a:custGeom>
          <a:ln w="21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5440" y="2688589"/>
            <a:ext cx="123189" cy="660400"/>
          </a:xfrm>
          <a:custGeom>
            <a:avLst/>
            <a:gdLst/>
            <a:ahLst/>
            <a:cxnLst/>
            <a:rect l="l" t="t" r="r" b="b"/>
            <a:pathLst>
              <a:path w="123189" h="660400">
                <a:moveTo>
                  <a:pt x="0" y="660400"/>
                </a:moveTo>
                <a:lnTo>
                  <a:pt x="123189" y="0"/>
                </a:lnTo>
              </a:path>
            </a:pathLst>
          </a:custGeom>
          <a:ln w="11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8629" y="2688589"/>
            <a:ext cx="2213610" cy="0"/>
          </a:xfrm>
          <a:custGeom>
            <a:avLst/>
            <a:gdLst/>
            <a:ahLst/>
            <a:cxnLst/>
            <a:rect l="l" t="t" r="r" b="b"/>
            <a:pathLst>
              <a:path w="2213610">
                <a:moveTo>
                  <a:pt x="0" y="0"/>
                </a:moveTo>
                <a:lnTo>
                  <a:pt x="2213610" y="0"/>
                </a:lnTo>
              </a:path>
            </a:pathLst>
          </a:custGeom>
          <a:ln w="11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11979" y="3150870"/>
            <a:ext cx="7429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5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3820" y="3077209"/>
            <a:ext cx="91757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5344" algn="l"/>
              </a:tabLst>
            </a:pPr>
            <a:r>
              <a:rPr sz="1350" i="1" spc="5" dirty="0">
                <a:latin typeface="Times New Roman"/>
                <a:cs typeface="Times New Roman"/>
              </a:rPr>
              <a:t>i	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9679" y="2715259"/>
            <a:ext cx="1130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7860" y="2603500"/>
            <a:ext cx="4399915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84425" algn="l"/>
                <a:tab pos="3449954" algn="l"/>
                <a:tab pos="3825875" algn="l"/>
              </a:tabLst>
            </a:pPr>
            <a:r>
              <a:rPr sz="4050" i="1" spc="35" dirty="0">
                <a:latin typeface="Times New Roman"/>
                <a:cs typeface="Times New Roman"/>
              </a:rPr>
              <a:t>d</a:t>
            </a:r>
            <a:r>
              <a:rPr sz="4050" i="1" spc="-560" dirty="0">
                <a:latin typeface="Times New Roman"/>
                <a:cs typeface="Times New Roman"/>
              </a:rPr>
              <a:t> </a:t>
            </a:r>
            <a:r>
              <a:rPr sz="4050" spc="25" dirty="0">
                <a:latin typeface="Times New Roman"/>
                <a:cs typeface="Times New Roman"/>
              </a:rPr>
              <a:t>(</a:t>
            </a:r>
            <a:r>
              <a:rPr sz="4050" spc="-390" dirty="0">
                <a:latin typeface="Times New Roman"/>
                <a:cs typeface="Times New Roman"/>
              </a:rPr>
              <a:t> </a:t>
            </a:r>
            <a:r>
              <a:rPr sz="4050" i="1" spc="60" dirty="0">
                <a:latin typeface="Times New Roman"/>
                <a:cs typeface="Times New Roman"/>
              </a:rPr>
              <a:t>p</a:t>
            </a:r>
            <a:r>
              <a:rPr sz="4050" spc="60" dirty="0">
                <a:latin typeface="Times New Roman"/>
                <a:cs typeface="Times New Roman"/>
              </a:rPr>
              <a:t>,</a:t>
            </a:r>
            <a:r>
              <a:rPr sz="4050" spc="-555" dirty="0">
                <a:latin typeface="Times New Roman"/>
                <a:cs typeface="Times New Roman"/>
              </a:rPr>
              <a:t> </a:t>
            </a:r>
            <a:r>
              <a:rPr sz="4050" i="1" spc="90" dirty="0">
                <a:latin typeface="Times New Roman"/>
                <a:cs typeface="Times New Roman"/>
              </a:rPr>
              <a:t>q</a:t>
            </a:r>
            <a:r>
              <a:rPr sz="4050" spc="90" dirty="0">
                <a:latin typeface="Times New Roman"/>
                <a:cs typeface="Times New Roman"/>
              </a:rPr>
              <a:t>)</a:t>
            </a:r>
            <a:r>
              <a:rPr sz="4050" spc="-65" dirty="0">
                <a:latin typeface="Times New Roman"/>
                <a:cs typeface="Times New Roman"/>
              </a:rPr>
              <a:t> </a:t>
            </a:r>
            <a:r>
              <a:rPr sz="4050" spc="1055" dirty="0">
                <a:latin typeface="Symbol"/>
                <a:cs typeface="Symbol"/>
              </a:rPr>
              <a:t></a:t>
            </a:r>
            <a:r>
              <a:rPr sz="4050" spc="1055" dirty="0">
                <a:latin typeface="Times New Roman"/>
                <a:cs typeface="Times New Roman"/>
              </a:rPr>
              <a:t>	</a:t>
            </a:r>
            <a:r>
              <a:rPr sz="3050" spc="-20" dirty="0">
                <a:latin typeface="Symbol"/>
                <a:cs typeface="Symbol"/>
              </a:rPr>
              <a:t></a:t>
            </a:r>
            <a:r>
              <a:rPr sz="3050" spc="-210" dirty="0">
                <a:latin typeface="Times New Roman"/>
                <a:cs typeface="Times New Roman"/>
              </a:rPr>
              <a:t> </a:t>
            </a:r>
            <a:r>
              <a:rPr sz="4050" spc="25" dirty="0">
                <a:latin typeface="Times New Roman"/>
                <a:cs typeface="Times New Roman"/>
              </a:rPr>
              <a:t>(</a:t>
            </a:r>
            <a:r>
              <a:rPr sz="4050" spc="-380" dirty="0">
                <a:latin typeface="Times New Roman"/>
                <a:cs typeface="Times New Roman"/>
              </a:rPr>
              <a:t> </a:t>
            </a:r>
            <a:r>
              <a:rPr sz="4050" i="1" spc="35" dirty="0">
                <a:latin typeface="Times New Roman"/>
                <a:cs typeface="Times New Roman"/>
              </a:rPr>
              <a:t>p	</a:t>
            </a:r>
            <a:r>
              <a:rPr sz="4050" spc="-855" dirty="0">
                <a:latin typeface="Symbol"/>
                <a:cs typeface="Symbol"/>
              </a:rPr>
              <a:t></a:t>
            </a:r>
            <a:r>
              <a:rPr sz="4050" spc="-855" dirty="0">
                <a:latin typeface="Times New Roman"/>
                <a:cs typeface="Times New Roman"/>
              </a:rPr>
              <a:t>	</a:t>
            </a:r>
            <a:r>
              <a:rPr sz="4050" i="1" spc="35" dirty="0">
                <a:latin typeface="Times New Roman"/>
                <a:cs typeface="Times New Roman"/>
              </a:rPr>
              <a:t>q</a:t>
            </a:r>
            <a:r>
              <a:rPr sz="4050" i="1" spc="-125" dirty="0">
                <a:latin typeface="Times New Roman"/>
                <a:cs typeface="Times New Roman"/>
              </a:rPr>
              <a:t> </a:t>
            </a:r>
            <a:r>
              <a:rPr sz="4050" spc="25" dirty="0">
                <a:latin typeface="Times New Roman"/>
                <a:cs typeface="Times New Roman"/>
              </a:rPr>
              <a:t>)</a:t>
            </a:r>
            <a:endParaRPr sz="4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11200"/>
            <a:ext cx="7281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solidFill>
                  <a:srgbClr val="1E487C"/>
                </a:solidFill>
              </a:rPr>
              <a:t>Nearest </a:t>
            </a:r>
            <a:r>
              <a:rPr sz="4000" spc="-90" dirty="0">
                <a:solidFill>
                  <a:srgbClr val="1E487C"/>
                </a:solidFill>
              </a:rPr>
              <a:t>Neighbor</a:t>
            </a:r>
            <a:r>
              <a:rPr sz="4000" spc="-320" dirty="0">
                <a:solidFill>
                  <a:srgbClr val="1E487C"/>
                </a:solidFill>
              </a:rPr>
              <a:t> </a:t>
            </a:r>
            <a:r>
              <a:rPr sz="4000" spc="-90" dirty="0">
                <a:solidFill>
                  <a:srgbClr val="1E487C"/>
                </a:solidFill>
              </a:rPr>
              <a:t>Classification…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1969" y="1631950"/>
            <a:ext cx="781812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 indent="-182880">
              <a:lnSpc>
                <a:spcPct val="100000"/>
              </a:lnSpc>
              <a:spcBef>
                <a:spcPts val="100"/>
              </a:spcBef>
              <a:buClr>
                <a:srgbClr val="F69545"/>
              </a:buClr>
              <a:buSzPct val="83928"/>
              <a:buChar char="•"/>
              <a:tabLst>
                <a:tab pos="208279" algn="l"/>
              </a:tabLst>
            </a:pPr>
            <a:r>
              <a:rPr sz="2800" spc="-5" dirty="0">
                <a:latin typeface="Arial"/>
                <a:cs typeface="Arial"/>
              </a:rPr>
              <a:t>Choosing the </a:t>
            </a:r>
            <a:r>
              <a:rPr sz="2800" dirty="0">
                <a:latin typeface="Arial"/>
                <a:cs typeface="Arial"/>
              </a:rPr>
              <a:t>value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k:</a:t>
            </a:r>
            <a:endParaRPr sz="2800">
              <a:latin typeface="Arial"/>
              <a:cs typeface="Arial"/>
            </a:endParaRPr>
          </a:p>
          <a:p>
            <a:pPr marL="482600" lvl="1" indent="-182880">
              <a:lnSpc>
                <a:spcPct val="100000"/>
              </a:lnSpc>
              <a:buClr>
                <a:srgbClr val="4E80BC"/>
              </a:buClr>
              <a:buSzPct val="85416"/>
              <a:buChar char="•"/>
              <a:tabLst>
                <a:tab pos="482600" algn="l"/>
              </a:tabLst>
            </a:pPr>
            <a:r>
              <a:rPr sz="2400" dirty="0">
                <a:latin typeface="Arial"/>
                <a:cs typeface="Arial"/>
              </a:rPr>
              <a:t>If k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too </a:t>
            </a:r>
            <a:r>
              <a:rPr sz="2400" spc="-5" dirty="0">
                <a:latin typeface="Arial"/>
                <a:cs typeface="Arial"/>
              </a:rPr>
              <a:t>small, sensitive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noise </a:t>
            </a:r>
            <a:r>
              <a:rPr sz="2400" spc="-10" dirty="0">
                <a:latin typeface="Arial"/>
                <a:cs typeface="Arial"/>
              </a:rPr>
              <a:t>points</a:t>
            </a:r>
            <a:endParaRPr sz="2400">
              <a:latin typeface="Arial"/>
              <a:cs typeface="Arial"/>
            </a:endParaRPr>
          </a:p>
          <a:p>
            <a:pPr marL="481965" marR="17780" lvl="1" indent="-182880">
              <a:lnSpc>
                <a:spcPct val="100000"/>
              </a:lnSpc>
              <a:buClr>
                <a:srgbClr val="4E80BC"/>
              </a:buClr>
              <a:buSzPct val="85416"/>
              <a:buChar char="•"/>
              <a:tabLst>
                <a:tab pos="482600" algn="l"/>
              </a:tabLst>
            </a:pPr>
            <a:r>
              <a:rPr sz="2400" dirty="0">
                <a:latin typeface="Arial"/>
                <a:cs typeface="Arial"/>
              </a:rPr>
              <a:t>If k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too </a:t>
            </a:r>
            <a:r>
              <a:rPr sz="2400" spc="-5" dirty="0">
                <a:latin typeface="Arial"/>
                <a:cs typeface="Arial"/>
              </a:rPr>
              <a:t>large, </a:t>
            </a:r>
            <a:r>
              <a:rPr sz="2400" spc="-10" dirty="0">
                <a:latin typeface="Arial"/>
                <a:cs typeface="Arial"/>
              </a:rPr>
              <a:t>neighborhood </a:t>
            </a:r>
            <a:r>
              <a:rPr sz="2400" spc="-5" dirty="0">
                <a:latin typeface="Arial"/>
                <a:cs typeface="Arial"/>
              </a:rPr>
              <a:t>may </a:t>
            </a:r>
            <a:r>
              <a:rPr sz="2400" spc="-10" dirty="0">
                <a:latin typeface="Arial"/>
                <a:cs typeface="Arial"/>
              </a:rPr>
              <a:t>include </a:t>
            </a:r>
            <a:r>
              <a:rPr sz="2400" spc="-5" dirty="0">
                <a:latin typeface="Arial"/>
                <a:cs typeface="Arial"/>
              </a:rPr>
              <a:t>points from  </a:t>
            </a:r>
            <a:r>
              <a:rPr sz="2400" spc="-10" dirty="0">
                <a:latin typeface="Arial"/>
                <a:cs typeface="Arial"/>
              </a:rPr>
              <a:t>other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199129"/>
            <a:ext cx="3733800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497</Words>
  <Application>Microsoft Office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Office Theme</vt:lpstr>
      <vt:lpstr>PowerPoint Presentation</vt:lpstr>
      <vt:lpstr>Instance-Based Classifiers</vt:lpstr>
      <vt:lpstr>Instance Based Classifiers</vt:lpstr>
      <vt:lpstr>Nearest Neighbor Classifiers</vt:lpstr>
      <vt:lpstr>Nearest-Neighbor Classifiers</vt:lpstr>
      <vt:lpstr>Definition of Nearest Neighbor</vt:lpstr>
      <vt:lpstr>1 nearest-neighbor</vt:lpstr>
      <vt:lpstr>Nearest Neighbor Classification</vt:lpstr>
      <vt:lpstr>Nearest Neighbor Classification…</vt:lpstr>
      <vt:lpstr>Nearest Neighbor Classification…</vt:lpstr>
      <vt:lpstr>Nearest Neighbor Classification…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Aritra Sinha</cp:lastModifiedBy>
  <cp:revision>5</cp:revision>
  <dcterms:created xsi:type="dcterms:W3CDTF">2020-10-11T17:23:20Z</dcterms:created>
  <dcterms:modified xsi:type="dcterms:W3CDTF">2021-02-07T03:17:20Z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2017-12-29T00:00:00Z</vt:filetime>
  </property>
  <property fmtid="{D5CDD505-2E9C-101B-9397-08002B2CF9AE}" pid="3" name="Creator">
    <vt:lpwstr>Impress</vt:lpwstr>
  </property>
  <property fmtid="{D5CDD505-2E9C-101B-9397-08002B2CF9AE}" pid="4" name="LastSaved">
    <vt:filetime>2017-12-29T00:00:00Z</vt:filetime>
  </property>
</Properties>
</file>