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1238" y="353009"/>
            <a:ext cx="8021523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83839" y="2054860"/>
            <a:ext cx="6360160" cy="2740660"/>
          </a:xfrm>
          <a:custGeom>
            <a:avLst/>
            <a:gdLst/>
            <a:ahLst/>
            <a:cxnLst/>
            <a:rect l="l" t="t" r="r" b="b"/>
            <a:pathLst>
              <a:path w="6360159" h="2740660">
                <a:moveTo>
                  <a:pt x="6360160" y="0"/>
                </a:moveTo>
                <a:lnTo>
                  <a:pt x="0" y="0"/>
                </a:lnTo>
                <a:lnTo>
                  <a:pt x="0" y="2740660"/>
                </a:lnTo>
                <a:lnTo>
                  <a:pt x="6360160" y="2740660"/>
                </a:lnTo>
                <a:lnTo>
                  <a:pt x="6360160" y="0"/>
                </a:lnTo>
                <a:close/>
              </a:path>
            </a:pathLst>
          </a:custGeom>
          <a:solidFill>
            <a:srgbClr val="ED88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054860"/>
            <a:ext cx="2730500" cy="2740660"/>
          </a:xfrm>
          <a:custGeom>
            <a:avLst/>
            <a:gdLst/>
            <a:ahLst/>
            <a:cxnLst/>
            <a:rect l="l" t="t" r="r" b="b"/>
            <a:pathLst>
              <a:path w="2730500" h="2740660">
                <a:moveTo>
                  <a:pt x="2730500" y="0"/>
                </a:moveTo>
                <a:lnTo>
                  <a:pt x="0" y="0"/>
                </a:lnTo>
                <a:lnTo>
                  <a:pt x="0" y="2740660"/>
                </a:lnTo>
                <a:lnTo>
                  <a:pt x="2730500" y="2740660"/>
                </a:lnTo>
                <a:lnTo>
                  <a:pt x="2730500" y="0"/>
                </a:lnTo>
                <a:close/>
              </a:path>
            </a:pathLst>
          </a:custGeom>
          <a:solidFill>
            <a:srgbClr val="94AC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5649" y="2291587"/>
            <a:ext cx="5092700" cy="1399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1238" y="1366266"/>
            <a:ext cx="8027670" cy="269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.berkeley.edu/~breiman/RandomForests/cc_home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5216" y="3287090"/>
            <a:ext cx="22453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Random</a:t>
            </a:r>
            <a:r>
              <a:rPr sz="2400" i="1" spc="-20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Forest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3009"/>
            <a:ext cx="38709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>
                <a:solidFill>
                  <a:srgbClr val="000000"/>
                </a:solidFill>
              </a:rPr>
              <a:t>Variable</a:t>
            </a:r>
            <a:r>
              <a:rPr sz="3200" spc="-105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Importance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1238" y="1307708"/>
            <a:ext cx="7372984" cy="3475354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10" dirty="0">
                <a:latin typeface="Arial"/>
                <a:cs typeface="Arial"/>
              </a:rPr>
              <a:t>Random </a:t>
            </a:r>
            <a:r>
              <a:rPr sz="2000" spc="-5" dirty="0">
                <a:latin typeface="Arial"/>
                <a:cs typeface="Arial"/>
              </a:rPr>
              <a:t>Forest computes </a:t>
            </a:r>
            <a:r>
              <a:rPr sz="2000" spc="-35" dirty="0">
                <a:latin typeface="Arial"/>
                <a:cs typeface="Arial"/>
              </a:rPr>
              <a:t>two </a:t>
            </a:r>
            <a:r>
              <a:rPr sz="2000" dirty="0">
                <a:latin typeface="Arial"/>
                <a:cs typeface="Arial"/>
              </a:rPr>
              <a:t>measures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50" dirty="0">
                <a:latin typeface="Arial"/>
                <a:cs typeface="Arial"/>
              </a:rPr>
              <a:t>Variable </a:t>
            </a:r>
            <a:r>
              <a:rPr sz="2000" spc="-5" dirty="0">
                <a:latin typeface="Arial"/>
                <a:cs typeface="Arial"/>
              </a:rPr>
              <a:t>Importance</a:t>
            </a:r>
            <a:endParaRPr sz="20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420"/>
              </a:spcBef>
              <a:buChar char="–"/>
              <a:tabLst>
                <a:tab pos="473075" algn="l"/>
              </a:tabLst>
            </a:pPr>
            <a:r>
              <a:rPr sz="1800" spc="-10" dirty="0">
                <a:latin typeface="Arial"/>
                <a:cs typeface="Arial"/>
              </a:rPr>
              <a:t>Mean </a:t>
            </a:r>
            <a:r>
              <a:rPr sz="1800" dirty="0">
                <a:latin typeface="Arial"/>
                <a:cs typeface="Arial"/>
              </a:rPr>
              <a:t>Decrease in</a:t>
            </a:r>
            <a:r>
              <a:rPr sz="1800" spc="-2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Accuracy</a:t>
            </a:r>
            <a:endParaRPr sz="18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385"/>
              </a:spcBef>
              <a:buChar char="–"/>
              <a:tabLst>
                <a:tab pos="473075" algn="l"/>
              </a:tabLst>
            </a:pPr>
            <a:r>
              <a:rPr sz="1800" spc="-10" dirty="0">
                <a:latin typeface="Arial"/>
                <a:cs typeface="Arial"/>
              </a:rPr>
              <a:t>Mean </a:t>
            </a:r>
            <a:r>
              <a:rPr sz="1800" dirty="0">
                <a:latin typeface="Arial"/>
                <a:cs typeface="Arial"/>
              </a:rPr>
              <a:t>Decrease in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Gini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sz="2000" spc="-30" dirty="0">
                <a:latin typeface="Arial"/>
                <a:cs typeface="Arial"/>
              </a:rPr>
              <a:t>Mean </a:t>
            </a:r>
            <a:r>
              <a:rPr sz="2000" spc="-5" dirty="0">
                <a:latin typeface="Arial"/>
                <a:cs typeface="Arial"/>
              </a:rPr>
              <a:t>Decrease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Accuracy </a:t>
            </a:r>
            <a:r>
              <a:rPr sz="2000" spc="-25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based on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permutation</a:t>
            </a:r>
            <a:endParaRPr sz="2000">
              <a:latin typeface="Arial"/>
              <a:cs typeface="Arial"/>
            </a:endParaRPr>
          </a:p>
          <a:p>
            <a:pPr marL="472440" marR="12065" lvl="1" indent="-228600">
              <a:lnSpc>
                <a:spcPct val="100000"/>
              </a:lnSpc>
              <a:spcBef>
                <a:spcPts val="395"/>
              </a:spcBef>
              <a:buChar char="–"/>
              <a:tabLst>
                <a:tab pos="473075" algn="l"/>
              </a:tabLst>
            </a:pPr>
            <a:r>
              <a:rPr sz="1800" dirty="0">
                <a:latin typeface="Arial"/>
                <a:cs typeface="Arial"/>
              </a:rPr>
              <a:t>Randomly permute values of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variable for </a:t>
            </a:r>
            <a:r>
              <a:rPr sz="1800" spc="-25" dirty="0">
                <a:latin typeface="Arial"/>
                <a:cs typeface="Arial"/>
              </a:rPr>
              <a:t>which </a:t>
            </a:r>
            <a:r>
              <a:rPr sz="1800" spc="10" dirty="0">
                <a:latin typeface="Arial"/>
                <a:cs typeface="Arial"/>
              </a:rPr>
              <a:t>importanceis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  computed in the </a:t>
            </a:r>
            <a:r>
              <a:rPr sz="1800" spc="-10" dirty="0">
                <a:latin typeface="Arial"/>
                <a:cs typeface="Arial"/>
              </a:rPr>
              <a:t>OOB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sample</a:t>
            </a:r>
            <a:endParaRPr sz="18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409"/>
              </a:spcBef>
              <a:buChar char="–"/>
              <a:tabLst>
                <a:tab pos="473075" algn="l"/>
              </a:tabLst>
            </a:pPr>
            <a:r>
              <a:rPr sz="1800" dirty="0">
                <a:latin typeface="Arial"/>
                <a:cs typeface="Arial"/>
              </a:rPr>
              <a:t>Compute the Error Rate </a:t>
            </a:r>
            <a:r>
              <a:rPr sz="1800" spc="-25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permuted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values</a:t>
            </a:r>
            <a:endParaRPr sz="18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409"/>
              </a:spcBef>
              <a:buChar char="–"/>
              <a:tabLst>
                <a:tab pos="473075" algn="l"/>
              </a:tabLst>
            </a:pPr>
            <a:r>
              <a:rPr sz="1800" dirty="0">
                <a:latin typeface="Arial"/>
                <a:cs typeface="Arial"/>
              </a:rPr>
              <a:t>Compute decrease in </a:t>
            </a:r>
            <a:r>
              <a:rPr sz="1800" spc="-10" dirty="0">
                <a:latin typeface="Arial"/>
                <a:cs typeface="Arial"/>
              </a:rPr>
              <a:t>OOB </a:t>
            </a:r>
            <a:r>
              <a:rPr sz="1800" dirty="0">
                <a:latin typeface="Arial"/>
                <a:cs typeface="Arial"/>
              </a:rPr>
              <a:t>Error rate </a:t>
            </a:r>
            <a:r>
              <a:rPr sz="1800" spc="10" dirty="0">
                <a:latin typeface="Arial"/>
                <a:cs typeface="Arial"/>
              </a:rPr>
              <a:t>(Permuted-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permuted)</a:t>
            </a:r>
            <a:endParaRPr sz="18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385"/>
              </a:spcBef>
              <a:buChar char="–"/>
              <a:tabLst>
                <a:tab pos="473075" algn="l"/>
              </a:tabLst>
            </a:pPr>
            <a:r>
              <a:rPr sz="1800" spc="-10" dirty="0">
                <a:latin typeface="Arial"/>
                <a:cs typeface="Arial"/>
              </a:rPr>
              <a:t>Average </a:t>
            </a:r>
            <a:r>
              <a:rPr sz="1800" dirty="0">
                <a:latin typeface="Arial"/>
                <a:cs typeface="Arial"/>
              </a:rPr>
              <a:t>the decrease </a:t>
            </a:r>
            <a:r>
              <a:rPr sz="1800" spc="-5" dirty="0">
                <a:latin typeface="Arial"/>
                <a:cs typeface="Arial"/>
              </a:rPr>
              <a:t>over </a:t>
            </a:r>
            <a:r>
              <a:rPr sz="1800" dirty="0">
                <a:latin typeface="Arial"/>
                <a:cs typeface="Arial"/>
              </a:rPr>
              <a:t>all the</a:t>
            </a:r>
            <a:r>
              <a:rPr sz="1800" spc="-3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trees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238" y="5476747"/>
            <a:ext cx="787844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10" dirty="0">
                <a:latin typeface="Arial"/>
                <a:cs typeface="Arial"/>
              </a:rPr>
              <a:t>Mean </a:t>
            </a:r>
            <a:r>
              <a:rPr sz="2000" spc="-5" dirty="0">
                <a:latin typeface="Arial"/>
                <a:cs typeface="Arial"/>
              </a:rPr>
              <a:t>Decrease </a:t>
            </a:r>
            <a:r>
              <a:rPr sz="2000" spc="-10" dirty="0">
                <a:latin typeface="Arial"/>
                <a:cs typeface="Arial"/>
              </a:rPr>
              <a:t>in Gini is </a:t>
            </a:r>
            <a:r>
              <a:rPr sz="2000" spc="-5" dirty="0">
                <a:latin typeface="Arial"/>
                <a:cs typeface="Arial"/>
              </a:rPr>
              <a:t>computed as “</a:t>
            </a:r>
            <a:r>
              <a:rPr sz="2000" b="1" spc="-5" dirty="0">
                <a:latin typeface="Arial"/>
                <a:cs typeface="Arial"/>
              </a:rPr>
              <a:t>total </a:t>
            </a:r>
            <a:r>
              <a:rPr sz="2000" b="1" spc="-35" dirty="0">
                <a:latin typeface="Arial"/>
                <a:cs typeface="Arial"/>
              </a:rPr>
              <a:t>decrease </a:t>
            </a:r>
            <a:r>
              <a:rPr sz="2000" b="1" spc="-10" dirty="0">
                <a:latin typeface="Arial"/>
                <a:cs typeface="Arial"/>
              </a:rPr>
              <a:t>in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node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latin typeface="Arial"/>
                <a:cs typeface="Arial"/>
              </a:rPr>
              <a:t>impurities </a:t>
            </a:r>
            <a:r>
              <a:rPr sz="2000" b="1" spc="-5" dirty="0">
                <a:latin typeface="Arial"/>
                <a:cs typeface="Arial"/>
              </a:rPr>
              <a:t>from splitting </a:t>
            </a:r>
            <a:r>
              <a:rPr sz="2000" b="1" spc="-15" dirty="0">
                <a:latin typeface="Arial"/>
                <a:cs typeface="Arial"/>
              </a:rPr>
              <a:t>on </a:t>
            </a:r>
            <a:r>
              <a:rPr sz="2000" b="1" spc="-5" dirty="0">
                <a:latin typeface="Arial"/>
                <a:cs typeface="Arial"/>
              </a:rPr>
              <a:t>the variable, </a:t>
            </a:r>
            <a:r>
              <a:rPr sz="2000" b="1" spc="-30" dirty="0">
                <a:latin typeface="Arial"/>
                <a:cs typeface="Arial"/>
              </a:rPr>
              <a:t>averaged </a:t>
            </a:r>
            <a:r>
              <a:rPr sz="2000" b="1" spc="-20" dirty="0">
                <a:latin typeface="Arial"/>
                <a:cs typeface="Arial"/>
              </a:rPr>
              <a:t>over </a:t>
            </a:r>
            <a:r>
              <a:rPr sz="2000" b="1" spc="-10" dirty="0">
                <a:latin typeface="Arial"/>
                <a:cs typeface="Arial"/>
              </a:rPr>
              <a:t>all</a:t>
            </a:r>
            <a:r>
              <a:rPr sz="2000" b="1" spc="-39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trees</a:t>
            </a:r>
            <a:r>
              <a:rPr sz="2000" spc="-10" dirty="0"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1" y="353009"/>
            <a:ext cx="834580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>
                <a:solidFill>
                  <a:srgbClr val="000000"/>
                </a:solidFill>
              </a:rPr>
              <a:t>Finding optimal </a:t>
            </a:r>
            <a:r>
              <a:rPr sz="3200" spc="-40" dirty="0">
                <a:solidFill>
                  <a:srgbClr val="000000"/>
                </a:solidFill>
              </a:rPr>
              <a:t>values </a:t>
            </a:r>
            <a:r>
              <a:rPr sz="3200" spc="-30" dirty="0">
                <a:solidFill>
                  <a:srgbClr val="000000"/>
                </a:solidFill>
              </a:rPr>
              <a:t>using</a:t>
            </a:r>
            <a:r>
              <a:rPr sz="3200" spc="-95" dirty="0">
                <a:solidFill>
                  <a:srgbClr val="000000"/>
                </a:solidFill>
              </a:rPr>
              <a:t> </a:t>
            </a:r>
            <a:r>
              <a:rPr sz="3200" spc="-30" dirty="0">
                <a:solidFill>
                  <a:srgbClr val="000000"/>
                </a:solidFill>
              </a:rPr>
              <a:t>GridSearchCV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23479" y="1636572"/>
            <a:ext cx="8763086" cy="4383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3009"/>
            <a:ext cx="382270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>
                <a:solidFill>
                  <a:srgbClr val="000000"/>
                </a:solidFill>
              </a:rPr>
              <a:t>Learning</a:t>
            </a:r>
            <a:r>
              <a:rPr sz="3200" spc="-195" dirty="0">
                <a:solidFill>
                  <a:srgbClr val="000000"/>
                </a:solidFill>
              </a:rPr>
              <a:t> </a:t>
            </a:r>
            <a:r>
              <a:rPr sz="3200" spc="-40" dirty="0">
                <a:solidFill>
                  <a:srgbClr val="000000"/>
                </a:solidFill>
              </a:rPr>
              <a:t>Objectives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1238" y="1188019"/>
            <a:ext cx="5394325" cy="292227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9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20" dirty="0">
                <a:latin typeface="Arial"/>
                <a:cs typeface="Arial"/>
              </a:rPr>
              <a:t>What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Ensemble</a:t>
            </a:r>
            <a:r>
              <a:rPr sz="2000" spc="-2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Modeling?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20" dirty="0">
                <a:latin typeface="Arial"/>
                <a:cs typeface="Arial"/>
              </a:rPr>
              <a:t>What </a:t>
            </a:r>
            <a:r>
              <a:rPr sz="2000" spc="-20" dirty="0">
                <a:latin typeface="Arial"/>
                <a:cs typeface="Arial"/>
              </a:rPr>
              <a:t>is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Bagging?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2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30" dirty="0">
                <a:latin typeface="Arial"/>
                <a:cs typeface="Arial"/>
              </a:rPr>
              <a:t>Random </a:t>
            </a:r>
            <a:r>
              <a:rPr sz="2000" spc="-5" dirty="0">
                <a:latin typeface="Arial"/>
                <a:cs typeface="Arial"/>
              </a:rPr>
              <a:t>Forest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Algorithm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9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20" dirty="0">
                <a:latin typeface="Arial"/>
                <a:cs typeface="Arial"/>
              </a:rPr>
              <a:t>Out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Bag </a:t>
            </a:r>
            <a:r>
              <a:rPr sz="2000" spc="-5" dirty="0">
                <a:latin typeface="Arial"/>
                <a:cs typeface="Arial"/>
              </a:rPr>
              <a:t>Error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Rate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30" dirty="0">
                <a:latin typeface="Arial"/>
                <a:cs typeface="Arial"/>
              </a:rPr>
              <a:t>Finding </a:t>
            </a:r>
            <a:r>
              <a:rPr sz="2000" spc="-5" dirty="0">
                <a:latin typeface="Arial"/>
                <a:cs typeface="Arial"/>
              </a:rPr>
              <a:t>Optimal </a:t>
            </a:r>
            <a:r>
              <a:rPr sz="2000" dirty="0">
                <a:latin typeface="Arial"/>
                <a:cs typeface="Arial"/>
              </a:rPr>
              <a:t>Number </a:t>
            </a:r>
            <a:r>
              <a:rPr sz="2000" spc="-10" dirty="0">
                <a:latin typeface="Arial"/>
                <a:cs typeface="Arial"/>
              </a:rPr>
              <a:t>of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Trees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2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10" dirty="0">
                <a:latin typeface="Arial"/>
                <a:cs typeface="Arial"/>
              </a:rPr>
              <a:t>Finding </a:t>
            </a:r>
            <a:r>
              <a:rPr sz="2000" dirty="0">
                <a:latin typeface="Arial"/>
                <a:cs typeface="Arial"/>
              </a:rPr>
              <a:t>Optimal Number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50" dirty="0">
                <a:latin typeface="Arial"/>
                <a:cs typeface="Arial"/>
              </a:rPr>
              <a:t>Variables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Select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3009"/>
            <a:ext cx="30492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>
                <a:solidFill>
                  <a:srgbClr val="000000"/>
                </a:solidFill>
              </a:rPr>
              <a:t>Some</a:t>
            </a:r>
            <a:r>
              <a:rPr sz="3200" spc="-105" dirty="0">
                <a:solidFill>
                  <a:srgbClr val="000000"/>
                </a:solidFill>
              </a:rPr>
              <a:t> </a:t>
            </a:r>
            <a:r>
              <a:rPr sz="3200" spc="-35" dirty="0">
                <a:solidFill>
                  <a:srgbClr val="000000"/>
                </a:solidFill>
              </a:rPr>
              <a:t>Concepts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11048" y="1366266"/>
            <a:ext cx="7817484" cy="40951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2100" marR="250825" indent="-228600" algn="just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292100" algn="l"/>
              </a:tabLst>
            </a:pPr>
            <a:r>
              <a:rPr sz="2000" b="1" spc="-30" dirty="0">
                <a:latin typeface="Arial"/>
                <a:cs typeface="Arial"/>
              </a:rPr>
              <a:t>Ensemble </a:t>
            </a:r>
            <a:r>
              <a:rPr sz="2000" spc="-5" dirty="0">
                <a:latin typeface="Arial"/>
                <a:cs typeface="Arial"/>
              </a:rPr>
              <a:t>: use </a:t>
            </a:r>
            <a:r>
              <a:rPr sz="2000" spc="-20" dirty="0">
                <a:latin typeface="Arial"/>
                <a:cs typeface="Arial"/>
              </a:rPr>
              <a:t>of </a:t>
            </a:r>
            <a:r>
              <a:rPr sz="2000" b="1" i="1" spc="-30" dirty="0">
                <a:latin typeface="Arial"/>
                <a:cs typeface="Arial"/>
              </a:rPr>
              <a:t>multiple </a:t>
            </a:r>
            <a:r>
              <a:rPr sz="2000" b="1" i="1" spc="-25" dirty="0">
                <a:latin typeface="Arial"/>
                <a:cs typeface="Arial"/>
              </a:rPr>
              <a:t>learning </a:t>
            </a:r>
            <a:r>
              <a:rPr sz="2000" b="1" i="1" spc="-10" dirty="0">
                <a:latin typeface="Arial"/>
                <a:cs typeface="Arial"/>
              </a:rPr>
              <a:t>algorithms </a:t>
            </a:r>
            <a:r>
              <a:rPr sz="2000" spc="-10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obtain </a:t>
            </a:r>
            <a:r>
              <a:rPr sz="2000" spc="-15" dirty="0">
                <a:latin typeface="Arial"/>
                <a:cs typeface="Arial"/>
              </a:rPr>
              <a:t>better  </a:t>
            </a:r>
            <a:r>
              <a:rPr sz="2000" b="1" i="1" spc="-10" dirty="0">
                <a:latin typeface="Arial"/>
                <a:cs typeface="Arial"/>
              </a:rPr>
              <a:t>predictive performance </a:t>
            </a:r>
            <a:r>
              <a:rPr sz="2000" spc="-15" dirty="0">
                <a:latin typeface="Arial"/>
                <a:cs typeface="Arial"/>
              </a:rPr>
              <a:t>than </a:t>
            </a:r>
            <a:r>
              <a:rPr sz="2000" spc="-10" dirty="0">
                <a:latin typeface="Arial"/>
                <a:cs typeface="Arial"/>
              </a:rPr>
              <a:t>could be </a:t>
            </a:r>
            <a:r>
              <a:rPr sz="2000" spc="-15" dirty="0">
                <a:latin typeface="Arial"/>
                <a:cs typeface="Arial"/>
              </a:rPr>
              <a:t>obtained </a:t>
            </a:r>
            <a:r>
              <a:rPr sz="2000" spc="-10" dirty="0">
                <a:latin typeface="Arial"/>
                <a:cs typeface="Arial"/>
              </a:rPr>
              <a:t>from </a:t>
            </a:r>
            <a:r>
              <a:rPr sz="2000" dirty="0">
                <a:latin typeface="Arial"/>
                <a:cs typeface="Arial"/>
              </a:rPr>
              <a:t>any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5" dirty="0">
                <a:latin typeface="Arial"/>
                <a:cs typeface="Arial"/>
              </a:rPr>
              <a:t>the  </a:t>
            </a:r>
            <a:r>
              <a:rPr sz="2000" spc="-5" dirty="0">
                <a:latin typeface="Arial"/>
                <a:cs typeface="Arial"/>
              </a:rPr>
              <a:t>constituent </a:t>
            </a:r>
            <a:r>
              <a:rPr sz="2000" spc="-10" dirty="0">
                <a:latin typeface="Arial"/>
                <a:cs typeface="Arial"/>
              </a:rPr>
              <a:t>learning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algorithms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2700">
              <a:latin typeface="Arial"/>
              <a:cs typeface="Arial"/>
            </a:endParaRPr>
          </a:p>
          <a:p>
            <a:pPr marL="292100" marR="59055" indent="-2286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2100" algn="l"/>
                <a:tab pos="7447280" algn="l"/>
              </a:tabLst>
            </a:pPr>
            <a:r>
              <a:rPr sz="2000" b="1" spc="-30" dirty="0">
                <a:latin typeface="Arial"/>
                <a:cs typeface="Arial"/>
              </a:rPr>
              <a:t>Bootstrap aggregating</a:t>
            </a:r>
            <a:r>
              <a:rPr sz="2000" spc="-30" dirty="0">
                <a:latin typeface="Arial"/>
                <a:cs typeface="Arial"/>
              </a:rPr>
              <a:t>, </a:t>
            </a:r>
            <a:r>
              <a:rPr sz="2000" spc="-10" dirty="0">
                <a:latin typeface="Arial"/>
                <a:cs typeface="Arial"/>
              </a:rPr>
              <a:t>also called </a:t>
            </a:r>
            <a:r>
              <a:rPr sz="2000" b="1" spc="-25" dirty="0">
                <a:latin typeface="Arial"/>
                <a:cs typeface="Arial"/>
              </a:rPr>
              <a:t>bagging: </a:t>
            </a:r>
            <a:r>
              <a:rPr sz="2000" spc="-30" dirty="0">
                <a:latin typeface="Arial"/>
                <a:cs typeface="Arial"/>
              </a:rPr>
              <a:t>Given </a:t>
            </a:r>
            <a:r>
              <a:rPr sz="2000" spc="-5" dirty="0">
                <a:latin typeface="Arial"/>
                <a:cs typeface="Arial"/>
              </a:rPr>
              <a:t>a standard  tra</a:t>
            </a:r>
            <a:r>
              <a:rPr sz="2000" spc="-2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D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s</a:t>
            </a:r>
            <a:r>
              <a:rPr sz="2000" spc="-40" dirty="0">
                <a:latin typeface="Arial"/>
                <a:cs typeface="Arial"/>
              </a:rPr>
              <a:t>i</a:t>
            </a:r>
            <a:r>
              <a:rPr sz="2000" spc="-65" dirty="0">
                <a:latin typeface="Arial"/>
                <a:cs typeface="Arial"/>
              </a:rPr>
              <a:t>z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spc="-35" dirty="0">
                <a:latin typeface="Arial"/>
                <a:cs typeface="Arial"/>
              </a:rPr>
              <a:t>bagg</a:t>
            </a:r>
            <a:r>
              <a:rPr sz="2000" spc="-40" dirty="0">
                <a:latin typeface="Arial"/>
                <a:cs typeface="Arial"/>
              </a:rPr>
              <a:t>i</a:t>
            </a:r>
            <a:r>
              <a:rPr sz="2000" spc="-3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at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m </a:t>
            </a:r>
            <a:r>
              <a:rPr sz="2000" spc="-10" dirty="0">
                <a:latin typeface="Arial"/>
                <a:cs typeface="Arial"/>
              </a:rPr>
              <a:t>new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tra</a:t>
            </a:r>
            <a:r>
              <a:rPr sz="2000" spc="-2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ets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D</a:t>
            </a:r>
            <a:r>
              <a:rPr sz="2025" spc="7" baseline="-6172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,  each of </a:t>
            </a:r>
            <a:r>
              <a:rPr sz="2000" spc="-35" dirty="0">
                <a:latin typeface="Arial"/>
                <a:cs typeface="Arial"/>
              </a:rPr>
              <a:t>size </a:t>
            </a:r>
            <a:r>
              <a:rPr sz="2000" i="1" spc="-5" dirty="0">
                <a:latin typeface="Arial"/>
                <a:cs typeface="Arial"/>
              </a:rPr>
              <a:t>n′</a:t>
            </a:r>
            <a:r>
              <a:rPr sz="2000" spc="-5" dirty="0">
                <a:latin typeface="Arial"/>
                <a:cs typeface="Arial"/>
              </a:rPr>
              <a:t>, by sampling </a:t>
            </a:r>
            <a:r>
              <a:rPr sz="2000" dirty="0">
                <a:latin typeface="Arial"/>
                <a:cs typeface="Arial"/>
              </a:rPr>
              <a:t>from </a:t>
            </a:r>
            <a:r>
              <a:rPr sz="2000" spc="-5" dirty="0">
                <a:latin typeface="Arial"/>
                <a:cs typeface="Arial"/>
              </a:rPr>
              <a:t>D </a:t>
            </a:r>
            <a:r>
              <a:rPr sz="2000" dirty="0">
                <a:latin typeface="Arial"/>
                <a:cs typeface="Arial"/>
              </a:rPr>
              <a:t>uniformly </a:t>
            </a:r>
            <a:r>
              <a:rPr sz="2000" spc="-35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replacement. </a:t>
            </a:r>
            <a:r>
              <a:rPr sz="2000" spc="-10" dirty="0">
                <a:latin typeface="Arial"/>
                <a:cs typeface="Arial"/>
              </a:rPr>
              <a:t>By  </a:t>
            </a:r>
            <a:r>
              <a:rPr sz="2000" spc="-5" dirty="0">
                <a:latin typeface="Arial"/>
                <a:cs typeface="Arial"/>
              </a:rPr>
              <a:t>sampling </a:t>
            </a:r>
            <a:r>
              <a:rPr sz="2000" spc="-35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replacement, </a:t>
            </a:r>
            <a:r>
              <a:rPr sz="2000" spc="5" dirty="0">
                <a:latin typeface="Arial"/>
                <a:cs typeface="Arial"/>
              </a:rPr>
              <a:t>some </a:t>
            </a:r>
            <a:r>
              <a:rPr sz="2000" spc="-10" dirty="0">
                <a:latin typeface="Arial"/>
                <a:cs typeface="Arial"/>
              </a:rPr>
              <a:t>observations </a:t>
            </a:r>
            <a:r>
              <a:rPr sz="2000" spc="5" dirty="0">
                <a:latin typeface="Arial"/>
                <a:cs typeface="Arial"/>
              </a:rPr>
              <a:t>may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spc="-10" dirty="0">
                <a:latin typeface="Arial"/>
                <a:cs typeface="Arial"/>
              </a:rPr>
              <a:t>repeated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  </a:t>
            </a:r>
            <a:r>
              <a:rPr sz="2000" spc="-5" dirty="0">
                <a:latin typeface="Arial"/>
                <a:cs typeface="Arial"/>
              </a:rPr>
              <a:t>each 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25" baseline="-6172" dirty="0">
                <a:latin typeface="Arial"/>
                <a:cs typeface="Arial"/>
              </a:rPr>
              <a:t>i. </a:t>
            </a:r>
            <a:r>
              <a:rPr sz="2000" spc="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kind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sample </a:t>
            </a:r>
            <a:r>
              <a:rPr sz="2000" spc="-20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called </a:t>
            </a:r>
            <a:r>
              <a:rPr sz="2000" spc="-5" dirty="0">
                <a:latin typeface="Arial"/>
                <a:cs typeface="Arial"/>
              </a:rPr>
              <a:t>Bootstrap. </a:t>
            </a:r>
            <a:r>
              <a:rPr sz="2000" spc="5" dirty="0">
                <a:latin typeface="Arial"/>
                <a:cs typeface="Arial"/>
              </a:rPr>
              <a:t>The </a:t>
            </a:r>
            <a:r>
              <a:rPr sz="2000" i="1" spc="-5" dirty="0">
                <a:latin typeface="Arial"/>
                <a:cs typeface="Arial"/>
              </a:rPr>
              <a:t>m </a:t>
            </a:r>
            <a:r>
              <a:rPr sz="2000" spc="-5" dirty="0">
                <a:latin typeface="Arial"/>
                <a:cs typeface="Arial"/>
              </a:rPr>
              <a:t>models are  </a:t>
            </a:r>
            <a:r>
              <a:rPr sz="2000" spc="-25" dirty="0">
                <a:latin typeface="Arial"/>
                <a:cs typeface="Arial"/>
              </a:rPr>
              <a:t>fitted </a:t>
            </a:r>
            <a:r>
              <a:rPr sz="2000" spc="-10" dirty="0">
                <a:latin typeface="Arial"/>
                <a:cs typeface="Arial"/>
              </a:rPr>
              <a:t>using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35" dirty="0">
                <a:latin typeface="Arial"/>
                <a:cs typeface="Arial"/>
              </a:rPr>
              <a:t>above </a:t>
            </a:r>
            <a:r>
              <a:rPr sz="2000" i="1" spc="-10" dirty="0">
                <a:latin typeface="Arial"/>
                <a:cs typeface="Arial"/>
              </a:rPr>
              <a:t>m </a:t>
            </a:r>
            <a:r>
              <a:rPr sz="2000" spc="-5" dirty="0">
                <a:latin typeface="Arial"/>
                <a:cs typeface="Arial"/>
              </a:rPr>
              <a:t>bootstrap samples </a:t>
            </a:r>
            <a:r>
              <a:rPr sz="2000" spc="-1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combined  </a:t>
            </a:r>
            <a:r>
              <a:rPr sz="2000" spc="-30" dirty="0">
                <a:latin typeface="Arial"/>
                <a:cs typeface="Arial"/>
              </a:rPr>
              <a:t>(aggregated) </a:t>
            </a:r>
            <a:r>
              <a:rPr sz="2000" spc="-5" dirty="0">
                <a:latin typeface="Arial"/>
                <a:cs typeface="Arial"/>
              </a:rPr>
              <a:t>by </a:t>
            </a:r>
            <a:r>
              <a:rPr sz="2000" spc="-35" dirty="0">
                <a:latin typeface="Arial"/>
                <a:cs typeface="Arial"/>
              </a:rPr>
              <a:t>averaging </a:t>
            </a:r>
            <a:r>
              <a:rPr sz="2000" spc="-10" dirty="0">
                <a:latin typeface="Arial"/>
                <a:cs typeface="Arial"/>
              </a:rPr>
              <a:t>the output </a:t>
            </a:r>
            <a:r>
              <a:rPr sz="2000" dirty="0">
                <a:latin typeface="Arial"/>
                <a:cs typeface="Arial"/>
              </a:rPr>
              <a:t>(for </a:t>
            </a:r>
            <a:r>
              <a:rPr sz="2000" spc="-5" dirty="0">
                <a:latin typeface="Arial"/>
                <a:cs typeface="Arial"/>
              </a:rPr>
              <a:t>regression) or </a:t>
            </a:r>
            <a:r>
              <a:rPr sz="2000" spc="-35" dirty="0">
                <a:latin typeface="Arial"/>
                <a:cs typeface="Arial"/>
              </a:rPr>
              <a:t>voting </a:t>
            </a:r>
            <a:r>
              <a:rPr sz="2000" dirty="0">
                <a:latin typeface="Arial"/>
                <a:cs typeface="Arial"/>
              </a:rPr>
              <a:t>(for  </a:t>
            </a:r>
            <a:r>
              <a:rPr sz="2000" spc="-5" dirty="0">
                <a:latin typeface="Arial"/>
                <a:cs typeface="Arial"/>
              </a:rPr>
              <a:t>classification).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435" y="6161633"/>
            <a:ext cx="51250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https://en.wikipedia.org/wiki/Bootstrap_aggregating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3009"/>
            <a:ext cx="29622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>
                <a:solidFill>
                  <a:srgbClr val="000000"/>
                </a:solidFill>
              </a:rPr>
              <a:t>Random</a:t>
            </a:r>
            <a:r>
              <a:rPr sz="3200" spc="-90" dirty="0">
                <a:solidFill>
                  <a:srgbClr val="000000"/>
                </a:solidFill>
              </a:rPr>
              <a:t> </a:t>
            </a:r>
            <a:r>
              <a:rPr sz="3200" spc="-30" dirty="0">
                <a:solidFill>
                  <a:srgbClr val="000000"/>
                </a:solidFill>
              </a:rPr>
              <a:t>Forest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647313" y="1426271"/>
            <a:ext cx="4992370" cy="374650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9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Ensemble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Technique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35" dirty="0">
                <a:latin typeface="Arial"/>
                <a:cs typeface="Arial"/>
              </a:rPr>
              <a:t>Involves </a:t>
            </a:r>
            <a:r>
              <a:rPr sz="2000" spc="-5" dirty="0">
                <a:latin typeface="Arial"/>
                <a:cs typeface="Arial"/>
              </a:rPr>
              <a:t>constructing multitude of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decision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trees </a:t>
            </a:r>
            <a:r>
              <a:rPr sz="2000" spc="-5" dirty="0">
                <a:latin typeface="Arial"/>
                <a:cs typeface="Arial"/>
              </a:rPr>
              <a:t>at </a:t>
            </a:r>
            <a:r>
              <a:rPr sz="2000" spc="-10" dirty="0">
                <a:latin typeface="Arial"/>
                <a:cs typeface="Arial"/>
              </a:rPr>
              <a:t>training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10" dirty="0">
                <a:latin typeface="Arial"/>
                <a:cs typeface="Arial"/>
              </a:rPr>
              <a:t>Prediction </a:t>
            </a:r>
            <a:r>
              <a:rPr sz="2000" spc="-25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based on </a:t>
            </a:r>
            <a:r>
              <a:rPr sz="2000" dirty="0">
                <a:latin typeface="Arial"/>
                <a:cs typeface="Arial"/>
              </a:rPr>
              <a:t>mode for  </a:t>
            </a:r>
            <a:r>
              <a:rPr sz="2000" spc="-5" dirty="0">
                <a:latin typeface="Arial"/>
                <a:cs typeface="Arial"/>
              </a:rPr>
              <a:t>classification tree </a:t>
            </a:r>
            <a:r>
              <a:rPr sz="2000" spc="-10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mean for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regression  tree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10" dirty="0">
                <a:latin typeface="Arial"/>
                <a:cs typeface="Arial"/>
              </a:rPr>
              <a:t>Help </a:t>
            </a:r>
            <a:r>
              <a:rPr sz="2000" spc="-5" dirty="0">
                <a:latin typeface="Arial"/>
                <a:cs typeface="Arial"/>
              </a:rPr>
              <a:t>reduce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over-fitting</a:t>
            </a:r>
            <a:endParaRPr sz="2000">
              <a:latin typeface="Arial"/>
              <a:cs typeface="Arial"/>
            </a:endParaRPr>
          </a:p>
          <a:p>
            <a:pPr marL="473075" marR="14604" indent="-229235">
              <a:lnSpc>
                <a:spcPct val="100000"/>
              </a:lnSpc>
              <a:spcBef>
                <a:spcPts val="415"/>
              </a:spcBef>
            </a:pPr>
            <a:r>
              <a:rPr sz="1800" dirty="0">
                <a:latin typeface="Arial"/>
                <a:cs typeface="Arial"/>
              </a:rPr>
              <a:t>– Note: there is possibility of high over-fitting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at  </a:t>
            </a:r>
            <a:r>
              <a:rPr sz="1800" dirty="0">
                <a:latin typeface="Arial"/>
                <a:cs typeface="Arial"/>
              </a:rPr>
              <a:t>individual tree </a:t>
            </a:r>
            <a:r>
              <a:rPr sz="1800" spc="-5" dirty="0">
                <a:latin typeface="Arial"/>
                <a:cs typeface="Arial"/>
              </a:rPr>
              <a:t>level </a:t>
            </a:r>
            <a:r>
              <a:rPr sz="1800" dirty="0">
                <a:latin typeface="Arial"/>
                <a:cs typeface="Arial"/>
              </a:rPr>
              <a:t>but </a:t>
            </a:r>
            <a:r>
              <a:rPr sz="1800" spc="-5" dirty="0">
                <a:latin typeface="Arial"/>
                <a:cs typeface="Arial"/>
              </a:rPr>
              <a:t>averaging removes 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bias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447800"/>
            <a:ext cx="4114800" cy="3505200"/>
            <a:chOff x="0" y="1447800"/>
            <a:chExt cx="4114800" cy="3505200"/>
          </a:xfrm>
        </p:grpSpPr>
        <p:sp>
          <p:nvSpPr>
            <p:cNvPr id="5" name="object 5"/>
            <p:cNvSpPr/>
            <p:nvPr/>
          </p:nvSpPr>
          <p:spPr>
            <a:xfrm>
              <a:off x="1114983" y="1533525"/>
              <a:ext cx="1761617" cy="18205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447800"/>
              <a:ext cx="2237740" cy="18491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48460" y="1524000"/>
              <a:ext cx="2466340" cy="1849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5459" y="3106420"/>
              <a:ext cx="2466340" cy="18465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0600" y="2573019"/>
              <a:ext cx="2466340" cy="18465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2286000"/>
              <a:ext cx="2466340" cy="1849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3009"/>
            <a:ext cx="25438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0000"/>
                </a:solidFill>
              </a:rPr>
              <a:t>RF</a:t>
            </a:r>
            <a:r>
              <a:rPr sz="3200" spc="-135" dirty="0">
                <a:solidFill>
                  <a:srgbClr val="000000"/>
                </a:solidFill>
              </a:rPr>
              <a:t> </a:t>
            </a:r>
            <a:r>
              <a:rPr sz="3200" spc="-45" dirty="0">
                <a:solidFill>
                  <a:srgbClr val="000000"/>
                </a:solidFill>
              </a:rPr>
              <a:t>Algorithm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1238" y="1366266"/>
            <a:ext cx="51771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30" dirty="0">
                <a:latin typeface="Arial"/>
                <a:cs typeface="Arial"/>
              </a:rPr>
              <a:t>Step </a:t>
            </a:r>
            <a:r>
              <a:rPr sz="2000" spc="-5" dirty="0">
                <a:latin typeface="Arial"/>
                <a:cs typeface="Arial"/>
              </a:rPr>
              <a:t>1: </a:t>
            </a:r>
            <a:r>
              <a:rPr sz="2000" spc="-10" dirty="0">
                <a:latin typeface="Arial"/>
                <a:cs typeface="Arial"/>
              </a:rPr>
              <a:t>Random </a:t>
            </a:r>
            <a:r>
              <a:rPr sz="2000" spc="-5" dirty="0">
                <a:latin typeface="Arial"/>
                <a:cs typeface="Arial"/>
              </a:rPr>
              <a:t>Sampling </a:t>
            </a:r>
            <a:r>
              <a:rPr sz="2000" spc="-35" dirty="0">
                <a:latin typeface="Arial"/>
                <a:cs typeface="Arial"/>
              </a:rPr>
              <a:t>with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replacement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25415" y="2959226"/>
            <a:ext cx="992505" cy="208279"/>
            <a:chOff x="5225415" y="2959226"/>
            <a:chExt cx="992505" cy="208279"/>
          </a:xfrm>
        </p:grpSpPr>
        <p:sp>
          <p:nvSpPr>
            <p:cNvPr id="5" name="object 5"/>
            <p:cNvSpPr/>
            <p:nvPr/>
          </p:nvSpPr>
          <p:spPr>
            <a:xfrm>
              <a:off x="6096635" y="3050539"/>
              <a:ext cx="121285" cy="1165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25415" y="2959226"/>
              <a:ext cx="969644" cy="167005"/>
            </a:xfrm>
            <a:custGeom>
              <a:avLst/>
              <a:gdLst/>
              <a:ahLst/>
              <a:cxnLst/>
              <a:rect l="l" t="t" r="r" b="b"/>
              <a:pathLst>
                <a:path w="969645" h="167005">
                  <a:moveTo>
                    <a:pt x="969645" y="148590"/>
                  </a:moveTo>
                  <a:lnTo>
                    <a:pt x="923163" y="141478"/>
                  </a:lnTo>
                  <a:lnTo>
                    <a:pt x="3810" y="0"/>
                  </a:lnTo>
                  <a:lnTo>
                    <a:pt x="0" y="25146"/>
                  </a:lnTo>
                  <a:lnTo>
                    <a:pt x="919353" y="166624"/>
                  </a:lnTo>
                  <a:lnTo>
                    <a:pt x="942721" y="157353"/>
                  </a:lnTo>
                  <a:lnTo>
                    <a:pt x="963041" y="149352"/>
                  </a:lnTo>
                  <a:lnTo>
                    <a:pt x="969518" y="149352"/>
                  </a:lnTo>
                  <a:lnTo>
                    <a:pt x="969645" y="14859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250053" y="3723766"/>
            <a:ext cx="1379855" cy="1076960"/>
            <a:chOff x="5250053" y="3723766"/>
            <a:chExt cx="1379855" cy="1076960"/>
          </a:xfrm>
        </p:grpSpPr>
        <p:sp>
          <p:nvSpPr>
            <p:cNvPr id="8" name="object 8"/>
            <p:cNvSpPr/>
            <p:nvPr/>
          </p:nvSpPr>
          <p:spPr>
            <a:xfrm>
              <a:off x="6508623" y="4688839"/>
              <a:ext cx="120775" cy="1117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50053" y="3723766"/>
              <a:ext cx="1339850" cy="1045844"/>
            </a:xfrm>
            <a:custGeom>
              <a:avLst/>
              <a:gdLst/>
              <a:ahLst/>
              <a:cxnLst/>
              <a:rect l="l" t="t" r="r" b="b"/>
              <a:pathLst>
                <a:path w="1339850" h="1045845">
                  <a:moveTo>
                    <a:pt x="15494" y="0"/>
                  </a:moveTo>
                  <a:lnTo>
                    <a:pt x="0" y="20065"/>
                  </a:lnTo>
                  <a:lnTo>
                    <a:pt x="1314577" y="1042542"/>
                  </a:lnTo>
                  <a:lnTo>
                    <a:pt x="1339596" y="1045844"/>
                  </a:lnTo>
                  <a:lnTo>
                    <a:pt x="1330198" y="1022603"/>
                  </a:lnTo>
                  <a:lnTo>
                    <a:pt x="15494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026534" y="3882135"/>
            <a:ext cx="340995" cy="918844"/>
            <a:chOff x="4026534" y="3882135"/>
            <a:chExt cx="340995" cy="918844"/>
          </a:xfrm>
        </p:grpSpPr>
        <p:sp>
          <p:nvSpPr>
            <p:cNvPr id="11" name="object 11"/>
            <p:cNvSpPr/>
            <p:nvPr/>
          </p:nvSpPr>
          <p:spPr>
            <a:xfrm>
              <a:off x="4255007" y="4676520"/>
              <a:ext cx="112393" cy="1240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26534" y="3882135"/>
              <a:ext cx="306070" cy="871219"/>
            </a:xfrm>
            <a:custGeom>
              <a:avLst/>
              <a:gdLst/>
              <a:ahLst/>
              <a:cxnLst/>
              <a:rect l="l" t="t" r="r" b="b"/>
              <a:pathLst>
                <a:path w="306070" h="871220">
                  <a:moveTo>
                    <a:pt x="24129" y="0"/>
                  </a:moveTo>
                  <a:lnTo>
                    <a:pt x="0" y="8127"/>
                  </a:lnTo>
                  <a:lnTo>
                    <a:pt x="282066" y="854201"/>
                  </a:lnTo>
                  <a:lnTo>
                    <a:pt x="300863" y="870712"/>
                  </a:lnTo>
                  <a:lnTo>
                    <a:pt x="306069" y="846074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981200" y="3952113"/>
            <a:ext cx="1150620" cy="848994"/>
            <a:chOff x="1981200" y="3952113"/>
            <a:chExt cx="1150620" cy="848994"/>
          </a:xfrm>
        </p:grpSpPr>
        <p:sp>
          <p:nvSpPr>
            <p:cNvPr id="14" name="object 14"/>
            <p:cNvSpPr/>
            <p:nvPr/>
          </p:nvSpPr>
          <p:spPr>
            <a:xfrm>
              <a:off x="1981200" y="4690364"/>
              <a:ext cx="121412" cy="110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21840" y="3952113"/>
              <a:ext cx="1109980" cy="819150"/>
            </a:xfrm>
            <a:custGeom>
              <a:avLst/>
              <a:gdLst/>
              <a:ahLst/>
              <a:cxnLst/>
              <a:rect l="l" t="t" r="r" b="b"/>
              <a:pathLst>
                <a:path w="1109980" h="819150">
                  <a:moveTo>
                    <a:pt x="1094867" y="0"/>
                  </a:moveTo>
                  <a:lnTo>
                    <a:pt x="10033" y="795528"/>
                  </a:lnTo>
                  <a:lnTo>
                    <a:pt x="0" y="818642"/>
                  </a:lnTo>
                  <a:lnTo>
                    <a:pt x="25146" y="815975"/>
                  </a:lnTo>
                  <a:lnTo>
                    <a:pt x="1109853" y="20574"/>
                  </a:lnTo>
                  <a:lnTo>
                    <a:pt x="1094867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622290" y="2743911"/>
            <a:ext cx="325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7" baseline="-6944" dirty="0">
                <a:latin typeface="Arial"/>
                <a:cs typeface="Arial"/>
              </a:rPr>
              <a:t>1</a:t>
            </a:r>
            <a:endParaRPr sz="1800" baseline="-694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74690" y="3873500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7" baseline="-6944" dirty="0">
                <a:latin typeface="Arial"/>
                <a:cs typeface="Arial"/>
              </a:rPr>
              <a:t>2</a:t>
            </a:r>
            <a:endParaRPr sz="1800" baseline="-694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49546" y="4178554"/>
            <a:ext cx="393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7" baseline="-6944" dirty="0">
                <a:latin typeface="Arial"/>
                <a:cs typeface="Arial"/>
              </a:rPr>
              <a:t>…</a:t>
            </a:r>
            <a:endParaRPr sz="1800" baseline="-694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13788" y="4254754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7" baseline="-6944" dirty="0">
                <a:latin typeface="Arial"/>
                <a:cs typeface="Arial"/>
              </a:rPr>
              <a:t>n</a:t>
            </a:r>
            <a:endParaRPr sz="1800" baseline="-6944">
              <a:latin typeface="Arial"/>
              <a:cs typeface="Arial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904875" y="2276475"/>
          <a:ext cx="426720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88265">
                        <a:lnSpc>
                          <a:spcPts val="1235"/>
                        </a:lnSpc>
                      </a:pPr>
                      <a:r>
                        <a:rPr sz="1100" spc="5" dirty="0">
                          <a:latin typeface="Carlito"/>
                          <a:cs typeface="Carlito"/>
                        </a:rPr>
                        <a:t>ID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1235"/>
                        </a:lnSpc>
                      </a:pPr>
                      <a:r>
                        <a:rPr sz="1100" spc="5" dirty="0">
                          <a:latin typeface="Carlito"/>
                          <a:cs typeface="Carlito"/>
                        </a:rPr>
                        <a:t>A1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1235"/>
                        </a:lnSpc>
                      </a:pPr>
                      <a:r>
                        <a:rPr sz="1100" spc="10" dirty="0">
                          <a:latin typeface="Carlito"/>
                          <a:cs typeface="Carlito"/>
                        </a:rPr>
                        <a:t>A2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1235"/>
                        </a:lnSpc>
                      </a:pPr>
                      <a:r>
                        <a:rPr sz="1100" spc="5" dirty="0">
                          <a:latin typeface="Carlito"/>
                          <a:cs typeface="Carlito"/>
                        </a:rPr>
                        <a:t>A3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ts val="123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…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23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A(M)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123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Class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8265">
                        <a:lnSpc>
                          <a:spcPts val="123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R1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8265">
                        <a:lnSpc>
                          <a:spcPts val="123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R2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8265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R3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8265">
                        <a:lnSpc>
                          <a:spcPts val="124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.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8265">
                        <a:lnSpc>
                          <a:spcPts val="124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.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8265">
                        <a:lnSpc>
                          <a:spcPts val="124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.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8265">
                        <a:lnSpc>
                          <a:spcPts val="124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Rn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6315075" y="4867275"/>
          <a:ext cx="2447922" cy="1523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96520">
                        <a:lnSpc>
                          <a:spcPts val="1140"/>
                        </a:lnSpc>
                      </a:pPr>
                      <a:r>
                        <a:rPr sz="1050" spc="-5" dirty="0">
                          <a:latin typeface="Carlito"/>
                          <a:cs typeface="Carlito"/>
                        </a:rPr>
                        <a:t>ID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140"/>
                        </a:lnSpc>
                      </a:pPr>
                      <a:r>
                        <a:rPr sz="1050" spc="-35" dirty="0">
                          <a:latin typeface="Carlito"/>
                          <a:cs typeface="Carlito"/>
                        </a:rPr>
                        <a:t>A1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140"/>
                        </a:lnSpc>
                      </a:pPr>
                      <a:r>
                        <a:rPr sz="1050" spc="-35" dirty="0">
                          <a:latin typeface="Carlito"/>
                          <a:cs typeface="Carlito"/>
                        </a:rPr>
                        <a:t>A2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140"/>
                        </a:lnSpc>
                      </a:pPr>
                      <a:r>
                        <a:rPr sz="1050" spc="-35" dirty="0">
                          <a:latin typeface="Carlito"/>
                          <a:cs typeface="Carlito"/>
                        </a:rPr>
                        <a:t>A3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40"/>
                        </a:lnSpc>
                      </a:pPr>
                      <a:r>
                        <a:rPr sz="1050" dirty="0">
                          <a:latin typeface="Carlito"/>
                          <a:cs typeface="Carlito"/>
                        </a:rPr>
                        <a:t>…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140"/>
                        </a:lnSpc>
                      </a:pPr>
                      <a:r>
                        <a:rPr sz="1050" spc="-35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050" spc="-10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050" spc="5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1050" dirty="0">
                          <a:latin typeface="Carlito"/>
                          <a:cs typeface="Carlito"/>
                        </a:rPr>
                        <a:t>)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140"/>
                        </a:lnSpc>
                      </a:pPr>
                      <a:r>
                        <a:rPr sz="1050" spc="-5" dirty="0">
                          <a:latin typeface="Carlito"/>
                          <a:cs typeface="Carlito"/>
                        </a:rPr>
                        <a:t>Class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96520">
                        <a:lnSpc>
                          <a:spcPts val="1140"/>
                        </a:lnSpc>
                      </a:pPr>
                      <a:r>
                        <a:rPr sz="1050" dirty="0">
                          <a:latin typeface="Carlito"/>
                          <a:cs typeface="Carlito"/>
                        </a:rPr>
                        <a:t>R1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96520">
                        <a:lnSpc>
                          <a:spcPts val="1140"/>
                        </a:lnSpc>
                      </a:pPr>
                      <a:r>
                        <a:rPr sz="1050" dirty="0">
                          <a:latin typeface="Carlito"/>
                          <a:cs typeface="Carlito"/>
                        </a:rPr>
                        <a:t>R1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96520">
                        <a:lnSpc>
                          <a:spcPts val="1145"/>
                        </a:lnSpc>
                      </a:pPr>
                      <a:r>
                        <a:rPr sz="1050" spc="-5" dirty="0">
                          <a:latin typeface="Carlito"/>
                          <a:cs typeface="Carlito"/>
                        </a:rPr>
                        <a:t>R100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96520">
                        <a:lnSpc>
                          <a:spcPts val="1145"/>
                        </a:lnSpc>
                      </a:pPr>
                      <a:r>
                        <a:rPr sz="1050" spc="-5" dirty="0">
                          <a:latin typeface="Carlito"/>
                          <a:cs typeface="Carlito"/>
                        </a:rPr>
                        <a:t>R500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96520">
                        <a:lnSpc>
                          <a:spcPts val="1145"/>
                        </a:lnSpc>
                      </a:pPr>
                      <a:r>
                        <a:rPr sz="1050" dirty="0">
                          <a:latin typeface="Carlito"/>
                          <a:cs typeface="Carlito"/>
                        </a:rPr>
                        <a:t>.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487">
                <a:tc>
                  <a:txBody>
                    <a:bodyPr/>
                    <a:lstStyle/>
                    <a:p>
                      <a:pPr marL="96520">
                        <a:lnSpc>
                          <a:spcPts val="1145"/>
                        </a:lnSpc>
                      </a:pPr>
                      <a:r>
                        <a:rPr sz="1050" dirty="0">
                          <a:latin typeface="Carlito"/>
                          <a:cs typeface="Carlito"/>
                        </a:rPr>
                        <a:t>.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315075" y="2505075"/>
          <a:ext cx="2447922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96520">
                        <a:lnSpc>
                          <a:spcPts val="1130"/>
                        </a:lnSpc>
                      </a:pPr>
                      <a:r>
                        <a:rPr sz="1050" spc="-5" dirty="0">
                          <a:latin typeface="Carlito"/>
                          <a:cs typeface="Carlito"/>
                        </a:rPr>
                        <a:t>ID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130"/>
                        </a:lnSpc>
                      </a:pPr>
                      <a:r>
                        <a:rPr sz="1050" spc="-35" dirty="0">
                          <a:latin typeface="Carlito"/>
                          <a:cs typeface="Carlito"/>
                        </a:rPr>
                        <a:t>A1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130"/>
                        </a:lnSpc>
                      </a:pPr>
                      <a:r>
                        <a:rPr sz="1050" spc="-35" dirty="0">
                          <a:latin typeface="Carlito"/>
                          <a:cs typeface="Carlito"/>
                        </a:rPr>
                        <a:t>A2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130"/>
                        </a:lnSpc>
                      </a:pPr>
                      <a:r>
                        <a:rPr sz="1050" spc="-35" dirty="0">
                          <a:latin typeface="Carlito"/>
                          <a:cs typeface="Carlito"/>
                        </a:rPr>
                        <a:t>A3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30"/>
                        </a:lnSpc>
                      </a:pPr>
                      <a:r>
                        <a:rPr sz="1050" dirty="0">
                          <a:latin typeface="Carlito"/>
                          <a:cs typeface="Carlito"/>
                        </a:rPr>
                        <a:t>…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130"/>
                        </a:lnSpc>
                      </a:pPr>
                      <a:r>
                        <a:rPr sz="1050" spc="-35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050" spc="-10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050" spc="5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1050" dirty="0">
                          <a:latin typeface="Carlito"/>
                          <a:cs typeface="Carlito"/>
                        </a:rPr>
                        <a:t>)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130"/>
                        </a:lnSpc>
                      </a:pPr>
                      <a:r>
                        <a:rPr sz="1050" spc="-5" dirty="0">
                          <a:latin typeface="Carlito"/>
                          <a:cs typeface="Carlito"/>
                        </a:rPr>
                        <a:t>Class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96520">
                        <a:lnSpc>
                          <a:spcPts val="1130"/>
                        </a:lnSpc>
                      </a:pPr>
                      <a:r>
                        <a:rPr sz="1050" spc="-5" dirty="0">
                          <a:latin typeface="Carlito"/>
                          <a:cs typeface="Carlito"/>
                        </a:rPr>
                        <a:t>R10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96520">
                        <a:lnSpc>
                          <a:spcPts val="1135"/>
                        </a:lnSpc>
                      </a:pPr>
                      <a:r>
                        <a:rPr sz="1050" dirty="0">
                          <a:latin typeface="Carlito"/>
                          <a:cs typeface="Carlito"/>
                        </a:rPr>
                        <a:t>R3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96520">
                        <a:lnSpc>
                          <a:spcPts val="1135"/>
                        </a:lnSpc>
                      </a:pPr>
                      <a:r>
                        <a:rPr sz="1050" spc="-5" dirty="0">
                          <a:latin typeface="Carlito"/>
                          <a:cs typeface="Carlito"/>
                        </a:rPr>
                        <a:t>R15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96520">
                        <a:lnSpc>
                          <a:spcPts val="1135"/>
                        </a:lnSpc>
                      </a:pPr>
                      <a:r>
                        <a:rPr sz="1050" dirty="0">
                          <a:latin typeface="Carlito"/>
                          <a:cs typeface="Carlito"/>
                        </a:rPr>
                        <a:t>R4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96520">
                        <a:lnSpc>
                          <a:spcPts val="1135"/>
                        </a:lnSpc>
                      </a:pPr>
                      <a:r>
                        <a:rPr sz="1050" dirty="0">
                          <a:latin typeface="Carlito"/>
                          <a:cs typeface="Carlito"/>
                        </a:rPr>
                        <a:t>.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96520">
                        <a:lnSpc>
                          <a:spcPts val="1135"/>
                        </a:lnSpc>
                      </a:pPr>
                      <a:r>
                        <a:rPr sz="1050" dirty="0">
                          <a:latin typeface="Carlito"/>
                          <a:cs typeface="Carlito"/>
                        </a:rPr>
                        <a:t>.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3648075" y="4867275"/>
          <a:ext cx="2447922" cy="1523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89535">
                        <a:lnSpc>
                          <a:spcPts val="1140"/>
                        </a:lnSpc>
                      </a:pPr>
                      <a:r>
                        <a:rPr sz="1050" spc="-5" dirty="0">
                          <a:latin typeface="Carlito"/>
                          <a:cs typeface="Carlito"/>
                        </a:rPr>
                        <a:t>ID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140"/>
                        </a:lnSpc>
                      </a:pPr>
                      <a:r>
                        <a:rPr sz="1050" spc="-35" dirty="0">
                          <a:latin typeface="Carlito"/>
                          <a:cs typeface="Carlito"/>
                        </a:rPr>
                        <a:t>A1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140"/>
                        </a:lnSpc>
                      </a:pPr>
                      <a:r>
                        <a:rPr sz="1050" spc="-35" dirty="0">
                          <a:latin typeface="Carlito"/>
                          <a:cs typeface="Carlito"/>
                        </a:rPr>
                        <a:t>A2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140"/>
                        </a:lnSpc>
                      </a:pPr>
                      <a:r>
                        <a:rPr sz="1050" spc="-35" dirty="0">
                          <a:latin typeface="Carlito"/>
                          <a:cs typeface="Carlito"/>
                        </a:rPr>
                        <a:t>A3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40"/>
                        </a:lnSpc>
                      </a:pPr>
                      <a:r>
                        <a:rPr sz="1050" dirty="0">
                          <a:latin typeface="Carlito"/>
                          <a:cs typeface="Carlito"/>
                        </a:rPr>
                        <a:t>…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140"/>
                        </a:lnSpc>
                      </a:pPr>
                      <a:r>
                        <a:rPr sz="1050" spc="-5" dirty="0">
                          <a:latin typeface="Carlito"/>
                          <a:cs typeface="Carlito"/>
                        </a:rPr>
                        <a:t>A(M)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140"/>
                        </a:lnSpc>
                      </a:pPr>
                      <a:r>
                        <a:rPr sz="1050" spc="-5" dirty="0">
                          <a:latin typeface="Carlito"/>
                          <a:cs typeface="Carlito"/>
                        </a:rPr>
                        <a:t>Class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9535">
                        <a:lnSpc>
                          <a:spcPts val="1140"/>
                        </a:lnSpc>
                      </a:pPr>
                      <a:r>
                        <a:rPr sz="1050" dirty="0">
                          <a:latin typeface="Carlito"/>
                          <a:cs typeface="Carlito"/>
                        </a:rPr>
                        <a:t>R1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9535">
                        <a:lnSpc>
                          <a:spcPts val="1140"/>
                        </a:lnSpc>
                      </a:pPr>
                      <a:r>
                        <a:rPr sz="1050" dirty="0">
                          <a:latin typeface="Carlito"/>
                          <a:cs typeface="Carlito"/>
                        </a:rPr>
                        <a:t>R1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9535">
                        <a:lnSpc>
                          <a:spcPts val="1145"/>
                        </a:lnSpc>
                      </a:pPr>
                      <a:r>
                        <a:rPr sz="1050" spc="-5" dirty="0">
                          <a:latin typeface="Carlito"/>
                          <a:cs typeface="Carlito"/>
                        </a:rPr>
                        <a:t>R100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9535">
                        <a:lnSpc>
                          <a:spcPts val="1145"/>
                        </a:lnSpc>
                      </a:pPr>
                      <a:r>
                        <a:rPr sz="1050" spc="-5" dirty="0">
                          <a:latin typeface="Carlito"/>
                          <a:cs typeface="Carlito"/>
                        </a:rPr>
                        <a:t>R500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9535">
                        <a:lnSpc>
                          <a:spcPts val="1145"/>
                        </a:lnSpc>
                      </a:pPr>
                      <a:r>
                        <a:rPr sz="1050" dirty="0">
                          <a:latin typeface="Carlito"/>
                          <a:cs typeface="Carlito"/>
                        </a:rPr>
                        <a:t>.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487">
                <a:tc>
                  <a:txBody>
                    <a:bodyPr/>
                    <a:lstStyle/>
                    <a:p>
                      <a:pPr marL="89535">
                        <a:lnSpc>
                          <a:spcPts val="1145"/>
                        </a:lnSpc>
                      </a:pPr>
                      <a:r>
                        <a:rPr sz="1050" dirty="0">
                          <a:latin typeface="Carlito"/>
                          <a:cs typeface="Carlito"/>
                        </a:rPr>
                        <a:t>.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904875" y="4867275"/>
          <a:ext cx="2447922" cy="1523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88265">
                        <a:lnSpc>
                          <a:spcPts val="1140"/>
                        </a:lnSpc>
                      </a:pPr>
                      <a:r>
                        <a:rPr sz="1050" spc="-5" dirty="0">
                          <a:latin typeface="Carlito"/>
                          <a:cs typeface="Carlito"/>
                        </a:rPr>
                        <a:t>ID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140"/>
                        </a:lnSpc>
                      </a:pPr>
                      <a:r>
                        <a:rPr sz="1050" spc="-35" dirty="0">
                          <a:latin typeface="Carlito"/>
                          <a:cs typeface="Carlito"/>
                        </a:rPr>
                        <a:t>A1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140"/>
                        </a:lnSpc>
                      </a:pPr>
                      <a:r>
                        <a:rPr sz="1050" spc="-35" dirty="0">
                          <a:latin typeface="Carlito"/>
                          <a:cs typeface="Carlito"/>
                        </a:rPr>
                        <a:t>A2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140"/>
                        </a:lnSpc>
                      </a:pPr>
                      <a:r>
                        <a:rPr sz="1050" spc="-35" dirty="0">
                          <a:latin typeface="Carlito"/>
                          <a:cs typeface="Carlito"/>
                        </a:rPr>
                        <a:t>A3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140"/>
                        </a:lnSpc>
                      </a:pPr>
                      <a:r>
                        <a:rPr sz="1050" dirty="0">
                          <a:latin typeface="Carlito"/>
                          <a:cs typeface="Carlito"/>
                        </a:rPr>
                        <a:t>…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140"/>
                        </a:lnSpc>
                      </a:pPr>
                      <a:r>
                        <a:rPr sz="1050" spc="-5" dirty="0">
                          <a:latin typeface="Carlito"/>
                          <a:cs typeface="Carlito"/>
                        </a:rPr>
                        <a:t>A(M)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1140"/>
                        </a:lnSpc>
                      </a:pPr>
                      <a:r>
                        <a:rPr sz="1050" spc="-5" dirty="0">
                          <a:latin typeface="Carlito"/>
                          <a:cs typeface="Carlito"/>
                        </a:rPr>
                        <a:t>Class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8265">
                        <a:lnSpc>
                          <a:spcPts val="1140"/>
                        </a:lnSpc>
                      </a:pPr>
                      <a:r>
                        <a:rPr sz="1050" dirty="0">
                          <a:latin typeface="Carlito"/>
                          <a:cs typeface="Carlito"/>
                        </a:rPr>
                        <a:t>R1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8265">
                        <a:lnSpc>
                          <a:spcPts val="1140"/>
                        </a:lnSpc>
                      </a:pPr>
                      <a:r>
                        <a:rPr sz="1050" dirty="0">
                          <a:latin typeface="Carlito"/>
                          <a:cs typeface="Carlito"/>
                        </a:rPr>
                        <a:t>R1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8265">
                        <a:lnSpc>
                          <a:spcPts val="1145"/>
                        </a:lnSpc>
                      </a:pPr>
                      <a:r>
                        <a:rPr sz="1050" spc="-5" dirty="0">
                          <a:latin typeface="Carlito"/>
                          <a:cs typeface="Carlito"/>
                        </a:rPr>
                        <a:t>R100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8265">
                        <a:lnSpc>
                          <a:spcPts val="1145"/>
                        </a:lnSpc>
                      </a:pPr>
                      <a:r>
                        <a:rPr sz="1050" spc="-5" dirty="0">
                          <a:latin typeface="Carlito"/>
                          <a:cs typeface="Carlito"/>
                        </a:rPr>
                        <a:t>R500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8265">
                        <a:lnSpc>
                          <a:spcPts val="1145"/>
                        </a:lnSpc>
                      </a:pPr>
                      <a:r>
                        <a:rPr sz="1050" dirty="0">
                          <a:latin typeface="Carlito"/>
                          <a:cs typeface="Carlito"/>
                        </a:rPr>
                        <a:t>.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487">
                <a:tc>
                  <a:txBody>
                    <a:bodyPr/>
                    <a:lstStyle/>
                    <a:p>
                      <a:pPr marL="88265">
                        <a:lnSpc>
                          <a:spcPts val="1145"/>
                        </a:lnSpc>
                      </a:pPr>
                      <a:r>
                        <a:rPr sz="1050" dirty="0">
                          <a:latin typeface="Carlito"/>
                          <a:cs typeface="Carlito"/>
                        </a:rPr>
                        <a:t>.</a:t>
                      </a:r>
                      <a:endParaRPr sz="10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3009"/>
            <a:ext cx="416623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</a:rPr>
              <a:t>RF </a:t>
            </a:r>
            <a:r>
              <a:rPr sz="3200" spc="-45" dirty="0">
                <a:solidFill>
                  <a:srgbClr val="000000"/>
                </a:solidFill>
              </a:rPr>
              <a:t>Algorithm…</a:t>
            </a:r>
            <a:r>
              <a:rPr sz="3200" spc="45" dirty="0">
                <a:solidFill>
                  <a:srgbClr val="000000"/>
                </a:solidFill>
              </a:rPr>
              <a:t> </a:t>
            </a:r>
            <a:r>
              <a:rPr sz="3200" spc="-35" dirty="0">
                <a:solidFill>
                  <a:srgbClr val="000000"/>
                </a:solidFill>
              </a:rPr>
              <a:t>contd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956560" y="4331334"/>
            <a:ext cx="2682240" cy="493395"/>
            <a:chOff x="2956560" y="4331334"/>
            <a:chExt cx="2682240" cy="493395"/>
          </a:xfrm>
        </p:grpSpPr>
        <p:sp>
          <p:nvSpPr>
            <p:cNvPr id="4" name="object 4"/>
            <p:cNvSpPr/>
            <p:nvPr/>
          </p:nvSpPr>
          <p:spPr>
            <a:xfrm>
              <a:off x="5514720" y="4712209"/>
              <a:ext cx="124077" cy="1123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63136" y="4331334"/>
              <a:ext cx="1354455" cy="458470"/>
            </a:xfrm>
            <a:custGeom>
              <a:avLst/>
              <a:gdLst/>
              <a:ahLst/>
              <a:cxnLst/>
              <a:rect l="l" t="t" r="r" b="b"/>
              <a:pathLst>
                <a:path w="1354454" h="458470">
                  <a:moveTo>
                    <a:pt x="1354328" y="448818"/>
                  </a:moveTo>
                  <a:lnTo>
                    <a:pt x="1311402" y="434467"/>
                  </a:lnTo>
                  <a:lnTo>
                    <a:pt x="8128" y="0"/>
                  </a:lnTo>
                  <a:lnTo>
                    <a:pt x="0" y="24130"/>
                  </a:lnTo>
                  <a:lnTo>
                    <a:pt x="1303274" y="458470"/>
                  </a:lnTo>
                  <a:lnTo>
                    <a:pt x="1327912" y="453263"/>
                  </a:lnTo>
                  <a:lnTo>
                    <a:pt x="1349248" y="448818"/>
                  </a:lnTo>
                  <a:lnTo>
                    <a:pt x="1354328" y="448818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56560" y="4712209"/>
              <a:ext cx="124077" cy="1123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82976" y="4331334"/>
              <a:ext cx="1349375" cy="458470"/>
            </a:xfrm>
            <a:custGeom>
              <a:avLst/>
              <a:gdLst/>
              <a:ahLst/>
              <a:cxnLst/>
              <a:rect l="l" t="t" r="r" b="b"/>
              <a:pathLst>
                <a:path w="1349375" h="458470">
                  <a:moveTo>
                    <a:pt x="1349248" y="24130"/>
                  </a:moveTo>
                  <a:lnTo>
                    <a:pt x="1341120" y="0"/>
                  </a:lnTo>
                  <a:lnTo>
                    <a:pt x="37846" y="434467"/>
                  </a:lnTo>
                  <a:lnTo>
                    <a:pt x="25234" y="448818"/>
                  </a:lnTo>
                  <a:lnTo>
                    <a:pt x="0" y="448818"/>
                  </a:lnTo>
                  <a:lnTo>
                    <a:pt x="21336" y="453263"/>
                  </a:lnTo>
                  <a:lnTo>
                    <a:pt x="45974" y="458470"/>
                  </a:lnTo>
                  <a:lnTo>
                    <a:pt x="1349248" y="2413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547615" y="2969641"/>
            <a:ext cx="4215765" cy="1069340"/>
          </a:xfrm>
          <a:custGeom>
            <a:avLst/>
            <a:gdLst/>
            <a:ahLst/>
            <a:cxnLst/>
            <a:rect l="l" t="t" r="r" b="b"/>
            <a:pathLst>
              <a:path w="4215765" h="1069339">
                <a:moveTo>
                  <a:pt x="1243584" y="179959"/>
                </a:moveTo>
                <a:lnTo>
                  <a:pt x="1248918" y="136779"/>
                </a:lnTo>
                <a:lnTo>
                  <a:pt x="1263777" y="97536"/>
                </a:lnTo>
                <a:lnTo>
                  <a:pt x="1287272" y="63246"/>
                </a:lnTo>
                <a:lnTo>
                  <a:pt x="1317752" y="35433"/>
                </a:lnTo>
                <a:lnTo>
                  <a:pt x="1354201" y="15367"/>
                </a:lnTo>
                <a:lnTo>
                  <a:pt x="1395095" y="4063"/>
                </a:lnTo>
                <a:lnTo>
                  <a:pt x="1738884" y="2159"/>
                </a:lnTo>
                <a:lnTo>
                  <a:pt x="2481834" y="2159"/>
                </a:lnTo>
                <a:lnTo>
                  <a:pt x="4037584" y="2159"/>
                </a:lnTo>
                <a:lnTo>
                  <a:pt x="4094353" y="11430"/>
                </a:lnTo>
                <a:lnTo>
                  <a:pt x="4132072" y="29337"/>
                </a:lnTo>
                <a:lnTo>
                  <a:pt x="4164330" y="55245"/>
                </a:lnTo>
                <a:lnTo>
                  <a:pt x="4189730" y="87884"/>
                </a:lnTo>
                <a:lnTo>
                  <a:pt x="4207002" y="125984"/>
                </a:lnTo>
                <a:lnTo>
                  <a:pt x="4215003" y="168148"/>
                </a:lnTo>
                <a:lnTo>
                  <a:pt x="4215384" y="179959"/>
                </a:lnTo>
                <a:lnTo>
                  <a:pt x="4215384" y="446659"/>
                </a:lnTo>
                <a:lnTo>
                  <a:pt x="4215384" y="891159"/>
                </a:lnTo>
                <a:lnTo>
                  <a:pt x="4206113" y="947928"/>
                </a:lnTo>
                <a:lnTo>
                  <a:pt x="4188206" y="985647"/>
                </a:lnTo>
                <a:lnTo>
                  <a:pt x="4162298" y="1017905"/>
                </a:lnTo>
                <a:lnTo>
                  <a:pt x="4129659" y="1043305"/>
                </a:lnTo>
                <a:lnTo>
                  <a:pt x="4091559" y="1060577"/>
                </a:lnTo>
                <a:lnTo>
                  <a:pt x="4049394" y="1068578"/>
                </a:lnTo>
                <a:lnTo>
                  <a:pt x="2481834" y="1068959"/>
                </a:lnTo>
                <a:lnTo>
                  <a:pt x="1738884" y="1068959"/>
                </a:lnTo>
                <a:lnTo>
                  <a:pt x="1421384" y="1068959"/>
                </a:lnTo>
                <a:lnTo>
                  <a:pt x="1364614" y="1059688"/>
                </a:lnTo>
                <a:lnTo>
                  <a:pt x="1326896" y="1041781"/>
                </a:lnTo>
                <a:lnTo>
                  <a:pt x="1294638" y="1015873"/>
                </a:lnTo>
                <a:lnTo>
                  <a:pt x="1269238" y="983234"/>
                </a:lnTo>
                <a:lnTo>
                  <a:pt x="1251966" y="945134"/>
                </a:lnTo>
                <a:lnTo>
                  <a:pt x="1243964" y="902970"/>
                </a:lnTo>
                <a:lnTo>
                  <a:pt x="1243584" y="446659"/>
                </a:lnTo>
                <a:lnTo>
                  <a:pt x="0" y="0"/>
                </a:lnTo>
                <a:lnTo>
                  <a:pt x="1243584" y="179959"/>
                </a:lnTo>
                <a:close/>
              </a:path>
            </a:pathLst>
          </a:custGeom>
          <a:ln w="25397">
            <a:solidFill>
              <a:srgbClr val="003B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241300" algn="l"/>
              </a:tabLst>
            </a:pPr>
            <a:r>
              <a:rPr spc="-10" dirty="0"/>
              <a:t>Step </a:t>
            </a:r>
            <a:r>
              <a:rPr spc="-5" dirty="0"/>
              <a:t>2: </a:t>
            </a:r>
            <a:r>
              <a:rPr spc="-30" dirty="0"/>
              <a:t>Building </a:t>
            </a:r>
            <a:r>
              <a:rPr spc="-5" dirty="0"/>
              <a:t>the tree </a:t>
            </a:r>
            <a:r>
              <a:rPr dirty="0"/>
              <a:t>for </a:t>
            </a:r>
            <a:r>
              <a:rPr spc="-5" dirty="0"/>
              <a:t>each </a:t>
            </a:r>
            <a:r>
              <a:rPr dirty="0"/>
              <a:t>sample </a:t>
            </a:r>
            <a:r>
              <a:rPr spc="-35" dirty="0"/>
              <a:t>with </a:t>
            </a:r>
            <a:r>
              <a:rPr spc="-25" dirty="0"/>
              <a:t>only </a:t>
            </a:r>
            <a:r>
              <a:rPr spc="-10" dirty="0"/>
              <a:t>partial </a:t>
            </a:r>
            <a:r>
              <a:rPr spc="-5" dirty="0"/>
              <a:t>set of</a:t>
            </a:r>
            <a:r>
              <a:rPr spc="145" dirty="0"/>
              <a:t> </a:t>
            </a:r>
            <a:r>
              <a:rPr dirty="0"/>
              <a:t>‘m’</a:t>
            </a:r>
          </a:p>
          <a:p>
            <a:pPr marL="241300">
              <a:lnSpc>
                <a:spcPct val="100000"/>
              </a:lnSpc>
            </a:pPr>
            <a:r>
              <a:rPr spc="-30" dirty="0"/>
              <a:t>variable being </a:t>
            </a:r>
            <a:r>
              <a:rPr spc="-5" dirty="0"/>
              <a:t>considered at each</a:t>
            </a:r>
            <a:r>
              <a:rPr spc="210" dirty="0"/>
              <a:t> </a:t>
            </a:r>
            <a:r>
              <a:rPr spc="-10" dirty="0"/>
              <a:t>node</a:t>
            </a:r>
          </a:p>
          <a:p>
            <a:pPr marL="241300" indent="-22860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241300" algn="l"/>
              </a:tabLst>
            </a:pPr>
            <a:r>
              <a:rPr spc="-10" dirty="0"/>
              <a:t>m </a:t>
            </a:r>
            <a:r>
              <a:rPr spc="-25" dirty="0"/>
              <a:t>&lt;&lt; </a:t>
            </a:r>
            <a:r>
              <a:rPr spc="-10" dirty="0"/>
              <a:t>M </a:t>
            </a:r>
            <a:r>
              <a:rPr spc="-35" dirty="0"/>
              <a:t>where </a:t>
            </a:r>
            <a:r>
              <a:rPr spc="-10" dirty="0"/>
              <a:t>M is total </a:t>
            </a:r>
            <a:r>
              <a:rPr spc="-5" dirty="0"/>
              <a:t>number of predictor</a:t>
            </a:r>
            <a:r>
              <a:rPr spc="-170" dirty="0"/>
              <a:t> </a:t>
            </a:r>
            <a:r>
              <a:rPr spc="-30" dirty="0"/>
              <a:t>variables</a:t>
            </a:r>
          </a:p>
          <a:p>
            <a:pPr>
              <a:lnSpc>
                <a:spcPct val="100000"/>
              </a:lnSpc>
            </a:pPr>
            <a:endParaRPr sz="2200"/>
          </a:p>
          <a:p>
            <a:pPr>
              <a:lnSpc>
                <a:spcPct val="100000"/>
              </a:lnSpc>
            </a:pPr>
            <a:endParaRPr sz="1950"/>
          </a:p>
          <a:p>
            <a:pPr marL="5439410" marR="5080" algn="ctr">
              <a:lnSpc>
                <a:spcPct val="100000"/>
              </a:lnSpc>
            </a:pPr>
            <a:r>
              <a:rPr sz="1600" spc="-20" dirty="0"/>
              <a:t>Only </a:t>
            </a:r>
            <a:r>
              <a:rPr sz="1600" dirty="0"/>
              <a:t>a </a:t>
            </a:r>
            <a:r>
              <a:rPr sz="1600" spc="-5" dirty="0"/>
              <a:t>partial </a:t>
            </a:r>
            <a:r>
              <a:rPr sz="1600" dirty="0"/>
              <a:t>list </a:t>
            </a:r>
            <a:r>
              <a:rPr sz="1600" spc="-15" dirty="0"/>
              <a:t>of</a:t>
            </a:r>
            <a:r>
              <a:rPr sz="1600" spc="-114" dirty="0"/>
              <a:t> </a:t>
            </a:r>
            <a:r>
              <a:rPr sz="1600" spc="-5" dirty="0"/>
              <a:t>variables  are considered </a:t>
            </a:r>
            <a:r>
              <a:rPr sz="1600" dirty="0"/>
              <a:t>for splitting  </a:t>
            </a:r>
            <a:r>
              <a:rPr sz="1600" spc="-20" dirty="0"/>
              <a:t>based </a:t>
            </a:r>
            <a:r>
              <a:rPr sz="1600" spc="-15" dirty="0"/>
              <a:t>on </a:t>
            </a:r>
            <a:r>
              <a:rPr sz="1600" dirty="0"/>
              <a:t>the best </a:t>
            </a:r>
            <a:r>
              <a:rPr sz="1600" spc="-5" dirty="0"/>
              <a:t>variable  </a:t>
            </a:r>
            <a:r>
              <a:rPr sz="1600" dirty="0"/>
              <a:t>from the </a:t>
            </a:r>
            <a:r>
              <a:rPr sz="1600" spc="-5" dirty="0"/>
              <a:t>partial</a:t>
            </a:r>
            <a:r>
              <a:rPr sz="1600" spc="-100" dirty="0"/>
              <a:t> </a:t>
            </a:r>
            <a:r>
              <a:rPr sz="1600" dirty="0"/>
              <a:t>list</a:t>
            </a:r>
            <a:endParaRPr sz="1600"/>
          </a:p>
        </p:txBody>
      </p:sp>
      <p:sp>
        <p:nvSpPr>
          <p:cNvPr id="10" name="object 10"/>
          <p:cNvSpPr/>
          <p:nvPr/>
        </p:nvSpPr>
        <p:spPr>
          <a:xfrm>
            <a:off x="5732779" y="5033390"/>
            <a:ext cx="3182620" cy="1443990"/>
          </a:xfrm>
          <a:custGeom>
            <a:avLst/>
            <a:gdLst/>
            <a:ahLst/>
            <a:cxnLst/>
            <a:rect l="l" t="t" r="r" b="b"/>
            <a:pathLst>
              <a:path w="3182620" h="1443989">
                <a:moveTo>
                  <a:pt x="896620" y="554608"/>
                </a:moveTo>
                <a:lnTo>
                  <a:pt x="901953" y="511428"/>
                </a:lnTo>
                <a:lnTo>
                  <a:pt x="916813" y="472185"/>
                </a:lnTo>
                <a:lnTo>
                  <a:pt x="940308" y="438022"/>
                </a:lnTo>
                <a:lnTo>
                  <a:pt x="970788" y="410082"/>
                </a:lnTo>
                <a:lnTo>
                  <a:pt x="1007237" y="390016"/>
                </a:lnTo>
                <a:lnTo>
                  <a:pt x="1048130" y="378713"/>
                </a:lnTo>
                <a:lnTo>
                  <a:pt x="1277620" y="376808"/>
                </a:lnTo>
                <a:lnTo>
                  <a:pt x="1849120" y="376808"/>
                </a:lnTo>
                <a:lnTo>
                  <a:pt x="3004820" y="376808"/>
                </a:lnTo>
                <a:lnTo>
                  <a:pt x="3061589" y="386079"/>
                </a:lnTo>
                <a:lnTo>
                  <a:pt x="3099308" y="403986"/>
                </a:lnTo>
                <a:lnTo>
                  <a:pt x="3131566" y="429894"/>
                </a:lnTo>
                <a:lnTo>
                  <a:pt x="3156966" y="462533"/>
                </a:lnTo>
                <a:lnTo>
                  <a:pt x="3174238" y="500633"/>
                </a:lnTo>
                <a:lnTo>
                  <a:pt x="3182239" y="542797"/>
                </a:lnTo>
                <a:lnTo>
                  <a:pt x="3182620" y="554608"/>
                </a:lnTo>
                <a:lnTo>
                  <a:pt x="3182620" y="821308"/>
                </a:lnTo>
                <a:lnTo>
                  <a:pt x="3182620" y="1265808"/>
                </a:lnTo>
                <a:lnTo>
                  <a:pt x="3173349" y="1322552"/>
                </a:lnTo>
                <a:lnTo>
                  <a:pt x="3155442" y="1360296"/>
                </a:lnTo>
                <a:lnTo>
                  <a:pt x="3129534" y="1392516"/>
                </a:lnTo>
                <a:lnTo>
                  <a:pt x="3096895" y="1417916"/>
                </a:lnTo>
                <a:lnTo>
                  <a:pt x="3058795" y="1435252"/>
                </a:lnTo>
                <a:lnTo>
                  <a:pt x="3016630" y="1443227"/>
                </a:lnTo>
                <a:lnTo>
                  <a:pt x="1849120" y="1443608"/>
                </a:lnTo>
                <a:lnTo>
                  <a:pt x="1277620" y="1443608"/>
                </a:lnTo>
                <a:lnTo>
                  <a:pt x="1074420" y="1443608"/>
                </a:lnTo>
                <a:lnTo>
                  <a:pt x="1017651" y="1434363"/>
                </a:lnTo>
                <a:lnTo>
                  <a:pt x="979931" y="1416456"/>
                </a:lnTo>
                <a:lnTo>
                  <a:pt x="947674" y="1390548"/>
                </a:lnTo>
                <a:lnTo>
                  <a:pt x="922274" y="1357922"/>
                </a:lnTo>
                <a:lnTo>
                  <a:pt x="905001" y="1319847"/>
                </a:lnTo>
                <a:lnTo>
                  <a:pt x="897001" y="1277594"/>
                </a:lnTo>
                <a:lnTo>
                  <a:pt x="896620" y="821308"/>
                </a:lnTo>
                <a:lnTo>
                  <a:pt x="0" y="0"/>
                </a:lnTo>
                <a:lnTo>
                  <a:pt x="896620" y="554608"/>
                </a:lnTo>
                <a:close/>
              </a:path>
            </a:pathLst>
          </a:custGeom>
          <a:ln w="25397">
            <a:solidFill>
              <a:srgbClr val="003B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04786" y="5565140"/>
            <a:ext cx="1960245" cy="762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3175" algn="ctr">
              <a:lnSpc>
                <a:spcPct val="100600"/>
              </a:lnSpc>
              <a:spcBef>
                <a:spcPts val="95"/>
              </a:spcBef>
            </a:pPr>
            <a:r>
              <a:rPr sz="1600" spc="5" dirty="0">
                <a:latin typeface="Arial"/>
                <a:cs typeface="Arial"/>
              </a:rPr>
              <a:t>A </a:t>
            </a:r>
            <a:r>
              <a:rPr sz="1600" spc="-10" dirty="0">
                <a:latin typeface="Arial"/>
                <a:cs typeface="Arial"/>
              </a:rPr>
              <a:t>different </a:t>
            </a:r>
            <a:r>
              <a:rPr sz="1600" dirty="0">
                <a:latin typeface="Arial"/>
                <a:cs typeface="Arial"/>
              </a:rPr>
              <a:t>set </a:t>
            </a:r>
            <a:r>
              <a:rPr sz="1600" spc="-5" dirty="0">
                <a:latin typeface="Arial"/>
                <a:cs typeface="Arial"/>
              </a:rPr>
              <a:t>of  partial </a:t>
            </a:r>
            <a:r>
              <a:rPr sz="1600" dirty="0">
                <a:latin typeface="Arial"/>
                <a:cs typeface="Arial"/>
              </a:rPr>
              <a:t>list </a:t>
            </a:r>
            <a:r>
              <a:rPr sz="1600" spc="-15" dirty="0">
                <a:latin typeface="Arial"/>
                <a:cs typeface="Arial"/>
              </a:rPr>
              <a:t>of</a:t>
            </a:r>
            <a:r>
              <a:rPr sz="1600" spc="-1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variables  considered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200" y="5078348"/>
            <a:ext cx="2880995" cy="1398905"/>
          </a:xfrm>
          <a:custGeom>
            <a:avLst/>
            <a:gdLst/>
            <a:ahLst/>
            <a:cxnLst/>
            <a:rect l="l" t="t" r="r" b="b"/>
            <a:pathLst>
              <a:path w="2880995" h="1398904">
                <a:moveTo>
                  <a:pt x="0" y="509650"/>
                </a:moveTo>
                <a:lnTo>
                  <a:pt x="5270" y="466470"/>
                </a:lnTo>
                <a:lnTo>
                  <a:pt x="20232" y="427228"/>
                </a:lnTo>
                <a:lnTo>
                  <a:pt x="43615" y="393064"/>
                </a:lnTo>
                <a:lnTo>
                  <a:pt x="74142" y="365125"/>
                </a:lnTo>
                <a:lnTo>
                  <a:pt x="110540" y="345059"/>
                </a:lnTo>
                <a:lnTo>
                  <a:pt x="151536" y="333756"/>
                </a:lnTo>
                <a:lnTo>
                  <a:pt x="1333500" y="331850"/>
                </a:lnTo>
                <a:lnTo>
                  <a:pt x="2880868" y="0"/>
                </a:lnTo>
                <a:lnTo>
                  <a:pt x="1905000" y="331850"/>
                </a:lnTo>
                <a:lnTo>
                  <a:pt x="2108200" y="331850"/>
                </a:lnTo>
                <a:lnTo>
                  <a:pt x="2122932" y="332485"/>
                </a:lnTo>
                <a:lnTo>
                  <a:pt x="2164969" y="341122"/>
                </a:lnTo>
                <a:lnTo>
                  <a:pt x="2202688" y="359028"/>
                </a:lnTo>
                <a:lnTo>
                  <a:pt x="2234946" y="384937"/>
                </a:lnTo>
                <a:lnTo>
                  <a:pt x="2260346" y="417575"/>
                </a:lnTo>
                <a:lnTo>
                  <a:pt x="2277618" y="455675"/>
                </a:lnTo>
                <a:lnTo>
                  <a:pt x="2285619" y="497839"/>
                </a:lnTo>
                <a:lnTo>
                  <a:pt x="2286000" y="509650"/>
                </a:lnTo>
                <a:lnTo>
                  <a:pt x="2286000" y="776338"/>
                </a:lnTo>
                <a:lnTo>
                  <a:pt x="2286000" y="1220851"/>
                </a:lnTo>
                <a:lnTo>
                  <a:pt x="2276729" y="1277581"/>
                </a:lnTo>
                <a:lnTo>
                  <a:pt x="2258822" y="1315339"/>
                </a:lnTo>
                <a:lnTo>
                  <a:pt x="2232914" y="1347546"/>
                </a:lnTo>
                <a:lnTo>
                  <a:pt x="2200275" y="1372958"/>
                </a:lnTo>
                <a:lnTo>
                  <a:pt x="2162175" y="1390294"/>
                </a:lnTo>
                <a:lnTo>
                  <a:pt x="2120011" y="1398270"/>
                </a:lnTo>
                <a:lnTo>
                  <a:pt x="1905000" y="1398651"/>
                </a:lnTo>
                <a:lnTo>
                  <a:pt x="1333500" y="1398651"/>
                </a:lnTo>
                <a:lnTo>
                  <a:pt x="177800" y="1398651"/>
                </a:lnTo>
                <a:lnTo>
                  <a:pt x="121056" y="1389405"/>
                </a:lnTo>
                <a:lnTo>
                  <a:pt x="83312" y="1371498"/>
                </a:lnTo>
                <a:lnTo>
                  <a:pt x="51092" y="1345590"/>
                </a:lnTo>
                <a:lnTo>
                  <a:pt x="25688" y="1312964"/>
                </a:lnTo>
                <a:lnTo>
                  <a:pt x="8359" y="1274889"/>
                </a:lnTo>
                <a:lnTo>
                  <a:pt x="383" y="1232636"/>
                </a:lnTo>
                <a:lnTo>
                  <a:pt x="0" y="776338"/>
                </a:lnTo>
                <a:lnTo>
                  <a:pt x="0" y="509650"/>
                </a:lnTo>
                <a:close/>
              </a:path>
            </a:pathLst>
          </a:custGeom>
          <a:ln w="25397">
            <a:solidFill>
              <a:srgbClr val="003B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9311" y="5578855"/>
            <a:ext cx="1586865" cy="75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40665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Arial"/>
                <a:cs typeface="Arial"/>
              </a:rPr>
              <a:t>A </a:t>
            </a:r>
            <a:r>
              <a:rPr sz="1600" spc="-10" dirty="0">
                <a:latin typeface="Arial"/>
                <a:cs typeface="Arial"/>
              </a:rPr>
              <a:t>different </a:t>
            </a:r>
            <a:r>
              <a:rPr sz="1600" dirty="0">
                <a:latin typeface="Arial"/>
                <a:cs typeface="Arial"/>
              </a:rPr>
              <a:t>set  </a:t>
            </a:r>
            <a:r>
              <a:rPr sz="1600" spc="-5" dirty="0">
                <a:latin typeface="Arial"/>
                <a:cs typeface="Arial"/>
              </a:rPr>
              <a:t>partial </a:t>
            </a:r>
            <a:r>
              <a:rPr sz="1600" dirty="0">
                <a:latin typeface="Arial"/>
                <a:cs typeface="Arial"/>
              </a:rPr>
              <a:t>list </a:t>
            </a:r>
            <a:r>
              <a:rPr sz="1600" spc="-15" dirty="0">
                <a:latin typeface="Arial"/>
                <a:cs typeface="Arial"/>
              </a:rPr>
              <a:t>of</a:t>
            </a:r>
            <a:r>
              <a:rPr sz="1600" spc="-1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varia</a:t>
            </a:r>
            <a:endParaRPr sz="1600">
              <a:latin typeface="Arial"/>
              <a:cs typeface="Arial"/>
            </a:endParaRPr>
          </a:p>
          <a:p>
            <a:pPr marL="49720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"/>
                <a:cs typeface="Arial"/>
              </a:rPr>
              <a:t>considered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114675" y="2733675"/>
          <a:ext cx="1889757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89535">
                        <a:lnSpc>
                          <a:spcPts val="1240"/>
                        </a:lnSpc>
                      </a:pPr>
                      <a:r>
                        <a:rPr sz="1100" spc="5" dirty="0">
                          <a:latin typeface="Carlito"/>
                          <a:cs typeface="Carlito"/>
                        </a:rPr>
                        <a:t>ID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240"/>
                        </a:lnSpc>
                      </a:pPr>
                      <a:r>
                        <a:rPr sz="1100" spc="5" dirty="0">
                          <a:latin typeface="Carlito"/>
                          <a:cs typeface="Carlito"/>
                        </a:rPr>
                        <a:t>A1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Carlito"/>
                          <a:cs typeface="Carlito"/>
                        </a:rPr>
                        <a:t>A5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240"/>
                        </a:lnSpc>
                      </a:pPr>
                      <a:r>
                        <a:rPr sz="1100" spc="5" dirty="0">
                          <a:latin typeface="Carlito"/>
                          <a:cs typeface="Carlito"/>
                        </a:rPr>
                        <a:t>A7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124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Class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9535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R10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9535">
                        <a:lnSpc>
                          <a:spcPts val="124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R3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9535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R15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9535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R4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9535">
                        <a:lnSpc>
                          <a:spcPts val="124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.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9535">
                        <a:lnSpc>
                          <a:spcPts val="124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.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819275" y="4867275"/>
          <a:ext cx="1889757" cy="1628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88900">
                        <a:lnSpc>
                          <a:spcPts val="1245"/>
                        </a:lnSpc>
                      </a:pPr>
                      <a:r>
                        <a:rPr sz="1100" spc="5" dirty="0">
                          <a:latin typeface="Carlito"/>
                          <a:cs typeface="Carlito"/>
                        </a:rPr>
                        <a:t>ID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245"/>
                        </a:lnSpc>
                      </a:pPr>
                      <a:r>
                        <a:rPr sz="1100" spc="5" dirty="0">
                          <a:latin typeface="Carlito"/>
                          <a:cs typeface="Carlito"/>
                        </a:rPr>
                        <a:t>A2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245"/>
                        </a:lnSpc>
                      </a:pPr>
                      <a:r>
                        <a:rPr sz="1100" spc="5" dirty="0">
                          <a:latin typeface="Carlito"/>
                          <a:cs typeface="Carlito"/>
                        </a:rPr>
                        <a:t>A6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245"/>
                        </a:lnSpc>
                      </a:pPr>
                      <a:r>
                        <a:rPr sz="1100" spc="5" dirty="0">
                          <a:latin typeface="Carlito"/>
                          <a:cs typeface="Carlito"/>
                        </a:rPr>
                        <a:t>A9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24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Class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8900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R10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8900">
                        <a:lnSpc>
                          <a:spcPts val="124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R3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8900">
                        <a:lnSpc>
                          <a:spcPts val="125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R15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lnSpc>
                          <a:spcPts val="1780"/>
                        </a:lnSpc>
                      </a:pPr>
                      <a:r>
                        <a:rPr sz="2400" spc="-89" baseline="1736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60" dirty="0">
                          <a:latin typeface="Carlito"/>
                          <a:cs typeface="Carlito"/>
                        </a:rPr>
                        <a:t>R4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ts val="1590"/>
                        </a:lnSpc>
                      </a:pPr>
                      <a:r>
                        <a:rPr sz="1600" spc="-5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650" spc="-82" baseline="12626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les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8900">
                        <a:lnSpc>
                          <a:spcPts val="125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.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4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501515" y="4867275"/>
          <a:ext cx="1889757" cy="1523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89535">
                        <a:lnSpc>
                          <a:spcPts val="1245"/>
                        </a:lnSpc>
                      </a:pPr>
                      <a:r>
                        <a:rPr sz="1100" spc="5" dirty="0">
                          <a:latin typeface="Carlito"/>
                          <a:cs typeface="Carlito"/>
                        </a:rPr>
                        <a:t>ID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245"/>
                        </a:lnSpc>
                      </a:pPr>
                      <a:r>
                        <a:rPr sz="1100" spc="5" dirty="0">
                          <a:latin typeface="Carlito"/>
                          <a:cs typeface="Carlito"/>
                        </a:rPr>
                        <a:t>A1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245"/>
                        </a:lnSpc>
                      </a:pPr>
                      <a:r>
                        <a:rPr sz="1100" spc="5" dirty="0">
                          <a:latin typeface="Carlito"/>
                          <a:cs typeface="Carlito"/>
                        </a:rPr>
                        <a:t>A3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245"/>
                        </a:lnSpc>
                      </a:pPr>
                      <a:r>
                        <a:rPr sz="1100" spc="5" dirty="0">
                          <a:latin typeface="Carlito"/>
                          <a:cs typeface="Carlito"/>
                        </a:rPr>
                        <a:t>A4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24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Class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9535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R10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9535">
                        <a:lnSpc>
                          <a:spcPts val="124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R3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9535">
                        <a:lnSpc>
                          <a:spcPts val="125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R15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9535">
                        <a:lnSpc>
                          <a:spcPts val="125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R4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9535">
                        <a:lnSpc>
                          <a:spcPts val="125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.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487">
                <a:tc>
                  <a:txBody>
                    <a:bodyPr/>
                    <a:lstStyle/>
                    <a:p>
                      <a:pPr marL="89535">
                        <a:lnSpc>
                          <a:spcPts val="125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.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3009"/>
            <a:ext cx="416623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</a:rPr>
              <a:t>RF </a:t>
            </a:r>
            <a:r>
              <a:rPr sz="3200" spc="-45" dirty="0">
                <a:solidFill>
                  <a:srgbClr val="000000"/>
                </a:solidFill>
              </a:rPr>
              <a:t>Algorithm…</a:t>
            </a:r>
            <a:r>
              <a:rPr sz="3200" spc="45" dirty="0">
                <a:solidFill>
                  <a:srgbClr val="000000"/>
                </a:solidFill>
              </a:rPr>
              <a:t> </a:t>
            </a:r>
            <a:r>
              <a:rPr sz="3200" spc="-35" dirty="0">
                <a:solidFill>
                  <a:srgbClr val="000000"/>
                </a:solidFill>
              </a:rPr>
              <a:t>contd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08203" y="1188019"/>
            <a:ext cx="7934959" cy="481012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90"/>
              </a:spcBef>
            </a:pPr>
            <a:r>
              <a:rPr sz="2000" spc="-30" dirty="0">
                <a:latin typeface="Arial"/>
                <a:cs typeface="Arial"/>
              </a:rPr>
              <a:t>Step </a:t>
            </a:r>
            <a:r>
              <a:rPr sz="2000" spc="-5" dirty="0">
                <a:latin typeface="Arial"/>
                <a:cs typeface="Arial"/>
              </a:rPr>
              <a:t>3: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Classifying</a:t>
            </a:r>
            <a:endParaRPr sz="2000">
              <a:latin typeface="Arial"/>
              <a:cs typeface="Arial"/>
            </a:endParaRPr>
          </a:p>
          <a:p>
            <a:pPr marL="295910" indent="-22923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296545" algn="l"/>
              </a:tabLst>
            </a:pPr>
            <a:r>
              <a:rPr sz="2000" spc="-10" dirty="0">
                <a:latin typeface="Arial"/>
                <a:cs typeface="Arial"/>
              </a:rPr>
              <a:t>Based on ‘n’ </a:t>
            </a:r>
            <a:r>
              <a:rPr sz="2000" spc="-5" dirty="0">
                <a:latin typeface="Arial"/>
                <a:cs typeface="Arial"/>
              </a:rPr>
              <a:t>samples… </a:t>
            </a:r>
            <a:r>
              <a:rPr sz="2000" spc="-10" dirty="0">
                <a:latin typeface="Arial"/>
                <a:cs typeface="Arial"/>
              </a:rPr>
              <a:t>‘n’ </a:t>
            </a:r>
            <a:r>
              <a:rPr sz="2000" spc="-5" dirty="0">
                <a:latin typeface="Arial"/>
                <a:cs typeface="Arial"/>
              </a:rPr>
              <a:t>tree are</a:t>
            </a:r>
            <a:r>
              <a:rPr sz="2000" spc="-39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built</a:t>
            </a:r>
            <a:endParaRPr sz="2000">
              <a:latin typeface="Arial"/>
              <a:cs typeface="Arial"/>
            </a:endParaRPr>
          </a:p>
          <a:p>
            <a:pPr marL="295910" indent="-229235">
              <a:lnSpc>
                <a:spcPct val="100000"/>
              </a:lnSpc>
              <a:spcBef>
                <a:spcPts val="1420"/>
              </a:spcBef>
              <a:buFont typeface="Wingdings"/>
              <a:buChar char=""/>
              <a:tabLst>
                <a:tab pos="296545" algn="l"/>
              </a:tabLst>
            </a:pPr>
            <a:r>
              <a:rPr sz="2000" spc="-1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records </a:t>
            </a:r>
            <a:r>
              <a:rPr sz="2000" spc="-25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classified based on the 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  <a:p>
            <a:pPr marL="295910" indent="-229235">
              <a:lnSpc>
                <a:spcPct val="100000"/>
              </a:lnSpc>
              <a:spcBef>
                <a:spcPts val="1390"/>
              </a:spcBef>
              <a:buFont typeface="Wingdings"/>
              <a:buChar char=""/>
              <a:tabLst>
                <a:tab pos="296545" algn="l"/>
              </a:tabLst>
            </a:pPr>
            <a:r>
              <a:rPr sz="2000" spc="-10" dirty="0">
                <a:latin typeface="Arial"/>
                <a:cs typeface="Arial"/>
              </a:rPr>
              <a:t>Final </a:t>
            </a:r>
            <a:r>
              <a:rPr sz="2000" spc="-5" dirty="0">
                <a:latin typeface="Arial"/>
                <a:cs typeface="Arial"/>
              </a:rPr>
              <a:t>class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each record </a:t>
            </a:r>
            <a:r>
              <a:rPr sz="2000" spc="-10" dirty="0">
                <a:latin typeface="Arial"/>
                <a:cs typeface="Arial"/>
              </a:rPr>
              <a:t>is decided </a:t>
            </a:r>
            <a:r>
              <a:rPr sz="2000" spc="-5" dirty="0">
                <a:latin typeface="Arial"/>
                <a:cs typeface="Arial"/>
              </a:rPr>
              <a:t>based </a:t>
            </a:r>
            <a:r>
              <a:rPr sz="2000" spc="-10" dirty="0">
                <a:latin typeface="Arial"/>
                <a:cs typeface="Arial"/>
              </a:rPr>
              <a:t>on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voting</a:t>
            </a:r>
            <a:endParaRPr sz="200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  <a:spcBef>
                <a:spcPts val="1785"/>
              </a:spcBef>
            </a:pPr>
            <a:r>
              <a:rPr sz="2400" b="1" spc="-5" dirty="0">
                <a:solidFill>
                  <a:srgbClr val="0054A3"/>
                </a:solidFill>
                <a:latin typeface="Arial"/>
                <a:cs typeface="Arial"/>
              </a:rPr>
              <a:t>Note: </a:t>
            </a:r>
            <a:r>
              <a:rPr sz="2400" b="1" spc="-35" dirty="0">
                <a:solidFill>
                  <a:srgbClr val="0054A3"/>
                </a:solidFill>
                <a:latin typeface="Arial"/>
                <a:cs typeface="Arial"/>
              </a:rPr>
              <a:t>We </a:t>
            </a:r>
            <a:r>
              <a:rPr sz="2400" b="1" spc="-15" dirty="0">
                <a:solidFill>
                  <a:srgbClr val="0054A3"/>
                </a:solidFill>
                <a:latin typeface="Arial"/>
                <a:cs typeface="Arial"/>
              </a:rPr>
              <a:t>do </a:t>
            </a:r>
            <a:r>
              <a:rPr sz="2400" b="1" dirty="0">
                <a:solidFill>
                  <a:srgbClr val="0054A3"/>
                </a:solidFill>
                <a:latin typeface="Arial"/>
                <a:cs typeface="Arial"/>
              </a:rPr>
              <a:t>not </a:t>
            </a:r>
            <a:r>
              <a:rPr sz="2400" b="1" spc="-30" dirty="0">
                <a:solidFill>
                  <a:srgbClr val="0054A3"/>
                </a:solidFill>
                <a:latin typeface="Arial"/>
                <a:cs typeface="Arial"/>
              </a:rPr>
              <a:t>have </a:t>
            </a:r>
            <a:r>
              <a:rPr sz="2400" b="1" spc="-5" dirty="0">
                <a:solidFill>
                  <a:srgbClr val="0054A3"/>
                </a:solidFill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0054A3"/>
                </a:solidFill>
                <a:latin typeface="Arial"/>
                <a:cs typeface="Arial"/>
              </a:rPr>
              <a:t>pruning step in</a:t>
            </a:r>
            <a:r>
              <a:rPr sz="2400" b="1" spc="-280" dirty="0">
                <a:solidFill>
                  <a:srgbClr val="0054A3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54A3"/>
                </a:solidFill>
                <a:latin typeface="Arial"/>
                <a:cs typeface="Arial"/>
              </a:rPr>
              <a:t>RF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</a:pPr>
            <a:r>
              <a:rPr sz="1600" b="1" spc="5" dirty="0">
                <a:solidFill>
                  <a:srgbClr val="0054A3"/>
                </a:solidFill>
                <a:latin typeface="Arial"/>
                <a:cs typeface="Arial"/>
              </a:rPr>
              <a:t>Some</a:t>
            </a:r>
            <a:r>
              <a:rPr sz="1600" b="1" spc="-85" dirty="0">
                <a:solidFill>
                  <a:srgbClr val="0054A3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54A3"/>
                </a:solidFill>
                <a:latin typeface="Arial"/>
                <a:cs typeface="Arial"/>
              </a:rPr>
              <a:t>original</a:t>
            </a:r>
            <a:r>
              <a:rPr sz="1600" b="1" spc="-125" dirty="0">
                <a:solidFill>
                  <a:srgbClr val="0054A3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54A3"/>
                </a:solidFill>
                <a:latin typeface="Arial"/>
                <a:cs typeface="Arial"/>
              </a:rPr>
              <a:t>papers</a:t>
            </a:r>
            <a:r>
              <a:rPr sz="1600" b="1" spc="-110" dirty="0">
                <a:solidFill>
                  <a:srgbClr val="0054A3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54A3"/>
                </a:solidFill>
                <a:latin typeface="Arial"/>
                <a:cs typeface="Arial"/>
              </a:rPr>
              <a:t>on</a:t>
            </a:r>
            <a:r>
              <a:rPr sz="1600" b="1" spc="-30" dirty="0">
                <a:solidFill>
                  <a:srgbClr val="0054A3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54A3"/>
                </a:solidFill>
                <a:latin typeface="Arial"/>
                <a:cs typeface="Arial"/>
              </a:rPr>
              <a:t>RF</a:t>
            </a:r>
            <a:r>
              <a:rPr sz="1600" b="1" spc="-10" dirty="0">
                <a:solidFill>
                  <a:srgbClr val="0054A3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54A3"/>
                </a:solidFill>
                <a:latin typeface="Arial"/>
                <a:cs typeface="Arial"/>
              </a:rPr>
              <a:t>proved</a:t>
            </a:r>
            <a:r>
              <a:rPr sz="1600" b="1" spc="-100" dirty="0">
                <a:solidFill>
                  <a:srgbClr val="0054A3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54A3"/>
                </a:solidFill>
                <a:latin typeface="Arial"/>
                <a:cs typeface="Arial"/>
              </a:rPr>
              <a:t>that</a:t>
            </a:r>
            <a:r>
              <a:rPr sz="1600" b="1" spc="-45" dirty="0">
                <a:solidFill>
                  <a:srgbClr val="0054A3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54A3"/>
                </a:solidFill>
                <a:latin typeface="Arial"/>
                <a:cs typeface="Arial"/>
              </a:rPr>
              <a:t>the</a:t>
            </a:r>
            <a:r>
              <a:rPr sz="1600" b="1" spc="-15" dirty="0">
                <a:solidFill>
                  <a:srgbClr val="0054A3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54A3"/>
                </a:solidFill>
                <a:latin typeface="Arial"/>
                <a:cs typeface="Arial"/>
              </a:rPr>
              <a:t>RF</a:t>
            </a:r>
            <a:r>
              <a:rPr sz="1600" b="1" spc="-30" dirty="0">
                <a:solidFill>
                  <a:srgbClr val="0054A3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54A3"/>
                </a:solidFill>
                <a:latin typeface="Arial"/>
                <a:cs typeface="Arial"/>
              </a:rPr>
              <a:t>error</a:t>
            </a:r>
            <a:r>
              <a:rPr sz="1600" b="1" spc="10" dirty="0">
                <a:solidFill>
                  <a:srgbClr val="0054A3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54A3"/>
                </a:solidFill>
                <a:latin typeface="Arial"/>
                <a:cs typeface="Arial"/>
              </a:rPr>
              <a:t>rate</a:t>
            </a:r>
            <a:r>
              <a:rPr sz="1600" b="1" spc="-15" dirty="0">
                <a:solidFill>
                  <a:srgbClr val="0054A3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54A3"/>
                </a:solidFill>
                <a:latin typeface="Arial"/>
                <a:cs typeface="Arial"/>
              </a:rPr>
              <a:t>depends</a:t>
            </a:r>
            <a:r>
              <a:rPr sz="1600" b="1" spc="-160" dirty="0">
                <a:solidFill>
                  <a:srgbClr val="0054A3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54A3"/>
                </a:solidFill>
                <a:latin typeface="Arial"/>
                <a:cs typeface="Arial"/>
              </a:rPr>
              <a:t>on</a:t>
            </a:r>
            <a:r>
              <a:rPr sz="1600" b="1" spc="-30" dirty="0">
                <a:solidFill>
                  <a:srgbClr val="0054A3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54A3"/>
                </a:solidFill>
                <a:latin typeface="Arial"/>
                <a:cs typeface="Arial"/>
              </a:rPr>
              <a:t>two</a:t>
            </a:r>
            <a:r>
              <a:rPr sz="1600" b="1" spc="-100" dirty="0">
                <a:solidFill>
                  <a:srgbClr val="0054A3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54A3"/>
                </a:solidFill>
                <a:latin typeface="Arial"/>
                <a:cs typeface="Arial"/>
              </a:rPr>
              <a:t>factors</a:t>
            </a:r>
            <a:endParaRPr sz="1600">
              <a:latin typeface="Arial"/>
              <a:cs typeface="Arial"/>
            </a:endParaRPr>
          </a:p>
          <a:p>
            <a:pPr marL="253365" indent="-229235">
              <a:lnSpc>
                <a:spcPct val="100000"/>
              </a:lnSpc>
              <a:spcBef>
                <a:spcPts val="994"/>
              </a:spcBef>
              <a:buClr>
                <a:srgbClr val="0054A3"/>
              </a:buClr>
              <a:buAutoNum type="arabicPeriod"/>
              <a:tabLst>
                <a:tab pos="254000" algn="l"/>
              </a:tabLst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i="1" spc="-30" dirty="0">
                <a:latin typeface="Arial"/>
                <a:cs typeface="Arial"/>
              </a:rPr>
              <a:t>correlation </a:t>
            </a:r>
            <a:r>
              <a:rPr sz="1400" spc="-35" dirty="0">
                <a:latin typeface="Arial"/>
                <a:cs typeface="Arial"/>
              </a:rPr>
              <a:t>between </a:t>
            </a:r>
            <a:r>
              <a:rPr sz="1400" spc="-30" dirty="0">
                <a:latin typeface="Arial"/>
                <a:cs typeface="Arial"/>
              </a:rPr>
              <a:t>any two trees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spc="-25" dirty="0">
                <a:latin typeface="Arial"/>
                <a:cs typeface="Arial"/>
              </a:rPr>
              <a:t>the </a:t>
            </a:r>
            <a:r>
              <a:rPr sz="1400" spc="-35" dirty="0">
                <a:latin typeface="Arial"/>
                <a:cs typeface="Arial"/>
              </a:rPr>
              <a:t>forest. </a:t>
            </a:r>
            <a:r>
              <a:rPr sz="1400" spc="-30" dirty="0">
                <a:latin typeface="Arial"/>
                <a:cs typeface="Arial"/>
              </a:rPr>
              <a:t>Increasing </a:t>
            </a:r>
            <a:r>
              <a:rPr sz="1400" spc="-25" dirty="0">
                <a:latin typeface="Arial"/>
                <a:cs typeface="Arial"/>
              </a:rPr>
              <a:t>the </a:t>
            </a:r>
            <a:r>
              <a:rPr sz="1400" spc="-30" dirty="0">
                <a:latin typeface="Arial"/>
                <a:cs typeface="Arial"/>
              </a:rPr>
              <a:t>correlation </a:t>
            </a:r>
            <a:r>
              <a:rPr sz="1400" spc="-10" dirty="0">
                <a:latin typeface="Arial"/>
                <a:cs typeface="Arial"/>
              </a:rPr>
              <a:t>increases </a:t>
            </a:r>
            <a:r>
              <a:rPr sz="1400" spc="-25" dirty="0">
                <a:latin typeface="Arial"/>
                <a:cs typeface="Arial"/>
              </a:rPr>
              <a:t>the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forest</a:t>
            </a:r>
            <a:endParaRPr sz="1400">
              <a:latin typeface="Arial"/>
              <a:cs typeface="Arial"/>
            </a:endParaRPr>
          </a:p>
          <a:p>
            <a:pPr marL="253365">
              <a:lnSpc>
                <a:spcPct val="100000"/>
              </a:lnSpc>
            </a:pPr>
            <a:r>
              <a:rPr sz="1400" spc="-15" dirty="0">
                <a:latin typeface="Arial"/>
                <a:cs typeface="Arial"/>
              </a:rPr>
              <a:t>error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rate.</a:t>
            </a:r>
            <a:endParaRPr sz="1400">
              <a:latin typeface="Arial"/>
              <a:cs typeface="Arial"/>
            </a:endParaRPr>
          </a:p>
          <a:p>
            <a:pPr marL="222885" marR="367665" indent="-210820">
              <a:lnSpc>
                <a:spcPct val="100000"/>
              </a:lnSpc>
              <a:spcBef>
                <a:spcPts val="1010"/>
              </a:spcBef>
              <a:buClr>
                <a:srgbClr val="0054A3"/>
              </a:buClr>
              <a:buAutoNum type="arabicPeriod" startAt="2"/>
              <a:tabLst>
                <a:tab pos="223520" algn="l"/>
              </a:tabLst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i="1" spc="-35" dirty="0">
                <a:latin typeface="Arial"/>
                <a:cs typeface="Arial"/>
              </a:rPr>
              <a:t>strength </a:t>
            </a:r>
            <a:r>
              <a:rPr sz="1400" spc="-25" dirty="0">
                <a:latin typeface="Arial"/>
                <a:cs typeface="Arial"/>
              </a:rPr>
              <a:t>of </a:t>
            </a:r>
            <a:r>
              <a:rPr sz="1400" spc="-10" dirty="0">
                <a:latin typeface="Arial"/>
                <a:cs typeface="Arial"/>
              </a:rPr>
              <a:t>each individual </a:t>
            </a:r>
            <a:r>
              <a:rPr sz="1400" spc="-30" dirty="0">
                <a:latin typeface="Arial"/>
                <a:cs typeface="Arial"/>
              </a:rPr>
              <a:t>tree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spc="-30" dirty="0">
                <a:latin typeface="Arial"/>
                <a:cs typeface="Arial"/>
              </a:rPr>
              <a:t>the </a:t>
            </a:r>
            <a:r>
              <a:rPr sz="1400" spc="-35" dirty="0">
                <a:latin typeface="Arial"/>
                <a:cs typeface="Arial"/>
              </a:rPr>
              <a:t>forest. </a:t>
            </a:r>
            <a:r>
              <a:rPr sz="1400" spc="-10" dirty="0">
                <a:latin typeface="Arial"/>
                <a:cs typeface="Arial"/>
              </a:rPr>
              <a:t>A </a:t>
            </a:r>
            <a:r>
              <a:rPr sz="1400" spc="-30" dirty="0">
                <a:latin typeface="Arial"/>
                <a:cs typeface="Arial"/>
              </a:rPr>
              <a:t>tree with </a:t>
            </a:r>
            <a:r>
              <a:rPr sz="1400" spc="-5" dirty="0">
                <a:latin typeface="Arial"/>
                <a:cs typeface="Arial"/>
              </a:rPr>
              <a:t>a low </a:t>
            </a:r>
            <a:r>
              <a:rPr sz="1400" spc="-35" dirty="0">
                <a:latin typeface="Arial"/>
                <a:cs typeface="Arial"/>
              </a:rPr>
              <a:t>error </a:t>
            </a:r>
            <a:r>
              <a:rPr sz="1400" spc="-30" dirty="0">
                <a:latin typeface="Arial"/>
                <a:cs typeface="Arial"/>
              </a:rPr>
              <a:t>rate </a:t>
            </a:r>
            <a:r>
              <a:rPr sz="1400" spc="-5" dirty="0">
                <a:latin typeface="Arial"/>
                <a:cs typeface="Arial"/>
              </a:rPr>
              <a:t>is a </a:t>
            </a:r>
            <a:r>
              <a:rPr sz="1400" spc="-35" dirty="0">
                <a:latin typeface="Arial"/>
                <a:cs typeface="Arial"/>
              </a:rPr>
              <a:t>strong </a:t>
            </a:r>
            <a:r>
              <a:rPr sz="1400" spc="-40" dirty="0">
                <a:latin typeface="Arial"/>
                <a:cs typeface="Arial"/>
              </a:rPr>
              <a:t>classifier.  </a:t>
            </a:r>
            <a:r>
              <a:rPr sz="1400" spc="-30" dirty="0">
                <a:latin typeface="Arial"/>
                <a:cs typeface="Arial"/>
              </a:rPr>
              <a:t>Increasing </a:t>
            </a:r>
            <a:r>
              <a:rPr sz="1400" spc="-10" dirty="0">
                <a:latin typeface="Arial"/>
                <a:cs typeface="Arial"/>
              </a:rPr>
              <a:t>the </a:t>
            </a:r>
            <a:r>
              <a:rPr sz="1400" spc="-35" dirty="0">
                <a:latin typeface="Arial"/>
                <a:cs typeface="Arial"/>
              </a:rPr>
              <a:t>strength </a:t>
            </a:r>
            <a:r>
              <a:rPr sz="1400" spc="-10" dirty="0">
                <a:latin typeface="Arial"/>
                <a:cs typeface="Arial"/>
              </a:rPr>
              <a:t>of the individual </a:t>
            </a:r>
            <a:r>
              <a:rPr sz="1400" spc="-15" dirty="0">
                <a:latin typeface="Arial"/>
                <a:cs typeface="Arial"/>
              </a:rPr>
              <a:t>trees </a:t>
            </a:r>
            <a:r>
              <a:rPr sz="1400" spc="-35" dirty="0">
                <a:latin typeface="Arial"/>
                <a:cs typeface="Arial"/>
              </a:rPr>
              <a:t>decreases </a:t>
            </a:r>
            <a:r>
              <a:rPr sz="1400" spc="-10" dirty="0">
                <a:latin typeface="Arial"/>
                <a:cs typeface="Arial"/>
              </a:rPr>
              <a:t>the forest </a:t>
            </a:r>
            <a:r>
              <a:rPr sz="1400" spc="-35" dirty="0">
                <a:latin typeface="Arial"/>
                <a:cs typeface="Arial"/>
              </a:rPr>
              <a:t>error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rate.</a:t>
            </a:r>
            <a:endParaRPr sz="1400">
              <a:latin typeface="Arial"/>
              <a:cs typeface="Arial"/>
            </a:endParaRPr>
          </a:p>
          <a:p>
            <a:pPr marL="253365" indent="-229235">
              <a:lnSpc>
                <a:spcPct val="100000"/>
              </a:lnSpc>
              <a:spcBef>
                <a:spcPts val="1010"/>
              </a:spcBef>
              <a:buClr>
                <a:srgbClr val="0054A3"/>
              </a:buClr>
              <a:buAutoNum type="arabicPeriod" startAt="2"/>
              <a:tabLst>
                <a:tab pos="254000" algn="l"/>
              </a:tabLst>
            </a:pPr>
            <a:r>
              <a:rPr sz="1400" spc="-10" dirty="0">
                <a:latin typeface="Arial"/>
                <a:cs typeface="Arial"/>
              </a:rPr>
              <a:t>Reducing m </a:t>
            </a:r>
            <a:r>
              <a:rPr sz="1400" spc="-15" dirty="0">
                <a:latin typeface="Arial"/>
                <a:cs typeface="Arial"/>
              </a:rPr>
              <a:t>reduces </a:t>
            </a:r>
            <a:r>
              <a:rPr sz="1400" spc="-10" dirty="0">
                <a:latin typeface="Arial"/>
                <a:cs typeface="Arial"/>
              </a:rPr>
              <a:t>both </a:t>
            </a:r>
            <a:r>
              <a:rPr sz="1400" spc="-30" dirty="0">
                <a:latin typeface="Arial"/>
                <a:cs typeface="Arial"/>
              </a:rPr>
              <a:t>the correlation </a:t>
            </a:r>
            <a:r>
              <a:rPr sz="1400" spc="-15" dirty="0">
                <a:latin typeface="Arial"/>
                <a:cs typeface="Arial"/>
              </a:rPr>
              <a:t>and </a:t>
            </a:r>
            <a:r>
              <a:rPr sz="1400" spc="-30" dirty="0">
                <a:latin typeface="Arial"/>
                <a:cs typeface="Arial"/>
              </a:rPr>
              <a:t>the </a:t>
            </a:r>
            <a:r>
              <a:rPr sz="1400" spc="-35" dirty="0">
                <a:latin typeface="Arial"/>
                <a:cs typeface="Arial"/>
              </a:rPr>
              <a:t>strength. </a:t>
            </a:r>
            <a:r>
              <a:rPr sz="1400" spc="-30" dirty="0">
                <a:latin typeface="Arial"/>
                <a:cs typeface="Arial"/>
              </a:rPr>
              <a:t>Increasing </a:t>
            </a:r>
            <a:r>
              <a:rPr sz="1400" spc="-5" dirty="0">
                <a:latin typeface="Arial"/>
                <a:cs typeface="Arial"/>
              </a:rPr>
              <a:t>it </a:t>
            </a:r>
            <a:r>
              <a:rPr sz="1400" spc="-10" dirty="0">
                <a:latin typeface="Arial"/>
                <a:cs typeface="Arial"/>
              </a:rPr>
              <a:t>increases </a:t>
            </a:r>
            <a:r>
              <a:rPr sz="1400" spc="-35" dirty="0">
                <a:latin typeface="Arial"/>
                <a:cs typeface="Arial"/>
              </a:rPr>
              <a:t>both.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Somewhere</a:t>
            </a:r>
            <a:endParaRPr sz="1400">
              <a:latin typeface="Arial"/>
              <a:cs typeface="Arial"/>
            </a:endParaRPr>
          </a:p>
          <a:p>
            <a:pPr marL="25336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in </a:t>
            </a:r>
            <a:r>
              <a:rPr sz="1400" spc="-35" dirty="0">
                <a:latin typeface="Arial"/>
                <a:cs typeface="Arial"/>
              </a:rPr>
              <a:t>between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spc="-10" dirty="0">
                <a:latin typeface="Arial"/>
                <a:cs typeface="Arial"/>
              </a:rPr>
              <a:t>an </a:t>
            </a:r>
            <a:r>
              <a:rPr sz="1400" spc="-30" dirty="0">
                <a:latin typeface="Arial"/>
                <a:cs typeface="Arial"/>
              </a:rPr>
              <a:t>"optimal" </a:t>
            </a:r>
            <a:r>
              <a:rPr sz="1400" spc="-35" dirty="0">
                <a:latin typeface="Arial"/>
                <a:cs typeface="Arial"/>
              </a:rPr>
              <a:t>range </a:t>
            </a:r>
            <a:r>
              <a:rPr sz="1400" spc="-20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m - </a:t>
            </a:r>
            <a:r>
              <a:rPr sz="1400" spc="-10" dirty="0">
                <a:latin typeface="Arial"/>
                <a:cs typeface="Arial"/>
              </a:rPr>
              <a:t>usually </a:t>
            </a:r>
            <a:r>
              <a:rPr sz="1400" spc="-30" dirty="0">
                <a:latin typeface="Arial"/>
                <a:cs typeface="Arial"/>
              </a:rPr>
              <a:t>quite</a:t>
            </a:r>
            <a:r>
              <a:rPr sz="1400" spc="26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wide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6275628"/>
            <a:ext cx="39001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5" dirty="0">
                <a:latin typeface="Arial"/>
                <a:cs typeface="Arial"/>
              </a:rPr>
              <a:t>https:/</a:t>
            </a:r>
            <a:r>
              <a:rPr sz="10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/w</a:t>
            </a:r>
            <a:r>
              <a:rPr sz="1000" spc="-15" dirty="0">
                <a:latin typeface="Arial"/>
                <a:cs typeface="Arial"/>
              </a:rPr>
              <a:t>w</a:t>
            </a:r>
            <a:r>
              <a:rPr sz="10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w.stat.berkeley.edu/~breiman/RandomForests/cc_home.htm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3009"/>
            <a:ext cx="66160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>
                <a:solidFill>
                  <a:srgbClr val="000000"/>
                </a:solidFill>
              </a:rPr>
              <a:t>Building Random </a:t>
            </a:r>
            <a:r>
              <a:rPr sz="3200" spc="-30" dirty="0">
                <a:solidFill>
                  <a:srgbClr val="000000"/>
                </a:solidFill>
              </a:rPr>
              <a:t>Forest </a:t>
            </a:r>
            <a:r>
              <a:rPr sz="3200" spc="-20" dirty="0">
                <a:solidFill>
                  <a:srgbClr val="000000"/>
                </a:solidFill>
              </a:rPr>
              <a:t>in</a:t>
            </a:r>
            <a:r>
              <a:rPr sz="3200" spc="20" dirty="0">
                <a:solidFill>
                  <a:srgbClr val="000000"/>
                </a:solidFill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Python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1238" y="1353058"/>
            <a:ext cx="4871085" cy="3031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## </a:t>
            </a:r>
            <a:r>
              <a:rPr sz="1200" dirty="0">
                <a:latin typeface="Arial"/>
                <a:cs typeface="Arial"/>
              </a:rPr>
              <a:t>Building the </a:t>
            </a:r>
            <a:r>
              <a:rPr sz="1200" spc="-30" dirty="0">
                <a:latin typeface="Arial"/>
                <a:cs typeface="Arial"/>
              </a:rPr>
              <a:t>model </a:t>
            </a:r>
            <a:r>
              <a:rPr sz="1200" dirty="0">
                <a:latin typeface="Arial"/>
                <a:cs typeface="Arial"/>
              </a:rPr>
              <a:t>using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RandomForest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## </a:t>
            </a:r>
            <a:r>
              <a:rPr sz="1200" spc="-10" dirty="0">
                <a:latin typeface="Arial"/>
                <a:cs typeface="Arial"/>
              </a:rPr>
              <a:t>importing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  <a:p>
            <a:pPr marL="12700" marR="1623060">
              <a:lnSpc>
                <a:spcPts val="2690"/>
              </a:lnSpc>
              <a:spcBef>
                <a:spcPts val="225"/>
              </a:spcBef>
            </a:pPr>
            <a:r>
              <a:rPr sz="1400" b="1" spc="-35" dirty="0">
                <a:solidFill>
                  <a:srgbClr val="0054A3"/>
                </a:solidFill>
                <a:latin typeface="Arial"/>
                <a:cs typeface="Arial"/>
              </a:rPr>
              <a:t>data </a:t>
            </a:r>
            <a:r>
              <a:rPr sz="1400" b="1" spc="-5" dirty="0">
                <a:solidFill>
                  <a:srgbClr val="0054A3"/>
                </a:solidFill>
                <a:latin typeface="Arial"/>
                <a:cs typeface="Arial"/>
              </a:rPr>
              <a:t>&lt;- </a:t>
            </a:r>
            <a:r>
              <a:rPr sz="1400" b="1" spc="-25" dirty="0">
                <a:solidFill>
                  <a:srgbClr val="0054A3"/>
                </a:solidFill>
                <a:latin typeface="Arial"/>
                <a:cs typeface="Arial"/>
              </a:rPr>
              <a:t>pd.read_csv("datafile/data.csv")  </a:t>
            </a:r>
            <a:r>
              <a:rPr sz="1400" b="1" spc="-40" dirty="0">
                <a:solidFill>
                  <a:srgbClr val="0054A3"/>
                </a:solidFill>
                <a:latin typeface="Arial"/>
                <a:cs typeface="Arial"/>
              </a:rPr>
              <a:t>data.head()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##iImport RandomForest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Classifier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400" b="1" spc="-30" dirty="0">
                <a:solidFill>
                  <a:srgbClr val="0054A3"/>
                </a:solidFill>
                <a:latin typeface="Arial"/>
                <a:cs typeface="Arial"/>
              </a:rPr>
              <a:t>From </a:t>
            </a:r>
            <a:r>
              <a:rPr sz="1400" b="1" spc="-35" dirty="0">
                <a:solidFill>
                  <a:srgbClr val="0054A3"/>
                </a:solidFill>
                <a:latin typeface="Arial"/>
                <a:cs typeface="Arial"/>
              </a:rPr>
              <a:t>sklearn.ensemble </a:t>
            </a:r>
            <a:r>
              <a:rPr sz="1400" b="1" spc="-30" dirty="0">
                <a:solidFill>
                  <a:srgbClr val="0054A3"/>
                </a:solidFill>
                <a:latin typeface="Arial"/>
                <a:cs typeface="Arial"/>
              </a:rPr>
              <a:t>import</a:t>
            </a:r>
            <a:r>
              <a:rPr sz="1400" b="1" spc="130" dirty="0">
                <a:solidFill>
                  <a:srgbClr val="0054A3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0054A3"/>
                </a:solidFill>
                <a:latin typeface="Arial"/>
                <a:cs typeface="Arial"/>
              </a:rPr>
              <a:t>RandomForestClassifier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## Calling </a:t>
            </a:r>
            <a:r>
              <a:rPr sz="1200" dirty="0">
                <a:latin typeface="Arial"/>
                <a:cs typeface="Arial"/>
              </a:rPr>
              <a:t>syntax to build</a:t>
            </a:r>
            <a:r>
              <a:rPr sz="1200" spc="-25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5" dirty="0">
                <a:latin typeface="Arial"/>
                <a:cs typeface="Arial"/>
              </a:rPr>
              <a:t>RandomForest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400" b="1" spc="-30" dirty="0">
                <a:solidFill>
                  <a:srgbClr val="0054A3"/>
                </a:solidFill>
                <a:latin typeface="Arial"/>
                <a:cs typeface="Arial"/>
              </a:rPr>
              <a:t>RandomForestClassifier(bootstrap </a:t>
            </a:r>
            <a:r>
              <a:rPr sz="1400" b="1" spc="-5" dirty="0">
                <a:solidFill>
                  <a:srgbClr val="0054A3"/>
                </a:solidFill>
                <a:latin typeface="Arial"/>
                <a:cs typeface="Arial"/>
              </a:rPr>
              <a:t>= </a:t>
            </a:r>
            <a:r>
              <a:rPr sz="1400" b="1" spc="-45" dirty="0">
                <a:solidFill>
                  <a:srgbClr val="0054A3"/>
                </a:solidFill>
                <a:latin typeface="Arial"/>
                <a:cs typeface="Arial"/>
              </a:rPr>
              <a:t>True, </a:t>
            </a:r>
            <a:r>
              <a:rPr sz="1400" b="1" spc="-30" dirty="0">
                <a:solidFill>
                  <a:srgbClr val="0054A3"/>
                </a:solidFill>
                <a:latin typeface="Arial"/>
                <a:cs typeface="Arial"/>
              </a:rPr>
              <a:t>criterion </a:t>
            </a:r>
            <a:r>
              <a:rPr sz="1400" b="1" spc="-5" dirty="0">
                <a:solidFill>
                  <a:srgbClr val="0054A3"/>
                </a:solidFill>
                <a:latin typeface="Arial"/>
                <a:cs typeface="Arial"/>
              </a:rPr>
              <a:t>=</a:t>
            </a:r>
            <a:r>
              <a:rPr sz="1400" b="1" spc="195" dirty="0">
                <a:solidFill>
                  <a:srgbClr val="0054A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54A3"/>
                </a:solidFill>
                <a:latin typeface="Arial"/>
                <a:cs typeface="Arial"/>
              </a:rPr>
              <a:t>‘gini’,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892" y="4747640"/>
            <a:ext cx="1800860" cy="917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30" dirty="0">
                <a:solidFill>
                  <a:srgbClr val="0054A3"/>
                </a:solidFill>
                <a:latin typeface="Arial"/>
                <a:cs typeface="Arial"/>
              </a:rPr>
              <a:t>N_estimator=100,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400" b="1" spc="-10" dirty="0">
                <a:solidFill>
                  <a:srgbClr val="0054A3"/>
                </a:solidFill>
                <a:latin typeface="Arial"/>
                <a:cs typeface="Arial"/>
              </a:rPr>
              <a:t>Max_features </a:t>
            </a:r>
            <a:r>
              <a:rPr sz="1400" b="1" spc="-5" dirty="0">
                <a:solidFill>
                  <a:srgbClr val="0054A3"/>
                </a:solidFill>
                <a:latin typeface="Arial"/>
                <a:cs typeface="Arial"/>
              </a:rPr>
              <a:t>=</a:t>
            </a:r>
            <a:r>
              <a:rPr sz="1400" b="1" spc="254" dirty="0">
                <a:solidFill>
                  <a:srgbClr val="0054A3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0054A3"/>
                </a:solidFill>
                <a:latin typeface="Arial"/>
                <a:cs typeface="Arial"/>
              </a:rPr>
              <a:t>auto,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b="1" spc="-30" dirty="0">
                <a:solidFill>
                  <a:srgbClr val="0054A3"/>
                </a:solidFill>
                <a:latin typeface="Arial"/>
                <a:cs typeface="Arial"/>
              </a:rPr>
              <a:t>Max_leaf_node </a:t>
            </a:r>
            <a:r>
              <a:rPr sz="1400" b="1" spc="-5" dirty="0">
                <a:solidFill>
                  <a:srgbClr val="0054A3"/>
                </a:solidFill>
                <a:latin typeface="Arial"/>
                <a:cs typeface="Arial"/>
              </a:rPr>
              <a:t>=</a:t>
            </a:r>
            <a:r>
              <a:rPr sz="1400" b="1" spc="-20" dirty="0">
                <a:solidFill>
                  <a:srgbClr val="0054A3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0054A3"/>
                </a:solidFill>
                <a:latin typeface="Arial"/>
                <a:cs typeface="Arial"/>
              </a:rPr>
              <a:t>10,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091" y="5858357"/>
            <a:ext cx="21342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25" dirty="0">
                <a:solidFill>
                  <a:srgbClr val="0054A3"/>
                </a:solidFill>
                <a:latin typeface="Arial"/>
                <a:cs typeface="Arial"/>
              </a:rPr>
              <a:t>Min_samples_split=TRUE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31975" y="4749800"/>
            <a:ext cx="4721225" cy="228600"/>
          </a:xfrm>
          <a:custGeom>
            <a:avLst/>
            <a:gdLst/>
            <a:ahLst/>
            <a:cxnLst/>
            <a:rect l="l" t="t" r="r" b="b"/>
            <a:pathLst>
              <a:path w="4721225" h="228600">
                <a:moveTo>
                  <a:pt x="225425" y="0"/>
                </a:moveTo>
                <a:lnTo>
                  <a:pt x="974725" y="0"/>
                </a:lnTo>
                <a:lnTo>
                  <a:pt x="4721225" y="0"/>
                </a:lnTo>
                <a:lnTo>
                  <a:pt x="4721225" y="38100"/>
                </a:lnTo>
                <a:lnTo>
                  <a:pt x="4721225" y="95250"/>
                </a:lnTo>
                <a:lnTo>
                  <a:pt x="4721225" y="228600"/>
                </a:lnTo>
                <a:lnTo>
                  <a:pt x="2098675" y="228600"/>
                </a:lnTo>
                <a:lnTo>
                  <a:pt x="974725" y="228600"/>
                </a:lnTo>
                <a:lnTo>
                  <a:pt x="225425" y="228600"/>
                </a:lnTo>
                <a:lnTo>
                  <a:pt x="225425" y="95250"/>
                </a:lnTo>
                <a:lnTo>
                  <a:pt x="0" y="66293"/>
                </a:lnTo>
                <a:lnTo>
                  <a:pt x="225425" y="38100"/>
                </a:lnTo>
                <a:lnTo>
                  <a:pt x="225425" y="0"/>
                </a:lnTo>
                <a:close/>
              </a:path>
            </a:pathLst>
          </a:custGeom>
          <a:ln w="10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57400" y="4749800"/>
            <a:ext cx="4495800" cy="228600"/>
          </a:xfrm>
          <a:prstGeom prst="rect">
            <a:avLst/>
          </a:prstGeom>
          <a:ln w="10157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200" b="1" spc="-5" dirty="0">
                <a:latin typeface="Arial"/>
                <a:cs typeface="Arial"/>
              </a:rPr>
              <a:t>## </a:t>
            </a:r>
            <a:r>
              <a:rPr sz="1200" b="1" spc="-10" dirty="0">
                <a:latin typeface="Arial"/>
                <a:cs typeface="Arial"/>
              </a:rPr>
              <a:t>number </a:t>
            </a:r>
            <a:r>
              <a:rPr sz="1200" b="1" dirty="0">
                <a:latin typeface="Arial"/>
                <a:cs typeface="Arial"/>
              </a:rPr>
              <a:t>of </a:t>
            </a:r>
            <a:r>
              <a:rPr sz="1200" b="1" spc="-5" dirty="0">
                <a:latin typeface="Arial"/>
                <a:cs typeface="Arial"/>
              </a:rPr>
              <a:t>trees </a:t>
            </a:r>
            <a:r>
              <a:rPr sz="1200" b="1" dirty="0">
                <a:latin typeface="Arial"/>
                <a:cs typeface="Arial"/>
              </a:rPr>
              <a:t>to be</a:t>
            </a:r>
            <a:r>
              <a:rPr sz="1200" b="1" spc="-229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built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97685" y="5105400"/>
            <a:ext cx="5441315" cy="228600"/>
          </a:xfrm>
          <a:custGeom>
            <a:avLst/>
            <a:gdLst/>
            <a:ahLst/>
            <a:cxnLst/>
            <a:rect l="l" t="t" r="r" b="b"/>
            <a:pathLst>
              <a:path w="5441315" h="228600">
                <a:moveTo>
                  <a:pt x="259714" y="0"/>
                </a:moveTo>
                <a:lnTo>
                  <a:pt x="1123314" y="0"/>
                </a:lnTo>
                <a:lnTo>
                  <a:pt x="5441315" y="0"/>
                </a:lnTo>
                <a:lnTo>
                  <a:pt x="5441315" y="38100"/>
                </a:lnTo>
                <a:lnTo>
                  <a:pt x="5441315" y="95250"/>
                </a:lnTo>
                <a:lnTo>
                  <a:pt x="5441315" y="228600"/>
                </a:lnTo>
                <a:lnTo>
                  <a:pt x="2418715" y="228600"/>
                </a:lnTo>
                <a:lnTo>
                  <a:pt x="1123314" y="228600"/>
                </a:lnTo>
                <a:lnTo>
                  <a:pt x="259714" y="228600"/>
                </a:lnTo>
                <a:lnTo>
                  <a:pt x="259714" y="95250"/>
                </a:lnTo>
                <a:lnTo>
                  <a:pt x="0" y="66293"/>
                </a:lnTo>
                <a:lnTo>
                  <a:pt x="259714" y="38100"/>
                </a:lnTo>
                <a:lnTo>
                  <a:pt x="259714" y="0"/>
                </a:lnTo>
                <a:close/>
              </a:path>
            </a:pathLst>
          </a:custGeom>
          <a:ln w="10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57400" y="5105400"/>
            <a:ext cx="5181600" cy="228600"/>
          </a:xfrm>
          <a:prstGeom prst="rect">
            <a:avLst/>
          </a:prstGeom>
          <a:ln w="10157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200" b="1" spc="-5" dirty="0">
                <a:latin typeface="Arial"/>
                <a:cs typeface="Arial"/>
              </a:rPr>
              <a:t>##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number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of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variables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randomly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sampled</a:t>
            </a:r>
            <a:r>
              <a:rPr sz="1200" b="1" spc="-10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as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candidate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at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each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split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12975" y="5435600"/>
            <a:ext cx="4721225" cy="228600"/>
          </a:xfrm>
          <a:custGeom>
            <a:avLst/>
            <a:gdLst/>
            <a:ahLst/>
            <a:cxnLst/>
            <a:rect l="l" t="t" r="r" b="b"/>
            <a:pathLst>
              <a:path w="4721225" h="228600">
                <a:moveTo>
                  <a:pt x="225425" y="0"/>
                </a:moveTo>
                <a:lnTo>
                  <a:pt x="974725" y="0"/>
                </a:lnTo>
                <a:lnTo>
                  <a:pt x="4721225" y="0"/>
                </a:lnTo>
                <a:lnTo>
                  <a:pt x="4721225" y="38100"/>
                </a:lnTo>
                <a:lnTo>
                  <a:pt x="4721225" y="95250"/>
                </a:lnTo>
                <a:lnTo>
                  <a:pt x="4721225" y="228600"/>
                </a:lnTo>
                <a:lnTo>
                  <a:pt x="2098675" y="228600"/>
                </a:lnTo>
                <a:lnTo>
                  <a:pt x="974725" y="228600"/>
                </a:lnTo>
                <a:lnTo>
                  <a:pt x="225425" y="228600"/>
                </a:lnTo>
                <a:lnTo>
                  <a:pt x="225425" y="95250"/>
                </a:lnTo>
                <a:lnTo>
                  <a:pt x="0" y="66293"/>
                </a:lnTo>
                <a:lnTo>
                  <a:pt x="225425" y="38100"/>
                </a:lnTo>
                <a:lnTo>
                  <a:pt x="225425" y="0"/>
                </a:lnTo>
                <a:close/>
              </a:path>
            </a:pathLst>
          </a:custGeom>
          <a:ln w="10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35885" y="5740400"/>
            <a:ext cx="5441315" cy="228600"/>
          </a:xfrm>
          <a:custGeom>
            <a:avLst/>
            <a:gdLst/>
            <a:ahLst/>
            <a:cxnLst/>
            <a:rect l="l" t="t" r="r" b="b"/>
            <a:pathLst>
              <a:path w="5441315" h="228600">
                <a:moveTo>
                  <a:pt x="259714" y="0"/>
                </a:moveTo>
                <a:lnTo>
                  <a:pt x="1123314" y="0"/>
                </a:lnTo>
                <a:lnTo>
                  <a:pt x="5441315" y="0"/>
                </a:lnTo>
                <a:lnTo>
                  <a:pt x="5441315" y="38100"/>
                </a:lnTo>
                <a:lnTo>
                  <a:pt x="5441315" y="95250"/>
                </a:lnTo>
                <a:lnTo>
                  <a:pt x="5441315" y="228600"/>
                </a:lnTo>
                <a:lnTo>
                  <a:pt x="2418715" y="228600"/>
                </a:lnTo>
                <a:lnTo>
                  <a:pt x="1123314" y="228600"/>
                </a:lnTo>
                <a:lnTo>
                  <a:pt x="259714" y="228600"/>
                </a:lnTo>
                <a:lnTo>
                  <a:pt x="259714" y="95250"/>
                </a:lnTo>
                <a:lnTo>
                  <a:pt x="0" y="66293"/>
                </a:lnTo>
                <a:lnTo>
                  <a:pt x="259714" y="38100"/>
                </a:lnTo>
                <a:lnTo>
                  <a:pt x="259714" y="0"/>
                </a:lnTo>
                <a:close/>
              </a:path>
            </a:pathLst>
          </a:custGeom>
          <a:ln w="10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38400" y="5435600"/>
            <a:ext cx="4495800" cy="228600"/>
          </a:xfrm>
          <a:prstGeom prst="rect">
            <a:avLst/>
          </a:prstGeom>
          <a:ln w="10157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200" b="1" spc="-5" dirty="0">
                <a:latin typeface="Arial"/>
                <a:cs typeface="Arial"/>
              </a:rPr>
              <a:t>## </a:t>
            </a:r>
            <a:r>
              <a:rPr sz="1200" b="1" spc="-10" dirty="0">
                <a:latin typeface="Arial"/>
                <a:cs typeface="Arial"/>
              </a:rPr>
              <a:t>minimum number </a:t>
            </a:r>
            <a:r>
              <a:rPr sz="1200" b="1" dirty="0">
                <a:latin typeface="Arial"/>
                <a:cs typeface="Arial"/>
              </a:rPr>
              <a:t>of </a:t>
            </a:r>
            <a:r>
              <a:rPr sz="1200" b="1" spc="-5" dirty="0">
                <a:latin typeface="Arial"/>
                <a:cs typeface="Arial"/>
              </a:rPr>
              <a:t>records </a:t>
            </a:r>
            <a:r>
              <a:rPr sz="1200" b="1" dirty="0">
                <a:latin typeface="Arial"/>
                <a:cs typeface="Arial"/>
              </a:rPr>
              <a:t>in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terminalnode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5600" y="5740400"/>
            <a:ext cx="5181600" cy="228600"/>
          </a:xfrm>
          <a:prstGeom prst="rect">
            <a:avLst/>
          </a:prstGeom>
          <a:ln w="10157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1200" b="1" spc="-5" dirty="0">
                <a:latin typeface="Arial"/>
                <a:cs typeface="Arial"/>
              </a:rPr>
              <a:t>## </a:t>
            </a:r>
            <a:r>
              <a:rPr sz="1200" b="1" spc="-10" dirty="0">
                <a:latin typeface="Arial"/>
                <a:cs typeface="Arial"/>
              </a:rPr>
              <a:t>minimum </a:t>
            </a:r>
            <a:r>
              <a:rPr sz="1200" b="1" spc="-5" dirty="0">
                <a:latin typeface="Arial"/>
                <a:cs typeface="Arial"/>
              </a:rPr>
              <a:t>samples </a:t>
            </a:r>
            <a:r>
              <a:rPr sz="1200" b="1" dirty="0">
                <a:latin typeface="Arial"/>
                <a:cs typeface="Arial"/>
              </a:rPr>
              <a:t>for </a:t>
            </a:r>
            <a:r>
              <a:rPr sz="1200" b="1" spc="-5" dirty="0">
                <a:latin typeface="Arial"/>
                <a:cs typeface="Arial"/>
              </a:rPr>
              <a:t>the </a:t>
            </a:r>
            <a:r>
              <a:rPr sz="1200" b="1" dirty="0">
                <a:latin typeface="Arial"/>
                <a:cs typeface="Arial"/>
              </a:rPr>
              <a:t>split to</a:t>
            </a:r>
            <a:r>
              <a:rPr sz="1200" b="1" spc="-19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occur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238" y="353009"/>
            <a:ext cx="38709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30" dirty="0">
                <a:latin typeface="Arial"/>
                <a:cs typeface="Arial"/>
              </a:rPr>
              <a:t>Variable</a:t>
            </a:r>
            <a:r>
              <a:rPr sz="3200" b="1" spc="-10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Importance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238" y="1256025"/>
            <a:ext cx="3499485" cy="96075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57800"/>
              </a:lnSpc>
              <a:spcBef>
                <a:spcPts val="35"/>
              </a:spcBef>
            </a:pPr>
            <a:r>
              <a:rPr sz="1200" dirty="0">
                <a:latin typeface="Arial"/>
                <a:cs typeface="Arial"/>
              </a:rPr>
              <a:t>## </a:t>
            </a:r>
            <a:r>
              <a:rPr sz="1200" spc="5" dirty="0">
                <a:latin typeface="Arial"/>
                <a:cs typeface="Arial"/>
              </a:rPr>
              <a:t>List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10" dirty="0">
                <a:latin typeface="Arial"/>
                <a:cs typeface="Arial"/>
              </a:rPr>
              <a:t>importance </a:t>
            </a:r>
            <a:r>
              <a:rPr sz="1200" dirty="0">
                <a:latin typeface="Arial"/>
                <a:cs typeface="Arial"/>
              </a:rPr>
              <a:t>of the </a:t>
            </a:r>
            <a:r>
              <a:rPr sz="1200" spc="-5" dirty="0">
                <a:latin typeface="Arial"/>
                <a:cs typeface="Arial"/>
              </a:rPr>
              <a:t>variables.  </a:t>
            </a:r>
            <a:r>
              <a:rPr sz="1400" b="1" spc="-30" dirty="0">
                <a:solidFill>
                  <a:srgbClr val="0054A3"/>
                </a:solidFill>
                <a:latin typeface="Arial"/>
                <a:cs typeface="Arial"/>
              </a:rPr>
              <a:t>var_imp_rf </a:t>
            </a:r>
            <a:r>
              <a:rPr sz="1400" b="1" spc="-5" dirty="0">
                <a:solidFill>
                  <a:srgbClr val="0054A3"/>
                </a:solidFill>
                <a:latin typeface="Arial"/>
                <a:cs typeface="Arial"/>
              </a:rPr>
              <a:t>= </a:t>
            </a:r>
            <a:r>
              <a:rPr sz="1400" b="1" spc="-25" dirty="0">
                <a:solidFill>
                  <a:srgbClr val="0054A3"/>
                </a:solidFill>
                <a:latin typeface="Arial"/>
                <a:cs typeface="Arial"/>
              </a:rPr>
              <a:t>variable_importance(fit_rf)  </a:t>
            </a:r>
            <a:r>
              <a:rPr sz="1400" b="1" spc="-30" dirty="0">
                <a:solidFill>
                  <a:srgbClr val="0054A3"/>
                </a:solidFill>
                <a:latin typeface="Arial"/>
                <a:cs typeface="Arial"/>
              </a:rPr>
              <a:t>Importances_rf </a:t>
            </a:r>
            <a:r>
              <a:rPr sz="1400" b="1" spc="-5" dirty="0">
                <a:solidFill>
                  <a:srgbClr val="0054A3"/>
                </a:solidFill>
                <a:latin typeface="Arial"/>
                <a:cs typeface="Arial"/>
              </a:rPr>
              <a:t>=</a:t>
            </a:r>
            <a:r>
              <a:rPr sz="1400" b="1" spc="70" dirty="0">
                <a:solidFill>
                  <a:srgbClr val="0054A3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0054A3"/>
                </a:solidFill>
                <a:latin typeface="Arial"/>
                <a:cs typeface="Arial"/>
              </a:rPr>
              <a:t>var_imp_rf[‘importance’]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2456" y="2949549"/>
            <a:ext cx="8036743" cy="3284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835</Words>
  <Application>Microsoft Office PowerPoint</Application>
  <PresentationFormat>On-screen Show (4:3)</PresentationFormat>
  <Paragraphs>185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Carlito</vt:lpstr>
      <vt:lpstr>Times New Roman</vt:lpstr>
      <vt:lpstr>Wingdings</vt:lpstr>
      <vt:lpstr>Office Theme</vt:lpstr>
      <vt:lpstr>Random Forest</vt:lpstr>
      <vt:lpstr>Learning Objectives</vt:lpstr>
      <vt:lpstr>Some Concepts</vt:lpstr>
      <vt:lpstr>Random Forest</vt:lpstr>
      <vt:lpstr>RF Algorithm</vt:lpstr>
      <vt:lpstr>RF Algorithm… contd</vt:lpstr>
      <vt:lpstr>RF Algorithm… contd</vt:lpstr>
      <vt:lpstr>Building Random Forest in Python</vt:lpstr>
      <vt:lpstr>PowerPoint Presentation</vt:lpstr>
      <vt:lpstr>Variable Importance</vt:lpstr>
      <vt:lpstr>Finding optimal values using GridSearchCV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Aritra Sinha</cp:lastModifiedBy>
  <cp:revision>1</cp:revision>
  <dcterms:created xsi:type="dcterms:W3CDTF">2021-02-06T03:29:49Z</dcterms:created>
  <dcterms:modified xsi:type="dcterms:W3CDTF">2021-02-06T03:31:43Z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2021-02-06T00:00:00Z</vt:filetime>
  </property>
</Properties>
</file>