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54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54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1238" y="1330198"/>
            <a:ext cx="3709035" cy="381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28386" y="1456766"/>
            <a:ext cx="3780790" cy="430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C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54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83839" y="2054860"/>
            <a:ext cx="6360160" cy="2740660"/>
          </a:xfrm>
          <a:custGeom>
            <a:avLst/>
            <a:gdLst/>
            <a:ahLst/>
            <a:cxnLst/>
            <a:rect l="l" t="t" r="r" b="b"/>
            <a:pathLst>
              <a:path w="6360159" h="2740660">
                <a:moveTo>
                  <a:pt x="0" y="2740660"/>
                </a:moveTo>
                <a:lnTo>
                  <a:pt x="6360160" y="2740660"/>
                </a:lnTo>
                <a:lnTo>
                  <a:pt x="636016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EC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054860"/>
            <a:ext cx="2730500" cy="2740660"/>
          </a:xfrm>
          <a:custGeom>
            <a:avLst/>
            <a:gdLst/>
            <a:ahLst/>
            <a:cxnLst/>
            <a:rect l="l" t="t" r="r" b="b"/>
            <a:pathLst>
              <a:path w="2730500" h="2740660">
                <a:moveTo>
                  <a:pt x="0" y="2740660"/>
                </a:moveTo>
                <a:lnTo>
                  <a:pt x="2730500" y="2740660"/>
                </a:lnTo>
                <a:lnTo>
                  <a:pt x="2730500" y="0"/>
                </a:lnTo>
                <a:lnTo>
                  <a:pt x="0" y="0"/>
                </a:lnTo>
                <a:lnTo>
                  <a:pt x="0" y="2740660"/>
                </a:lnTo>
                <a:close/>
              </a:path>
            </a:pathLst>
          </a:custGeom>
          <a:solidFill>
            <a:srgbClr val="94AC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05519" y="6477000"/>
            <a:ext cx="538480" cy="381000"/>
          </a:xfrm>
          <a:custGeom>
            <a:avLst/>
            <a:gdLst/>
            <a:ahLst/>
            <a:cxnLst/>
            <a:rect l="l" t="t" r="r" b="b"/>
            <a:pathLst>
              <a:path w="538479" h="381000">
                <a:moveTo>
                  <a:pt x="0" y="381000"/>
                </a:moveTo>
                <a:lnTo>
                  <a:pt x="538479" y="381000"/>
                </a:lnTo>
                <a:lnTo>
                  <a:pt x="53847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C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477000"/>
            <a:ext cx="8557260" cy="381000"/>
          </a:xfrm>
          <a:custGeom>
            <a:avLst/>
            <a:gdLst/>
            <a:ahLst/>
            <a:cxnLst/>
            <a:rect l="l" t="t" r="r" b="b"/>
            <a:pathLst>
              <a:path w="8557260" h="381000">
                <a:moveTo>
                  <a:pt x="0" y="381000"/>
                </a:moveTo>
                <a:lnTo>
                  <a:pt x="8557260" y="381000"/>
                </a:lnTo>
                <a:lnTo>
                  <a:pt x="855726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733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C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1238" y="1325371"/>
            <a:ext cx="7413625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54A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238" y="1252219"/>
            <a:ext cx="7850505" cy="3285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4208" y="6587707"/>
            <a:ext cx="191134" cy="168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stat.psu.edu/%7Eajw13/stat505/fa06/19_cluster/09_cluster_wards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lobalbizresearch.org/chennai_conference/pdf/pdf/ID_C405_Formatted.pdf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5216" y="2251710"/>
            <a:ext cx="3001645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sz="22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54095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Distance</a:t>
            </a:r>
            <a:r>
              <a:rPr sz="4000" b="1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Computation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640" y="1828800"/>
            <a:ext cx="3657600" cy="1247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219" y="1295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1328419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5940" y="114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87" y="30987"/>
                </a:lnTo>
                <a:lnTo>
                  <a:pt x="14884" y="14859"/>
                </a:lnTo>
                <a:lnTo>
                  <a:pt x="31026" y="3937"/>
                </a:lnTo>
                <a:lnTo>
                  <a:pt x="50800" y="0"/>
                </a:lnTo>
                <a:lnTo>
                  <a:pt x="254000" y="0"/>
                </a:lnTo>
                <a:lnTo>
                  <a:pt x="273773" y="3937"/>
                </a:lnTo>
                <a:lnTo>
                  <a:pt x="289915" y="14859"/>
                </a:lnTo>
                <a:lnTo>
                  <a:pt x="300812" y="30987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12" y="273812"/>
                </a:lnTo>
                <a:lnTo>
                  <a:pt x="289915" y="289940"/>
                </a:lnTo>
                <a:lnTo>
                  <a:pt x="273773" y="300863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6" y="300863"/>
                </a:lnTo>
                <a:lnTo>
                  <a:pt x="14884" y="289940"/>
                </a:lnTo>
                <a:lnTo>
                  <a:pt x="3987" y="27381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246" y="1181861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114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37" y="30987"/>
                </a:lnTo>
                <a:lnTo>
                  <a:pt x="14859" y="14859"/>
                </a:lnTo>
                <a:lnTo>
                  <a:pt x="30987" y="3937"/>
                </a:lnTo>
                <a:lnTo>
                  <a:pt x="50800" y="0"/>
                </a:lnTo>
                <a:lnTo>
                  <a:pt x="254000" y="0"/>
                </a:lnTo>
                <a:lnTo>
                  <a:pt x="273812" y="3937"/>
                </a:lnTo>
                <a:lnTo>
                  <a:pt x="289940" y="14859"/>
                </a:lnTo>
                <a:lnTo>
                  <a:pt x="300863" y="30987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63" y="273812"/>
                </a:lnTo>
                <a:lnTo>
                  <a:pt x="289940" y="289940"/>
                </a:lnTo>
                <a:lnTo>
                  <a:pt x="273812" y="300863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0987" y="300863"/>
                </a:lnTo>
                <a:lnTo>
                  <a:pt x="14859" y="289940"/>
                </a:lnTo>
                <a:lnTo>
                  <a:pt x="3937" y="27381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19932" y="1181861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3352800"/>
            <a:ext cx="3632200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8200" y="4572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4000" y="0"/>
                </a:moveTo>
                <a:lnTo>
                  <a:pt x="50800" y="0"/>
                </a:lnTo>
                <a:lnTo>
                  <a:pt x="31026" y="3937"/>
                </a:lnTo>
                <a:lnTo>
                  <a:pt x="14884" y="14858"/>
                </a:lnTo>
                <a:lnTo>
                  <a:pt x="3987" y="30987"/>
                </a:lnTo>
                <a:lnTo>
                  <a:pt x="0" y="50800"/>
                </a:lnTo>
                <a:lnTo>
                  <a:pt x="0" y="254000"/>
                </a:lnTo>
                <a:lnTo>
                  <a:pt x="3987" y="273812"/>
                </a:lnTo>
                <a:lnTo>
                  <a:pt x="14884" y="289941"/>
                </a:lnTo>
                <a:lnTo>
                  <a:pt x="31026" y="300863"/>
                </a:lnTo>
                <a:lnTo>
                  <a:pt x="50800" y="304800"/>
                </a:lnTo>
                <a:lnTo>
                  <a:pt x="254000" y="304800"/>
                </a:lnTo>
                <a:lnTo>
                  <a:pt x="273773" y="300863"/>
                </a:lnTo>
                <a:lnTo>
                  <a:pt x="289915" y="289941"/>
                </a:lnTo>
                <a:lnTo>
                  <a:pt x="300812" y="273812"/>
                </a:lnTo>
                <a:lnTo>
                  <a:pt x="304800" y="254000"/>
                </a:lnTo>
                <a:lnTo>
                  <a:pt x="304800" y="50800"/>
                </a:lnTo>
                <a:lnTo>
                  <a:pt x="300812" y="30987"/>
                </a:lnTo>
                <a:lnTo>
                  <a:pt x="289915" y="14858"/>
                </a:lnTo>
                <a:lnTo>
                  <a:pt x="273773" y="3937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200" y="4572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87" y="30987"/>
                </a:lnTo>
                <a:lnTo>
                  <a:pt x="14884" y="14858"/>
                </a:lnTo>
                <a:lnTo>
                  <a:pt x="31026" y="3937"/>
                </a:lnTo>
                <a:lnTo>
                  <a:pt x="50800" y="0"/>
                </a:lnTo>
                <a:lnTo>
                  <a:pt x="254000" y="0"/>
                </a:lnTo>
                <a:lnTo>
                  <a:pt x="273773" y="3937"/>
                </a:lnTo>
                <a:lnTo>
                  <a:pt x="289915" y="14858"/>
                </a:lnTo>
                <a:lnTo>
                  <a:pt x="300812" y="30987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12" y="273812"/>
                </a:lnTo>
                <a:lnTo>
                  <a:pt x="289915" y="289941"/>
                </a:lnTo>
                <a:lnTo>
                  <a:pt x="273773" y="300863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1026" y="300863"/>
                </a:lnTo>
                <a:lnTo>
                  <a:pt x="14884" y="289941"/>
                </a:lnTo>
                <a:lnTo>
                  <a:pt x="3987" y="27381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6693" y="4615433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0800" y="4114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4000" y="0"/>
                </a:moveTo>
                <a:lnTo>
                  <a:pt x="50800" y="0"/>
                </a:lnTo>
                <a:lnTo>
                  <a:pt x="30987" y="3937"/>
                </a:lnTo>
                <a:lnTo>
                  <a:pt x="14858" y="14858"/>
                </a:lnTo>
                <a:lnTo>
                  <a:pt x="3937" y="30987"/>
                </a:lnTo>
                <a:lnTo>
                  <a:pt x="0" y="50800"/>
                </a:lnTo>
                <a:lnTo>
                  <a:pt x="0" y="254000"/>
                </a:lnTo>
                <a:lnTo>
                  <a:pt x="3937" y="273812"/>
                </a:lnTo>
                <a:lnTo>
                  <a:pt x="14858" y="289941"/>
                </a:lnTo>
                <a:lnTo>
                  <a:pt x="30987" y="300863"/>
                </a:lnTo>
                <a:lnTo>
                  <a:pt x="50800" y="304800"/>
                </a:lnTo>
                <a:lnTo>
                  <a:pt x="254000" y="304800"/>
                </a:lnTo>
                <a:lnTo>
                  <a:pt x="273812" y="300863"/>
                </a:lnTo>
                <a:lnTo>
                  <a:pt x="289941" y="289941"/>
                </a:lnTo>
                <a:lnTo>
                  <a:pt x="300863" y="273812"/>
                </a:lnTo>
                <a:lnTo>
                  <a:pt x="304800" y="254000"/>
                </a:lnTo>
                <a:lnTo>
                  <a:pt x="304800" y="50800"/>
                </a:lnTo>
                <a:lnTo>
                  <a:pt x="300863" y="30987"/>
                </a:lnTo>
                <a:lnTo>
                  <a:pt x="289941" y="14858"/>
                </a:lnTo>
                <a:lnTo>
                  <a:pt x="273812" y="3937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0800" y="4114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50800"/>
                </a:moveTo>
                <a:lnTo>
                  <a:pt x="3937" y="30987"/>
                </a:lnTo>
                <a:lnTo>
                  <a:pt x="14858" y="14858"/>
                </a:lnTo>
                <a:lnTo>
                  <a:pt x="30987" y="3937"/>
                </a:lnTo>
                <a:lnTo>
                  <a:pt x="50800" y="0"/>
                </a:lnTo>
                <a:lnTo>
                  <a:pt x="254000" y="0"/>
                </a:lnTo>
                <a:lnTo>
                  <a:pt x="273812" y="3937"/>
                </a:lnTo>
                <a:lnTo>
                  <a:pt x="289941" y="14858"/>
                </a:lnTo>
                <a:lnTo>
                  <a:pt x="300863" y="30987"/>
                </a:lnTo>
                <a:lnTo>
                  <a:pt x="304800" y="50800"/>
                </a:lnTo>
                <a:lnTo>
                  <a:pt x="304800" y="254000"/>
                </a:lnTo>
                <a:lnTo>
                  <a:pt x="300863" y="273812"/>
                </a:lnTo>
                <a:lnTo>
                  <a:pt x="289941" y="289941"/>
                </a:lnTo>
                <a:lnTo>
                  <a:pt x="273812" y="300863"/>
                </a:lnTo>
                <a:lnTo>
                  <a:pt x="254000" y="304800"/>
                </a:lnTo>
                <a:lnTo>
                  <a:pt x="50800" y="304800"/>
                </a:lnTo>
                <a:lnTo>
                  <a:pt x="30987" y="300863"/>
                </a:lnTo>
                <a:lnTo>
                  <a:pt x="14858" y="289941"/>
                </a:lnTo>
                <a:lnTo>
                  <a:pt x="3937" y="273812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80461" y="4157294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01388" y="1380566"/>
            <a:ext cx="4056379" cy="285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is the distance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Point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Ans: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 marR="77470">
              <a:lnSpc>
                <a:spcPct val="100000"/>
              </a:lnSpc>
              <a:spcBef>
                <a:spcPts val="1745"/>
              </a:spcBef>
            </a:pPr>
            <a:r>
              <a:rPr sz="2400" spc="3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distance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  </a:t>
            </a:r>
            <a:r>
              <a:rPr sz="2400" dirty="0">
                <a:latin typeface="Arial"/>
                <a:cs typeface="Arial"/>
              </a:rPr>
              <a:t>Point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8146" y="4539437"/>
            <a:ext cx="3566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Ans: √ </a:t>
            </a:r>
            <a:r>
              <a:rPr sz="2400" spc="-10" dirty="0">
                <a:latin typeface="Arial"/>
                <a:cs typeface="Arial"/>
              </a:rPr>
              <a:t>[(x2-x1)</a:t>
            </a:r>
            <a:r>
              <a:rPr sz="2400" spc="-15" baseline="17361" dirty="0">
                <a:latin typeface="Arial"/>
                <a:cs typeface="Arial"/>
              </a:rPr>
              <a:t>2</a:t>
            </a:r>
            <a:r>
              <a:rPr sz="2400" spc="-179" baseline="17361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+(y2-y1)</a:t>
            </a:r>
            <a:r>
              <a:rPr sz="2400" spc="30" baseline="17361" dirty="0">
                <a:latin typeface="Arial"/>
                <a:cs typeface="Arial"/>
              </a:rPr>
              <a:t>2</a:t>
            </a:r>
            <a:r>
              <a:rPr sz="2400" spc="2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01388" y="5280786"/>
            <a:ext cx="3844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(Remember 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PythagorasTheorem)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28800" y="5715000"/>
            <a:ext cx="2514600" cy="533400"/>
          </a:xfrm>
          <a:custGeom>
            <a:avLst/>
            <a:gdLst/>
            <a:ahLst/>
            <a:cxnLst/>
            <a:rect l="l" t="t" r="r" b="b"/>
            <a:pathLst>
              <a:path w="2514600" h="533400">
                <a:moveTo>
                  <a:pt x="0" y="533400"/>
                </a:moveTo>
                <a:lnTo>
                  <a:pt x="2514600" y="533400"/>
                </a:lnTo>
                <a:lnTo>
                  <a:pt x="2514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7020" y="4572000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80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10</a:t>
            </a:fld>
            <a:endParaRPr spc="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751649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Distance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Computation</a:t>
            </a:r>
            <a:r>
              <a:rPr sz="4000" b="1" spc="-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Contd…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219200"/>
            <a:ext cx="2590800" cy="1958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709" y="1325371"/>
            <a:ext cx="7632700" cy="427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735" marR="275590" indent="-22860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341370" algn="l"/>
              </a:tabLst>
            </a:pPr>
            <a:r>
              <a:rPr sz="2400" spc="1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is the </a:t>
            </a:r>
            <a:r>
              <a:rPr sz="2400" spc="-15" dirty="0">
                <a:latin typeface="Arial"/>
                <a:cs typeface="Arial"/>
              </a:rPr>
              <a:t>distance </a:t>
            </a:r>
            <a:r>
              <a:rPr sz="2400" spc="-10" dirty="0">
                <a:latin typeface="Arial"/>
                <a:cs typeface="Arial"/>
              </a:rPr>
              <a:t>between  </a:t>
            </a:r>
            <a:r>
              <a:rPr sz="2400" dirty="0">
                <a:latin typeface="Arial"/>
                <a:cs typeface="Arial"/>
              </a:rPr>
              <a:t>Point A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in n-Dimension  </a:t>
            </a:r>
            <a:r>
              <a:rPr sz="2400" dirty="0">
                <a:latin typeface="Arial"/>
                <a:cs typeface="Arial"/>
              </a:rPr>
              <a:t>Space?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imes New Roman"/>
              <a:cs typeface="Times New Roman"/>
            </a:endParaRPr>
          </a:p>
          <a:p>
            <a:pPr marL="292100" marR="550545" indent="-2292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273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</a:t>
            </a:r>
            <a:r>
              <a:rPr sz="2400" spc="-7" baseline="-13888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13888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13888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</a:t>
            </a:r>
            <a:r>
              <a:rPr sz="2400" spc="-7" baseline="-13888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</a:t>
            </a:r>
            <a:r>
              <a:rPr sz="2400" spc="-7" baseline="-13888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…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13888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cartesian  coordinates</a:t>
            </a:r>
            <a:endParaRPr sz="2400">
              <a:latin typeface="Arial"/>
              <a:cs typeface="Arial"/>
            </a:endParaRPr>
          </a:p>
          <a:p>
            <a:pPr marL="292100" indent="-229235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92735" algn="l"/>
              </a:tabLst>
            </a:pPr>
            <a:r>
              <a:rPr sz="2400" dirty="0">
                <a:latin typeface="Arial"/>
                <a:cs typeface="Arial"/>
              </a:rPr>
              <a:t>By using </a:t>
            </a:r>
            <a:r>
              <a:rPr sz="2400" spc="-5" dirty="0">
                <a:latin typeface="Arial"/>
                <a:cs typeface="Arial"/>
              </a:rPr>
              <a:t>Euclidean Distance </a:t>
            </a:r>
            <a:r>
              <a:rPr sz="2400" spc="-10" dirty="0">
                <a:latin typeface="Arial"/>
                <a:cs typeface="Arial"/>
              </a:rPr>
              <a:t>(which </a:t>
            </a:r>
            <a:r>
              <a:rPr sz="2400" dirty="0">
                <a:latin typeface="Arial"/>
                <a:cs typeface="Arial"/>
              </a:rPr>
              <a:t>is an </a:t>
            </a:r>
            <a:r>
              <a:rPr sz="2400" spc="-5" dirty="0">
                <a:latin typeface="Arial"/>
                <a:cs typeface="Arial"/>
              </a:rPr>
              <a:t>extension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Pythagoras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Theorem),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we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Distance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280035" indent="-217170">
              <a:lnSpc>
                <a:spcPct val="100000"/>
              </a:lnSpc>
              <a:spcBef>
                <a:spcPts val="1685"/>
              </a:spcBef>
              <a:buFont typeface="Wingdings"/>
              <a:buChar char=""/>
              <a:tabLst>
                <a:tab pos="280670" algn="l"/>
              </a:tabLst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baseline="-13888" dirty="0">
                <a:latin typeface="Arial"/>
                <a:cs typeface="Arial"/>
              </a:rPr>
              <a:t>AB </a:t>
            </a:r>
            <a:r>
              <a:rPr sz="2400" dirty="0">
                <a:latin typeface="Arial"/>
                <a:cs typeface="Arial"/>
              </a:rPr>
              <a:t>= √ </a:t>
            </a:r>
            <a:r>
              <a:rPr sz="2400" spc="-5" dirty="0">
                <a:latin typeface="Arial"/>
                <a:cs typeface="Arial"/>
              </a:rPr>
              <a:t>[(a</a:t>
            </a:r>
            <a:r>
              <a:rPr sz="2400" spc="-7" baseline="-13888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-b</a:t>
            </a:r>
            <a:r>
              <a:rPr sz="2400" spc="-7" baseline="-13888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7" baseline="17361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(a</a:t>
            </a:r>
            <a:r>
              <a:rPr sz="2400" spc="-7" baseline="-13888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-b</a:t>
            </a:r>
            <a:r>
              <a:rPr sz="2400" spc="-7" baseline="-13888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7" baseline="17361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+….+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</a:t>
            </a:r>
            <a:r>
              <a:rPr sz="2400" spc="-7" baseline="-13888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-b</a:t>
            </a:r>
            <a:r>
              <a:rPr sz="2400" spc="-7" baseline="-13888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7" baseline="17361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2139" y="5196840"/>
            <a:ext cx="4670425" cy="0"/>
          </a:xfrm>
          <a:custGeom>
            <a:avLst/>
            <a:gdLst/>
            <a:ahLst/>
            <a:cxnLst/>
            <a:rect l="l" t="t" r="r" b="b"/>
            <a:pathLst>
              <a:path w="4670425">
                <a:moveTo>
                  <a:pt x="0" y="0"/>
                </a:moveTo>
                <a:lnTo>
                  <a:pt x="4670425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11</a:t>
            </a:fld>
            <a:endParaRPr spc="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49688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Chebyshev</a:t>
            </a:r>
            <a:r>
              <a:rPr sz="4000" b="1" spc="-3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Distance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21614" y="1325371"/>
            <a:ext cx="8044815" cy="452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43180" indent="-2317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82575" algn="l"/>
              </a:tabLst>
            </a:pPr>
            <a:r>
              <a:rPr sz="2400" dirty="0">
                <a:latin typeface="Arial"/>
                <a:cs typeface="Arial"/>
              </a:rPr>
              <a:t>In mathematics, </a:t>
            </a:r>
            <a:r>
              <a:rPr sz="2400" b="1" spc="-10" dirty="0">
                <a:latin typeface="Arial"/>
                <a:cs typeface="Arial"/>
              </a:rPr>
              <a:t>Chebyshev </a:t>
            </a:r>
            <a:r>
              <a:rPr sz="2400" b="1" dirty="0">
                <a:latin typeface="Arial"/>
                <a:cs typeface="Arial"/>
              </a:rPr>
              <a:t>distance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dirty="0">
                <a:latin typeface="Arial"/>
                <a:cs typeface="Arial"/>
              </a:rPr>
              <a:t>metric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defined 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a vector </a:t>
            </a:r>
            <a:r>
              <a:rPr sz="2400" dirty="0">
                <a:latin typeface="Arial"/>
                <a:cs typeface="Arial"/>
              </a:rPr>
              <a:t>space </a:t>
            </a: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dirty="0">
                <a:latin typeface="Arial"/>
                <a:cs typeface="Arial"/>
              </a:rPr>
              <a:t>the distance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spc="-30" dirty="0">
                <a:latin typeface="Arial"/>
                <a:cs typeface="Arial"/>
              </a:rPr>
              <a:t>two  </a:t>
            </a:r>
            <a:r>
              <a:rPr sz="2400" spc="-5" dirty="0">
                <a:latin typeface="Arial"/>
                <a:cs typeface="Arial"/>
              </a:rPr>
              <a:t>vectors </a:t>
            </a:r>
            <a:r>
              <a:rPr sz="2400" dirty="0">
                <a:latin typeface="Arial"/>
                <a:cs typeface="Arial"/>
              </a:rPr>
              <a:t>is the </a:t>
            </a:r>
            <a:r>
              <a:rPr sz="2400" spc="-5" dirty="0">
                <a:latin typeface="Arial"/>
                <a:cs typeface="Arial"/>
              </a:rPr>
              <a:t>greatest </a:t>
            </a:r>
            <a:r>
              <a:rPr sz="2400" dirty="0">
                <a:latin typeface="Arial"/>
                <a:cs typeface="Arial"/>
              </a:rPr>
              <a:t>of their </a:t>
            </a:r>
            <a:r>
              <a:rPr sz="2400" spc="-10" dirty="0">
                <a:latin typeface="Arial"/>
                <a:cs typeface="Arial"/>
              </a:rPr>
              <a:t>differences </a:t>
            </a:r>
            <a:r>
              <a:rPr sz="2400" dirty="0">
                <a:latin typeface="Arial"/>
                <a:cs typeface="Arial"/>
              </a:rPr>
              <a:t>along any  coordinate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dimension</a:t>
            </a:r>
            <a:endParaRPr sz="2400">
              <a:latin typeface="Arial"/>
              <a:cs typeface="Arial"/>
            </a:endParaRPr>
          </a:p>
          <a:p>
            <a:pPr marL="281940" indent="-231775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82575" algn="l"/>
              </a:tabLst>
            </a:pPr>
            <a:r>
              <a:rPr sz="2400" dirty="0">
                <a:latin typeface="Arial"/>
                <a:cs typeface="Arial"/>
              </a:rPr>
              <a:t>Assume </a:t>
            </a:r>
            <a:r>
              <a:rPr sz="2400" spc="-3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vectors:A (a</a:t>
            </a:r>
            <a:r>
              <a:rPr sz="2400" spc="-7" baseline="-13888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baseline="-13888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… a</a:t>
            </a:r>
            <a:r>
              <a:rPr sz="2400" baseline="-13888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 &amp; B </a:t>
            </a:r>
            <a:r>
              <a:rPr sz="2400" spc="-5" dirty="0">
                <a:latin typeface="Arial"/>
                <a:cs typeface="Arial"/>
              </a:rPr>
              <a:t>(b</a:t>
            </a:r>
            <a:r>
              <a:rPr sz="2400" spc="-7" baseline="-13888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13888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…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13888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81940" indent="-231775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82575" algn="l"/>
              </a:tabLst>
            </a:pPr>
            <a:r>
              <a:rPr sz="2400" spc="-5" dirty="0">
                <a:latin typeface="Arial"/>
                <a:cs typeface="Arial"/>
              </a:rPr>
              <a:t>Chebyshev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marL="995680">
              <a:lnSpc>
                <a:spcPct val="100000"/>
              </a:lnSpc>
              <a:spcBef>
                <a:spcPts val="600"/>
              </a:spcBef>
              <a:tabLst>
                <a:tab pos="3434715" algn="l"/>
                <a:tab pos="4934585" algn="l"/>
              </a:tabLst>
            </a:pP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Max </a:t>
            </a:r>
            <a:r>
              <a:rPr sz="2400" dirty="0">
                <a:latin typeface="Arial"/>
                <a:cs typeface="Arial"/>
              </a:rPr>
              <a:t>( |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7" baseline="-13888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13888" dirty="0">
                <a:latin typeface="Arial"/>
                <a:cs typeface="Arial"/>
              </a:rPr>
              <a:t>1</a:t>
            </a:r>
            <a:r>
              <a:rPr sz="2400" spc="330" baseline="-138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	, | a</a:t>
            </a:r>
            <a:r>
              <a:rPr sz="2400" baseline="-13888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7" baseline="-13888" dirty="0">
                <a:latin typeface="Arial"/>
                <a:cs typeface="Arial"/>
              </a:rPr>
              <a:t>2</a:t>
            </a:r>
            <a:r>
              <a:rPr sz="2400" spc="292" baseline="-138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	, ….. | a</a:t>
            </a:r>
            <a:r>
              <a:rPr sz="2400" baseline="-13888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- b</a:t>
            </a:r>
            <a:r>
              <a:rPr sz="2400" baseline="-13888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|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281940" marR="1456055" indent="-231775">
              <a:lnSpc>
                <a:spcPct val="100000"/>
              </a:lnSpc>
              <a:spcBef>
                <a:spcPts val="2165"/>
              </a:spcBef>
              <a:buFont typeface="Wingdings"/>
              <a:buChar char=""/>
              <a:tabLst>
                <a:tab pos="282575" algn="l"/>
              </a:tabLst>
            </a:pPr>
            <a:r>
              <a:rPr sz="2400" dirty="0">
                <a:latin typeface="Arial"/>
                <a:cs typeface="Arial"/>
              </a:rPr>
              <a:t>Application: </a:t>
            </a:r>
            <a:r>
              <a:rPr sz="2400" spc="-5" dirty="0">
                <a:latin typeface="Arial"/>
                <a:cs typeface="Arial"/>
              </a:rPr>
              <a:t>Survey </a:t>
            </a:r>
            <a:r>
              <a:rPr sz="2400" dirty="0">
                <a:latin typeface="Arial"/>
                <a:cs typeface="Arial"/>
              </a:rPr>
              <a:t>/ Research Data </a:t>
            </a:r>
            <a:r>
              <a:rPr sz="2400" spc="-10" dirty="0">
                <a:latin typeface="Arial"/>
                <a:cs typeface="Arial"/>
              </a:rPr>
              <a:t>where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responses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Ordinal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33" y="6278676"/>
            <a:ext cx="3222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https://en.wikipedia.org/wiki/Chebyshev_distance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48101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Manhattan</a:t>
            </a:r>
            <a:r>
              <a:rPr sz="4000" b="1" spc="-2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Distance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34923" y="1325371"/>
            <a:ext cx="7559040" cy="199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69875" algn="l"/>
              </a:tabLst>
            </a:pPr>
            <a:r>
              <a:rPr sz="2400" dirty="0">
                <a:latin typeface="Arial"/>
                <a:cs typeface="Arial"/>
              </a:rPr>
              <a:t>Manhattan Distance also </a:t>
            </a:r>
            <a:r>
              <a:rPr sz="2400" spc="-5" dirty="0">
                <a:latin typeface="Arial"/>
                <a:cs typeface="Arial"/>
              </a:rPr>
              <a:t>called </a:t>
            </a:r>
            <a:r>
              <a:rPr sz="2400" dirty="0">
                <a:latin typeface="Arial"/>
                <a:cs typeface="Arial"/>
              </a:rPr>
              <a:t>City </a:t>
            </a:r>
            <a:r>
              <a:rPr sz="2400" spc="-5" dirty="0">
                <a:latin typeface="Arial"/>
                <a:cs typeface="Arial"/>
              </a:rPr>
              <a:t>Block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marL="269240" indent="-231775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69875" algn="l"/>
              </a:tabLst>
            </a:pPr>
            <a:r>
              <a:rPr sz="2400" dirty="0">
                <a:latin typeface="Arial"/>
                <a:cs typeface="Arial"/>
              </a:rPr>
              <a:t>Assume</a:t>
            </a:r>
            <a:r>
              <a:rPr sz="2400" spc="-30" dirty="0">
                <a:latin typeface="Arial"/>
                <a:cs typeface="Arial"/>
              </a:rPr>
              <a:t> two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vectors: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(x1,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x2,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…xn)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 B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(y1,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y2,…yn)</a:t>
            </a:r>
            <a:endParaRPr sz="2400">
              <a:latin typeface="Arial"/>
              <a:cs typeface="Arial"/>
            </a:endParaRPr>
          </a:p>
          <a:p>
            <a:pPr marL="269240" indent="-231775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69875" algn="l"/>
              </a:tabLst>
            </a:pPr>
            <a:r>
              <a:rPr sz="2400" dirty="0">
                <a:latin typeface="Arial"/>
                <a:cs typeface="Arial"/>
              </a:rPr>
              <a:t>Manhattan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marL="979805">
              <a:lnSpc>
                <a:spcPct val="100000"/>
              </a:lnSpc>
              <a:spcBef>
                <a:spcPts val="605"/>
              </a:spcBef>
              <a:tabLst>
                <a:tab pos="2659380" algn="l"/>
                <a:tab pos="3086735" algn="l"/>
                <a:tab pos="4504055" algn="l"/>
                <a:tab pos="5409565" algn="l"/>
              </a:tabLst>
            </a:pPr>
            <a:r>
              <a:rPr sz="2400" dirty="0">
                <a:latin typeface="Arial"/>
                <a:cs typeface="Arial"/>
              </a:rPr>
              <a:t>= |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7" baseline="-13888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7" baseline="-13888" dirty="0">
                <a:latin typeface="Arial"/>
                <a:cs typeface="Arial"/>
              </a:rPr>
              <a:t>1</a:t>
            </a:r>
            <a:r>
              <a:rPr sz="2400" spc="300" baseline="-138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	+	|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7" baseline="-13888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7" baseline="-13888" dirty="0">
                <a:latin typeface="Arial"/>
                <a:cs typeface="Arial"/>
              </a:rPr>
              <a:t>2</a:t>
            </a:r>
            <a:r>
              <a:rPr sz="2400" spc="359" baseline="-138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	</a:t>
            </a:r>
            <a:r>
              <a:rPr sz="2400" spc="-5" dirty="0">
                <a:latin typeface="Arial"/>
                <a:cs typeface="Arial"/>
              </a:rPr>
              <a:t>+…..	</a:t>
            </a:r>
            <a:r>
              <a:rPr sz="2400" dirty="0">
                <a:latin typeface="Arial"/>
                <a:cs typeface="Arial"/>
              </a:rPr>
              <a:t>| </a:t>
            </a:r>
            <a:r>
              <a:rPr sz="2400" spc="5" dirty="0">
                <a:latin typeface="Arial"/>
                <a:cs typeface="Arial"/>
              </a:rPr>
              <a:t>a</a:t>
            </a:r>
            <a:r>
              <a:rPr sz="2400" spc="7" baseline="-13888" dirty="0"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5" dirty="0">
                <a:latin typeface="Arial"/>
                <a:cs typeface="Arial"/>
              </a:rPr>
              <a:t>b</a:t>
            </a:r>
            <a:r>
              <a:rPr sz="2400" spc="7" baseline="-13888" dirty="0">
                <a:latin typeface="Arial"/>
                <a:cs typeface="Arial"/>
              </a:rPr>
              <a:t>n</a:t>
            </a:r>
            <a:r>
              <a:rPr sz="2400" spc="284" baseline="-138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657600"/>
            <a:ext cx="533400" cy="381000"/>
          </a:xfrm>
          <a:prstGeom prst="rect">
            <a:avLst/>
          </a:prstGeom>
          <a:solidFill>
            <a:srgbClr val="0054A6"/>
          </a:solidFill>
          <a:ln w="1016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28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4724400"/>
            <a:ext cx="533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257800"/>
            <a:ext cx="533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791200"/>
            <a:ext cx="533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400" y="5791200"/>
            <a:ext cx="533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00" y="5791200"/>
            <a:ext cx="533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5791200"/>
            <a:ext cx="5334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0" y="5791200"/>
            <a:ext cx="5334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800" y="5791200"/>
            <a:ext cx="5334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1600" y="5791200"/>
            <a:ext cx="5334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7400" y="5791200"/>
            <a:ext cx="5334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3200" y="5791200"/>
            <a:ext cx="533400" cy="381000"/>
          </a:xfrm>
          <a:prstGeom prst="rect">
            <a:avLst/>
          </a:prstGeom>
          <a:solidFill>
            <a:srgbClr val="0054A6"/>
          </a:solidFill>
          <a:ln w="1015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975" y="4147515"/>
            <a:ext cx="3319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Manhattan Distance = 8 + 4 =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1975" y="4697095"/>
            <a:ext cx="3763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Chebyshev Distance = </a:t>
            </a:r>
            <a:r>
              <a:rPr sz="1800" spc="-15" dirty="0">
                <a:latin typeface="Arial"/>
                <a:cs typeface="Arial"/>
              </a:rPr>
              <a:t>Max </a:t>
            </a:r>
            <a:r>
              <a:rPr sz="1800" dirty="0">
                <a:latin typeface="Arial"/>
                <a:cs typeface="Arial"/>
              </a:rPr>
              <a:t>(8, 4) =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1975" y="5246370"/>
            <a:ext cx="4565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Eucledian Distance = sqrt ( </a:t>
            </a:r>
            <a:r>
              <a:rPr sz="1800" spc="-10" dirty="0">
                <a:latin typeface="Arial"/>
                <a:cs typeface="Arial"/>
              </a:rPr>
              <a:t>8^2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4^2)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8.94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4191000"/>
            <a:ext cx="533400" cy="381000"/>
          </a:xfrm>
          <a:prstGeom prst="rect">
            <a:avLst/>
          </a:prstGeom>
          <a:ln w="1016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latin typeface="Arial"/>
                <a:cs typeface="Arial"/>
              </a:rPr>
              <a:t>Block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108"/>
            <a:ext cx="7293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Hierarchical Clustering | </a:t>
            </a:r>
            <a:r>
              <a:rPr b="1" spc="-35" dirty="0">
                <a:solidFill>
                  <a:srgbClr val="000000"/>
                </a:solidFill>
                <a:latin typeface="Arial"/>
                <a:cs typeface="Arial"/>
              </a:rPr>
              <a:t>Agglomerative</a:t>
            </a:r>
            <a:r>
              <a:rPr b="1" spc="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238" y="1330198"/>
            <a:ext cx="4314190" cy="4244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Starts </a:t>
            </a:r>
            <a:r>
              <a:rPr sz="2000" spc="-3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each record as 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record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  <a:tab pos="3820795" algn="l"/>
              </a:tabLst>
            </a:pPr>
            <a:r>
              <a:rPr sz="2000" spc="-15" dirty="0">
                <a:latin typeface="Arial"/>
                <a:cs typeface="Arial"/>
              </a:rPr>
              <a:t>Sequentially </a:t>
            </a:r>
            <a:r>
              <a:rPr sz="2000" dirty="0">
                <a:latin typeface="Arial"/>
                <a:cs typeface="Arial"/>
              </a:rPr>
              <a:t>merges </a:t>
            </a:r>
            <a:r>
              <a:rPr sz="2000" spc="-5" dirty="0">
                <a:latin typeface="Arial"/>
                <a:cs typeface="Arial"/>
              </a:rPr>
              <a:t>2 closest  records by </a:t>
            </a:r>
            <a:r>
              <a:rPr sz="2000" spc="-10" dirty="0">
                <a:latin typeface="Arial"/>
                <a:cs typeface="Arial"/>
              </a:rPr>
              <a:t>distance as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measure</a:t>
            </a:r>
            <a:r>
              <a:rPr sz="2000" spc="-3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55" dirty="0">
                <a:latin typeface="Arial"/>
                <a:cs typeface="Arial"/>
              </a:rPr>
              <a:t>m</a:t>
            </a:r>
            <a:r>
              <a:rPr sz="2000" spc="-40" dirty="0">
                <a:latin typeface="Arial"/>
                <a:cs typeface="Arial"/>
              </a:rPr>
              <a:t>il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spc="-40" dirty="0">
                <a:latin typeface="Arial"/>
                <a:cs typeface="Arial"/>
              </a:rPr>
              <a:t>l</a:t>
            </a:r>
            <a:r>
              <a:rPr sz="2000" spc="-10" dirty="0">
                <a:latin typeface="Arial"/>
                <a:cs typeface="Arial"/>
              </a:rPr>
              <a:t>u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spc="-10" dirty="0">
                <a:latin typeface="Arial"/>
                <a:cs typeface="Arial"/>
              </a:rPr>
              <a:t>te</a:t>
            </a:r>
            <a:r>
              <a:rPr sz="2000" spc="-24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5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h</a:t>
            </a:r>
            <a:r>
              <a:rPr sz="2000" spc="-4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s  reduces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number of records by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241300" marR="99695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10" dirty="0">
                <a:latin typeface="Arial"/>
                <a:cs typeface="Arial"/>
              </a:rPr>
              <a:t>Repeat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5" dirty="0">
                <a:latin typeface="Arial"/>
                <a:cs typeface="Arial"/>
              </a:rPr>
              <a:t>above </a:t>
            </a:r>
            <a:r>
              <a:rPr sz="2000" spc="-5" dirty="0">
                <a:latin typeface="Arial"/>
                <a:cs typeface="Arial"/>
              </a:rPr>
              <a:t>step </a:t>
            </a:r>
            <a:r>
              <a:rPr sz="2000" spc="-35" dirty="0">
                <a:latin typeface="Arial"/>
                <a:cs typeface="Arial"/>
              </a:rPr>
              <a:t>with </a:t>
            </a:r>
            <a:r>
              <a:rPr sz="2000" spc="-10" dirty="0">
                <a:latin typeface="Arial"/>
                <a:cs typeface="Arial"/>
              </a:rPr>
              <a:t>new  </a:t>
            </a:r>
            <a:r>
              <a:rPr sz="2000" spc="-5" dirty="0">
                <a:latin typeface="Arial"/>
                <a:cs typeface="Arial"/>
              </a:rPr>
              <a:t>cluster </a:t>
            </a:r>
            <a:r>
              <a:rPr sz="2000" spc="-10" dirty="0">
                <a:latin typeface="Arial"/>
                <a:cs typeface="Arial"/>
              </a:rPr>
              <a:t>and all </a:t>
            </a:r>
            <a:r>
              <a:rPr sz="2000" spc="-5" dirty="0">
                <a:latin typeface="Arial"/>
                <a:cs typeface="Arial"/>
              </a:rPr>
              <a:t>remaining clusters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till  </a:t>
            </a:r>
            <a:r>
              <a:rPr sz="2000" spc="-35" dirty="0">
                <a:latin typeface="Arial"/>
                <a:cs typeface="Arial"/>
              </a:rPr>
              <a:t>we </a:t>
            </a:r>
            <a:r>
              <a:rPr sz="2000" spc="-15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one big </a:t>
            </a:r>
            <a:r>
              <a:rPr sz="2000" spc="-5" dirty="0"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5100" y="1818639"/>
            <a:ext cx="0" cy="149860"/>
          </a:xfrm>
          <a:custGeom>
            <a:avLst/>
            <a:gdLst/>
            <a:ahLst/>
            <a:cxnLst/>
            <a:rect l="l" t="t" r="r" b="b"/>
            <a:pathLst>
              <a:path h="149860">
                <a:moveTo>
                  <a:pt x="0" y="0"/>
                </a:moveTo>
                <a:lnTo>
                  <a:pt x="0" y="1498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0120" y="1805939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732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140" y="1805939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732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6500" y="1805939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732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7859" y="1805939"/>
            <a:ext cx="0" cy="147320"/>
          </a:xfrm>
          <a:custGeom>
            <a:avLst/>
            <a:gdLst/>
            <a:ahLst/>
            <a:cxnLst/>
            <a:rect l="l" t="t" r="r" b="b"/>
            <a:pathLst>
              <a:path h="147319">
                <a:moveTo>
                  <a:pt x="0" y="0"/>
                </a:moveTo>
                <a:lnTo>
                  <a:pt x="0" y="14732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4140" y="1470786"/>
            <a:ext cx="433070" cy="280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Step  0</a:t>
            </a:r>
            <a:endParaRPr sz="1800">
              <a:latin typeface="Times New Roman"/>
              <a:cs typeface="Times New Roman"/>
            </a:endParaRPr>
          </a:p>
          <a:p>
            <a:pPr marL="12700" marR="259715">
              <a:lnSpc>
                <a:spcPts val="3310"/>
              </a:lnSpc>
              <a:spcBef>
                <a:spcPts val="135"/>
              </a:spcBef>
            </a:pPr>
            <a:r>
              <a:rPr sz="2400" dirty="0">
                <a:latin typeface="Times New Roman"/>
                <a:cs typeface="Times New Roman"/>
              </a:rPr>
              <a:t>a  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2700" marR="259715">
              <a:lnSpc>
                <a:spcPct val="126699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d  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9200" y="2192020"/>
            <a:ext cx="434340" cy="370840"/>
          </a:xfrm>
          <a:custGeom>
            <a:avLst/>
            <a:gdLst/>
            <a:ahLst/>
            <a:cxnLst/>
            <a:rect l="l" t="t" r="r" b="b"/>
            <a:pathLst>
              <a:path w="434339" h="370839">
                <a:moveTo>
                  <a:pt x="0" y="185419"/>
                </a:moveTo>
                <a:lnTo>
                  <a:pt x="5714" y="142875"/>
                </a:lnTo>
                <a:lnTo>
                  <a:pt x="22098" y="103885"/>
                </a:lnTo>
                <a:lnTo>
                  <a:pt x="47751" y="69468"/>
                </a:lnTo>
                <a:lnTo>
                  <a:pt x="81407" y="40766"/>
                </a:lnTo>
                <a:lnTo>
                  <a:pt x="121665" y="18795"/>
                </a:lnTo>
                <a:lnTo>
                  <a:pt x="167386" y="4952"/>
                </a:lnTo>
                <a:lnTo>
                  <a:pt x="217170" y="0"/>
                </a:lnTo>
                <a:lnTo>
                  <a:pt x="266953" y="4952"/>
                </a:lnTo>
                <a:lnTo>
                  <a:pt x="312674" y="18795"/>
                </a:lnTo>
                <a:lnTo>
                  <a:pt x="352933" y="40766"/>
                </a:lnTo>
                <a:lnTo>
                  <a:pt x="386588" y="69468"/>
                </a:lnTo>
                <a:lnTo>
                  <a:pt x="412241" y="103885"/>
                </a:lnTo>
                <a:lnTo>
                  <a:pt x="428625" y="142875"/>
                </a:lnTo>
                <a:lnTo>
                  <a:pt x="434339" y="185419"/>
                </a:lnTo>
                <a:lnTo>
                  <a:pt x="428625" y="227964"/>
                </a:lnTo>
                <a:lnTo>
                  <a:pt x="412241" y="266953"/>
                </a:lnTo>
                <a:lnTo>
                  <a:pt x="386588" y="301370"/>
                </a:lnTo>
                <a:lnTo>
                  <a:pt x="352933" y="330072"/>
                </a:lnTo>
                <a:lnTo>
                  <a:pt x="312674" y="352043"/>
                </a:lnTo>
                <a:lnTo>
                  <a:pt x="266953" y="365887"/>
                </a:lnTo>
                <a:lnTo>
                  <a:pt x="217170" y="370839"/>
                </a:lnTo>
                <a:lnTo>
                  <a:pt x="167386" y="365887"/>
                </a:lnTo>
                <a:lnTo>
                  <a:pt x="121665" y="352043"/>
                </a:lnTo>
                <a:lnTo>
                  <a:pt x="81407" y="330072"/>
                </a:lnTo>
                <a:lnTo>
                  <a:pt x="47751" y="301370"/>
                </a:lnTo>
                <a:lnTo>
                  <a:pt x="22098" y="266953"/>
                </a:lnTo>
                <a:lnTo>
                  <a:pt x="5714" y="227964"/>
                </a:lnTo>
                <a:lnTo>
                  <a:pt x="0" y="1854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200" y="2636520"/>
            <a:ext cx="434340" cy="370840"/>
          </a:xfrm>
          <a:custGeom>
            <a:avLst/>
            <a:gdLst/>
            <a:ahLst/>
            <a:cxnLst/>
            <a:rect l="l" t="t" r="r" b="b"/>
            <a:pathLst>
              <a:path w="434339" h="370839">
                <a:moveTo>
                  <a:pt x="0" y="185419"/>
                </a:moveTo>
                <a:lnTo>
                  <a:pt x="5714" y="142875"/>
                </a:lnTo>
                <a:lnTo>
                  <a:pt x="22098" y="103885"/>
                </a:lnTo>
                <a:lnTo>
                  <a:pt x="47751" y="69468"/>
                </a:lnTo>
                <a:lnTo>
                  <a:pt x="81407" y="40766"/>
                </a:lnTo>
                <a:lnTo>
                  <a:pt x="121665" y="18795"/>
                </a:lnTo>
                <a:lnTo>
                  <a:pt x="167386" y="4952"/>
                </a:lnTo>
                <a:lnTo>
                  <a:pt x="217170" y="0"/>
                </a:lnTo>
                <a:lnTo>
                  <a:pt x="266953" y="4952"/>
                </a:lnTo>
                <a:lnTo>
                  <a:pt x="312674" y="18795"/>
                </a:lnTo>
                <a:lnTo>
                  <a:pt x="352933" y="40766"/>
                </a:lnTo>
                <a:lnTo>
                  <a:pt x="386588" y="69468"/>
                </a:lnTo>
                <a:lnTo>
                  <a:pt x="412241" y="103885"/>
                </a:lnTo>
                <a:lnTo>
                  <a:pt x="428625" y="142875"/>
                </a:lnTo>
                <a:lnTo>
                  <a:pt x="434339" y="185419"/>
                </a:lnTo>
                <a:lnTo>
                  <a:pt x="428625" y="227964"/>
                </a:lnTo>
                <a:lnTo>
                  <a:pt x="412241" y="266953"/>
                </a:lnTo>
                <a:lnTo>
                  <a:pt x="386588" y="301370"/>
                </a:lnTo>
                <a:lnTo>
                  <a:pt x="352933" y="330072"/>
                </a:lnTo>
                <a:lnTo>
                  <a:pt x="312674" y="352043"/>
                </a:lnTo>
                <a:lnTo>
                  <a:pt x="266953" y="365887"/>
                </a:lnTo>
                <a:lnTo>
                  <a:pt x="217170" y="370839"/>
                </a:lnTo>
                <a:lnTo>
                  <a:pt x="167386" y="365887"/>
                </a:lnTo>
                <a:lnTo>
                  <a:pt x="121665" y="352043"/>
                </a:lnTo>
                <a:lnTo>
                  <a:pt x="81407" y="330072"/>
                </a:lnTo>
                <a:lnTo>
                  <a:pt x="47751" y="301370"/>
                </a:lnTo>
                <a:lnTo>
                  <a:pt x="22098" y="266953"/>
                </a:lnTo>
                <a:lnTo>
                  <a:pt x="5714" y="227964"/>
                </a:lnTo>
                <a:lnTo>
                  <a:pt x="0" y="1854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200" y="3083560"/>
            <a:ext cx="434340" cy="370840"/>
          </a:xfrm>
          <a:custGeom>
            <a:avLst/>
            <a:gdLst/>
            <a:ahLst/>
            <a:cxnLst/>
            <a:rect l="l" t="t" r="r" b="b"/>
            <a:pathLst>
              <a:path w="434339" h="370839">
                <a:moveTo>
                  <a:pt x="0" y="185419"/>
                </a:moveTo>
                <a:lnTo>
                  <a:pt x="5714" y="142875"/>
                </a:lnTo>
                <a:lnTo>
                  <a:pt x="22098" y="103886"/>
                </a:lnTo>
                <a:lnTo>
                  <a:pt x="47751" y="69468"/>
                </a:lnTo>
                <a:lnTo>
                  <a:pt x="81407" y="40766"/>
                </a:lnTo>
                <a:lnTo>
                  <a:pt x="121665" y="18795"/>
                </a:lnTo>
                <a:lnTo>
                  <a:pt x="167386" y="4952"/>
                </a:lnTo>
                <a:lnTo>
                  <a:pt x="217170" y="0"/>
                </a:lnTo>
                <a:lnTo>
                  <a:pt x="266953" y="4952"/>
                </a:lnTo>
                <a:lnTo>
                  <a:pt x="312674" y="18795"/>
                </a:lnTo>
                <a:lnTo>
                  <a:pt x="352933" y="40766"/>
                </a:lnTo>
                <a:lnTo>
                  <a:pt x="386588" y="69468"/>
                </a:lnTo>
                <a:lnTo>
                  <a:pt x="412241" y="103886"/>
                </a:lnTo>
                <a:lnTo>
                  <a:pt x="428625" y="142875"/>
                </a:lnTo>
                <a:lnTo>
                  <a:pt x="434339" y="185419"/>
                </a:lnTo>
                <a:lnTo>
                  <a:pt x="428625" y="227964"/>
                </a:lnTo>
                <a:lnTo>
                  <a:pt x="412241" y="266953"/>
                </a:lnTo>
                <a:lnTo>
                  <a:pt x="386588" y="301370"/>
                </a:lnTo>
                <a:lnTo>
                  <a:pt x="352933" y="330073"/>
                </a:lnTo>
                <a:lnTo>
                  <a:pt x="312674" y="352043"/>
                </a:lnTo>
                <a:lnTo>
                  <a:pt x="266953" y="365887"/>
                </a:lnTo>
                <a:lnTo>
                  <a:pt x="217170" y="370839"/>
                </a:lnTo>
                <a:lnTo>
                  <a:pt x="167386" y="365887"/>
                </a:lnTo>
                <a:lnTo>
                  <a:pt x="121665" y="352043"/>
                </a:lnTo>
                <a:lnTo>
                  <a:pt x="81407" y="330073"/>
                </a:lnTo>
                <a:lnTo>
                  <a:pt x="47751" y="301370"/>
                </a:lnTo>
                <a:lnTo>
                  <a:pt x="22098" y="266953"/>
                </a:lnTo>
                <a:lnTo>
                  <a:pt x="5714" y="227964"/>
                </a:lnTo>
                <a:lnTo>
                  <a:pt x="0" y="1854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200" y="3528059"/>
            <a:ext cx="434340" cy="370840"/>
          </a:xfrm>
          <a:custGeom>
            <a:avLst/>
            <a:gdLst/>
            <a:ahLst/>
            <a:cxnLst/>
            <a:rect l="l" t="t" r="r" b="b"/>
            <a:pathLst>
              <a:path w="434339" h="370839">
                <a:moveTo>
                  <a:pt x="0" y="185419"/>
                </a:moveTo>
                <a:lnTo>
                  <a:pt x="5714" y="142875"/>
                </a:lnTo>
                <a:lnTo>
                  <a:pt x="22098" y="103885"/>
                </a:lnTo>
                <a:lnTo>
                  <a:pt x="47751" y="69468"/>
                </a:lnTo>
                <a:lnTo>
                  <a:pt x="81407" y="40766"/>
                </a:lnTo>
                <a:lnTo>
                  <a:pt x="121665" y="18795"/>
                </a:lnTo>
                <a:lnTo>
                  <a:pt x="167386" y="4952"/>
                </a:lnTo>
                <a:lnTo>
                  <a:pt x="217170" y="0"/>
                </a:lnTo>
                <a:lnTo>
                  <a:pt x="266953" y="4952"/>
                </a:lnTo>
                <a:lnTo>
                  <a:pt x="312674" y="18795"/>
                </a:lnTo>
                <a:lnTo>
                  <a:pt x="352933" y="40766"/>
                </a:lnTo>
                <a:lnTo>
                  <a:pt x="386588" y="69468"/>
                </a:lnTo>
                <a:lnTo>
                  <a:pt x="412241" y="103885"/>
                </a:lnTo>
                <a:lnTo>
                  <a:pt x="428625" y="142875"/>
                </a:lnTo>
                <a:lnTo>
                  <a:pt x="434339" y="185419"/>
                </a:lnTo>
                <a:lnTo>
                  <a:pt x="428625" y="227964"/>
                </a:lnTo>
                <a:lnTo>
                  <a:pt x="412241" y="266953"/>
                </a:lnTo>
                <a:lnTo>
                  <a:pt x="386588" y="301370"/>
                </a:lnTo>
                <a:lnTo>
                  <a:pt x="352933" y="330072"/>
                </a:lnTo>
                <a:lnTo>
                  <a:pt x="312674" y="352044"/>
                </a:lnTo>
                <a:lnTo>
                  <a:pt x="266953" y="365887"/>
                </a:lnTo>
                <a:lnTo>
                  <a:pt x="217170" y="370839"/>
                </a:lnTo>
                <a:lnTo>
                  <a:pt x="167386" y="365887"/>
                </a:lnTo>
                <a:lnTo>
                  <a:pt x="121665" y="352044"/>
                </a:lnTo>
                <a:lnTo>
                  <a:pt x="81407" y="330072"/>
                </a:lnTo>
                <a:lnTo>
                  <a:pt x="47751" y="301370"/>
                </a:lnTo>
                <a:lnTo>
                  <a:pt x="22098" y="266953"/>
                </a:lnTo>
                <a:lnTo>
                  <a:pt x="5714" y="227964"/>
                </a:lnTo>
                <a:lnTo>
                  <a:pt x="0" y="1854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29200" y="3975100"/>
            <a:ext cx="434340" cy="370840"/>
          </a:xfrm>
          <a:custGeom>
            <a:avLst/>
            <a:gdLst/>
            <a:ahLst/>
            <a:cxnLst/>
            <a:rect l="l" t="t" r="r" b="b"/>
            <a:pathLst>
              <a:path w="434339" h="370839">
                <a:moveTo>
                  <a:pt x="0" y="185419"/>
                </a:moveTo>
                <a:lnTo>
                  <a:pt x="5714" y="142875"/>
                </a:lnTo>
                <a:lnTo>
                  <a:pt x="22098" y="103886"/>
                </a:lnTo>
                <a:lnTo>
                  <a:pt x="47751" y="69468"/>
                </a:lnTo>
                <a:lnTo>
                  <a:pt x="81407" y="40767"/>
                </a:lnTo>
                <a:lnTo>
                  <a:pt x="121665" y="18795"/>
                </a:lnTo>
                <a:lnTo>
                  <a:pt x="167386" y="4952"/>
                </a:lnTo>
                <a:lnTo>
                  <a:pt x="217170" y="0"/>
                </a:lnTo>
                <a:lnTo>
                  <a:pt x="266953" y="4952"/>
                </a:lnTo>
                <a:lnTo>
                  <a:pt x="312674" y="18795"/>
                </a:lnTo>
                <a:lnTo>
                  <a:pt x="352933" y="40767"/>
                </a:lnTo>
                <a:lnTo>
                  <a:pt x="386588" y="69468"/>
                </a:lnTo>
                <a:lnTo>
                  <a:pt x="412241" y="103886"/>
                </a:lnTo>
                <a:lnTo>
                  <a:pt x="428625" y="142875"/>
                </a:lnTo>
                <a:lnTo>
                  <a:pt x="434339" y="185419"/>
                </a:lnTo>
                <a:lnTo>
                  <a:pt x="428625" y="227964"/>
                </a:lnTo>
                <a:lnTo>
                  <a:pt x="412241" y="266954"/>
                </a:lnTo>
                <a:lnTo>
                  <a:pt x="386588" y="301370"/>
                </a:lnTo>
                <a:lnTo>
                  <a:pt x="352933" y="330073"/>
                </a:lnTo>
                <a:lnTo>
                  <a:pt x="312674" y="352044"/>
                </a:lnTo>
                <a:lnTo>
                  <a:pt x="266953" y="365887"/>
                </a:lnTo>
                <a:lnTo>
                  <a:pt x="217170" y="370839"/>
                </a:lnTo>
                <a:lnTo>
                  <a:pt x="167386" y="365887"/>
                </a:lnTo>
                <a:lnTo>
                  <a:pt x="121665" y="352044"/>
                </a:lnTo>
                <a:lnTo>
                  <a:pt x="81407" y="330073"/>
                </a:lnTo>
                <a:lnTo>
                  <a:pt x="47751" y="301370"/>
                </a:lnTo>
                <a:lnTo>
                  <a:pt x="22098" y="266954"/>
                </a:lnTo>
                <a:lnTo>
                  <a:pt x="5714" y="227964"/>
                </a:lnTo>
                <a:lnTo>
                  <a:pt x="0" y="18541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0559" y="2339339"/>
            <a:ext cx="795020" cy="370840"/>
          </a:xfrm>
          <a:custGeom>
            <a:avLst/>
            <a:gdLst/>
            <a:ahLst/>
            <a:cxnLst/>
            <a:rect l="l" t="t" r="r" b="b"/>
            <a:pathLst>
              <a:path w="795020" h="370839">
                <a:moveTo>
                  <a:pt x="0" y="185420"/>
                </a:moveTo>
                <a:lnTo>
                  <a:pt x="20319" y="126873"/>
                </a:lnTo>
                <a:lnTo>
                  <a:pt x="76707" y="75946"/>
                </a:lnTo>
                <a:lnTo>
                  <a:pt x="116459" y="54356"/>
                </a:lnTo>
                <a:lnTo>
                  <a:pt x="162687" y="35813"/>
                </a:lnTo>
                <a:lnTo>
                  <a:pt x="214756" y="20700"/>
                </a:lnTo>
                <a:lnTo>
                  <a:pt x="271906" y="9398"/>
                </a:lnTo>
                <a:lnTo>
                  <a:pt x="332993" y="2412"/>
                </a:lnTo>
                <a:lnTo>
                  <a:pt x="397510" y="0"/>
                </a:lnTo>
                <a:lnTo>
                  <a:pt x="462025" y="2412"/>
                </a:lnTo>
                <a:lnTo>
                  <a:pt x="523113" y="9398"/>
                </a:lnTo>
                <a:lnTo>
                  <a:pt x="580263" y="20700"/>
                </a:lnTo>
                <a:lnTo>
                  <a:pt x="632332" y="35813"/>
                </a:lnTo>
                <a:lnTo>
                  <a:pt x="678561" y="54356"/>
                </a:lnTo>
                <a:lnTo>
                  <a:pt x="718312" y="75946"/>
                </a:lnTo>
                <a:lnTo>
                  <a:pt x="750697" y="100202"/>
                </a:lnTo>
                <a:lnTo>
                  <a:pt x="789813" y="155321"/>
                </a:lnTo>
                <a:lnTo>
                  <a:pt x="795019" y="185420"/>
                </a:lnTo>
                <a:lnTo>
                  <a:pt x="789813" y="215519"/>
                </a:lnTo>
                <a:lnTo>
                  <a:pt x="750697" y="270637"/>
                </a:lnTo>
                <a:lnTo>
                  <a:pt x="718312" y="294894"/>
                </a:lnTo>
                <a:lnTo>
                  <a:pt x="678561" y="316484"/>
                </a:lnTo>
                <a:lnTo>
                  <a:pt x="632332" y="335025"/>
                </a:lnTo>
                <a:lnTo>
                  <a:pt x="580263" y="350138"/>
                </a:lnTo>
                <a:lnTo>
                  <a:pt x="523113" y="361442"/>
                </a:lnTo>
                <a:lnTo>
                  <a:pt x="462025" y="368426"/>
                </a:lnTo>
                <a:lnTo>
                  <a:pt x="397510" y="370839"/>
                </a:lnTo>
                <a:lnTo>
                  <a:pt x="332993" y="368426"/>
                </a:lnTo>
                <a:lnTo>
                  <a:pt x="271906" y="361442"/>
                </a:lnTo>
                <a:lnTo>
                  <a:pt x="214756" y="350138"/>
                </a:lnTo>
                <a:lnTo>
                  <a:pt x="162687" y="335025"/>
                </a:lnTo>
                <a:lnTo>
                  <a:pt x="116459" y="316484"/>
                </a:lnTo>
                <a:lnTo>
                  <a:pt x="76707" y="294894"/>
                </a:lnTo>
                <a:lnTo>
                  <a:pt x="44323" y="270637"/>
                </a:lnTo>
                <a:lnTo>
                  <a:pt x="5206" y="215519"/>
                </a:lnTo>
                <a:lnTo>
                  <a:pt x="0" y="1854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45580" y="3751579"/>
            <a:ext cx="792480" cy="370840"/>
          </a:xfrm>
          <a:custGeom>
            <a:avLst/>
            <a:gdLst/>
            <a:ahLst/>
            <a:cxnLst/>
            <a:rect l="l" t="t" r="r" b="b"/>
            <a:pathLst>
              <a:path w="792479" h="370839">
                <a:moveTo>
                  <a:pt x="0" y="185420"/>
                </a:moveTo>
                <a:lnTo>
                  <a:pt x="20193" y="126873"/>
                </a:lnTo>
                <a:lnTo>
                  <a:pt x="76453" y="75946"/>
                </a:lnTo>
                <a:lnTo>
                  <a:pt x="116077" y="54356"/>
                </a:lnTo>
                <a:lnTo>
                  <a:pt x="162178" y="35814"/>
                </a:lnTo>
                <a:lnTo>
                  <a:pt x="214122" y="20701"/>
                </a:lnTo>
                <a:lnTo>
                  <a:pt x="271018" y="9398"/>
                </a:lnTo>
                <a:lnTo>
                  <a:pt x="331977" y="2413"/>
                </a:lnTo>
                <a:lnTo>
                  <a:pt x="396240" y="0"/>
                </a:lnTo>
                <a:lnTo>
                  <a:pt x="460501" y="2413"/>
                </a:lnTo>
                <a:lnTo>
                  <a:pt x="521462" y="9398"/>
                </a:lnTo>
                <a:lnTo>
                  <a:pt x="578358" y="20701"/>
                </a:lnTo>
                <a:lnTo>
                  <a:pt x="630301" y="35814"/>
                </a:lnTo>
                <a:lnTo>
                  <a:pt x="676401" y="54356"/>
                </a:lnTo>
                <a:lnTo>
                  <a:pt x="716026" y="75946"/>
                </a:lnTo>
                <a:lnTo>
                  <a:pt x="748284" y="100203"/>
                </a:lnTo>
                <a:lnTo>
                  <a:pt x="787273" y="155321"/>
                </a:lnTo>
                <a:lnTo>
                  <a:pt x="792479" y="185420"/>
                </a:lnTo>
                <a:lnTo>
                  <a:pt x="787273" y="215519"/>
                </a:lnTo>
                <a:lnTo>
                  <a:pt x="748284" y="270637"/>
                </a:lnTo>
                <a:lnTo>
                  <a:pt x="716026" y="294894"/>
                </a:lnTo>
                <a:lnTo>
                  <a:pt x="676401" y="316484"/>
                </a:lnTo>
                <a:lnTo>
                  <a:pt x="630301" y="335026"/>
                </a:lnTo>
                <a:lnTo>
                  <a:pt x="578358" y="350139"/>
                </a:lnTo>
                <a:lnTo>
                  <a:pt x="521462" y="361442"/>
                </a:lnTo>
                <a:lnTo>
                  <a:pt x="460501" y="368427"/>
                </a:lnTo>
                <a:lnTo>
                  <a:pt x="396240" y="370840"/>
                </a:lnTo>
                <a:lnTo>
                  <a:pt x="331977" y="368427"/>
                </a:lnTo>
                <a:lnTo>
                  <a:pt x="271018" y="361442"/>
                </a:lnTo>
                <a:lnTo>
                  <a:pt x="214122" y="350139"/>
                </a:lnTo>
                <a:lnTo>
                  <a:pt x="162178" y="335026"/>
                </a:lnTo>
                <a:lnTo>
                  <a:pt x="116077" y="316484"/>
                </a:lnTo>
                <a:lnTo>
                  <a:pt x="76453" y="294894"/>
                </a:lnTo>
                <a:lnTo>
                  <a:pt x="44196" y="270637"/>
                </a:lnTo>
                <a:lnTo>
                  <a:pt x="5206" y="215519"/>
                </a:lnTo>
                <a:lnTo>
                  <a:pt x="0" y="1854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22159" y="3230879"/>
            <a:ext cx="939800" cy="447040"/>
          </a:xfrm>
          <a:custGeom>
            <a:avLst/>
            <a:gdLst/>
            <a:ahLst/>
            <a:cxnLst/>
            <a:rect l="l" t="t" r="r" b="b"/>
            <a:pathLst>
              <a:path w="939800" h="447039">
                <a:moveTo>
                  <a:pt x="0" y="223520"/>
                </a:moveTo>
                <a:lnTo>
                  <a:pt x="16764" y="164084"/>
                </a:lnTo>
                <a:lnTo>
                  <a:pt x="64135" y="110744"/>
                </a:lnTo>
                <a:lnTo>
                  <a:pt x="97917" y="86995"/>
                </a:lnTo>
                <a:lnTo>
                  <a:pt x="137668" y="65405"/>
                </a:lnTo>
                <a:lnTo>
                  <a:pt x="182753" y="46609"/>
                </a:lnTo>
                <a:lnTo>
                  <a:pt x="232791" y="30480"/>
                </a:lnTo>
                <a:lnTo>
                  <a:pt x="287020" y="17525"/>
                </a:lnTo>
                <a:lnTo>
                  <a:pt x="345059" y="8000"/>
                </a:lnTo>
                <a:lnTo>
                  <a:pt x="406146" y="2032"/>
                </a:lnTo>
                <a:lnTo>
                  <a:pt x="469900" y="0"/>
                </a:lnTo>
                <a:lnTo>
                  <a:pt x="533654" y="2032"/>
                </a:lnTo>
                <a:lnTo>
                  <a:pt x="594741" y="8000"/>
                </a:lnTo>
                <a:lnTo>
                  <a:pt x="652780" y="17525"/>
                </a:lnTo>
                <a:lnTo>
                  <a:pt x="707009" y="30480"/>
                </a:lnTo>
                <a:lnTo>
                  <a:pt x="757047" y="46609"/>
                </a:lnTo>
                <a:lnTo>
                  <a:pt x="802132" y="65405"/>
                </a:lnTo>
                <a:lnTo>
                  <a:pt x="841883" y="86995"/>
                </a:lnTo>
                <a:lnTo>
                  <a:pt x="875665" y="110744"/>
                </a:lnTo>
                <a:lnTo>
                  <a:pt x="923036" y="164084"/>
                </a:lnTo>
                <a:lnTo>
                  <a:pt x="939800" y="223520"/>
                </a:lnTo>
                <a:lnTo>
                  <a:pt x="935482" y="253873"/>
                </a:lnTo>
                <a:lnTo>
                  <a:pt x="902843" y="310515"/>
                </a:lnTo>
                <a:lnTo>
                  <a:pt x="841883" y="360045"/>
                </a:lnTo>
                <a:lnTo>
                  <a:pt x="802132" y="381508"/>
                </a:lnTo>
                <a:lnTo>
                  <a:pt x="757047" y="400431"/>
                </a:lnTo>
                <a:lnTo>
                  <a:pt x="707009" y="416560"/>
                </a:lnTo>
                <a:lnTo>
                  <a:pt x="652780" y="429514"/>
                </a:lnTo>
                <a:lnTo>
                  <a:pt x="594741" y="439039"/>
                </a:lnTo>
                <a:lnTo>
                  <a:pt x="533654" y="445008"/>
                </a:lnTo>
                <a:lnTo>
                  <a:pt x="469900" y="447040"/>
                </a:lnTo>
                <a:lnTo>
                  <a:pt x="406146" y="445008"/>
                </a:lnTo>
                <a:lnTo>
                  <a:pt x="345059" y="439039"/>
                </a:lnTo>
                <a:lnTo>
                  <a:pt x="287020" y="429514"/>
                </a:lnTo>
                <a:lnTo>
                  <a:pt x="232791" y="416560"/>
                </a:lnTo>
                <a:lnTo>
                  <a:pt x="182753" y="400431"/>
                </a:lnTo>
                <a:lnTo>
                  <a:pt x="137668" y="381508"/>
                </a:lnTo>
                <a:lnTo>
                  <a:pt x="97917" y="360045"/>
                </a:lnTo>
                <a:lnTo>
                  <a:pt x="64135" y="336296"/>
                </a:lnTo>
                <a:lnTo>
                  <a:pt x="16764" y="282956"/>
                </a:lnTo>
                <a:lnTo>
                  <a:pt x="0" y="2235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27619" y="2710179"/>
            <a:ext cx="1516380" cy="447040"/>
          </a:xfrm>
          <a:custGeom>
            <a:avLst/>
            <a:gdLst/>
            <a:ahLst/>
            <a:cxnLst/>
            <a:rect l="l" t="t" r="r" b="b"/>
            <a:pathLst>
              <a:path w="1516379" h="447039">
                <a:moveTo>
                  <a:pt x="0" y="223520"/>
                </a:moveTo>
                <a:lnTo>
                  <a:pt x="12191" y="183387"/>
                </a:lnTo>
                <a:lnTo>
                  <a:pt x="47498" y="145542"/>
                </a:lnTo>
                <a:lnTo>
                  <a:pt x="103504" y="110744"/>
                </a:lnTo>
                <a:lnTo>
                  <a:pt x="138683" y="94615"/>
                </a:lnTo>
                <a:lnTo>
                  <a:pt x="178307" y="79502"/>
                </a:lnTo>
                <a:lnTo>
                  <a:pt x="222123" y="65405"/>
                </a:lnTo>
                <a:lnTo>
                  <a:pt x="269748" y="52578"/>
                </a:lnTo>
                <a:lnTo>
                  <a:pt x="320928" y="40894"/>
                </a:lnTo>
                <a:lnTo>
                  <a:pt x="375538" y="30480"/>
                </a:lnTo>
                <a:lnTo>
                  <a:pt x="433197" y="21462"/>
                </a:lnTo>
                <a:lnTo>
                  <a:pt x="493649" y="13970"/>
                </a:lnTo>
                <a:lnTo>
                  <a:pt x="556640" y="8000"/>
                </a:lnTo>
                <a:lnTo>
                  <a:pt x="621919" y="3556"/>
                </a:lnTo>
                <a:lnTo>
                  <a:pt x="689228" y="889"/>
                </a:lnTo>
                <a:lnTo>
                  <a:pt x="758189" y="0"/>
                </a:lnTo>
                <a:lnTo>
                  <a:pt x="827151" y="889"/>
                </a:lnTo>
                <a:lnTo>
                  <a:pt x="894460" y="3556"/>
                </a:lnTo>
                <a:lnTo>
                  <a:pt x="959738" y="8000"/>
                </a:lnTo>
                <a:lnTo>
                  <a:pt x="1022730" y="13970"/>
                </a:lnTo>
                <a:lnTo>
                  <a:pt x="1083182" y="21462"/>
                </a:lnTo>
                <a:lnTo>
                  <a:pt x="1140840" y="30480"/>
                </a:lnTo>
                <a:lnTo>
                  <a:pt x="1195451" y="40894"/>
                </a:lnTo>
                <a:lnTo>
                  <a:pt x="1246631" y="52578"/>
                </a:lnTo>
                <a:lnTo>
                  <a:pt x="1294256" y="65405"/>
                </a:lnTo>
                <a:lnTo>
                  <a:pt x="1338072" y="79502"/>
                </a:lnTo>
                <a:lnTo>
                  <a:pt x="1377696" y="94615"/>
                </a:lnTo>
                <a:lnTo>
                  <a:pt x="1412875" y="110744"/>
                </a:lnTo>
                <a:lnTo>
                  <a:pt x="1468881" y="145542"/>
                </a:lnTo>
                <a:lnTo>
                  <a:pt x="1504187" y="183387"/>
                </a:lnTo>
                <a:lnTo>
                  <a:pt x="1516379" y="223520"/>
                </a:lnTo>
                <a:lnTo>
                  <a:pt x="1513331" y="243840"/>
                </a:lnTo>
                <a:lnTo>
                  <a:pt x="1489328" y="282956"/>
                </a:lnTo>
                <a:lnTo>
                  <a:pt x="1443354" y="319278"/>
                </a:lnTo>
                <a:lnTo>
                  <a:pt x="1377696" y="352425"/>
                </a:lnTo>
                <a:lnTo>
                  <a:pt x="1338072" y="367538"/>
                </a:lnTo>
                <a:lnTo>
                  <a:pt x="1294256" y="381508"/>
                </a:lnTo>
                <a:lnTo>
                  <a:pt x="1246631" y="394462"/>
                </a:lnTo>
                <a:lnTo>
                  <a:pt x="1195451" y="406146"/>
                </a:lnTo>
                <a:lnTo>
                  <a:pt x="1140840" y="416560"/>
                </a:lnTo>
                <a:lnTo>
                  <a:pt x="1083182" y="425577"/>
                </a:lnTo>
                <a:lnTo>
                  <a:pt x="1022730" y="433070"/>
                </a:lnTo>
                <a:lnTo>
                  <a:pt x="959738" y="439039"/>
                </a:lnTo>
                <a:lnTo>
                  <a:pt x="894460" y="443484"/>
                </a:lnTo>
                <a:lnTo>
                  <a:pt x="827151" y="446150"/>
                </a:lnTo>
                <a:lnTo>
                  <a:pt x="758189" y="447040"/>
                </a:lnTo>
                <a:lnTo>
                  <a:pt x="689228" y="446150"/>
                </a:lnTo>
                <a:lnTo>
                  <a:pt x="621919" y="443484"/>
                </a:lnTo>
                <a:lnTo>
                  <a:pt x="556640" y="439039"/>
                </a:lnTo>
                <a:lnTo>
                  <a:pt x="493649" y="433070"/>
                </a:lnTo>
                <a:lnTo>
                  <a:pt x="433197" y="425577"/>
                </a:lnTo>
                <a:lnTo>
                  <a:pt x="375538" y="416560"/>
                </a:lnTo>
                <a:lnTo>
                  <a:pt x="320928" y="406146"/>
                </a:lnTo>
                <a:lnTo>
                  <a:pt x="269748" y="394462"/>
                </a:lnTo>
                <a:lnTo>
                  <a:pt x="222123" y="381508"/>
                </a:lnTo>
                <a:lnTo>
                  <a:pt x="178307" y="367538"/>
                </a:lnTo>
                <a:lnTo>
                  <a:pt x="138683" y="352425"/>
                </a:lnTo>
                <a:lnTo>
                  <a:pt x="103504" y="336296"/>
                </a:lnTo>
                <a:lnTo>
                  <a:pt x="47498" y="301498"/>
                </a:lnTo>
                <a:lnTo>
                  <a:pt x="12191" y="263652"/>
                </a:lnTo>
                <a:lnTo>
                  <a:pt x="0" y="22352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3540" y="2339339"/>
            <a:ext cx="287020" cy="149860"/>
          </a:xfrm>
          <a:custGeom>
            <a:avLst/>
            <a:gdLst/>
            <a:ahLst/>
            <a:cxnLst/>
            <a:rect l="l" t="t" r="r" b="b"/>
            <a:pathLst>
              <a:path w="287020" h="149860">
                <a:moveTo>
                  <a:pt x="0" y="0"/>
                </a:moveTo>
                <a:lnTo>
                  <a:pt x="287020" y="1498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63540" y="2489200"/>
            <a:ext cx="287020" cy="297180"/>
          </a:xfrm>
          <a:custGeom>
            <a:avLst/>
            <a:gdLst/>
            <a:ahLst/>
            <a:cxnLst/>
            <a:rect l="l" t="t" r="r" b="b"/>
            <a:pathLst>
              <a:path w="287020" h="297180">
                <a:moveTo>
                  <a:pt x="0" y="297179"/>
                </a:moveTo>
                <a:lnTo>
                  <a:pt x="2870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63540" y="3677920"/>
            <a:ext cx="1082040" cy="220979"/>
          </a:xfrm>
          <a:custGeom>
            <a:avLst/>
            <a:gdLst/>
            <a:ahLst/>
            <a:cxnLst/>
            <a:rect l="l" t="t" r="r" b="b"/>
            <a:pathLst>
              <a:path w="1082040" h="220979">
                <a:moveTo>
                  <a:pt x="0" y="0"/>
                </a:moveTo>
                <a:lnTo>
                  <a:pt x="1082039" y="2209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3540" y="3898900"/>
            <a:ext cx="1082040" cy="223520"/>
          </a:xfrm>
          <a:custGeom>
            <a:avLst/>
            <a:gdLst/>
            <a:ahLst/>
            <a:cxnLst/>
            <a:rect l="l" t="t" r="r" b="b"/>
            <a:pathLst>
              <a:path w="1082040" h="223520">
                <a:moveTo>
                  <a:pt x="0" y="223519"/>
                </a:moveTo>
                <a:lnTo>
                  <a:pt x="10820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63540" y="3304540"/>
            <a:ext cx="1658620" cy="149860"/>
          </a:xfrm>
          <a:custGeom>
            <a:avLst/>
            <a:gdLst/>
            <a:ahLst/>
            <a:cxnLst/>
            <a:rect l="l" t="t" r="r" b="b"/>
            <a:pathLst>
              <a:path w="1658620" h="149860">
                <a:moveTo>
                  <a:pt x="0" y="0"/>
                </a:moveTo>
                <a:lnTo>
                  <a:pt x="1658619" y="14986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7380" y="3454400"/>
            <a:ext cx="144780" cy="297180"/>
          </a:xfrm>
          <a:custGeom>
            <a:avLst/>
            <a:gdLst/>
            <a:ahLst/>
            <a:cxnLst/>
            <a:rect l="l" t="t" r="r" b="b"/>
            <a:pathLst>
              <a:path w="144779" h="297179">
                <a:moveTo>
                  <a:pt x="0" y="297180"/>
                </a:moveTo>
                <a:lnTo>
                  <a:pt x="14477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45580" y="2562860"/>
            <a:ext cx="1082040" cy="370840"/>
          </a:xfrm>
          <a:custGeom>
            <a:avLst/>
            <a:gdLst/>
            <a:ahLst/>
            <a:cxnLst/>
            <a:rect l="l" t="t" r="r" b="b"/>
            <a:pathLst>
              <a:path w="1082040" h="370839">
                <a:moveTo>
                  <a:pt x="0" y="0"/>
                </a:moveTo>
                <a:lnTo>
                  <a:pt x="1082040" y="37083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6500" y="2933700"/>
            <a:ext cx="71120" cy="297180"/>
          </a:xfrm>
          <a:custGeom>
            <a:avLst/>
            <a:gdLst/>
            <a:ahLst/>
            <a:cxnLst/>
            <a:rect l="l" t="t" r="r" b="b"/>
            <a:pathLst>
              <a:path w="71120" h="297180">
                <a:moveTo>
                  <a:pt x="0" y="297179"/>
                </a:moveTo>
                <a:lnTo>
                  <a:pt x="7112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  <a:tabLst>
                <a:tab pos="1658620" algn="l"/>
                <a:tab pos="2378075" algn="l"/>
                <a:tab pos="3100705" algn="l"/>
              </a:tabLst>
            </a:pPr>
            <a:r>
              <a:rPr dirty="0"/>
              <a:t>Step	Step	Step	Step</a:t>
            </a:r>
          </a:p>
          <a:p>
            <a:pPr marL="862965">
              <a:lnSpc>
                <a:spcPct val="100000"/>
              </a:lnSpc>
              <a:tabLst>
                <a:tab pos="1658620" algn="l"/>
                <a:tab pos="2378075" algn="l"/>
                <a:tab pos="3100705" algn="l"/>
              </a:tabLst>
            </a:pPr>
            <a:r>
              <a:rPr dirty="0"/>
              <a:t>1	2	3	4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/>
          </a:p>
          <a:p>
            <a:pPr marL="862965">
              <a:lnSpc>
                <a:spcPct val="100000"/>
              </a:lnSpc>
            </a:pPr>
            <a:r>
              <a:rPr sz="2400" dirty="0"/>
              <a:t>a</a:t>
            </a:r>
            <a:r>
              <a:rPr sz="2400" spc="-114" dirty="0"/>
              <a:t> </a:t>
            </a:r>
            <a:r>
              <a:rPr sz="2400" dirty="0"/>
              <a:t>b</a:t>
            </a:r>
            <a:endParaRPr sz="2400"/>
          </a:p>
          <a:p>
            <a:pPr marL="2741295">
              <a:lnSpc>
                <a:spcPct val="100000"/>
              </a:lnSpc>
              <a:spcBef>
                <a:spcPts val="605"/>
              </a:spcBef>
            </a:pPr>
            <a:r>
              <a:rPr sz="2400" dirty="0"/>
              <a:t>a b c d</a:t>
            </a:r>
            <a:r>
              <a:rPr sz="2400" spc="-300" dirty="0"/>
              <a:t> </a:t>
            </a:r>
            <a:r>
              <a:rPr sz="2400" dirty="0"/>
              <a:t>e</a:t>
            </a:r>
            <a:endParaRPr sz="2400"/>
          </a:p>
          <a:p>
            <a:pPr marL="2235200">
              <a:lnSpc>
                <a:spcPct val="100000"/>
              </a:lnSpc>
              <a:spcBef>
                <a:spcPts val="1200"/>
              </a:spcBef>
            </a:pPr>
            <a:r>
              <a:rPr sz="2400" dirty="0"/>
              <a:t>c d</a:t>
            </a:r>
            <a:r>
              <a:rPr sz="2400" spc="-145" dirty="0"/>
              <a:t> </a:t>
            </a:r>
            <a:r>
              <a:rPr sz="2400" dirty="0"/>
              <a:t>e</a:t>
            </a:r>
            <a:endParaRPr sz="2400"/>
          </a:p>
          <a:p>
            <a:pPr marL="1667510">
              <a:lnSpc>
                <a:spcPct val="100000"/>
              </a:lnSpc>
              <a:spcBef>
                <a:spcPts val="600"/>
              </a:spcBef>
            </a:pPr>
            <a:r>
              <a:rPr sz="2400" dirty="0"/>
              <a:t>d</a:t>
            </a:r>
            <a:r>
              <a:rPr sz="2400" spc="-100" dirty="0"/>
              <a:t> </a:t>
            </a:r>
            <a:r>
              <a:rPr sz="2400" dirty="0"/>
              <a:t>e</a:t>
            </a:r>
            <a:endParaRPr sz="2400"/>
          </a:p>
          <a:p>
            <a:pPr>
              <a:lnSpc>
                <a:spcPct val="100000"/>
              </a:lnSpc>
            </a:pPr>
            <a:endParaRPr sz="2600"/>
          </a:p>
          <a:p>
            <a:pPr marL="12700" marR="5080" indent="-1270" algn="ctr">
              <a:lnSpc>
                <a:spcPct val="100000"/>
              </a:lnSpc>
              <a:spcBef>
                <a:spcPts val="1595"/>
              </a:spcBef>
            </a:pPr>
            <a:r>
              <a:rPr b="1" spc="-5" dirty="0">
                <a:solidFill>
                  <a:srgbClr val="0054A6"/>
                </a:solidFill>
                <a:latin typeface="Arial"/>
                <a:cs typeface="Arial"/>
              </a:rPr>
              <a:t>How do </a:t>
            </a:r>
            <a:r>
              <a:rPr b="1" spc="-65" dirty="0">
                <a:solidFill>
                  <a:srgbClr val="0054A6"/>
                </a:solidFill>
                <a:latin typeface="Arial"/>
                <a:cs typeface="Arial"/>
              </a:rPr>
              <a:t>you </a:t>
            </a:r>
            <a:r>
              <a:rPr b="1" dirty="0">
                <a:solidFill>
                  <a:srgbClr val="0054A6"/>
                </a:solidFill>
                <a:latin typeface="Arial"/>
                <a:cs typeface="Arial"/>
              </a:rPr>
              <a:t>measure </a:t>
            </a:r>
            <a:r>
              <a:rPr b="1" spc="-5" dirty="0">
                <a:solidFill>
                  <a:srgbClr val="0054A6"/>
                </a:solidFill>
                <a:latin typeface="Arial"/>
                <a:cs typeface="Arial"/>
              </a:rPr>
              <a:t>the </a:t>
            </a:r>
            <a:r>
              <a:rPr b="1" dirty="0">
                <a:solidFill>
                  <a:srgbClr val="0054A6"/>
                </a:solidFill>
                <a:latin typeface="Arial"/>
                <a:cs typeface="Arial"/>
              </a:rPr>
              <a:t>distance  </a:t>
            </a:r>
            <a:r>
              <a:rPr b="1" spc="5" dirty="0">
                <a:solidFill>
                  <a:srgbClr val="0054A6"/>
                </a:solidFill>
                <a:latin typeface="Arial"/>
                <a:cs typeface="Arial"/>
              </a:rPr>
              <a:t>between </a:t>
            </a:r>
            <a:r>
              <a:rPr b="1" dirty="0">
                <a:solidFill>
                  <a:srgbClr val="0054A6"/>
                </a:solidFill>
                <a:latin typeface="Arial"/>
                <a:cs typeface="Arial"/>
              </a:rPr>
              <a:t>cluster (a,b) and (c)</a:t>
            </a:r>
            <a:r>
              <a:rPr b="1" spc="-140" dirty="0">
                <a:solidFill>
                  <a:srgbClr val="0054A6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0054A6"/>
                </a:solidFill>
                <a:latin typeface="Arial"/>
                <a:cs typeface="Arial"/>
              </a:rPr>
              <a:t>orthe  </a:t>
            </a:r>
            <a:r>
              <a:rPr b="1" dirty="0">
                <a:solidFill>
                  <a:srgbClr val="0054A6"/>
                </a:solidFill>
                <a:latin typeface="Arial"/>
                <a:cs typeface="Arial"/>
              </a:rPr>
              <a:t>cluster (a,b) and</a:t>
            </a:r>
            <a:r>
              <a:rPr b="1" spc="-195" dirty="0">
                <a:solidFill>
                  <a:srgbClr val="0054A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54A6"/>
                </a:solidFill>
                <a:latin typeface="Arial"/>
                <a:cs typeface="Arial"/>
              </a:rPr>
              <a:t>(d,e)</a:t>
            </a: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b="1" dirty="0">
                <a:solidFill>
                  <a:srgbClr val="0054A6"/>
                </a:solidFill>
                <a:latin typeface="Arial"/>
                <a:cs typeface="Arial"/>
              </a:rPr>
              <a:t>????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14</a:t>
            </a:fld>
            <a:endParaRPr spc="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58267"/>
            <a:ext cx="72688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5" dirty="0">
                <a:solidFill>
                  <a:srgbClr val="000000"/>
                </a:solidFill>
                <a:latin typeface="Arial"/>
                <a:cs typeface="Arial"/>
              </a:rPr>
              <a:t>Agglomerative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sz="32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Procedures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2147" y="988186"/>
            <a:ext cx="2083816" cy="2650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333" y="1325117"/>
            <a:ext cx="5370830" cy="511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6527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Single linkage – </a:t>
            </a:r>
            <a:r>
              <a:rPr sz="1800" spc="-5" dirty="0">
                <a:latin typeface="Arial"/>
                <a:cs typeface="Arial"/>
              </a:rPr>
              <a:t>Minimum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distance  or Nearest neighbour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rule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Complete linkage –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Maximum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distance or Farthest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299085" marR="1780539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Average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linkage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Average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distances </a:t>
            </a:r>
            <a:r>
              <a:rPr sz="1800" spc="-5" dirty="0">
                <a:latin typeface="Arial"/>
                <a:cs typeface="Arial"/>
              </a:rPr>
              <a:t>between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9085" marR="1454150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Centroid </a:t>
            </a:r>
            <a:r>
              <a:rPr sz="1800" dirty="0">
                <a:latin typeface="Arial"/>
                <a:cs typeface="Arial"/>
              </a:rPr>
              <a:t>method – combine cluster  </a:t>
            </a:r>
            <a:r>
              <a:rPr sz="1800" spc="-2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minimum </a:t>
            </a:r>
            <a:r>
              <a:rPr sz="1800" spc="-10" dirty="0">
                <a:latin typeface="Arial"/>
                <a:cs typeface="Arial"/>
              </a:rPr>
              <a:t>distance between </a:t>
            </a:r>
            <a:r>
              <a:rPr sz="1800" spc="-5" dirty="0">
                <a:latin typeface="Arial"/>
                <a:cs typeface="Arial"/>
              </a:rPr>
              <a:t>the  </a:t>
            </a:r>
            <a:r>
              <a:rPr sz="1800" dirty="0">
                <a:latin typeface="Arial"/>
                <a:cs typeface="Arial"/>
              </a:rPr>
              <a:t>centroids of the </a:t>
            </a:r>
            <a:r>
              <a:rPr sz="1800" spc="-30" dirty="0">
                <a:latin typeface="Arial"/>
                <a:cs typeface="Arial"/>
              </a:rPr>
              <a:t>two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9085" marR="156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latin typeface="Arial"/>
                <a:cs typeface="Arial"/>
              </a:rPr>
              <a:t>Ward’s </a:t>
            </a:r>
            <a:r>
              <a:rPr sz="1800" dirty="0">
                <a:latin typeface="Arial"/>
                <a:cs typeface="Arial"/>
              </a:rPr>
              <a:t>method –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Combineclusters  </a:t>
            </a:r>
            <a:r>
              <a:rPr sz="1800" spc="-2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which </a:t>
            </a:r>
            <a:r>
              <a:rPr sz="1800" dirty="0">
                <a:latin typeface="Arial"/>
                <a:cs typeface="Arial"/>
              </a:rPr>
              <a:t>the increase in </a:t>
            </a:r>
            <a:r>
              <a:rPr sz="1800" spc="-5" dirty="0">
                <a:latin typeface="Arial"/>
                <a:cs typeface="Arial"/>
              </a:rPr>
              <a:t>within  </a:t>
            </a:r>
            <a:r>
              <a:rPr sz="1800" dirty="0">
                <a:latin typeface="Arial"/>
                <a:cs typeface="Arial"/>
              </a:rPr>
              <a:t>cluster variance is to the smallest  degree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200"/>
              </a:spcBef>
            </a:pPr>
            <a:r>
              <a:rPr sz="1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http://sites.stat.psu.edu/~ajw13/stat505/fa06/19_cluster/09_cluster_wards.html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68620" y="3897579"/>
            <a:ext cx="2192020" cy="1919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15</a:t>
            </a:fld>
            <a:endParaRPr spc="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108"/>
            <a:ext cx="721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Clustering e.g.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: Clustering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for Retail</a:t>
            </a:r>
            <a:r>
              <a:rPr b="1" spc="-3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Customers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3449320"/>
            <a:ext cx="5639435" cy="241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1543" y="1339977"/>
            <a:ext cx="8301355" cy="49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clusters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given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Retail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Customer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Spends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We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Hierarchical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Clustering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technique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Let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us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first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working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directory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path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and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import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398395">
              <a:lnSpc>
                <a:spcPct val="135700"/>
              </a:lnSpc>
            </a:pPr>
            <a:r>
              <a:rPr sz="1400" b="1" spc="-10" dirty="0">
                <a:solidFill>
                  <a:srgbClr val="0054A6"/>
                </a:solidFill>
                <a:latin typeface="Arial"/>
                <a:cs typeface="Arial"/>
              </a:rPr>
              <a:t>RCDF </a:t>
            </a:r>
            <a:r>
              <a:rPr sz="1400" b="1" spc="-5" dirty="0">
                <a:solidFill>
                  <a:srgbClr val="0054A6"/>
                </a:solidFill>
                <a:latin typeface="Arial"/>
                <a:cs typeface="Arial"/>
              </a:rPr>
              <a:t>&lt;- </a:t>
            </a:r>
            <a:r>
              <a:rPr sz="1400" b="1" spc="-25" dirty="0">
                <a:solidFill>
                  <a:srgbClr val="0054A6"/>
                </a:solidFill>
                <a:latin typeface="Arial"/>
                <a:cs typeface="Arial"/>
              </a:rPr>
              <a:t>pd.read_csv("datafiles/Cust_Spend_Data.csv", </a:t>
            </a:r>
            <a:r>
              <a:rPr sz="1400" b="1" spc="-10" dirty="0">
                <a:solidFill>
                  <a:srgbClr val="0054A6"/>
                </a:solidFill>
                <a:latin typeface="Arial"/>
                <a:cs typeface="Arial"/>
              </a:rPr>
              <a:t>header=TRUE)  </a:t>
            </a:r>
            <a:r>
              <a:rPr sz="1400" b="1" spc="-15" dirty="0">
                <a:solidFill>
                  <a:srgbClr val="0054A6"/>
                </a:solidFill>
                <a:latin typeface="Arial"/>
                <a:cs typeface="Arial"/>
              </a:rPr>
              <a:t>View(RCDF)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R="120014" algn="r">
              <a:lnSpc>
                <a:spcPct val="100000"/>
              </a:lnSpc>
              <a:spcBef>
                <a:spcPts val="5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HyperMarket</a:t>
            </a:r>
            <a:r>
              <a:rPr sz="12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CustomerSpend</a:t>
            </a:r>
            <a:endParaRPr sz="1200">
              <a:latin typeface="Arial"/>
              <a:cs typeface="Arial"/>
            </a:endParaRPr>
          </a:p>
          <a:p>
            <a:pPr marL="6537325">
              <a:lnSpc>
                <a:spcPct val="100000"/>
              </a:lnSpc>
              <a:spcBef>
                <a:spcPts val="72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-</a:t>
            </a:r>
            <a:r>
              <a:rPr sz="1200" b="1" u="heavy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Metatdata</a:t>
            </a:r>
            <a:endParaRPr sz="1200">
              <a:latin typeface="Arial"/>
              <a:cs typeface="Arial"/>
            </a:endParaRPr>
          </a:p>
          <a:p>
            <a:pPr marL="5860415" marR="107314">
              <a:lnSpc>
                <a:spcPct val="155100"/>
              </a:lnSpc>
              <a:spcBef>
                <a:spcPts val="165"/>
              </a:spcBef>
            </a:pPr>
            <a:r>
              <a:rPr sz="1200" b="1" spc="-30" dirty="0">
                <a:latin typeface="Arial"/>
                <a:cs typeface="Arial"/>
              </a:rPr>
              <a:t>AVG_Mthly_Spend</a:t>
            </a:r>
            <a:r>
              <a:rPr sz="1200" spc="-30" dirty="0">
                <a:latin typeface="Arial"/>
                <a:cs typeface="Arial"/>
              </a:rPr>
              <a:t>: </a:t>
            </a:r>
            <a:r>
              <a:rPr sz="1200" dirty="0">
                <a:latin typeface="Arial"/>
                <a:cs typeface="Arial"/>
              </a:rPr>
              <a:t>The average  </a:t>
            </a:r>
            <a:r>
              <a:rPr sz="1200" spc="-5" dirty="0">
                <a:latin typeface="Arial"/>
                <a:cs typeface="Arial"/>
              </a:rPr>
              <a:t>monthly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amount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spent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by</a:t>
            </a:r>
            <a:r>
              <a:rPr sz="1200" spc="-1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5860415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No_of_Visits</a:t>
            </a:r>
            <a:r>
              <a:rPr sz="1200" spc="-5" dirty="0">
                <a:latin typeface="Arial"/>
                <a:cs typeface="Arial"/>
              </a:rPr>
              <a:t>: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number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times</a:t>
            </a:r>
            <a:endParaRPr sz="1200">
              <a:latin typeface="Arial"/>
              <a:cs typeface="Arial"/>
            </a:endParaRPr>
          </a:p>
          <a:p>
            <a:pPr marL="5860415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Arial"/>
                <a:cs typeface="Arial"/>
              </a:rPr>
              <a:t>a </a:t>
            </a:r>
            <a:r>
              <a:rPr sz="1200" spc="-5" dirty="0">
                <a:latin typeface="Arial"/>
                <a:cs typeface="Arial"/>
              </a:rPr>
              <a:t>customer </a:t>
            </a:r>
            <a:r>
              <a:rPr sz="1200" spc="5" dirty="0">
                <a:latin typeface="Arial"/>
                <a:cs typeface="Arial"/>
              </a:rPr>
              <a:t>visited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HyperMarketi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5860415" marR="34290">
              <a:lnSpc>
                <a:spcPct val="150100"/>
              </a:lnSpc>
            </a:pPr>
            <a:r>
              <a:rPr sz="1200" dirty="0">
                <a:latin typeface="Arial"/>
                <a:cs typeface="Arial"/>
              </a:rPr>
              <a:t>Count of </a:t>
            </a:r>
            <a:r>
              <a:rPr sz="1200" b="1" spc="-5" dirty="0">
                <a:latin typeface="Arial"/>
                <a:cs typeface="Arial"/>
              </a:rPr>
              <a:t>Apparel, Fruits </a:t>
            </a:r>
            <a:r>
              <a:rPr sz="1200" b="1" spc="-10" dirty="0">
                <a:latin typeface="Arial"/>
                <a:cs typeface="Arial"/>
              </a:rPr>
              <a:t>and  </a:t>
            </a:r>
            <a:r>
              <a:rPr sz="1200" b="1" spc="-30" dirty="0">
                <a:latin typeface="Arial"/>
                <a:cs typeface="Arial"/>
              </a:rPr>
              <a:t>Vegetable, </a:t>
            </a:r>
            <a:r>
              <a:rPr sz="1200" b="1" spc="-5" dirty="0">
                <a:latin typeface="Arial"/>
                <a:cs typeface="Arial"/>
              </a:rPr>
              <a:t>Staple </a:t>
            </a:r>
            <a:r>
              <a:rPr sz="1200" b="1" spc="-10" dirty="0">
                <a:latin typeface="Arial"/>
                <a:cs typeface="Arial"/>
              </a:rPr>
              <a:t>Items</a:t>
            </a:r>
            <a:r>
              <a:rPr sz="1200" b="1" spc="-1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purchased  </a:t>
            </a:r>
            <a:r>
              <a:rPr sz="1200" spc="5" dirty="0">
                <a:latin typeface="Arial"/>
                <a:cs typeface="Arial"/>
              </a:rPr>
              <a:t>in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month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16</a:t>
            </a:fld>
            <a:endParaRPr spc="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108"/>
            <a:ext cx="733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Building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hierarchical clusters </a:t>
            </a:r>
            <a:r>
              <a:rPr sz="1600" b="1" dirty="0">
                <a:solidFill>
                  <a:srgbClr val="000000"/>
                </a:solidFill>
                <a:latin typeface="Arial"/>
                <a:cs typeface="Arial"/>
              </a:rPr>
              <a:t>(without</a:t>
            </a:r>
            <a:r>
              <a:rPr sz="1600" b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000000"/>
                </a:solidFill>
                <a:latin typeface="Arial"/>
                <a:cs typeface="Arial"/>
              </a:rPr>
              <a:t>variablescaling)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339976"/>
            <a:ext cx="41935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"/>
                <a:cs typeface="Arial"/>
              </a:rPr>
              <a:t>Dendogram </a:t>
            </a:r>
            <a:r>
              <a:rPr sz="1400" spc="-5" dirty="0">
                <a:latin typeface="Arial"/>
                <a:cs typeface="Arial"/>
              </a:rPr>
              <a:t>looks </a:t>
            </a:r>
            <a:r>
              <a:rPr sz="1400" dirty="0">
                <a:latin typeface="Arial"/>
                <a:cs typeface="Arial"/>
              </a:rPr>
              <a:t>like </a:t>
            </a:r>
            <a:r>
              <a:rPr sz="1400" spc="-5" dirty="0">
                <a:latin typeface="Arial"/>
                <a:cs typeface="Arial"/>
              </a:rPr>
              <a:t>Decision </a:t>
            </a:r>
            <a:r>
              <a:rPr sz="1400" spc="-20" dirty="0">
                <a:latin typeface="Arial"/>
                <a:cs typeface="Arial"/>
              </a:rPr>
              <a:t>Tree </a:t>
            </a:r>
            <a:r>
              <a:rPr sz="1400" spc="-15" dirty="0">
                <a:latin typeface="Arial"/>
                <a:cs typeface="Arial"/>
              </a:rPr>
              <a:t>but </a:t>
            </a:r>
            <a:r>
              <a:rPr sz="1400" spc="-5" dirty="0">
                <a:latin typeface="Arial"/>
                <a:cs typeface="Arial"/>
              </a:rPr>
              <a:t>its </a:t>
            </a:r>
            <a:r>
              <a:rPr sz="1400" spc="-15" dirty="0">
                <a:latin typeface="Arial"/>
                <a:cs typeface="Arial"/>
              </a:rPr>
              <a:t>not </a:t>
            </a:r>
            <a:r>
              <a:rPr sz="1400" spc="-5" dirty="0">
                <a:latin typeface="Arial"/>
                <a:cs typeface="Arial"/>
              </a:rPr>
              <a:t>s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classification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236" y="3962818"/>
            <a:ext cx="5546217" cy="2285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4648200"/>
            <a:ext cx="2590800" cy="1714500"/>
          </a:xfrm>
          <a:custGeom>
            <a:avLst/>
            <a:gdLst/>
            <a:ahLst/>
            <a:cxnLst/>
            <a:rect l="l" t="t" r="r" b="b"/>
            <a:pathLst>
              <a:path w="2590800" h="1714500">
                <a:moveTo>
                  <a:pt x="0" y="1714500"/>
                </a:moveTo>
                <a:lnTo>
                  <a:pt x="2590800" y="1714500"/>
                </a:lnTo>
                <a:lnTo>
                  <a:pt x="25908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101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4648200"/>
            <a:ext cx="2590800" cy="1714500"/>
          </a:xfrm>
          <a:custGeom>
            <a:avLst/>
            <a:gdLst/>
            <a:ahLst/>
            <a:cxnLst/>
            <a:rect l="l" t="t" r="r" b="b"/>
            <a:pathLst>
              <a:path w="2590800" h="1714500">
                <a:moveTo>
                  <a:pt x="0" y="1714500"/>
                </a:moveTo>
                <a:lnTo>
                  <a:pt x="2590800" y="1714500"/>
                </a:lnTo>
                <a:lnTo>
                  <a:pt x="2590800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1016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6629" y="1447800"/>
            <a:ext cx="3671570" cy="3245485"/>
          </a:xfrm>
          <a:custGeom>
            <a:avLst/>
            <a:gdLst/>
            <a:ahLst/>
            <a:cxnLst/>
            <a:rect l="l" t="t" r="r" b="b"/>
            <a:pathLst>
              <a:path w="3671570" h="3245485">
                <a:moveTo>
                  <a:pt x="3239770" y="0"/>
                </a:moveTo>
                <a:lnTo>
                  <a:pt x="1512570" y="0"/>
                </a:lnTo>
                <a:lnTo>
                  <a:pt x="1465453" y="2539"/>
                </a:lnTo>
                <a:lnTo>
                  <a:pt x="1419987" y="9905"/>
                </a:lnTo>
                <a:lnTo>
                  <a:pt x="1376045" y="21971"/>
                </a:lnTo>
                <a:lnTo>
                  <a:pt x="1334262" y="38480"/>
                </a:lnTo>
                <a:lnTo>
                  <a:pt x="1294638" y="58927"/>
                </a:lnTo>
                <a:lnTo>
                  <a:pt x="1257554" y="83312"/>
                </a:lnTo>
                <a:lnTo>
                  <a:pt x="1223264" y="111251"/>
                </a:lnTo>
                <a:lnTo>
                  <a:pt x="1192022" y="142494"/>
                </a:lnTo>
                <a:lnTo>
                  <a:pt x="1164082" y="176784"/>
                </a:lnTo>
                <a:lnTo>
                  <a:pt x="1139698" y="213867"/>
                </a:lnTo>
                <a:lnTo>
                  <a:pt x="1119251" y="253491"/>
                </a:lnTo>
                <a:lnTo>
                  <a:pt x="1102741" y="295275"/>
                </a:lnTo>
                <a:lnTo>
                  <a:pt x="1090676" y="339216"/>
                </a:lnTo>
                <a:lnTo>
                  <a:pt x="1083310" y="384683"/>
                </a:lnTo>
                <a:lnTo>
                  <a:pt x="1080770" y="431800"/>
                </a:lnTo>
                <a:lnTo>
                  <a:pt x="1080770" y="1689100"/>
                </a:lnTo>
                <a:lnTo>
                  <a:pt x="0" y="3245231"/>
                </a:lnTo>
                <a:lnTo>
                  <a:pt x="1080770" y="2413000"/>
                </a:lnTo>
                <a:lnTo>
                  <a:pt x="3671570" y="2413000"/>
                </a:lnTo>
                <a:lnTo>
                  <a:pt x="3671570" y="431800"/>
                </a:lnTo>
                <a:lnTo>
                  <a:pt x="3669029" y="384683"/>
                </a:lnTo>
                <a:lnTo>
                  <a:pt x="3661664" y="339216"/>
                </a:lnTo>
                <a:lnTo>
                  <a:pt x="3649599" y="295275"/>
                </a:lnTo>
                <a:lnTo>
                  <a:pt x="3633089" y="253491"/>
                </a:lnTo>
                <a:lnTo>
                  <a:pt x="3612642" y="213867"/>
                </a:lnTo>
                <a:lnTo>
                  <a:pt x="3588258" y="176784"/>
                </a:lnTo>
                <a:lnTo>
                  <a:pt x="3560318" y="142494"/>
                </a:lnTo>
                <a:lnTo>
                  <a:pt x="3529076" y="111251"/>
                </a:lnTo>
                <a:lnTo>
                  <a:pt x="3494786" y="83312"/>
                </a:lnTo>
                <a:lnTo>
                  <a:pt x="3457702" y="58927"/>
                </a:lnTo>
                <a:lnTo>
                  <a:pt x="3418078" y="38480"/>
                </a:lnTo>
                <a:lnTo>
                  <a:pt x="3376295" y="21971"/>
                </a:lnTo>
                <a:lnTo>
                  <a:pt x="3332353" y="9905"/>
                </a:lnTo>
                <a:lnTo>
                  <a:pt x="3286760" y="2539"/>
                </a:lnTo>
                <a:lnTo>
                  <a:pt x="32397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3860800"/>
            <a:ext cx="2590800" cy="482600"/>
          </a:xfrm>
          <a:custGeom>
            <a:avLst/>
            <a:gdLst/>
            <a:ahLst/>
            <a:cxnLst/>
            <a:rect l="l" t="t" r="r" b="b"/>
            <a:pathLst>
              <a:path w="2590800" h="482600">
                <a:moveTo>
                  <a:pt x="2590800" y="0"/>
                </a:moveTo>
                <a:lnTo>
                  <a:pt x="0" y="0"/>
                </a:lnTo>
                <a:lnTo>
                  <a:pt x="0" y="50800"/>
                </a:lnTo>
                <a:lnTo>
                  <a:pt x="2539" y="97917"/>
                </a:lnTo>
                <a:lnTo>
                  <a:pt x="9905" y="143382"/>
                </a:lnTo>
                <a:lnTo>
                  <a:pt x="21971" y="187325"/>
                </a:lnTo>
                <a:lnTo>
                  <a:pt x="38480" y="229107"/>
                </a:lnTo>
                <a:lnTo>
                  <a:pt x="58927" y="268731"/>
                </a:lnTo>
                <a:lnTo>
                  <a:pt x="83312" y="305816"/>
                </a:lnTo>
                <a:lnTo>
                  <a:pt x="111251" y="340106"/>
                </a:lnTo>
                <a:lnTo>
                  <a:pt x="142494" y="371348"/>
                </a:lnTo>
                <a:lnTo>
                  <a:pt x="176784" y="399288"/>
                </a:lnTo>
                <a:lnTo>
                  <a:pt x="213867" y="423672"/>
                </a:lnTo>
                <a:lnTo>
                  <a:pt x="253491" y="444119"/>
                </a:lnTo>
                <a:lnTo>
                  <a:pt x="295275" y="460629"/>
                </a:lnTo>
                <a:lnTo>
                  <a:pt x="339216" y="472694"/>
                </a:lnTo>
                <a:lnTo>
                  <a:pt x="384683" y="480060"/>
                </a:lnTo>
                <a:lnTo>
                  <a:pt x="431800" y="482600"/>
                </a:lnTo>
                <a:lnTo>
                  <a:pt x="2159000" y="482600"/>
                </a:lnTo>
                <a:lnTo>
                  <a:pt x="2205990" y="480060"/>
                </a:lnTo>
                <a:lnTo>
                  <a:pt x="2251582" y="472694"/>
                </a:lnTo>
                <a:lnTo>
                  <a:pt x="2295525" y="460629"/>
                </a:lnTo>
                <a:lnTo>
                  <a:pt x="2337307" y="444119"/>
                </a:lnTo>
                <a:lnTo>
                  <a:pt x="2376931" y="423672"/>
                </a:lnTo>
                <a:lnTo>
                  <a:pt x="2414016" y="399288"/>
                </a:lnTo>
                <a:lnTo>
                  <a:pt x="2448305" y="371348"/>
                </a:lnTo>
                <a:lnTo>
                  <a:pt x="2479548" y="340106"/>
                </a:lnTo>
                <a:lnTo>
                  <a:pt x="2507488" y="305816"/>
                </a:lnTo>
                <a:lnTo>
                  <a:pt x="2531872" y="268731"/>
                </a:lnTo>
                <a:lnTo>
                  <a:pt x="2552319" y="229107"/>
                </a:lnTo>
                <a:lnTo>
                  <a:pt x="2568829" y="187325"/>
                </a:lnTo>
                <a:lnTo>
                  <a:pt x="2580894" y="143382"/>
                </a:lnTo>
                <a:lnTo>
                  <a:pt x="2588259" y="97917"/>
                </a:lnTo>
                <a:lnTo>
                  <a:pt x="2590800" y="50800"/>
                </a:lnTo>
                <a:lnTo>
                  <a:pt x="2590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6629" y="1447800"/>
            <a:ext cx="3671570" cy="3245485"/>
          </a:xfrm>
          <a:custGeom>
            <a:avLst/>
            <a:gdLst/>
            <a:ahLst/>
            <a:cxnLst/>
            <a:rect l="l" t="t" r="r" b="b"/>
            <a:pathLst>
              <a:path w="3671570" h="3245485">
                <a:moveTo>
                  <a:pt x="1080770" y="431800"/>
                </a:moveTo>
                <a:lnTo>
                  <a:pt x="1083310" y="384683"/>
                </a:lnTo>
                <a:lnTo>
                  <a:pt x="1090676" y="339216"/>
                </a:lnTo>
                <a:lnTo>
                  <a:pt x="1102741" y="295275"/>
                </a:lnTo>
                <a:lnTo>
                  <a:pt x="1119251" y="253491"/>
                </a:lnTo>
                <a:lnTo>
                  <a:pt x="1139698" y="213867"/>
                </a:lnTo>
                <a:lnTo>
                  <a:pt x="1164082" y="176784"/>
                </a:lnTo>
                <a:lnTo>
                  <a:pt x="1192022" y="142494"/>
                </a:lnTo>
                <a:lnTo>
                  <a:pt x="1223264" y="111251"/>
                </a:lnTo>
                <a:lnTo>
                  <a:pt x="1257554" y="83312"/>
                </a:lnTo>
                <a:lnTo>
                  <a:pt x="1294638" y="58927"/>
                </a:lnTo>
                <a:lnTo>
                  <a:pt x="1334262" y="38480"/>
                </a:lnTo>
                <a:lnTo>
                  <a:pt x="1376045" y="21971"/>
                </a:lnTo>
                <a:lnTo>
                  <a:pt x="1419987" y="9905"/>
                </a:lnTo>
                <a:lnTo>
                  <a:pt x="1465453" y="2539"/>
                </a:lnTo>
                <a:lnTo>
                  <a:pt x="1512570" y="0"/>
                </a:lnTo>
                <a:lnTo>
                  <a:pt x="2160270" y="0"/>
                </a:lnTo>
                <a:lnTo>
                  <a:pt x="3239770" y="0"/>
                </a:lnTo>
                <a:lnTo>
                  <a:pt x="3286760" y="2539"/>
                </a:lnTo>
                <a:lnTo>
                  <a:pt x="3332353" y="9905"/>
                </a:lnTo>
                <a:lnTo>
                  <a:pt x="3376295" y="21971"/>
                </a:lnTo>
                <a:lnTo>
                  <a:pt x="3418078" y="38480"/>
                </a:lnTo>
                <a:lnTo>
                  <a:pt x="3457702" y="58927"/>
                </a:lnTo>
                <a:lnTo>
                  <a:pt x="3494786" y="83312"/>
                </a:lnTo>
                <a:lnTo>
                  <a:pt x="3529076" y="111251"/>
                </a:lnTo>
                <a:lnTo>
                  <a:pt x="3560318" y="142494"/>
                </a:lnTo>
                <a:lnTo>
                  <a:pt x="3588258" y="176784"/>
                </a:lnTo>
                <a:lnTo>
                  <a:pt x="3612642" y="213867"/>
                </a:lnTo>
                <a:lnTo>
                  <a:pt x="3633089" y="253491"/>
                </a:lnTo>
                <a:lnTo>
                  <a:pt x="3649599" y="295275"/>
                </a:lnTo>
                <a:lnTo>
                  <a:pt x="3661664" y="339216"/>
                </a:lnTo>
                <a:lnTo>
                  <a:pt x="3669029" y="384683"/>
                </a:lnTo>
                <a:lnTo>
                  <a:pt x="3671570" y="431800"/>
                </a:lnTo>
                <a:lnTo>
                  <a:pt x="3671570" y="1689100"/>
                </a:lnTo>
                <a:lnTo>
                  <a:pt x="3671570" y="2413000"/>
                </a:lnTo>
                <a:lnTo>
                  <a:pt x="3671570" y="2463800"/>
                </a:lnTo>
                <a:lnTo>
                  <a:pt x="3669029" y="2510917"/>
                </a:lnTo>
                <a:lnTo>
                  <a:pt x="3661664" y="2556383"/>
                </a:lnTo>
                <a:lnTo>
                  <a:pt x="3649599" y="2600325"/>
                </a:lnTo>
                <a:lnTo>
                  <a:pt x="3633089" y="2642108"/>
                </a:lnTo>
                <a:lnTo>
                  <a:pt x="3612642" y="2681732"/>
                </a:lnTo>
                <a:lnTo>
                  <a:pt x="3588258" y="2718816"/>
                </a:lnTo>
                <a:lnTo>
                  <a:pt x="3560318" y="2753106"/>
                </a:lnTo>
                <a:lnTo>
                  <a:pt x="3529076" y="2784348"/>
                </a:lnTo>
                <a:lnTo>
                  <a:pt x="3494786" y="2812288"/>
                </a:lnTo>
                <a:lnTo>
                  <a:pt x="3457702" y="2836672"/>
                </a:lnTo>
                <a:lnTo>
                  <a:pt x="3418078" y="2857119"/>
                </a:lnTo>
                <a:lnTo>
                  <a:pt x="3376295" y="2873629"/>
                </a:lnTo>
                <a:lnTo>
                  <a:pt x="3332353" y="2885694"/>
                </a:lnTo>
                <a:lnTo>
                  <a:pt x="3286760" y="2893060"/>
                </a:lnTo>
                <a:lnTo>
                  <a:pt x="3239770" y="2895600"/>
                </a:lnTo>
                <a:lnTo>
                  <a:pt x="2160270" y="2895600"/>
                </a:lnTo>
                <a:lnTo>
                  <a:pt x="1512570" y="2895600"/>
                </a:lnTo>
                <a:lnTo>
                  <a:pt x="1465453" y="2893060"/>
                </a:lnTo>
                <a:lnTo>
                  <a:pt x="1419987" y="2885694"/>
                </a:lnTo>
                <a:lnTo>
                  <a:pt x="1376045" y="2873629"/>
                </a:lnTo>
                <a:lnTo>
                  <a:pt x="1334262" y="2857119"/>
                </a:lnTo>
                <a:lnTo>
                  <a:pt x="1294638" y="2836672"/>
                </a:lnTo>
                <a:lnTo>
                  <a:pt x="1257554" y="2812288"/>
                </a:lnTo>
                <a:lnTo>
                  <a:pt x="1223264" y="2784348"/>
                </a:lnTo>
                <a:lnTo>
                  <a:pt x="1192022" y="2753106"/>
                </a:lnTo>
                <a:lnTo>
                  <a:pt x="1164082" y="2718816"/>
                </a:lnTo>
                <a:lnTo>
                  <a:pt x="1139698" y="2681732"/>
                </a:lnTo>
                <a:lnTo>
                  <a:pt x="1119251" y="2642108"/>
                </a:lnTo>
                <a:lnTo>
                  <a:pt x="1102741" y="2600325"/>
                </a:lnTo>
                <a:lnTo>
                  <a:pt x="1090676" y="2556383"/>
                </a:lnTo>
                <a:lnTo>
                  <a:pt x="1083310" y="2510917"/>
                </a:lnTo>
                <a:lnTo>
                  <a:pt x="1080770" y="2463800"/>
                </a:lnTo>
                <a:lnTo>
                  <a:pt x="1080770" y="2413000"/>
                </a:lnTo>
                <a:lnTo>
                  <a:pt x="0" y="3245231"/>
                </a:lnTo>
                <a:lnTo>
                  <a:pt x="1080770" y="1689100"/>
                </a:lnTo>
                <a:lnTo>
                  <a:pt x="1080770" y="4318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65850" y="1502155"/>
            <a:ext cx="201548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Note: The 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two</a:t>
            </a:r>
            <a:r>
              <a:rPr sz="12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clustersformed  are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primarily on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the basis of  </a:t>
            </a:r>
            <a:r>
              <a:rPr sz="1200" spc="-45" dirty="0">
                <a:solidFill>
                  <a:srgbClr val="FF0000"/>
                </a:solidFill>
                <a:latin typeface="Arial"/>
                <a:cs typeface="Arial"/>
              </a:rPr>
              <a:t>AVG_MTHLY_SPEND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11" name="object 11"/>
          <p:cNvSpPr txBox="1"/>
          <p:nvPr/>
        </p:nvSpPr>
        <p:spPr>
          <a:xfrm>
            <a:off x="6117082" y="2252294"/>
            <a:ext cx="2106930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715" indent="14604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Eucledian Distance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computation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in this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case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influenced by  </a:t>
            </a:r>
            <a:r>
              <a:rPr sz="1200" spc="-45" dirty="0">
                <a:solidFill>
                  <a:srgbClr val="FF0000"/>
                </a:solidFill>
                <a:latin typeface="Arial"/>
                <a:cs typeface="Arial"/>
              </a:rPr>
              <a:t>AVG_MTHLY_SPEND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variable 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as the range of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this variable </a:t>
            </a:r>
            <a:r>
              <a:rPr sz="1200" spc="10" dirty="0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too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sz="12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compared</a:t>
            </a:r>
            <a:r>
              <a:rPr sz="1200" spc="-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other 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21590" marR="5080" indent="2540" algn="ctr">
              <a:lnSpc>
                <a:spcPct val="100000"/>
              </a:lnSpc>
            </a:pPr>
            <a:r>
              <a:rPr sz="1200" spc="-114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avoid </a:t>
            </a:r>
            <a:r>
              <a:rPr sz="1200" spc="5" dirty="0">
                <a:solidFill>
                  <a:srgbClr val="FF0000"/>
                </a:solidFill>
                <a:latin typeface="Arial"/>
                <a:cs typeface="Arial"/>
              </a:rPr>
              <a:t>this 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problem, </a:t>
            </a:r>
            <a:r>
              <a:rPr sz="1200" spc="-30" dirty="0">
                <a:solidFill>
                  <a:srgbClr val="FF0000"/>
                </a:solidFill>
                <a:latin typeface="Arial"/>
                <a:cs typeface="Arial"/>
              </a:rPr>
              <a:t>we 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12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scale</a:t>
            </a:r>
            <a:r>
              <a:rPr sz="12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variables</a:t>
            </a:r>
            <a:r>
              <a:rPr sz="1200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used 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12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0000"/>
                </a:solidFill>
                <a:latin typeface="Arial"/>
                <a:cs typeface="Arial"/>
              </a:rPr>
              <a:t>clustering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108"/>
            <a:ext cx="7014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Building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hierarchical clusters </a:t>
            </a:r>
            <a:r>
              <a:rPr sz="1600" b="1" dirty="0">
                <a:solidFill>
                  <a:srgbClr val="000000"/>
                </a:solidFill>
                <a:latin typeface="Arial"/>
                <a:cs typeface="Arial"/>
              </a:rPr>
              <a:t>(with</a:t>
            </a:r>
            <a:r>
              <a:rPr sz="1600" b="1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000000"/>
                </a:solidFill>
                <a:latin typeface="Arial"/>
                <a:cs typeface="Arial"/>
              </a:rPr>
              <a:t>variablescaling)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339722"/>
            <a:ext cx="3967479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##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scale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function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standardizes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Scaling of features </a:t>
            </a:r>
            <a:r>
              <a:rPr sz="1200" spc="-5" dirty="0">
                <a:latin typeface="Arial"/>
                <a:cs typeface="Arial"/>
              </a:rPr>
              <a:t>can change </a:t>
            </a:r>
            <a:r>
              <a:rPr sz="1200" dirty="0">
                <a:latin typeface="Arial"/>
                <a:cs typeface="Arial"/>
              </a:rPr>
              <a:t>the shape </a:t>
            </a:r>
            <a:r>
              <a:rPr sz="1200" spc="-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sizes of the  clusters. It can </a:t>
            </a:r>
            <a:r>
              <a:rPr sz="1200" spc="-5" dirty="0">
                <a:latin typeface="Arial"/>
                <a:cs typeface="Arial"/>
              </a:rPr>
              <a:t>even </a:t>
            </a:r>
            <a:r>
              <a:rPr sz="1200" dirty="0">
                <a:latin typeface="Arial"/>
                <a:cs typeface="Arial"/>
              </a:rPr>
              <a:t>generate various </a:t>
            </a:r>
            <a:r>
              <a:rPr sz="1200" spc="-10" dirty="0">
                <a:latin typeface="Arial"/>
                <a:cs typeface="Arial"/>
              </a:rPr>
              <a:t>numbers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clusters.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116" y="3804208"/>
            <a:ext cx="6058154" cy="251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18</a:t>
            </a:fld>
            <a:endParaRPr spc="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50584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Profiling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000" b="1" spc="-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clusters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339976"/>
            <a:ext cx="5320665" cy="1128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## profiling the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Profiling of clusters means </a:t>
            </a:r>
            <a:r>
              <a:rPr sz="1400" spc="-15" dirty="0">
                <a:latin typeface="Arial"/>
                <a:cs typeface="Arial"/>
              </a:rPr>
              <a:t>the aggregation </a:t>
            </a:r>
            <a:r>
              <a:rPr sz="1400" spc="-10" dirty="0">
                <a:latin typeface="Arial"/>
                <a:cs typeface="Arial"/>
              </a:rPr>
              <a:t>of the </a:t>
            </a:r>
            <a:r>
              <a:rPr sz="1400" spc="-15" dirty="0">
                <a:latin typeface="Arial"/>
                <a:cs typeface="Arial"/>
              </a:rPr>
              <a:t>patterns </a:t>
            </a:r>
            <a:r>
              <a:rPr sz="1400" spc="-10" dirty="0">
                <a:latin typeface="Arial"/>
                <a:cs typeface="Arial"/>
              </a:rPr>
              <a:t>identified  within the each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cluster.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/>
                <a:cs typeface="Arial"/>
              </a:rPr>
              <a:t>Also, </a:t>
            </a:r>
            <a:r>
              <a:rPr sz="1400" spc="-10" dirty="0">
                <a:latin typeface="Arial"/>
                <a:cs typeface="Arial"/>
              </a:rPr>
              <a:t>The characteristics of the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clusters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4191000"/>
            <a:ext cx="811784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19</a:t>
            </a:fld>
            <a:endParaRPr spc="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25406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325371"/>
            <a:ext cx="7936865" cy="40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48335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Clustering is a </a:t>
            </a:r>
            <a:r>
              <a:rPr sz="2400" dirty="0">
                <a:latin typeface="Arial"/>
                <a:cs typeface="Arial"/>
              </a:rPr>
              <a:t>technique </a:t>
            </a:r>
            <a:r>
              <a:rPr sz="2400" spc="10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finding </a:t>
            </a:r>
            <a:r>
              <a:rPr sz="2400" spc="-5" dirty="0">
                <a:latin typeface="Arial"/>
                <a:cs typeface="Arial"/>
              </a:rPr>
              <a:t>similar groups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  </a:t>
            </a:r>
            <a:r>
              <a:rPr sz="2400" dirty="0">
                <a:latin typeface="Arial"/>
                <a:cs typeface="Arial"/>
              </a:rPr>
              <a:t>data, </a:t>
            </a:r>
            <a:r>
              <a:rPr sz="2400" spc="-5" dirty="0">
                <a:latin typeface="Arial"/>
                <a:cs typeface="Arial"/>
              </a:rPr>
              <a:t>called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groups </a:t>
            </a:r>
            <a:r>
              <a:rPr sz="2400" dirty="0">
                <a:latin typeface="Arial"/>
                <a:cs typeface="Arial"/>
              </a:rPr>
              <a:t>data instances that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similar to </a:t>
            </a:r>
            <a:r>
              <a:rPr sz="2400" spc="-5" dirty="0">
                <a:latin typeface="Arial"/>
                <a:cs typeface="Arial"/>
              </a:rPr>
              <a:t>(near) </a:t>
            </a:r>
            <a:r>
              <a:rPr sz="2400" dirty="0">
                <a:latin typeface="Arial"/>
                <a:cs typeface="Arial"/>
              </a:rPr>
              <a:t>each  other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one cluster and data instances that are </a:t>
            </a:r>
            <a:r>
              <a:rPr sz="2400" spc="-10" dirty="0">
                <a:latin typeface="Arial"/>
                <a:cs typeface="Arial"/>
              </a:rPr>
              <a:t>very  </a:t>
            </a:r>
            <a:r>
              <a:rPr sz="2400" spc="-5" dirty="0">
                <a:latin typeface="Arial"/>
                <a:cs typeface="Arial"/>
              </a:rPr>
              <a:t>different </a:t>
            </a:r>
            <a:r>
              <a:rPr sz="2400" spc="5" dirty="0">
                <a:latin typeface="Arial"/>
                <a:cs typeface="Arial"/>
              </a:rPr>
              <a:t>(far </a:t>
            </a:r>
            <a:r>
              <a:rPr sz="2400" spc="-30" dirty="0">
                <a:latin typeface="Arial"/>
                <a:cs typeface="Arial"/>
              </a:rPr>
              <a:t>away)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each other into </a:t>
            </a:r>
            <a:r>
              <a:rPr sz="2400" spc="-5" dirty="0">
                <a:latin typeface="Arial"/>
                <a:cs typeface="Arial"/>
              </a:rPr>
              <a:t>different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clusters.</a:t>
            </a:r>
            <a:endParaRPr sz="2400">
              <a:latin typeface="Arial"/>
              <a:cs typeface="Arial"/>
            </a:endParaRPr>
          </a:p>
          <a:p>
            <a:pPr marL="241300" marR="554355" indent="-228600">
              <a:lnSpc>
                <a:spcPts val="2790"/>
              </a:lnSpc>
              <a:spcBef>
                <a:spcPts val="22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700" i="1" spc="-130" dirty="0">
                <a:latin typeface="Tahoma"/>
                <a:cs typeface="Tahoma"/>
              </a:rPr>
              <a:t>cluster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therefore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collection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objects which</a:t>
            </a:r>
            <a:r>
              <a:rPr sz="2400" spc="-50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are  </a:t>
            </a:r>
            <a:r>
              <a:rPr sz="2400" dirty="0">
                <a:latin typeface="Tahoma"/>
                <a:cs typeface="Tahoma"/>
              </a:rPr>
              <a:t>“similar” </a:t>
            </a:r>
            <a:r>
              <a:rPr sz="2400" spc="-5" dirty="0">
                <a:latin typeface="Tahoma"/>
                <a:cs typeface="Tahoma"/>
              </a:rPr>
              <a:t>between them and </a:t>
            </a:r>
            <a:r>
              <a:rPr sz="2400" spc="-10" dirty="0">
                <a:latin typeface="Tahoma"/>
                <a:cs typeface="Tahoma"/>
              </a:rPr>
              <a:t>are </a:t>
            </a:r>
            <a:r>
              <a:rPr sz="2400" dirty="0">
                <a:latin typeface="Tahoma"/>
                <a:cs typeface="Tahoma"/>
              </a:rPr>
              <a:t>“dissimilar”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 objects </a:t>
            </a:r>
            <a:r>
              <a:rPr sz="2400" dirty="0">
                <a:latin typeface="Tahoma"/>
                <a:cs typeface="Tahoma"/>
              </a:rPr>
              <a:t>belonging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other</a:t>
            </a:r>
            <a:r>
              <a:rPr sz="2400" spc="-2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clusters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010"/>
              </a:spcBef>
              <a:buFont typeface="Wingdings"/>
              <a:buChar char=""/>
              <a:tabLst>
                <a:tab pos="241300" algn="l"/>
              </a:tabLst>
            </a:pPr>
            <a:r>
              <a:rPr sz="2800" spc="5" dirty="0">
                <a:latin typeface="Tahoma"/>
                <a:cs typeface="Tahoma"/>
              </a:rPr>
              <a:t>How do </a:t>
            </a:r>
            <a:r>
              <a:rPr sz="2800" dirty="0">
                <a:latin typeface="Tahoma"/>
                <a:cs typeface="Tahoma"/>
              </a:rPr>
              <a:t>we define “Similar” </a:t>
            </a:r>
            <a:r>
              <a:rPr sz="2800" spc="5" dirty="0">
                <a:latin typeface="Tahoma"/>
                <a:cs typeface="Tahoma"/>
              </a:rPr>
              <a:t>in</a:t>
            </a:r>
            <a:r>
              <a:rPr sz="2800" spc="-29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clustering?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5715000"/>
            <a:ext cx="7620000" cy="685800"/>
          </a:xfrm>
          <a:custGeom>
            <a:avLst/>
            <a:gdLst/>
            <a:ahLst/>
            <a:cxnLst/>
            <a:rect l="l" t="t" r="r" b="b"/>
            <a:pathLst>
              <a:path w="76200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342900" y="514350"/>
                </a:lnTo>
                <a:lnTo>
                  <a:pt x="7448550" y="514350"/>
                </a:lnTo>
                <a:lnTo>
                  <a:pt x="7620000" y="342900"/>
                </a:lnTo>
                <a:lnTo>
                  <a:pt x="7448550" y="171450"/>
                </a:lnTo>
                <a:lnTo>
                  <a:pt x="342900" y="1714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62293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57150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0" y="171450"/>
                </a:lnTo>
                <a:lnTo>
                  <a:pt x="17145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5715000"/>
            <a:ext cx="7620000" cy="685800"/>
          </a:xfrm>
          <a:custGeom>
            <a:avLst/>
            <a:gdLst/>
            <a:ahLst/>
            <a:cxnLst/>
            <a:rect l="l" t="t" r="r" b="b"/>
            <a:pathLst>
              <a:path w="7620000" h="685800">
                <a:moveTo>
                  <a:pt x="0" y="342900"/>
                </a:moveTo>
                <a:lnTo>
                  <a:pt x="342900" y="0"/>
                </a:lnTo>
                <a:lnTo>
                  <a:pt x="342900" y="171450"/>
                </a:lnTo>
                <a:lnTo>
                  <a:pt x="7277100" y="171450"/>
                </a:lnTo>
                <a:lnTo>
                  <a:pt x="7277100" y="0"/>
                </a:lnTo>
                <a:lnTo>
                  <a:pt x="7620000" y="342900"/>
                </a:lnTo>
                <a:lnTo>
                  <a:pt x="7277100" y="685800"/>
                </a:lnTo>
                <a:lnTo>
                  <a:pt x="7277100" y="514350"/>
                </a:lnTo>
                <a:lnTo>
                  <a:pt x="342900" y="51435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89886" y="5914440"/>
            <a:ext cx="53454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Note: Clustering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an unsupervised learning</a:t>
            </a:r>
            <a:r>
              <a:rPr sz="16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technique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216" y="3242309"/>
            <a:ext cx="40341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i="1" spc="-5" dirty="0">
                <a:solidFill>
                  <a:srgbClr val="FFFFFF"/>
                </a:solidFill>
                <a:latin typeface="Arial"/>
                <a:cs typeface="Arial"/>
              </a:rPr>
              <a:t>Non-Hierarchical</a:t>
            </a:r>
            <a:r>
              <a:rPr b="1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FFFFFF"/>
                </a:solidFill>
                <a:latin typeface="Arial"/>
                <a:cs typeface="Arial"/>
              </a:rPr>
              <a:t>Clustering  </a:t>
            </a:r>
            <a:r>
              <a:rPr b="1" i="1" spc="-5" dirty="0">
                <a:solidFill>
                  <a:srgbClr val="FFFFFF"/>
                </a:solidFill>
                <a:latin typeface="Arial"/>
                <a:cs typeface="Arial"/>
              </a:rPr>
              <a:t>(K</a:t>
            </a:r>
            <a:r>
              <a:rPr b="1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FFFF"/>
                </a:solidFill>
                <a:latin typeface="Arial"/>
                <a:cs typeface="Arial"/>
              </a:rPr>
              <a:t>Means)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47510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K Means</a:t>
            </a:r>
            <a:r>
              <a:rPr sz="4000" b="1" spc="-2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21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1238" y="1325371"/>
            <a:ext cx="7674609" cy="522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812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K-Means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most used, non-hierarchical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  </a:t>
            </a:r>
            <a:r>
              <a:rPr sz="2400" dirty="0"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It is not based 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Distance…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3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It is based on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dirty="0">
                <a:latin typeface="Arial"/>
                <a:cs typeface="Arial"/>
              </a:rPr>
              <a:t>cluster </a:t>
            </a:r>
            <a:r>
              <a:rPr sz="2400" spc="-40" dirty="0">
                <a:latin typeface="Arial"/>
                <a:cs typeface="Arial"/>
              </a:rPr>
              <a:t>Variation, </a:t>
            </a:r>
            <a:r>
              <a:rPr sz="2400" dirty="0">
                <a:latin typeface="Arial"/>
                <a:cs typeface="Arial"/>
              </a:rPr>
              <a:t>in other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words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Squared </a:t>
            </a:r>
            <a:r>
              <a:rPr sz="2400" dirty="0">
                <a:latin typeface="Arial"/>
                <a:cs typeface="Arial"/>
              </a:rPr>
              <a:t>Distance </a:t>
            </a:r>
            <a:r>
              <a:rPr sz="2400" spc="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the Centre of the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algorithm </a:t>
            </a:r>
            <a:r>
              <a:rPr sz="2400" dirty="0">
                <a:latin typeface="Arial"/>
                <a:cs typeface="Arial"/>
              </a:rPr>
              <a:t>aims at segmenting data such that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within  </a:t>
            </a:r>
            <a:r>
              <a:rPr sz="2400" dirty="0">
                <a:latin typeface="Arial"/>
                <a:cs typeface="Arial"/>
              </a:rPr>
              <a:t>cluster </a:t>
            </a:r>
            <a:r>
              <a:rPr sz="2400" spc="-5" dirty="0">
                <a:latin typeface="Arial"/>
                <a:cs typeface="Arial"/>
              </a:rPr>
              <a:t>variation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reduced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46418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K Means</a:t>
            </a:r>
            <a:r>
              <a:rPr sz="4000" b="1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Algorithm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1238" y="1325371"/>
            <a:ext cx="7747000" cy="438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Required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of Clusters to be </a:t>
            </a:r>
            <a:r>
              <a:rPr sz="2400" spc="5" dirty="0">
                <a:latin typeface="Arial"/>
                <a:cs typeface="Arial"/>
              </a:rPr>
              <a:t>formed. </a:t>
            </a:r>
            <a:r>
              <a:rPr sz="2400" dirty="0">
                <a:latin typeface="Arial"/>
                <a:cs typeface="Arial"/>
              </a:rPr>
              <a:t>(Say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K)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Steps</a:t>
            </a:r>
            <a:endParaRPr sz="2400">
              <a:latin typeface="Arial"/>
              <a:cs typeface="Arial"/>
            </a:endParaRPr>
          </a:p>
          <a:p>
            <a:pPr marL="701675" lvl="1" indent="-45847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sz="2000" dirty="0">
                <a:latin typeface="Arial"/>
                <a:cs typeface="Arial"/>
              </a:rPr>
              <a:t>Assume </a:t>
            </a:r>
            <a:r>
              <a:rPr sz="2000" spc="-5" dirty="0">
                <a:latin typeface="Arial"/>
                <a:cs typeface="Arial"/>
              </a:rPr>
              <a:t>K </a:t>
            </a:r>
            <a:r>
              <a:rPr sz="2000" spc="-10" dirty="0">
                <a:latin typeface="Arial"/>
                <a:cs typeface="Arial"/>
              </a:rPr>
              <a:t>Centroids </a:t>
            </a:r>
            <a:r>
              <a:rPr sz="2000" dirty="0">
                <a:latin typeface="Arial"/>
                <a:cs typeface="Arial"/>
              </a:rPr>
              <a:t>(for 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Clusters)</a:t>
            </a:r>
            <a:endParaRPr sz="2000">
              <a:latin typeface="Arial"/>
              <a:cs typeface="Arial"/>
            </a:endParaRPr>
          </a:p>
          <a:p>
            <a:pPr marL="701675" marR="853440" lvl="1" indent="-457834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sz="2000" spc="-5" dirty="0">
                <a:latin typeface="Arial"/>
                <a:cs typeface="Arial"/>
              </a:rPr>
              <a:t>Compute </a:t>
            </a:r>
            <a:r>
              <a:rPr sz="2000" spc="-10" dirty="0">
                <a:latin typeface="Arial"/>
                <a:cs typeface="Arial"/>
              </a:rPr>
              <a:t>Eucledian </a:t>
            </a:r>
            <a:r>
              <a:rPr sz="2000" spc="-5" dirty="0">
                <a:latin typeface="Arial"/>
                <a:cs typeface="Arial"/>
              </a:rPr>
              <a:t>distance </a:t>
            </a:r>
            <a:r>
              <a:rPr sz="2000" spc="-1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each objects </a:t>
            </a:r>
            <a:r>
              <a:rPr sz="2000" spc="-3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these  </a:t>
            </a:r>
            <a:r>
              <a:rPr sz="2000" spc="-10" dirty="0">
                <a:latin typeface="Arial"/>
                <a:cs typeface="Arial"/>
              </a:rPr>
              <a:t>Centroids.</a:t>
            </a:r>
            <a:endParaRPr sz="2000">
              <a:latin typeface="Arial"/>
              <a:cs typeface="Arial"/>
            </a:endParaRPr>
          </a:p>
          <a:p>
            <a:pPr marL="701675" lvl="1" indent="-45847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sz="2000" spc="-5" dirty="0">
                <a:latin typeface="Arial"/>
                <a:cs typeface="Arial"/>
              </a:rPr>
              <a:t>Assign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objects to clusters </a:t>
            </a:r>
            <a:r>
              <a:rPr sz="2000" spc="-35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shortest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  <a:p>
            <a:pPr marL="701675" marR="5080" lvl="1" indent="-457834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sz="2000" spc="-5" dirty="0">
                <a:latin typeface="Arial"/>
                <a:cs typeface="Arial"/>
              </a:rPr>
              <a:t>Compute the </a:t>
            </a:r>
            <a:r>
              <a:rPr sz="2000" spc="-10" dirty="0">
                <a:latin typeface="Arial"/>
                <a:cs typeface="Arial"/>
              </a:rPr>
              <a:t>new centroid </a:t>
            </a:r>
            <a:r>
              <a:rPr sz="2000" dirty="0">
                <a:latin typeface="Arial"/>
                <a:cs typeface="Arial"/>
              </a:rPr>
              <a:t>(mean) </a:t>
            </a:r>
            <a:r>
              <a:rPr sz="2000" spc="-5" dirty="0">
                <a:latin typeface="Arial"/>
                <a:cs typeface="Arial"/>
              </a:rPr>
              <a:t>of each cluster based on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objects assigned to each clusters.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K </a:t>
            </a:r>
            <a:r>
              <a:rPr sz="2000" spc="-5" dirty="0">
                <a:latin typeface="Arial"/>
                <a:cs typeface="Arial"/>
              </a:rPr>
              <a:t>number of </a:t>
            </a:r>
            <a:r>
              <a:rPr sz="2000" dirty="0">
                <a:latin typeface="Arial"/>
                <a:cs typeface="Arial"/>
              </a:rPr>
              <a:t>means  </a:t>
            </a:r>
            <a:r>
              <a:rPr sz="2000" spc="-10" dirty="0">
                <a:latin typeface="Arial"/>
                <a:cs typeface="Arial"/>
              </a:rPr>
              <a:t>obtained </a:t>
            </a:r>
            <a:r>
              <a:rPr sz="2000" spc="-3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become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new centroids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</a:t>
            </a:r>
            <a:endParaRPr sz="2000">
              <a:latin typeface="Arial"/>
              <a:cs typeface="Arial"/>
            </a:endParaRPr>
          </a:p>
          <a:p>
            <a:pPr marL="701675" lvl="1" indent="-45847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701675" algn="l"/>
                <a:tab pos="702310" algn="l"/>
              </a:tabLst>
            </a:pPr>
            <a:r>
              <a:rPr sz="2000" spc="-10" dirty="0">
                <a:latin typeface="Arial"/>
                <a:cs typeface="Arial"/>
              </a:rPr>
              <a:t>Repeat </a:t>
            </a:r>
            <a:r>
              <a:rPr sz="2000" spc="-5" dirty="0">
                <a:latin typeface="Arial"/>
                <a:cs typeface="Arial"/>
              </a:rPr>
              <a:t>step 2 to 4 </a:t>
            </a:r>
            <a:r>
              <a:rPr sz="2000" spc="-10" dirty="0">
                <a:latin typeface="Arial"/>
                <a:cs typeface="Arial"/>
              </a:rPr>
              <a:t>till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spc="-25" dirty="0">
                <a:latin typeface="Arial"/>
                <a:cs typeface="Arial"/>
              </a:rPr>
              <a:t>is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convergence</a:t>
            </a:r>
            <a:endParaRPr sz="2000">
              <a:latin typeface="Arial"/>
              <a:cs typeface="Arial"/>
            </a:endParaRPr>
          </a:p>
          <a:p>
            <a:pPr marL="927100" lvl="2" indent="-458470">
              <a:lnSpc>
                <a:spcPct val="100000"/>
              </a:lnSpc>
              <a:spcBef>
                <a:spcPts val="420"/>
              </a:spcBef>
              <a:buChar char="-"/>
              <a:tabLst>
                <a:tab pos="927100" algn="l"/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i.e.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movement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cluster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another</a:t>
            </a:r>
            <a:endParaRPr sz="1800">
              <a:latin typeface="Arial"/>
              <a:cs typeface="Arial"/>
            </a:endParaRPr>
          </a:p>
          <a:p>
            <a:pPr marL="927100" lvl="2" indent="-458470">
              <a:lnSpc>
                <a:spcPct val="100000"/>
              </a:lnSpc>
              <a:spcBef>
                <a:spcPts val="385"/>
              </a:spcBef>
              <a:buChar char="-"/>
              <a:tabLst>
                <a:tab pos="927100" algn="l"/>
                <a:tab pos="927735" algn="l"/>
              </a:tabLst>
            </a:pPr>
            <a:r>
              <a:rPr sz="1800" spc="-5" dirty="0">
                <a:latin typeface="Arial"/>
                <a:cs typeface="Arial"/>
              </a:rPr>
              <a:t>Or </a:t>
            </a:r>
            <a:r>
              <a:rPr sz="1800" dirty="0">
                <a:latin typeface="Arial"/>
                <a:cs typeface="Arial"/>
              </a:rPr>
              <a:t>threshold number of iterations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haveoccurred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50965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K-means</a:t>
            </a:r>
            <a:r>
              <a:rPr sz="4000" b="1" spc="-22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advantages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23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1238" y="1325371"/>
            <a:ext cx="788860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1755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K-means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superior technique compared to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Hierarchical  </a:t>
            </a:r>
            <a:r>
              <a:rPr sz="2400" dirty="0">
                <a:latin typeface="Arial"/>
                <a:cs typeface="Arial"/>
              </a:rPr>
              <a:t>technique as it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less impacted by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outliers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Computationally it is more </a:t>
            </a:r>
            <a:r>
              <a:rPr sz="2400" spc="5" dirty="0">
                <a:latin typeface="Arial"/>
                <a:cs typeface="Arial"/>
              </a:rPr>
              <a:t>faster </a:t>
            </a:r>
            <a:r>
              <a:rPr sz="2400" dirty="0">
                <a:latin typeface="Arial"/>
                <a:cs typeface="Arial"/>
              </a:rPr>
              <a:t>compared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Hierarchical</a:t>
            </a:r>
            <a:endParaRPr sz="2400">
              <a:latin typeface="Arial"/>
              <a:cs typeface="Arial"/>
            </a:endParaRPr>
          </a:p>
          <a:p>
            <a:pPr marL="241300" marR="347345" indent="-228600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Preferable to use on </a:t>
            </a:r>
            <a:r>
              <a:rPr sz="2400" spc="-5" dirty="0">
                <a:latin typeface="Arial"/>
                <a:cs typeface="Arial"/>
              </a:rPr>
              <a:t>interval </a:t>
            </a:r>
            <a:r>
              <a:rPr sz="2400" dirty="0">
                <a:latin typeface="Arial"/>
                <a:cs typeface="Arial"/>
              </a:rPr>
              <a:t>or ratio-scaled data as it  uses Eucledian distance… </a:t>
            </a:r>
            <a:r>
              <a:rPr sz="2400" spc="-5" dirty="0">
                <a:latin typeface="Arial"/>
                <a:cs typeface="Arial"/>
              </a:rPr>
              <a:t>desirable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avoid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  ordinal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Challenge </a:t>
            </a:r>
            <a:r>
              <a:rPr sz="2400" b="1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Number </a:t>
            </a:r>
            <a:r>
              <a:rPr sz="2400" b="1" dirty="0">
                <a:latin typeface="Arial"/>
                <a:cs typeface="Arial"/>
              </a:rPr>
              <a:t>of clusters are </a:t>
            </a:r>
            <a:r>
              <a:rPr sz="2400" b="1" spc="-5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be</a:t>
            </a:r>
            <a:r>
              <a:rPr sz="2400" b="1" spc="-3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pre-defined  and </a:t>
            </a:r>
            <a:r>
              <a:rPr sz="2400" b="1" spc="-5" dirty="0">
                <a:latin typeface="Arial"/>
                <a:cs typeface="Arial"/>
              </a:rPr>
              <a:t>to </a:t>
            </a:r>
            <a:r>
              <a:rPr sz="2400" b="1" dirty="0">
                <a:latin typeface="Arial"/>
                <a:cs typeface="Arial"/>
              </a:rPr>
              <a:t>be </a:t>
            </a:r>
            <a:r>
              <a:rPr sz="2400" b="1" spc="-30" dirty="0">
                <a:latin typeface="Arial"/>
                <a:cs typeface="Arial"/>
              </a:rPr>
              <a:t>provided </a:t>
            </a:r>
            <a:r>
              <a:rPr sz="2400" b="1" dirty="0">
                <a:latin typeface="Arial"/>
                <a:cs typeface="Arial"/>
              </a:rPr>
              <a:t>as </a:t>
            </a:r>
            <a:r>
              <a:rPr sz="2400" b="1" spc="-5" dirty="0">
                <a:latin typeface="Arial"/>
                <a:cs typeface="Arial"/>
              </a:rPr>
              <a:t>input to the</a:t>
            </a:r>
            <a:r>
              <a:rPr sz="2400" b="1" spc="-1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53441"/>
            <a:ext cx="7346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Why find optimal No. of</a:t>
            </a:r>
            <a:r>
              <a:rPr sz="3600"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Clusters?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0988" y="3395979"/>
            <a:ext cx="85090" cy="52069"/>
          </a:xfrm>
          <a:custGeom>
            <a:avLst/>
            <a:gdLst/>
            <a:ahLst/>
            <a:cxnLst/>
            <a:rect l="l" t="t" r="r" b="b"/>
            <a:pathLst>
              <a:path w="85089" h="52070">
                <a:moveTo>
                  <a:pt x="70866" y="0"/>
                </a:moveTo>
                <a:lnTo>
                  <a:pt x="1016" y="40767"/>
                </a:lnTo>
                <a:lnTo>
                  <a:pt x="0" y="44577"/>
                </a:lnTo>
                <a:lnTo>
                  <a:pt x="3556" y="50673"/>
                </a:lnTo>
                <a:lnTo>
                  <a:pt x="7366" y="51689"/>
                </a:lnTo>
                <a:lnTo>
                  <a:pt x="85089" y="6350"/>
                </a:lnTo>
                <a:lnTo>
                  <a:pt x="83438" y="6350"/>
                </a:lnTo>
                <a:lnTo>
                  <a:pt x="83438" y="5461"/>
                </a:lnTo>
                <a:lnTo>
                  <a:pt x="80263" y="5461"/>
                </a:lnTo>
                <a:lnTo>
                  <a:pt x="70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399154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19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392804"/>
            <a:ext cx="2179320" cy="0"/>
          </a:xfrm>
          <a:custGeom>
            <a:avLst/>
            <a:gdLst/>
            <a:ahLst/>
            <a:cxnLst/>
            <a:rect l="l" t="t" r="r" b="b"/>
            <a:pathLst>
              <a:path w="2179320">
                <a:moveTo>
                  <a:pt x="0" y="0"/>
                </a:moveTo>
                <a:lnTo>
                  <a:pt x="2179193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4426" y="338962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650" y="0"/>
                </a:moveTo>
                <a:lnTo>
                  <a:pt x="0" y="0"/>
                </a:lnTo>
                <a:lnTo>
                  <a:pt x="0" y="12700"/>
                </a:lnTo>
                <a:lnTo>
                  <a:pt x="1650" y="12700"/>
                </a:lnTo>
                <a:lnTo>
                  <a:pt x="12573" y="6350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1854" y="3390519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9397" y="0"/>
                </a:moveTo>
                <a:lnTo>
                  <a:pt x="0" y="5460"/>
                </a:lnTo>
                <a:lnTo>
                  <a:pt x="9397" y="10921"/>
                </a:lnTo>
                <a:lnTo>
                  <a:pt x="93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1251" y="3390520"/>
            <a:ext cx="3175" cy="11430"/>
          </a:xfrm>
          <a:custGeom>
            <a:avLst/>
            <a:gdLst/>
            <a:ahLst/>
            <a:cxnLst/>
            <a:rect l="l" t="t" r="r" b="b"/>
            <a:pathLst>
              <a:path w="3175" h="11429">
                <a:moveTo>
                  <a:pt x="0" y="10920"/>
                </a:moveTo>
                <a:lnTo>
                  <a:pt x="3175" y="10920"/>
                </a:lnTo>
                <a:lnTo>
                  <a:pt x="3175" y="0"/>
                </a:lnTo>
                <a:lnTo>
                  <a:pt x="0" y="0"/>
                </a:lnTo>
                <a:lnTo>
                  <a:pt x="0" y="10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0988" y="3344290"/>
            <a:ext cx="85090" cy="52069"/>
          </a:xfrm>
          <a:custGeom>
            <a:avLst/>
            <a:gdLst/>
            <a:ahLst/>
            <a:cxnLst/>
            <a:rect l="l" t="t" r="r" b="b"/>
            <a:pathLst>
              <a:path w="85089" h="52070">
                <a:moveTo>
                  <a:pt x="7366" y="0"/>
                </a:moveTo>
                <a:lnTo>
                  <a:pt x="3556" y="1016"/>
                </a:lnTo>
                <a:lnTo>
                  <a:pt x="0" y="7112"/>
                </a:lnTo>
                <a:lnTo>
                  <a:pt x="1016" y="10922"/>
                </a:lnTo>
                <a:lnTo>
                  <a:pt x="70866" y="51688"/>
                </a:lnTo>
                <a:lnTo>
                  <a:pt x="80263" y="46228"/>
                </a:lnTo>
                <a:lnTo>
                  <a:pt x="83438" y="46228"/>
                </a:lnTo>
                <a:lnTo>
                  <a:pt x="83438" y="45338"/>
                </a:lnTo>
                <a:lnTo>
                  <a:pt x="85089" y="45338"/>
                </a:lnTo>
                <a:lnTo>
                  <a:pt x="7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1744726"/>
            <a:ext cx="0" cy="1804035"/>
          </a:xfrm>
          <a:custGeom>
            <a:avLst/>
            <a:gdLst/>
            <a:ahLst/>
            <a:cxnLst/>
            <a:rect l="l" t="t" r="r" b="b"/>
            <a:pathLst>
              <a:path h="1804035">
                <a:moveTo>
                  <a:pt x="0" y="0"/>
                </a:moveTo>
                <a:lnTo>
                  <a:pt x="0" y="18036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898" y="1719579"/>
            <a:ext cx="103403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3119" y="2324101"/>
            <a:ext cx="86359" cy="86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119" y="2019301"/>
            <a:ext cx="86359" cy="86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5519" y="2171701"/>
            <a:ext cx="86359" cy="86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7919" y="2019301"/>
            <a:ext cx="86359" cy="86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7919" y="2324101"/>
            <a:ext cx="86359" cy="86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7919" y="2171701"/>
            <a:ext cx="86359" cy="863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940" y="3215641"/>
            <a:ext cx="86358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940" y="2910841"/>
            <a:ext cx="86358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2339" y="3063241"/>
            <a:ext cx="86359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4739" y="2910841"/>
            <a:ext cx="86359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4739" y="3215641"/>
            <a:ext cx="86359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4739" y="3063241"/>
            <a:ext cx="86359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3720" y="2324101"/>
            <a:ext cx="86360" cy="86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3720" y="2019301"/>
            <a:ext cx="86360" cy="86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76120" y="2171701"/>
            <a:ext cx="86360" cy="86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8520" y="2019301"/>
            <a:ext cx="86360" cy="86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28520" y="2324101"/>
            <a:ext cx="86360" cy="86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28520" y="2171701"/>
            <a:ext cx="86360" cy="86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23720" y="3238501"/>
            <a:ext cx="86360" cy="8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23720" y="2933701"/>
            <a:ext cx="86360" cy="8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6120" y="3086101"/>
            <a:ext cx="86360" cy="8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28520" y="2933701"/>
            <a:ext cx="86360" cy="8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28520" y="3238501"/>
            <a:ext cx="86360" cy="8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28520" y="3086101"/>
            <a:ext cx="86360" cy="863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28850" y="3422650"/>
            <a:ext cx="203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8170" y="1897126"/>
            <a:ext cx="203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54400" y="1899920"/>
            <a:ext cx="1650111" cy="17198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800980" y="3476955"/>
            <a:ext cx="203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78778" y="2080260"/>
            <a:ext cx="1874901" cy="14884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398257" y="3471748"/>
            <a:ext cx="203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89858" y="1325371"/>
            <a:ext cx="4824730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Clusters – </a:t>
            </a:r>
            <a:r>
              <a:rPr sz="2400" spc="-5" dirty="0"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possible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2039"/>
              </a:spcBef>
              <a:tabLst>
                <a:tab pos="1231900" algn="l"/>
              </a:tabLst>
            </a:pPr>
            <a:r>
              <a:rPr sz="1200" spc="-5" dirty="0">
                <a:latin typeface="Arial"/>
                <a:cs typeface="Arial"/>
              </a:rPr>
              <a:t>C1	</a:t>
            </a:r>
            <a:r>
              <a:rPr sz="1200" spc="-35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795"/>
              </a:spcBef>
              <a:tabLst>
                <a:tab pos="2747010" algn="l"/>
              </a:tabLst>
            </a:pPr>
            <a:r>
              <a:rPr sz="1100" b="1" spc="-5" dirty="0">
                <a:latin typeface="Arial"/>
                <a:cs typeface="Arial"/>
              </a:rPr>
              <a:t>D2	</a:t>
            </a:r>
            <a:r>
              <a:rPr sz="1650" b="1" spc="-15" baseline="2525" dirty="0">
                <a:latin typeface="Arial"/>
                <a:cs typeface="Arial"/>
              </a:rPr>
              <a:t>D2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35418" y="2490342"/>
            <a:ext cx="226060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C1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30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8508" y="4000626"/>
            <a:ext cx="49930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Three </a:t>
            </a:r>
            <a:r>
              <a:rPr sz="2000" spc="-5" dirty="0">
                <a:latin typeface="Arial"/>
                <a:cs typeface="Arial"/>
              </a:rPr>
              <a:t>Clusters – </a:t>
            </a:r>
            <a:r>
              <a:rPr sz="2000" spc="-10" dirty="0">
                <a:latin typeface="Arial"/>
                <a:cs typeface="Arial"/>
              </a:rPr>
              <a:t>Multiple possible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5480" y="4485690"/>
            <a:ext cx="1701800" cy="17198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008123" y="6065316"/>
            <a:ext cx="2044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23282"/>
            <a:ext cx="203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58951" y="4541646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200" spc="-3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35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727705" y="4566932"/>
            <a:ext cx="1874773" cy="1587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143502" y="6060135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70810" y="4818634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93234" y="5079238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C1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80661" y="5495035"/>
            <a:ext cx="213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83479" y="4490770"/>
            <a:ext cx="1650110" cy="17198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30441" y="6070498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57750" y="4828413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81573" y="4546472"/>
            <a:ext cx="671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200" spc="-3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spc="-52" baseline="2314" dirty="0">
                <a:latin typeface="Arial"/>
                <a:cs typeface="Arial"/>
              </a:rPr>
              <a:t>C2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97979" y="4671072"/>
            <a:ext cx="1874901" cy="14884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618601" y="6065316"/>
            <a:ext cx="2038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D1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46163" y="4823282"/>
            <a:ext cx="203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68333" y="5084445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C1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56142" y="5500217"/>
            <a:ext cx="2139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C2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56257" y="5452059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"/>
                <a:cs typeface="Arial"/>
              </a:rPr>
              <a:t>C3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93745" y="4617846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C3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488685" y="5380735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C3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77098" y="5380735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C3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53923" y="1339672"/>
            <a:ext cx="22637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to be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81020" y="1219200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016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3962400"/>
            <a:ext cx="9055735" cy="0"/>
          </a:xfrm>
          <a:custGeom>
            <a:avLst/>
            <a:gdLst/>
            <a:ahLst/>
            <a:cxnLst/>
            <a:rect l="l" t="t" r="r" b="b"/>
            <a:pathLst>
              <a:path w="9055735">
                <a:moveTo>
                  <a:pt x="9055481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24</a:t>
            </a:fld>
            <a:endParaRPr spc="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58267"/>
            <a:ext cx="4501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Optimal No.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b="1" spc="-2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Clusters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358" y="1340612"/>
            <a:ext cx="6546850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20" dirty="0">
                <a:latin typeface="Arial"/>
                <a:cs typeface="Arial"/>
              </a:rPr>
              <a:t>WSS </a:t>
            </a:r>
            <a:r>
              <a:rPr sz="1400" spc="-5" dirty="0">
                <a:latin typeface="Arial"/>
                <a:cs typeface="Arial"/>
              </a:rPr>
              <a:t>Plot </a:t>
            </a:r>
            <a:r>
              <a:rPr sz="1400" spc="-10" dirty="0">
                <a:latin typeface="Arial"/>
                <a:cs typeface="Arial"/>
              </a:rPr>
              <a:t>or </a:t>
            </a:r>
            <a:r>
              <a:rPr sz="1400" spc="5" dirty="0">
                <a:latin typeface="Arial"/>
                <a:cs typeface="Arial"/>
              </a:rPr>
              <a:t>Within </a:t>
            </a:r>
            <a:r>
              <a:rPr sz="1400" spc="-10" dirty="0">
                <a:latin typeface="Arial"/>
                <a:cs typeface="Arial"/>
              </a:rPr>
              <a:t>Sum of </a:t>
            </a:r>
            <a:r>
              <a:rPr sz="1400" spc="-15" dirty="0">
                <a:latin typeface="Arial"/>
                <a:cs typeface="Arial"/>
              </a:rPr>
              <a:t>Square </a:t>
            </a:r>
            <a:r>
              <a:rPr sz="1400" spc="-10" dirty="0">
                <a:latin typeface="Arial"/>
                <a:cs typeface="Arial"/>
              </a:rPr>
              <a:t>Error </a:t>
            </a:r>
            <a:r>
              <a:rPr sz="1400" spc="-5" dirty="0">
                <a:latin typeface="Arial"/>
                <a:cs typeface="Arial"/>
              </a:rPr>
              <a:t>Plot is </a:t>
            </a:r>
            <a:r>
              <a:rPr sz="1400" spc="-10" dirty="0">
                <a:latin typeface="Arial"/>
                <a:cs typeface="Arial"/>
              </a:rPr>
              <a:t>used </a:t>
            </a:r>
            <a:r>
              <a:rPr sz="1400" spc="-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identify the optimal</a:t>
            </a:r>
            <a:r>
              <a:rPr sz="1400" spc="1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number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of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clusters.</a:t>
            </a:r>
            <a:endParaRPr sz="1400">
              <a:latin typeface="Arial"/>
              <a:cs typeface="Arial"/>
            </a:endParaRPr>
          </a:p>
          <a:p>
            <a:pPr marL="12700" marR="102870">
              <a:lnSpc>
                <a:spcPct val="141400"/>
              </a:lnSpc>
              <a:spcBef>
                <a:spcPts val="5"/>
              </a:spcBef>
            </a:pPr>
            <a:r>
              <a:rPr sz="1400" spc="20" dirty="0">
                <a:latin typeface="Arial"/>
                <a:cs typeface="Arial"/>
              </a:rPr>
              <a:t>WSS </a:t>
            </a:r>
            <a:r>
              <a:rPr sz="1400" spc="-10" dirty="0">
                <a:latin typeface="Arial"/>
                <a:cs typeface="Arial"/>
              </a:rPr>
              <a:t>plot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spc="-10" dirty="0">
                <a:latin typeface="Arial"/>
                <a:cs typeface="Arial"/>
              </a:rPr>
              <a:t>also called as Scree </a:t>
            </a:r>
            <a:r>
              <a:rPr sz="1400" spc="-5" dirty="0">
                <a:latin typeface="Arial"/>
                <a:cs typeface="Arial"/>
              </a:rPr>
              <a:t>Plot </a:t>
            </a:r>
            <a:r>
              <a:rPr sz="1400" spc="-10" dirty="0">
                <a:latin typeface="Arial"/>
                <a:cs typeface="Arial"/>
              </a:rPr>
              <a:t>or Elbow Curve within the </a:t>
            </a:r>
            <a:r>
              <a:rPr sz="1400" spc="-15" dirty="0">
                <a:latin typeface="Arial"/>
                <a:cs typeface="Arial"/>
              </a:rPr>
              <a:t>Analytics </a:t>
            </a:r>
            <a:r>
              <a:rPr sz="1400" spc="-30" dirty="0">
                <a:latin typeface="Arial"/>
                <a:cs typeface="Arial"/>
              </a:rPr>
              <a:t>Industry.  </a:t>
            </a:r>
            <a:r>
              <a:rPr sz="1400" spc="-10" dirty="0">
                <a:latin typeface="Arial"/>
                <a:cs typeface="Arial"/>
              </a:rPr>
              <a:t>Elbow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15" dirty="0">
                <a:latin typeface="Arial"/>
                <a:cs typeface="Arial"/>
              </a:rPr>
              <a:t>graph represents </a:t>
            </a:r>
            <a:r>
              <a:rPr sz="1400" spc="-10" dirty="0">
                <a:latin typeface="Arial"/>
                <a:cs typeface="Arial"/>
              </a:rPr>
              <a:t>the optimal value of the</a:t>
            </a:r>
            <a:r>
              <a:rPr sz="1400" spc="2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clusters.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5900" y="3162935"/>
            <a:ext cx="3181350" cy="3209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25</a:t>
            </a:fld>
            <a:endParaRPr spc="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48907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Plotting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000" b="1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clusters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339977"/>
            <a:ext cx="1527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## plotting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clusters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238" y="3977385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# More </a:t>
            </a:r>
            <a:r>
              <a:rPr sz="1200" dirty="0">
                <a:latin typeface="Arial"/>
                <a:cs typeface="Arial"/>
              </a:rPr>
              <a:t>better</a:t>
            </a:r>
            <a:r>
              <a:rPr sz="1200" spc="-2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plot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2967" y="540638"/>
            <a:ext cx="2789174" cy="281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1267" y="3689324"/>
            <a:ext cx="2478405" cy="26704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26</a:t>
            </a:fld>
            <a:endParaRPr spc="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05519" y="6477000"/>
            <a:ext cx="538480" cy="381000"/>
          </a:xfrm>
          <a:custGeom>
            <a:avLst/>
            <a:gdLst/>
            <a:ahLst/>
            <a:cxnLst/>
            <a:rect l="l" t="t" r="r" b="b"/>
            <a:pathLst>
              <a:path w="538479" h="381000">
                <a:moveTo>
                  <a:pt x="0" y="381000"/>
                </a:moveTo>
                <a:lnTo>
                  <a:pt x="538479" y="381000"/>
                </a:lnTo>
                <a:lnTo>
                  <a:pt x="53847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EC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77000"/>
            <a:ext cx="8557260" cy="381000"/>
          </a:xfrm>
          <a:custGeom>
            <a:avLst/>
            <a:gdLst/>
            <a:ahLst/>
            <a:cxnLst/>
            <a:rect l="l" t="t" r="r" b="b"/>
            <a:pathLst>
              <a:path w="8557260" h="381000">
                <a:moveTo>
                  <a:pt x="0" y="381000"/>
                </a:moveTo>
                <a:lnTo>
                  <a:pt x="8557260" y="381000"/>
                </a:lnTo>
                <a:lnTo>
                  <a:pt x="855726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733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EC88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50584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Profiling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4000" b="1" spc="-2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clusters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752600"/>
            <a:ext cx="82804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27</a:t>
            </a:fld>
            <a:endParaRPr spc="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B241708-95F1-469F-A557-6240964FDF7C}"/>
              </a:ext>
            </a:extLst>
          </p:cNvPr>
          <p:cNvSpPr/>
          <p:nvPr/>
        </p:nvSpPr>
        <p:spPr>
          <a:xfrm>
            <a:off x="533400" y="4191000"/>
            <a:ext cx="811784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58267"/>
            <a:ext cx="50869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Next 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steps after</a:t>
            </a:r>
            <a:r>
              <a:rPr sz="3200" b="1" spc="-2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28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1238" y="1325371"/>
            <a:ext cx="791146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Clustering provides </a:t>
            </a:r>
            <a:r>
              <a:rPr sz="2400" spc="-25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clusters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given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dataset</a:t>
            </a:r>
            <a:endParaRPr sz="2400">
              <a:latin typeface="Arial"/>
              <a:cs typeface="Arial"/>
            </a:endParaRPr>
          </a:p>
          <a:p>
            <a:pPr marL="241300" marR="351790" indent="-228600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Clustering </a:t>
            </a:r>
            <a:r>
              <a:rPr sz="2400" dirty="0">
                <a:latin typeface="Arial"/>
                <a:cs typeface="Arial"/>
              </a:rPr>
              <a:t>does not </a:t>
            </a:r>
            <a:r>
              <a:rPr sz="2400" spc="-5" dirty="0">
                <a:latin typeface="Arial"/>
                <a:cs typeface="Arial"/>
              </a:rPr>
              <a:t>provide </a:t>
            </a:r>
            <a:r>
              <a:rPr sz="2400" spc="-25" dirty="0">
                <a:latin typeface="Arial"/>
                <a:cs typeface="Arial"/>
              </a:rPr>
              <a:t>you </a:t>
            </a:r>
            <a:r>
              <a:rPr sz="2400" spc="-5" dirty="0">
                <a:latin typeface="Arial"/>
                <a:cs typeface="Arial"/>
              </a:rPr>
              <a:t>rules </a:t>
            </a:r>
            <a:r>
              <a:rPr sz="2400" dirty="0">
                <a:latin typeface="Arial"/>
                <a:cs typeface="Arial"/>
              </a:rPr>
              <a:t>to classify </a:t>
            </a:r>
            <a:r>
              <a:rPr sz="2400" spc="5" dirty="0">
                <a:latin typeface="Arial"/>
                <a:cs typeface="Arial"/>
              </a:rPr>
              <a:t>future  </a:t>
            </a:r>
            <a:r>
              <a:rPr sz="2400" spc="-5" dirty="0">
                <a:latin typeface="Arial"/>
                <a:cs typeface="Arial"/>
              </a:rPr>
              <a:t>records</a:t>
            </a:r>
            <a:endParaRPr sz="2400">
              <a:latin typeface="Arial"/>
              <a:cs typeface="Arial"/>
            </a:endParaRPr>
          </a:p>
          <a:p>
            <a:pPr marL="241300" marR="763270" indent="-2286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be able to classify </a:t>
            </a:r>
            <a:r>
              <a:rPr sz="2400" spc="5" dirty="0">
                <a:latin typeface="Arial"/>
                <a:cs typeface="Arial"/>
              </a:rPr>
              <a:t>future </a:t>
            </a:r>
            <a:r>
              <a:rPr sz="2400" dirty="0">
                <a:latin typeface="Arial"/>
                <a:cs typeface="Arial"/>
              </a:rPr>
              <a:t>records </a:t>
            </a:r>
            <a:r>
              <a:rPr sz="2400" spc="-25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may do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dirty="0">
                <a:latin typeface="Arial"/>
                <a:cs typeface="Arial"/>
              </a:rPr>
              <a:t>Build </a:t>
            </a:r>
            <a:r>
              <a:rPr sz="2400" spc="-5" dirty="0">
                <a:latin typeface="Arial"/>
                <a:cs typeface="Arial"/>
              </a:rPr>
              <a:t>Discriminant Model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Clustered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5"/>
              </a:spcBef>
              <a:buChar char="–"/>
              <a:tabLst>
                <a:tab pos="473075" algn="l"/>
              </a:tabLst>
            </a:pPr>
            <a:r>
              <a:rPr sz="2400" spc="-5" dirty="0">
                <a:latin typeface="Arial"/>
                <a:cs typeface="Arial"/>
              </a:rPr>
              <a:t>Build </a:t>
            </a:r>
            <a:r>
              <a:rPr sz="2400" dirty="0">
                <a:latin typeface="Arial"/>
                <a:cs typeface="Arial"/>
              </a:rPr>
              <a:t>Classification </a:t>
            </a:r>
            <a:r>
              <a:rPr sz="2400" spc="-40" dirty="0">
                <a:latin typeface="Arial"/>
                <a:cs typeface="Arial"/>
              </a:rPr>
              <a:t>Tree </a:t>
            </a:r>
            <a:r>
              <a:rPr sz="2400" dirty="0">
                <a:latin typeface="Arial"/>
                <a:cs typeface="Arial"/>
              </a:rPr>
              <a:t>Model on Clustered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53390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5" dirty="0">
                <a:solidFill>
                  <a:srgbClr val="000000"/>
                </a:solidFill>
                <a:latin typeface="Arial"/>
                <a:cs typeface="Arial"/>
              </a:rPr>
              <a:t>Simple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sz="4000" b="1" spc="-2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e.g.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2347" y="1325371"/>
            <a:ext cx="3646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5" dirty="0">
                <a:latin typeface="Arial"/>
                <a:cs typeface="Arial"/>
              </a:rPr>
              <a:t>From </a:t>
            </a:r>
            <a:r>
              <a:rPr sz="2400" dirty="0">
                <a:latin typeface="Arial"/>
                <a:cs typeface="Arial"/>
              </a:rPr>
              <a:t>Scatter </a:t>
            </a:r>
            <a:r>
              <a:rPr sz="2400" spc="-5" dirty="0">
                <a:latin typeface="Arial"/>
                <a:cs typeface="Arial"/>
              </a:rPr>
              <a:t>Plot </a:t>
            </a:r>
            <a:r>
              <a:rPr sz="2400" spc="-30" dirty="0">
                <a:latin typeface="Arial"/>
                <a:cs typeface="Arial"/>
              </a:rPr>
              <a:t>we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  see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3741" y="2490343"/>
            <a:ext cx="3456304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A &amp; D </a:t>
            </a:r>
            <a:r>
              <a:rPr sz="2000" spc="-5" dirty="0">
                <a:latin typeface="Arial"/>
                <a:cs typeface="Arial"/>
              </a:rPr>
              <a:t>form </a:t>
            </a:r>
            <a:r>
              <a:rPr sz="2000" spc="-1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segment of  </a:t>
            </a:r>
            <a:r>
              <a:rPr sz="2000" dirty="0">
                <a:latin typeface="Arial"/>
                <a:cs typeface="Arial"/>
              </a:rPr>
              <a:t>customers </a:t>
            </a:r>
            <a:r>
              <a:rPr sz="2000" spc="-35" dirty="0">
                <a:latin typeface="Arial"/>
                <a:cs typeface="Arial"/>
              </a:rPr>
              <a:t>who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very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high  on Brand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Loyalty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741" y="3832986"/>
            <a:ext cx="358457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spc="-10" dirty="0">
                <a:latin typeface="Arial"/>
                <a:cs typeface="Arial"/>
              </a:rPr>
              <a:t>B, </a:t>
            </a:r>
            <a:r>
              <a:rPr sz="2000" spc="-5" dirty="0">
                <a:latin typeface="Arial"/>
                <a:cs typeface="Arial"/>
              </a:rPr>
              <a:t>C, </a:t>
            </a:r>
            <a:r>
              <a:rPr sz="2000" spc="-10" dirty="0">
                <a:latin typeface="Arial"/>
                <a:cs typeface="Arial"/>
              </a:rPr>
              <a:t>&amp; E is another </a:t>
            </a:r>
            <a:r>
              <a:rPr sz="2000" spc="-5" dirty="0">
                <a:latin typeface="Arial"/>
                <a:cs typeface="Arial"/>
              </a:rPr>
              <a:t>segment  </a:t>
            </a:r>
            <a:r>
              <a:rPr sz="2000" spc="-35" dirty="0">
                <a:latin typeface="Arial"/>
                <a:cs typeface="Arial"/>
              </a:rPr>
              <a:t>which </a:t>
            </a:r>
            <a:r>
              <a:rPr sz="2000" spc="-10" dirty="0">
                <a:latin typeface="Arial"/>
                <a:cs typeface="Arial"/>
              </a:rPr>
              <a:t>is very </a:t>
            </a:r>
            <a:r>
              <a:rPr sz="2000" spc="-5" dirty="0">
                <a:latin typeface="Arial"/>
                <a:cs typeface="Arial"/>
              </a:rPr>
              <a:t>Price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Conscious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2475" y="1438275"/>
          <a:ext cx="3582670" cy="146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marL="33655">
                        <a:lnSpc>
                          <a:spcPts val="16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Individuals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ts val="16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600" spc="-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Conscious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Brand</a:t>
                      </a:r>
                      <a:r>
                        <a:rPr sz="1600" spc="-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Loyalty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33655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3655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33655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33655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33655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6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285239" y="4886959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5239" y="4546600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5239" y="4206240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5239" y="3865879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5239" y="3528059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5239" y="3187700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85239" y="3187700"/>
            <a:ext cx="0" cy="2037080"/>
          </a:xfrm>
          <a:custGeom>
            <a:avLst/>
            <a:gdLst/>
            <a:ahLst/>
            <a:cxnLst/>
            <a:rect l="l" t="t" r="r" b="b"/>
            <a:pathLst>
              <a:path h="2037079">
                <a:moveTo>
                  <a:pt x="0" y="2037080"/>
                </a:moveTo>
                <a:lnTo>
                  <a:pt x="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7139" y="52247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7139" y="48869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47139" y="45466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7139" y="420624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7139" y="386587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7139" y="352805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7139" y="31877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5239" y="5224779"/>
            <a:ext cx="2750820" cy="0"/>
          </a:xfrm>
          <a:custGeom>
            <a:avLst/>
            <a:gdLst/>
            <a:ahLst/>
            <a:cxnLst/>
            <a:rect l="l" t="t" r="r" b="b"/>
            <a:pathLst>
              <a:path w="2750820">
                <a:moveTo>
                  <a:pt x="0" y="0"/>
                </a:moveTo>
                <a:lnTo>
                  <a:pt x="2750820" y="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5239" y="52247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36420" y="52247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5060" y="52247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36239" y="52247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7420" y="52247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6059" y="5224779"/>
            <a:ext cx="0" cy="38100"/>
          </a:xfrm>
          <a:custGeom>
            <a:avLst/>
            <a:gdLst/>
            <a:ahLst/>
            <a:cxnLst/>
            <a:rect l="l" t="t" r="r" b="b"/>
            <a:pathLst>
              <a:path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10160">
            <a:solidFill>
              <a:srgbClr val="8585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88160" y="3817620"/>
            <a:ext cx="96519" cy="96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39159" y="4498340"/>
            <a:ext cx="96518" cy="96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3479" y="4157981"/>
            <a:ext cx="96518" cy="96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1300" y="3479801"/>
            <a:ext cx="96519" cy="96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39159" y="4838701"/>
            <a:ext cx="96518" cy="96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43480" y="3773170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6385" y="4453509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2865" y="4113022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8907" y="3433064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6385" y="4793741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2504" y="512749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92504" y="4786706"/>
            <a:ext cx="97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92504" y="4447159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92504" y="4106417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92504" y="3766566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92504" y="3426333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2504" y="3086480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37284" y="5278373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88032" y="5278373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40938" y="5278373"/>
            <a:ext cx="971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56684" y="5278373"/>
            <a:ext cx="1657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2853" y="3788943"/>
            <a:ext cx="168910" cy="861694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b="1" spc="-25" dirty="0">
                <a:latin typeface="Arial"/>
                <a:cs typeface="Arial"/>
              </a:rPr>
              <a:t>Brand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Loyalty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57476" y="5243146"/>
            <a:ext cx="1001394" cy="4038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390"/>
              </a:spcBef>
              <a:tabLst>
                <a:tab pos="558800" algn="l"/>
              </a:tabLst>
            </a:pPr>
            <a:r>
              <a:rPr sz="1000" spc="5" dirty="0">
                <a:latin typeface="Arial"/>
                <a:cs typeface="Arial"/>
              </a:rPr>
              <a:t>4	6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00" b="1" spc="5" dirty="0">
                <a:latin typeface="Arial"/>
                <a:cs typeface="Arial"/>
              </a:rPr>
              <a:t>PriceConscious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44420" y="3345181"/>
            <a:ext cx="86360" cy="863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37002" y="3289808"/>
            <a:ext cx="626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Individuals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2000" y="3048000"/>
            <a:ext cx="3705860" cy="2743200"/>
          </a:xfrm>
          <a:custGeom>
            <a:avLst/>
            <a:gdLst/>
            <a:ahLst/>
            <a:cxnLst/>
            <a:rect l="l" t="t" r="r" b="b"/>
            <a:pathLst>
              <a:path w="3705860" h="2743200">
                <a:moveTo>
                  <a:pt x="0" y="127000"/>
                </a:moveTo>
                <a:lnTo>
                  <a:pt x="9982" y="77597"/>
                </a:lnTo>
                <a:lnTo>
                  <a:pt x="37198" y="37211"/>
                </a:lnTo>
                <a:lnTo>
                  <a:pt x="77558" y="10033"/>
                </a:lnTo>
                <a:lnTo>
                  <a:pt x="126987" y="0"/>
                </a:lnTo>
                <a:lnTo>
                  <a:pt x="3578860" y="0"/>
                </a:lnTo>
                <a:lnTo>
                  <a:pt x="3628263" y="10033"/>
                </a:lnTo>
                <a:lnTo>
                  <a:pt x="3668649" y="37211"/>
                </a:lnTo>
                <a:lnTo>
                  <a:pt x="3695827" y="77597"/>
                </a:lnTo>
                <a:lnTo>
                  <a:pt x="3705860" y="127000"/>
                </a:lnTo>
                <a:lnTo>
                  <a:pt x="3705860" y="2616212"/>
                </a:lnTo>
                <a:lnTo>
                  <a:pt x="3695827" y="2665641"/>
                </a:lnTo>
                <a:lnTo>
                  <a:pt x="3668649" y="2706001"/>
                </a:lnTo>
                <a:lnTo>
                  <a:pt x="3628263" y="2733217"/>
                </a:lnTo>
                <a:lnTo>
                  <a:pt x="3578860" y="2743200"/>
                </a:lnTo>
                <a:lnTo>
                  <a:pt x="126987" y="2743200"/>
                </a:lnTo>
                <a:lnTo>
                  <a:pt x="77558" y="2733217"/>
                </a:lnTo>
                <a:lnTo>
                  <a:pt x="37198" y="2706001"/>
                </a:lnTo>
                <a:lnTo>
                  <a:pt x="9982" y="2665641"/>
                </a:lnTo>
                <a:lnTo>
                  <a:pt x="0" y="2616212"/>
                </a:lnTo>
                <a:lnTo>
                  <a:pt x="0" y="127000"/>
                </a:lnTo>
                <a:close/>
              </a:path>
            </a:pathLst>
          </a:custGeom>
          <a:ln w="1016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87042" y="3370326"/>
            <a:ext cx="567690" cy="746125"/>
          </a:xfrm>
          <a:custGeom>
            <a:avLst/>
            <a:gdLst/>
            <a:ahLst/>
            <a:cxnLst/>
            <a:rect l="l" t="t" r="r" b="b"/>
            <a:pathLst>
              <a:path w="567689" h="746125">
                <a:moveTo>
                  <a:pt x="105409" y="483616"/>
                </a:moveTo>
                <a:lnTo>
                  <a:pt x="74675" y="429768"/>
                </a:lnTo>
                <a:lnTo>
                  <a:pt x="49148" y="376047"/>
                </a:lnTo>
                <a:lnTo>
                  <a:pt x="28828" y="323215"/>
                </a:lnTo>
                <a:lnTo>
                  <a:pt x="13843" y="271780"/>
                </a:lnTo>
                <a:lnTo>
                  <a:pt x="4190" y="222758"/>
                </a:lnTo>
                <a:lnTo>
                  <a:pt x="0" y="176657"/>
                </a:lnTo>
                <a:lnTo>
                  <a:pt x="1396" y="134365"/>
                </a:lnTo>
                <a:lnTo>
                  <a:pt x="8254" y="96520"/>
                </a:lnTo>
                <a:lnTo>
                  <a:pt x="38862" y="36957"/>
                </a:lnTo>
                <a:lnTo>
                  <a:pt x="91566" y="4318"/>
                </a:lnTo>
                <a:lnTo>
                  <a:pt x="123697" y="0"/>
                </a:lnTo>
                <a:lnTo>
                  <a:pt x="158623" y="3301"/>
                </a:lnTo>
                <a:lnTo>
                  <a:pt x="195580" y="13970"/>
                </a:lnTo>
                <a:lnTo>
                  <a:pt x="234061" y="31623"/>
                </a:lnTo>
                <a:lnTo>
                  <a:pt x="273431" y="55879"/>
                </a:lnTo>
                <a:lnTo>
                  <a:pt x="313055" y="86360"/>
                </a:lnTo>
                <a:lnTo>
                  <a:pt x="352425" y="122554"/>
                </a:lnTo>
                <a:lnTo>
                  <a:pt x="390779" y="164337"/>
                </a:lnTo>
                <a:lnTo>
                  <a:pt x="427481" y="211074"/>
                </a:lnTo>
                <a:lnTo>
                  <a:pt x="462025" y="262509"/>
                </a:lnTo>
                <a:lnTo>
                  <a:pt x="492759" y="316356"/>
                </a:lnTo>
                <a:lnTo>
                  <a:pt x="518287" y="370078"/>
                </a:lnTo>
                <a:lnTo>
                  <a:pt x="538480" y="422910"/>
                </a:lnTo>
                <a:lnTo>
                  <a:pt x="553465" y="474218"/>
                </a:lnTo>
                <a:lnTo>
                  <a:pt x="563118" y="523240"/>
                </a:lnTo>
                <a:lnTo>
                  <a:pt x="567308" y="569341"/>
                </a:lnTo>
                <a:lnTo>
                  <a:pt x="566038" y="611632"/>
                </a:lnTo>
                <a:lnTo>
                  <a:pt x="559181" y="649478"/>
                </a:lnTo>
                <a:lnTo>
                  <a:pt x="528574" y="709041"/>
                </a:lnTo>
                <a:lnTo>
                  <a:pt x="475869" y="741680"/>
                </a:lnTo>
                <a:lnTo>
                  <a:pt x="443738" y="746125"/>
                </a:lnTo>
                <a:lnTo>
                  <a:pt x="408813" y="742696"/>
                </a:lnTo>
                <a:lnTo>
                  <a:pt x="371856" y="732028"/>
                </a:lnTo>
                <a:lnTo>
                  <a:pt x="333375" y="714375"/>
                </a:lnTo>
                <a:lnTo>
                  <a:pt x="294005" y="690244"/>
                </a:lnTo>
                <a:lnTo>
                  <a:pt x="254381" y="659765"/>
                </a:lnTo>
                <a:lnTo>
                  <a:pt x="215011" y="623443"/>
                </a:lnTo>
                <a:lnTo>
                  <a:pt x="176656" y="581787"/>
                </a:lnTo>
                <a:lnTo>
                  <a:pt x="139954" y="535051"/>
                </a:lnTo>
                <a:lnTo>
                  <a:pt x="105409" y="4836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50895" y="3991355"/>
            <a:ext cx="685800" cy="1050290"/>
          </a:xfrm>
          <a:custGeom>
            <a:avLst/>
            <a:gdLst/>
            <a:ahLst/>
            <a:cxnLst/>
            <a:rect l="l" t="t" r="r" b="b"/>
            <a:pathLst>
              <a:path w="685800" h="1050289">
                <a:moveTo>
                  <a:pt x="53339" y="421513"/>
                </a:moveTo>
                <a:lnTo>
                  <a:pt x="75056" y="366014"/>
                </a:lnTo>
                <a:lnTo>
                  <a:pt x="99440" y="313563"/>
                </a:lnTo>
                <a:lnTo>
                  <a:pt x="126110" y="264160"/>
                </a:lnTo>
                <a:lnTo>
                  <a:pt x="154939" y="218186"/>
                </a:lnTo>
                <a:lnTo>
                  <a:pt x="185546" y="176022"/>
                </a:lnTo>
                <a:lnTo>
                  <a:pt x="217677" y="137668"/>
                </a:lnTo>
                <a:lnTo>
                  <a:pt x="250951" y="103378"/>
                </a:lnTo>
                <a:lnTo>
                  <a:pt x="285241" y="73660"/>
                </a:lnTo>
                <a:lnTo>
                  <a:pt x="320039" y="48641"/>
                </a:lnTo>
                <a:lnTo>
                  <a:pt x="355345" y="28448"/>
                </a:lnTo>
                <a:lnTo>
                  <a:pt x="390525" y="13462"/>
                </a:lnTo>
                <a:lnTo>
                  <a:pt x="460120" y="0"/>
                </a:lnTo>
                <a:lnTo>
                  <a:pt x="493775" y="2032"/>
                </a:lnTo>
                <a:lnTo>
                  <a:pt x="556894" y="24638"/>
                </a:lnTo>
                <a:lnTo>
                  <a:pt x="608583" y="69215"/>
                </a:lnTo>
                <a:lnTo>
                  <a:pt x="647445" y="132715"/>
                </a:lnTo>
                <a:lnTo>
                  <a:pt x="661924" y="170688"/>
                </a:lnTo>
                <a:lnTo>
                  <a:pt x="672972" y="212090"/>
                </a:lnTo>
                <a:lnTo>
                  <a:pt x="680592" y="256921"/>
                </a:lnTo>
                <a:lnTo>
                  <a:pt x="684783" y="304419"/>
                </a:lnTo>
                <a:lnTo>
                  <a:pt x="685291" y="354457"/>
                </a:lnTo>
                <a:lnTo>
                  <a:pt x="682243" y="406527"/>
                </a:lnTo>
                <a:lnTo>
                  <a:pt x="675385" y="460375"/>
                </a:lnTo>
                <a:lnTo>
                  <a:pt x="664844" y="515493"/>
                </a:lnTo>
                <a:lnTo>
                  <a:pt x="650366" y="571627"/>
                </a:lnTo>
                <a:lnTo>
                  <a:pt x="632078" y="628269"/>
                </a:lnTo>
                <a:lnTo>
                  <a:pt x="610362" y="683768"/>
                </a:lnTo>
                <a:lnTo>
                  <a:pt x="585977" y="736219"/>
                </a:lnTo>
                <a:lnTo>
                  <a:pt x="559307" y="785622"/>
                </a:lnTo>
                <a:lnTo>
                  <a:pt x="530478" y="831596"/>
                </a:lnTo>
                <a:lnTo>
                  <a:pt x="499871" y="873887"/>
                </a:lnTo>
                <a:lnTo>
                  <a:pt x="467740" y="912241"/>
                </a:lnTo>
                <a:lnTo>
                  <a:pt x="434466" y="946404"/>
                </a:lnTo>
                <a:lnTo>
                  <a:pt x="400176" y="976122"/>
                </a:lnTo>
                <a:lnTo>
                  <a:pt x="365251" y="1001268"/>
                </a:lnTo>
                <a:lnTo>
                  <a:pt x="330072" y="1021334"/>
                </a:lnTo>
                <a:lnTo>
                  <a:pt x="294766" y="1036320"/>
                </a:lnTo>
                <a:lnTo>
                  <a:pt x="225170" y="1049782"/>
                </a:lnTo>
                <a:lnTo>
                  <a:pt x="191515" y="1047750"/>
                </a:lnTo>
                <a:lnTo>
                  <a:pt x="128396" y="1025144"/>
                </a:lnTo>
                <a:lnTo>
                  <a:pt x="76834" y="980567"/>
                </a:lnTo>
                <a:lnTo>
                  <a:pt x="37972" y="917067"/>
                </a:lnTo>
                <a:lnTo>
                  <a:pt x="23494" y="879094"/>
                </a:lnTo>
                <a:lnTo>
                  <a:pt x="12318" y="837692"/>
                </a:lnTo>
                <a:lnTo>
                  <a:pt x="4699" y="792861"/>
                </a:lnTo>
                <a:lnTo>
                  <a:pt x="634" y="745363"/>
                </a:lnTo>
                <a:lnTo>
                  <a:pt x="0" y="695325"/>
                </a:lnTo>
                <a:lnTo>
                  <a:pt x="3175" y="643255"/>
                </a:lnTo>
                <a:lnTo>
                  <a:pt x="9905" y="589407"/>
                </a:lnTo>
                <a:lnTo>
                  <a:pt x="20574" y="534289"/>
                </a:lnTo>
                <a:lnTo>
                  <a:pt x="35051" y="478155"/>
                </a:lnTo>
                <a:lnTo>
                  <a:pt x="53339" y="421513"/>
                </a:lnTo>
                <a:close/>
              </a:path>
            </a:pathLst>
          </a:custGeom>
          <a:ln w="9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8035" y="6052820"/>
            <a:ext cx="718375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Note: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above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e.g.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just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an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hypothetical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introduce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subject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clustering.</a:t>
            </a:r>
            <a:r>
              <a:rPr sz="1100" spc="-1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is </a:t>
            </a:r>
            <a:r>
              <a:rPr sz="1100" spc="5" dirty="0">
                <a:latin typeface="Arial"/>
                <a:cs typeface="Arial"/>
              </a:rPr>
              <a:t>not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related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below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url: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http://globalbizresearch.org/chennai_conference/pdf/pdf/ID_C405_Formatted.pdf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58267"/>
            <a:ext cx="71805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Steps </a:t>
            </a:r>
            <a:r>
              <a:rPr sz="3200" b="1" spc="-50" dirty="0">
                <a:solidFill>
                  <a:srgbClr val="000000"/>
                </a:solidFill>
                <a:latin typeface="Arial"/>
                <a:cs typeface="Arial"/>
              </a:rPr>
              <a:t>involved 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in Clustering</a:t>
            </a:r>
            <a:r>
              <a:rPr sz="3200" b="1" spc="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"/>
                <a:cs typeface="Arial"/>
              </a:rPr>
              <a:t>Formulate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problem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Select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variables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20320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395"/>
              </a:spcBef>
            </a:pPr>
            <a:r>
              <a:rPr sz="1600" dirty="0">
                <a:latin typeface="Arial"/>
                <a:cs typeface="Arial"/>
              </a:rPr>
              <a:t>Decide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Clustering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Procedure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(Hierarchical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Non-Hierarchical)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7686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Arial"/>
                <a:cs typeface="Arial"/>
              </a:rPr>
              <a:t>Select the measure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5" dirty="0">
                <a:latin typeface="Arial"/>
                <a:cs typeface="Arial"/>
              </a:rPr>
              <a:t>similarity</a:t>
            </a:r>
            <a:r>
              <a:rPr sz="1600" spc="-3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(dis-similarity)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42418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600" dirty="0">
                <a:latin typeface="Arial"/>
                <a:cs typeface="Arial"/>
              </a:rPr>
              <a:t>Decide </a:t>
            </a:r>
            <a:r>
              <a:rPr sz="1600" spc="-5" dirty="0">
                <a:latin typeface="Arial"/>
                <a:cs typeface="Arial"/>
              </a:rPr>
              <a:t>on </a:t>
            </a:r>
            <a:r>
              <a:rPr sz="1600" dirty="0">
                <a:latin typeface="Arial"/>
                <a:cs typeface="Arial"/>
              </a:rPr>
              <a:t>the number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clusters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49784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Arial"/>
                <a:cs typeface="Arial"/>
              </a:rPr>
              <a:t>Interpret </a:t>
            </a:r>
            <a:r>
              <a:rPr sz="1600" dirty="0">
                <a:latin typeface="Arial"/>
                <a:cs typeface="Arial"/>
              </a:rPr>
              <a:t>the cluster </a:t>
            </a:r>
            <a:r>
              <a:rPr sz="1600" spc="-5" dirty="0">
                <a:latin typeface="Arial"/>
                <a:cs typeface="Arial"/>
              </a:rPr>
              <a:t>output </a:t>
            </a:r>
            <a:r>
              <a:rPr sz="1600" dirty="0">
                <a:latin typeface="Arial"/>
                <a:cs typeface="Arial"/>
              </a:rPr>
              <a:t>(Profile the</a:t>
            </a:r>
            <a:r>
              <a:rPr sz="1600" spc="-3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clusters)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57150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4"/>
              </a:spcBef>
            </a:pPr>
            <a:r>
              <a:rPr sz="1600" spc="-55" dirty="0">
                <a:latin typeface="Arial"/>
                <a:cs typeface="Arial"/>
              </a:rPr>
              <a:t>Validate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clusters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3071" y="1916176"/>
            <a:ext cx="117854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167640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1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3071" y="2652776"/>
            <a:ext cx="117854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41300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1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3071" y="4125976"/>
            <a:ext cx="117854" cy="115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388620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1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13071" y="4862576"/>
            <a:ext cx="117854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462280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1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3071" y="5599152"/>
            <a:ext cx="117854" cy="115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535940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0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600" y="3505200"/>
            <a:ext cx="7924800" cy="381000"/>
          </a:xfrm>
          <a:prstGeom prst="rect">
            <a:avLst/>
          </a:prstGeom>
          <a:ln w="10158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Choose </a:t>
            </a:r>
            <a:r>
              <a:rPr sz="1600" dirty="0">
                <a:latin typeface="Arial"/>
                <a:cs typeface="Arial"/>
              </a:rPr>
              <a:t>clustering </a:t>
            </a:r>
            <a:r>
              <a:rPr sz="1600" spc="-5" dirty="0">
                <a:latin typeface="Arial"/>
                <a:cs typeface="Arial"/>
              </a:rPr>
              <a:t>algorithm (applicable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hierarchicalclustering)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13071" y="3389376"/>
            <a:ext cx="117854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0" y="3149600"/>
            <a:ext cx="0" cy="283210"/>
          </a:xfrm>
          <a:custGeom>
            <a:avLst/>
            <a:gdLst/>
            <a:ahLst/>
            <a:cxnLst/>
            <a:rect l="l" t="t" r="r" b="b"/>
            <a:pathLst>
              <a:path h="283210">
                <a:moveTo>
                  <a:pt x="0" y="0"/>
                </a:moveTo>
                <a:lnTo>
                  <a:pt x="0" y="28321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53441"/>
            <a:ext cx="7270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Formulate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3600" b="1" spc="-5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sz="3600" b="1" spc="-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0000"/>
                </a:solidFill>
                <a:latin typeface="Arial"/>
                <a:cs typeface="Arial"/>
              </a:rPr>
              <a:t>problem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238" y="1248917"/>
            <a:ext cx="7844155" cy="4115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Formulate 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5"/>
              </a:spcBef>
              <a:buChar char="–"/>
              <a:tabLst>
                <a:tab pos="473075" algn="l"/>
              </a:tabLst>
            </a:pPr>
            <a:r>
              <a:rPr sz="2400" dirty="0">
                <a:latin typeface="Arial"/>
                <a:cs typeface="Arial"/>
              </a:rPr>
              <a:t>understand the business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spc="-5" dirty="0">
                <a:latin typeface="Arial"/>
                <a:cs typeface="Arial"/>
              </a:rPr>
              <a:t>hypothesize variables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5" dirty="0">
                <a:latin typeface="Arial"/>
                <a:cs typeface="Arial"/>
              </a:rPr>
              <a:t>will </a:t>
            </a:r>
            <a:r>
              <a:rPr sz="2400" dirty="0">
                <a:latin typeface="Arial"/>
                <a:cs typeface="Arial"/>
              </a:rPr>
              <a:t>help </a:t>
            </a:r>
            <a:r>
              <a:rPr sz="2400" spc="-5" dirty="0">
                <a:latin typeface="Arial"/>
                <a:cs typeface="Arial"/>
              </a:rPr>
              <a:t>solve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47244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problem at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hand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Applications of </a:t>
            </a:r>
            <a:r>
              <a:rPr sz="2400" spc="-5" dirty="0">
                <a:latin typeface="Arial"/>
                <a:cs typeface="Arial"/>
              </a:rPr>
              <a:t>Clustering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dirty="0">
                <a:latin typeface="Arial"/>
                <a:cs typeface="Arial"/>
              </a:rPr>
              <a:t>Store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dirty="0">
                <a:latin typeface="Arial"/>
                <a:cs typeface="Arial"/>
              </a:rPr>
              <a:t>Customer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5"/>
              </a:spcBef>
              <a:buChar char="–"/>
              <a:tabLst>
                <a:tab pos="473075" algn="l"/>
              </a:tabLst>
            </a:pPr>
            <a:r>
              <a:rPr sz="2400" spc="-10" dirty="0">
                <a:latin typeface="Arial"/>
                <a:cs typeface="Arial"/>
              </a:rPr>
              <a:t>Village </a:t>
            </a:r>
            <a:r>
              <a:rPr sz="2400" dirty="0">
                <a:latin typeface="Arial"/>
                <a:cs typeface="Arial"/>
              </a:rPr>
              <a:t>Affluency</a:t>
            </a:r>
            <a:r>
              <a:rPr sz="2400" spc="-5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Categorization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5715000"/>
            <a:ext cx="7620000" cy="685800"/>
          </a:xfrm>
          <a:custGeom>
            <a:avLst/>
            <a:gdLst/>
            <a:ahLst/>
            <a:cxnLst/>
            <a:rect l="l" t="t" r="r" b="b"/>
            <a:pathLst>
              <a:path w="7620000" h="685800">
                <a:moveTo>
                  <a:pt x="342900" y="0"/>
                </a:moveTo>
                <a:lnTo>
                  <a:pt x="0" y="342900"/>
                </a:lnTo>
                <a:lnTo>
                  <a:pt x="342900" y="685800"/>
                </a:lnTo>
                <a:lnTo>
                  <a:pt x="342900" y="514350"/>
                </a:lnTo>
                <a:lnTo>
                  <a:pt x="7448550" y="514350"/>
                </a:lnTo>
                <a:lnTo>
                  <a:pt x="7620000" y="342900"/>
                </a:lnTo>
                <a:lnTo>
                  <a:pt x="7448550" y="171450"/>
                </a:lnTo>
                <a:lnTo>
                  <a:pt x="342900" y="171450"/>
                </a:lnTo>
                <a:lnTo>
                  <a:pt x="342900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62293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57150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0" y="171450"/>
                </a:lnTo>
                <a:lnTo>
                  <a:pt x="17145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5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5715000"/>
            <a:ext cx="7620000" cy="685800"/>
          </a:xfrm>
          <a:custGeom>
            <a:avLst/>
            <a:gdLst/>
            <a:ahLst/>
            <a:cxnLst/>
            <a:rect l="l" t="t" r="r" b="b"/>
            <a:pathLst>
              <a:path w="7620000" h="685800">
                <a:moveTo>
                  <a:pt x="0" y="342900"/>
                </a:moveTo>
                <a:lnTo>
                  <a:pt x="342900" y="0"/>
                </a:lnTo>
                <a:lnTo>
                  <a:pt x="342900" y="171450"/>
                </a:lnTo>
                <a:lnTo>
                  <a:pt x="7277100" y="171450"/>
                </a:lnTo>
                <a:lnTo>
                  <a:pt x="7277100" y="0"/>
                </a:lnTo>
                <a:lnTo>
                  <a:pt x="7620000" y="342900"/>
                </a:lnTo>
                <a:lnTo>
                  <a:pt x="7277100" y="685800"/>
                </a:lnTo>
                <a:lnTo>
                  <a:pt x="7277100" y="514350"/>
                </a:lnTo>
                <a:lnTo>
                  <a:pt x="342900" y="514350"/>
                </a:lnTo>
                <a:lnTo>
                  <a:pt x="342900" y="685800"/>
                </a:lnTo>
                <a:lnTo>
                  <a:pt x="0" y="3429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2037" y="5933947"/>
            <a:ext cx="703770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Note: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preferable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to do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Factor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Principal Component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Analysis before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247853"/>
            <a:ext cx="777303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Decide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sz="4000" b="1" spc="-3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Arial"/>
                <a:cs typeface="Arial"/>
              </a:rPr>
              <a:t>procedure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731" y="1550924"/>
            <a:ext cx="3126486" cy="3954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1347" y="1265029"/>
            <a:ext cx="4302760" cy="52070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spc="-80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of Clustering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Procedures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505"/>
              </a:spcBef>
              <a:buChar char="–"/>
              <a:tabLst>
                <a:tab pos="473075" algn="l"/>
              </a:tabLst>
            </a:pPr>
            <a:r>
              <a:rPr sz="2000" spc="-5" dirty="0">
                <a:latin typeface="Arial"/>
                <a:cs typeface="Arial"/>
              </a:rPr>
              <a:t>Hierarchical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Clustering</a:t>
            </a:r>
            <a:endParaRPr sz="20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505"/>
              </a:spcBef>
              <a:buChar char="–"/>
              <a:tabLst>
                <a:tab pos="473075" algn="l"/>
              </a:tabLst>
            </a:pPr>
            <a:r>
              <a:rPr sz="2000" spc="-5" dirty="0">
                <a:latin typeface="Arial"/>
                <a:cs typeface="Arial"/>
              </a:rPr>
              <a:t>Non-Hierarchical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Clustering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Hierarchical clustering </a:t>
            </a:r>
            <a:r>
              <a:rPr sz="2000" spc="-10" dirty="0">
                <a:latin typeface="Arial"/>
                <a:cs typeface="Arial"/>
              </a:rPr>
              <a:t>is  characterized </a:t>
            </a:r>
            <a:r>
              <a:rPr sz="2000" spc="-5" dirty="0">
                <a:latin typeface="Arial"/>
                <a:cs typeface="Arial"/>
              </a:rPr>
              <a:t>by a tree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structure 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uses distance as a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of  (dis)similarity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850">
              <a:latin typeface="Times New Roman"/>
              <a:cs typeface="Times New Roman"/>
            </a:endParaRPr>
          </a:p>
          <a:p>
            <a:pPr marL="241300" marR="24130" indent="-228600">
              <a:lnSpc>
                <a:spcPct val="10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Non-hierarchical clustering  </a:t>
            </a:r>
            <a:r>
              <a:rPr sz="2000" spc="-10" dirty="0">
                <a:latin typeface="Arial"/>
                <a:cs typeface="Arial"/>
              </a:rPr>
              <a:t>techniques </a:t>
            </a:r>
            <a:r>
              <a:rPr sz="2000" spc="-5" dirty="0">
                <a:latin typeface="Arial"/>
                <a:cs typeface="Arial"/>
              </a:rPr>
              <a:t>uses </a:t>
            </a:r>
            <a:r>
              <a:rPr sz="2000" spc="-10" dirty="0">
                <a:latin typeface="Arial"/>
                <a:cs typeface="Arial"/>
              </a:rPr>
              <a:t>partitioning  </a:t>
            </a:r>
            <a:r>
              <a:rPr sz="2000" spc="-5" dirty="0">
                <a:latin typeface="Arial"/>
                <a:cs typeface="Arial"/>
              </a:rPr>
              <a:t>methods </a:t>
            </a:r>
            <a:r>
              <a:rPr sz="2000" spc="-10" dirty="0">
                <a:latin typeface="Arial"/>
                <a:cs typeface="Arial"/>
              </a:rPr>
              <a:t>and </a:t>
            </a:r>
            <a:r>
              <a:rPr sz="2000" spc="-30" dirty="0">
                <a:latin typeface="Arial"/>
                <a:cs typeface="Arial"/>
              </a:rPr>
              <a:t>within </a:t>
            </a:r>
            <a:r>
              <a:rPr sz="2000" spc="-5" dirty="0">
                <a:latin typeface="Arial"/>
                <a:cs typeface="Arial"/>
              </a:rPr>
              <a:t>cluster </a:t>
            </a:r>
            <a:r>
              <a:rPr sz="2000" spc="-10" dirty="0">
                <a:latin typeface="Arial"/>
                <a:cs typeface="Arial"/>
              </a:rPr>
              <a:t>variance  </a:t>
            </a:r>
            <a:r>
              <a:rPr sz="2000" spc="-5" dirty="0">
                <a:latin typeface="Arial"/>
                <a:cs typeface="Arial"/>
              </a:rPr>
              <a:t>as a </a:t>
            </a:r>
            <a:r>
              <a:rPr sz="2000" dirty="0">
                <a:latin typeface="Arial"/>
                <a:cs typeface="Arial"/>
              </a:rPr>
              <a:t>measure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4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homogeneous  groups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17449"/>
            <a:ext cx="7434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000000"/>
                </a:solidFill>
                <a:latin typeface="Arial"/>
                <a:cs typeface="Arial"/>
              </a:rPr>
              <a:t>Hierarchical </a:t>
            </a:r>
            <a:r>
              <a:rPr sz="2800" b="1" spc="5" dirty="0">
                <a:solidFill>
                  <a:srgbClr val="000000"/>
                </a:solidFill>
                <a:latin typeface="Arial"/>
                <a:cs typeface="Arial"/>
              </a:rPr>
              <a:t>Vs. </a:t>
            </a:r>
            <a:r>
              <a:rPr sz="2800" b="1" dirty="0">
                <a:solidFill>
                  <a:srgbClr val="000000"/>
                </a:solidFill>
                <a:latin typeface="Arial"/>
                <a:cs typeface="Arial"/>
              </a:rPr>
              <a:t>Non-Hierarchical</a:t>
            </a:r>
            <a:r>
              <a:rPr sz="2800" b="1" spc="-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561238" y="1330198"/>
            <a:ext cx="3709035" cy="38587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6535" algn="ctr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Hierarchical</a:t>
            </a:r>
            <a:r>
              <a:rPr spc="-204" dirty="0"/>
              <a:t> </a:t>
            </a:r>
            <a:r>
              <a:rPr spc="-10" dirty="0"/>
              <a:t>Clustering</a:t>
            </a: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0" spc="-5" dirty="0">
                <a:latin typeface="Arial"/>
                <a:cs typeface="Arial"/>
              </a:rPr>
              <a:t>Relatively very</a:t>
            </a:r>
            <a:r>
              <a:rPr sz="1600" b="0" spc="-215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slower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9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0" spc="-5" dirty="0">
                <a:latin typeface="Arial"/>
                <a:cs typeface="Arial"/>
              </a:rPr>
              <a:t>Agglomerative </a:t>
            </a:r>
            <a:r>
              <a:rPr sz="1600" b="0" dirty="0">
                <a:latin typeface="Arial"/>
                <a:cs typeface="Arial"/>
              </a:rPr>
              <a:t>clustering is</a:t>
            </a:r>
            <a:r>
              <a:rPr sz="1600" b="0" spc="-114" dirty="0">
                <a:latin typeface="Arial"/>
                <a:cs typeface="Arial"/>
              </a:rPr>
              <a:t> </a:t>
            </a:r>
            <a:r>
              <a:rPr lang="en-IN" sz="1600" b="0" spc="20" dirty="0">
                <a:latin typeface="Arial"/>
                <a:cs typeface="Arial"/>
              </a:rPr>
              <a:t>not that widely used </a:t>
            </a:r>
            <a:r>
              <a:rPr sz="1600" b="0" spc="-5" dirty="0">
                <a:latin typeface="Arial"/>
                <a:cs typeface="Arial"/>
              </a:rPr>
              <a:t>algorithm</a:t>
            </a:r>
            <a:endParaRPr sz="1600" dirty="0">
              <a:latin typeface="Arial"/>
              <a:cs typeface="Arial"/>
            </a:endParaRPr>
          </a:p>
          <a:p>
            <a:pPr marL="241300" marR="632460" indent="-228600">
              <a:lnSpc>
                <a:spcPct val="100000"/>
              </a:lnSpc>
              <a:spcBef>
                <a:spcPts val="111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0" dirty="0">
                <a:latin typeface="Arial"/>
                <a:cs typeface="Arial"/>
              </a:rPr>
              <a:t>Uses distance </a:t>
            </a:r>
            <a:r>
              <a:rPr sz="1600" b="0" spc="-5" dirty="0">
                <a:latin typeface="Arial"/>
                <a:cs typeface="Arial"/>
              </a:rPr>
              <a:t>as </a:t>
            </a:r>
            <a:r>
              <a:rPr sz="1600" b="0" dirty="0">
                <a:latin typeface="Arial"/>
                <a:cs typeface="Arial"/>
              </a:rPr>
              <a:t>a</a:t>
            </a:r>
            <a:r>
              <a:rPr sz="1600" b="0" spc="-95" dirty="0">
                <a:latin typeface="Arial"/>
                <a:cs typeface="Arial"/>
              </a:rPr>
              <a:t> </a:t>
            </a:r>
            <a:r>
              <a:rPr sz="1600" b="0" spc="15" dirty="0">
                <a:latin typeface="Arial"/>
                <a:cs typeface="Arial"/>
              </a:rPr>
              <a:t>measurefor  </a:t>
            </a:r>
            <a:r>
              <a:rPr sz="1600" b="0" spc="-5" dirty="0">
                <a:latin typeface="Arial"/>
                <a:cs typeface="Arial"/>
              </a:rPr>
              <a:t>(dis)similarity</a:t>
            </a:r>
            <a:endParaRPr sz="1600" dirty="0">
              <a:latin typeface="Arial"/>
              <a:cs typeface="Arial"/>
            </a:endParaRPr>
          </a:p>
          <a:p>
            <a:pPr marL="241300" marR="427990" indent="-2286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0" spc="-5" dirty="0">
                <a:latin typeface="Arial"/>
                <a:cs typeface="Arial"/>
              </a:rPr>
              <a:t>Helps suggest </a:t>
            </a:r>
            <a:r>
              <a:rPr sz="1600" b="0" dirty="0">
                <a:latin typeface="Arial"/>
                <a:cs typeface="Arial"/>
              </a:rPr>
              <a:t>optimal </a:t>
            </a:r>
            <a:r>
              <a:rPr sz="1600" b="0" spc="10" dirty="0">
                <a:latin typeface="Arial"/>
                <a:cs typeface="Arial"/>
              </a:rPr>
              <a:t>numbersof  </a:t>
            </a:r>
            <a:r>
              <a:rPr sz="1600" b="0" dirty="0">
                <a:latin typeface="Arial"/>
                <a:cs typeface="Arial"/>
              </a:rPr>
              <a:t>clusters in</a:t>
            </a:r>
            <a:r>
              <a:rPr sz="1600" b="0" spc="-190" dirty="0">
                <a:latin typeface="Arial"/>
                <a:cs typeface="Arial"/>
              </a:rPr>
              <a:t> </a:t>
            </a:r>
            <a:r>
              <a:rPr sz="1600" b="0" spc="-5" dirty="0">
                <a:latin typeface="Arial"/>
                <a:cs typeface="Arial"/>
              </a:rPr>
              <a:t>data.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600" b="0" dirty="0">
                <a:latin typeface="Arial"/>
                <a:cs typeface="Arial"/>
              </a:rPr>
              <a:t>Object </a:t>
            </a:r>
            <a:r>
              <a:rPr sz="1600" b="0" spc="-5" dirty="0">
                <a:latin typeface="Arial"/>
                <a:cs typeface="Arial"/>
              </a:rPr>
              <a:t>assigned </a:t>
            </a:r>
            <a:r>
              <a:rPr sz="1600" b="0" spc="5" dirty="0">
                <a:latin typeface="Arial"/>
                <a:cs typeface="Arial"/>
              </a:rPr>
              <a:t>to </a:t>
            </a:r>
            <a:r>
              <a:rPr sz="1600" b="0" dirty="0">
                <a:latin typeface="Arial"/>
                <a:cs typeface="Arial"/>
              </a:rPr>
              <a:t>a cluster</a:t>
            </a:r>
            <a:r>
              <a:rPr sz="1600" b="0" spc="-140" dirty="0">
                <a:latin typeface="Arial"/>
                <a:cs typeface="Arial"/>
              </a:rPr>
              <a:t> </a:t>
            </a:r>
            <a:r>
              <a:rPr sz="1600" b="0" spc="10" dirty="0">
                <a:latin typeface="Arial"/>
                <a:cs typeface="Arial"/>
              </a:rPr>
              <a:t>remainsin  </a:t>
            </a:r>
            <a:r>
              <a:rPr sz="1600" b="0" spc="-5" dirty="0">
                <a:latin typeface="Arial"/>
                <a:cs typeface="Arial"/>
              </a:rPr>
              <a:t>that</a:t>
            </a:r>
            <a:r>
              <a:rPr sz="1600" b="0" spc="-125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cluster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8547" y="1327531"/>
            <a:ext cx="3584575" cy="40305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Arial"/>
                <a:cs typeface="Arial"/>
              </a:rPr>
              <a:t>Non-Hierarchical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Clustering</a:t>
            </a:r>
            <a:endParaRPr sz="20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2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1600" spc="5" dirty="0">
                <a:latin typeface="Arial"/>
                <a:cs typeface="Arial"/>
              </a:rPr>
              <a:t>Fast </a:t>
            </a:r>
            <a:r>
              <a:rPr sz="1600" spc="-5" dirty="0">
                <a:latin typeface="Arial"/>
                <a:cs typeface="Arial"/>
              </a:rPr>
              <a:t>and preferable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15" dirty="0">
                <a:latin typeface="Arial"/>
                <a:cs typeface="Arial"/>
              </a:rPr>
              <a:t>usewith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large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datasets</a:t>
            </a:r>
          </a:p>
          <a:p>
            <a:pPr marL="228600" marR="506730" indent="-228600" algn="r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28600" algn="l"/>
                <a:tab pos="241935" algn="l"/>
              </a:tabLst>
            </a:pPr>
            <a:r>
              <a:rPr sz="1600" dirty="0">
                <a:latin typeface="Arial"/>
                <a:cs typeface="Arial"/>
              </a:rPr>
              <a:t>K-means is </a:t>
            </a:r>
            <a:r>
              <a:rPr sz="1600" spc="5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very popular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non-</a:t>
            </a:r>
            <a:endParaRPr sz="1600" dirty="0">
              <a:latin typeface="Arial"/>
              <a:cs typeface="Arial"/>
            </a:endParaRPr>
          </a:p>
          <a:p>
            <a:pPr marR="45974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hierarchical </a:t>
            </a:r>
            <a:r>
              <a:rPr sz="1600" dirty="0">
                <a:latin typeface="Arial"/>
                <a:cs typeface="Arial"/>
              </a:rPr>
              <a:t>clustering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technique</a:t>
            </a: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1600" dirty="0">
                <a:latin typeface="Arial"/>
                <a:cs typeface="Arial"/>
              </a:rPr>
              <a:t>Uses </a:t>
            </a:r>
            <a:r>
              <a:rPr sz="1600" spc="-5" dirty="0">
                <a:latin typeface="Arial"/>
                <a:cs typeface="Arial"/>
              </a:rPr>
              <a:t>within </a:t>
            </a:r>
            <a:r>
              <a:rPr sz="1600" dirty="0">
                <a:latin typeface="Arial"/>
                <a:cs typeface="Arial"/>
              </a:rPr>
              <a:t>cluster </a:t>
            </a:r>
            <a:r>
              <a:rPr sz="1600" spc="10" dirty="0">
                <a:latin typeface="Arial"/>
                <a:cs typeface="Arial"/>
              </a:rPr>
              <a:t>varianceas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</a:t>
            </a:r>
            <a:endParaRPr sz="16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measure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similarity</a:t>
            </a:r>
            <a:endParaRPr sz="1600" dirty="0">
              <a:latin typeface="Arial"/>
              <a:cs typeface="Arial"/>
            </a:endParaRPr>
          </a:p>
          <a:p>
            <a:pPr marL="241300" marR="269240" indent="-22923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1600" spc="-5" dirty="0">
                <a:latin typeface="Arial"/>
                <a:cs typeface="Arial"/>
              </a:rPr>
              <a:t>Non-hierarchical </a:t>
            </a:r>
            <a:r>
              <a:rPr sz="1600" dirty="0">
                <a:latin typeface="Arial"/>
                <a:cs typeface="Arial"/>
              </a:rPr>
              <a:t>clustering</a:t>
            </a:r>
            <a:r>
              <a:rPr sz="1600" spc="-2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require  </a:t>
            </a:r>
            <a:r>
              <a:rPr sz="1600" dirty="0">
                <a:latin typeface="Arial"/>
                <a:cs typeface="Arial"/>
              </a:rPr>
              <a:t>number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clusters </a:t>
            </a:r>
            <a:r>
              <a:rPr sz="1600" spc="-5" dirty="0">
                <a:latin typeface="Arial"/>
                <a:cs typeface="Arial"/>
              </a:rPr>
              <a:t>as an input  </a:t>
            </a:r>
            <a:r>
              <a:rPr sz="1600" dirty="0">
                <a:latin typeface="Arial"/>
                <a:cs typeface="Arial"/>
              </a:rPr>
              <a:t>parameter for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starting</a:t>
            </a:r>
          </a:p>
          <a:p>
            <a:pPr marL="241300" marR="5080" indent="-22923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1600" dirty="0">
                <a:latin typeface="Arial"/>
                <a:cs typeface="Arial"/>
              </a:rPr>
              <a:t>Objects can </a:t>
            </a:r>
            <a:r>
              <a:rPr sz="1600" spc="-5" dirty="0">
                <a:latin typeface="Arial"/>
                <a:cs typeface="Arial"/>
              </a:rPr>
              <a:t>be reassigned </a:t>
            </a:r>
            <a:r>
              <a:rPr sz="1600" spc="5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other  </a:t>
            </a:r>
            <a:r>
              <a:rPr sz="1600" dirty="0">
                <a:latin typeface="Arial"/>
                <a:cs typeface="Arial"/>
              </a:rPr>
              <a:t>clusters </a:t>
            </a:r>
            <a:r>
              <a:rPr sz="1600" spc="-5" dirty="0">
                <a:latin typeface="Arial"/>
                <a:cs typeface="Arial"/>
              </a:rPr>
              <a:t>during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clustering</a:t>
            </a:r>
            <a:r>
              <a:rPr lang="en-IN" sz="1600" spc="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process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216" y="3242309"/>
            <a:ext cx="33451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dirty="0">
                <a:solidFill>
                  <a:srgbClr val="FFFFFF"/>
                </a:solidFill>
                <a:latin typeface="Arial"/>
                <a:cs typeface="Arial"/>
              </a:rPr>
              <a:t>Hierarchical</a:t>
            </a:r>
            <a:r>
              <a:rPr b="1" i="1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i="1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38" y="356108"/>
            <a:ext cx="701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4590" algn="l"/>
              </a:tabLst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Hierarchical</a:t>
            </a:r>
            <a:r>
              <a:rPr b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Clustering</a:t>
            </a:r>
            <a:r>
              <a:rPr b="1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-	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(dis)similarity</a:t>
            </a:r>
            <a:r>
              <a:rPr b="1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measure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5" dirty="0"/>
              <a:t>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561238" y="1325371"/>
            <a:ext cx="7579995" cy="49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63905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Hierarchical Clustering is </a:t>
            </a:r>
            <a:r>
              <a:rPr sz="2400" dirty="0">
                <a:latin typeface="Arial"/>
                <a:cs typeface="Arial"/>
              </a:rPr>
              <a:t>based on </a:t>
            </a:r>
            <a:r>
              <a:rPr sz="2400" spc="-5" dirty="0">
                <a:latin typeface="Arial"/>
                <a:cs typeface="Arial"/>
              </a:rPr>
              <a:t>dis(similarity)  </a:t>
            </a:r>
            <a:r>
              <a:rPr sz="2400" dirty="0">
                <a:latin typeface="Arial"/>
                <a:cs typeface="Arial"/>
              </a:rPr>
              <a:t>measure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Most software package </a:t>
            </a:r>
            <a:r>
              <a:rPr sz="2400" dirty="0">
                <a:latin typeface="Arial"/>
                <a:cs typeface="Arial"/>
              </a:rPr>
              <a:t>calculate a measure of  </a:t>
            </a:r>
            <a:r>
              <a:rPr sz="2400" spc="-5" dirty="0">
                <a:latin typeface="Arial"/>
                <a:cs typeface="Arial"/>
              </a:rPr>
              <a:t>dissimilarity </a:t>
            </a:r>
            <a:r>
              <a:rPr sz="2400" dirty="0">
                <a:latin typeface="Arial"/>
                <a:cs typeface="Arial"/>
              </a:rPr>
              <a:t>by estimating the distance </a:t>
            </a:r>
            <a:r>
              <a:rPr sz="2400" spc="-5" dirty="0">
                <a:latin typeface="Arial"/>
                <a:cs typeface="Arial"/>
              </a:rPr>
              <a:t>between </a:t>
            </a:r>
            <a:r>
              <a:rPr sz="2400" dirty="0">
                <a:latin typeface="Arial"/>
                <a:cs typeface="Arial"/>
              </a:rPr>
              <a:t>pair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objects</a:t>
            </a:r>
            <a:endParaRPr sz="2400">
              <a:latin typeface="Arial"/>
              <a:cs typeface="Arial"/>
            </a:endParaRPr>
          </a:p>
          <a:p>
            <a:pPr marL="241300" marR="327660" indent="-228600">
              <a:lnSpc>
                <a:spcPct val="100000"/>
              </a:lnSpc>
              <a:spcBef>
                <a:spcPts val="1705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Objects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shorter distance are considered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similar,  </a:t>
            </a:r>
            <a:r>
              <a:rPr sz="2400" spc="-5" dirty="0">
                <a:latin typeface="Arial"/>
                <a:cs typeface="Arial"/>
              </a:rPr>
              <a:t>whereas </a:t>
            </a:r>
            <a:r>
              <a:rPr sz="2400" dirty="0">
                <a:latin typeface="Arial"/>
                <a:cs typeface="Arial"/>
              </a:rPr>
              <a:t>objects </a:t>
            </a:r>
            <a:r>
              <a:rPr sz="2400" spc="-10" dirty="0">
                <a:latin typeface="Arial"/>
                <a:cs typeface="Arial"/>
              </a:rPr>
              <a:t>with </a:t>
            </a:r>
            <a:r>
              <a:rPr sz="2400" spc="-5" dirty="0">
                <a:latin typeface="Arial"/>
                <a:cs typeface="Arial"/>
              </a:rPr>
              <a:t>larger </a:t>
            </a:r>
            <a:r>
              <a:rPr sz="2400" dirty="0">
                <a:latin typeface="Arial"/>
                <a:cs typeface="Arial"/>
              </a:rPr>
              <a:t>distance are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dissimilar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710"/>
              </a:spcBef>
              <a:buFont typeface="Wingdings"/>
              <a:buChar char="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Measures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similarity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dirty="0">
                <a:latin typeface="Arial"/>
                <a:cs typeface="Arial"/>
              </a:rPr>
              <a:t>Euclidean distance (most commonly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used)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spc="-5" dirty="0">
                <a:latin typeface="Arial"/>
                <a:cs typeface="Arial"/>
              </a:rPr>
              <a:t>City Block </a:t>
            </a:r>
            <a:r>
              <a:rPr sz="2400" dirty="0">
                <a:latin typeface="Arial"/>
                <a:cs typeface="Arial"/>
              </a:rPr>
              <a:t>or Manhattan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  <a:p>
            <a:pPr marL="472440" lvl="1" indent="-229235">
              <a:lnSpc>
                <a:spcPct val="100000"/>
              </a:lnSpc>
              <a:spcBef>
                <a:spcPts val="600"/>
              </a:spcBef>
              <a:buChar char="–"/>
              <a:tabLst>
                <a:tab pos="473075" algn="l"/>
              </a:tabLst>
            </a:pPr>
            <a:r>
              <a:rPr sz="2400" spc="-5" dirty="0">
                <a:latin typeface="Arial"/>
                <a:cs typeface="Arial"/>
              </a:rPr>
              <a:t>Chebyshev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distance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1763</Words>
  <Application>Microsoft Office PowerPoint</Application>
  <PresentationFormat>On-screen Show (4:3)</PresentationFormat>
  <Paragraphs>326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Clustering</vt:lpstr>
      <vt:lpstr>Simple Clustering e.g.</vt:lpstr>
      <vt:lpstr>Steps involved in Clustering Analysis</vt:lpstr>
      <vt:lpstr>Formulate the clustering problem</vt:lpstr>
      <vt:lpstr>Decide the clustering procedure</vt:lpstr>
      <vt:lpstr>Hierarchical Vs. Non-Hierarchical clustering</vt:lpstr>
      <vt:lpstr>Hierarchical Clustering</vt:lpstr>
      <vt:lpstr>Hierarchical Clustering - (dis)similarity measure</vt:lpstr>
      <vt:lpstr>Distance Computation</vt:lpstr>
      <vt:lpstr>Distance Computation Contd…</vt:lpstr>
      <vt:lpstr>Chebyshev Distance</vt:lpstr>
      <vt:lpstr>Manhattan Distance</vt:lpstr>
      <vt:lpstr>Hierarchical Clustering | Agglomerative Clustering</vt:lpstr>
      <vt:lpstr>Agglomerative Clustering Procedures</vt:lpstr>
      <vt:lpstr>Clustering e.g. 1 : Clustering for Retail Customers</vt:lpstr>
      <vt:lpstr>Building the hierarchical clusters (without variablescaling)</vt:lpstr>
      <vt:lpstr>Building the hierarchical clusters (with variablescaling)</vt:lpstr>
      <vt:lpstr>Profiling the clusters</vt:lpstr>
      <vt:lpstr>Non-Hierarchical Clustering  (K Means)</vt:lpstr>
      <vt:lpstr>K Means Clustering</vt:lpstr>
      <vt:lpstr>K Means Algorithm</vt:lpstr>
      <vt:lpstr>K-means advantages</vt:lpstr>
      <vt:lpstr>Why find optimal No. of Clusters?</vt:lpstr>
      <vt:lpstr>Optimal No. of Clusters</vt:lpstr>
      <vt:lpstr>Plotting the clusters</vt:lpstr>
      <vt:lpstr>Profiling the clusters</vt:lpstr>
      <vt:lpstr>Next steps after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using Hierarchical Clustering and K Means</dc:title>
  <dc:creator>rajesh.jakhotia</dc:creator>
  <cp:lastModifiedBy>Aritra Sinha</cp:lastModifiedBy>
  <cp:revision>7</cp:revision>
  <dcterms:created xsi:type="dcterms:W3CDTF">2020-10-11T17:24:16Z</dcterms:created>
  <dcterms:modified xsi:type="dcterms:W3CDTF">2020-12-16T02:12:50Z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2020-10-11T00:00:00Z</vt:filetime>
  </property>
</Properties>
</file>