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1" r:id="rId4"/>
  </p:sldMasterIdLst>
  <p:sldIdLst>
    <p:sldId id="257" r:id="rId5"/>
    <p:sldId id="271" r:id="rId6"/>
    <p:sldId id="426" r:id="rId7"/>
    <p:sldId id="427" r:id="rId8"/>
    <p:sldId id="278" r:id="rId9"/>
    <p:sldId id="430" r:id="rId10"/>
    <p:sldId id="429" r:id="rId11"/>
    <p:sldId id="431" r:id="rId12"/>
    <p:sldId id="274" r:id="rId13"/>
    <p:sldId id="273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052"/>
    <a:srgbClr val="FF9933"/>
    <a:srgbClr val="9FE6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4:13:49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20193 11555 7 0,'0'0'27'0,"0"0"-4"15,0 0-8-15,0 0-7 16,0 0 2-16,0 0 4 16,0 0 2-16,0 0 2 15,0 0 0-15,0 0-2 16,0 0-1-16,0 0-2 15,0 0-2-15,0 0 2 16,0 0 4-16,0 0 2 16,0 0 1-16,0 0-4 0,0 0-1 15,0 0-3 1,0 0-3-16,0 0-4 16,0 0-4-16,0 0-1 0,0 0 0 15,0 0 0-15,0 0 1 16,0 0 0-16,0 0 2 15,0 0-2-15,0 0 1 16,0 0 0-16,0 0-2 16,0 0 0-16,0 0-3 15,0 0 1-15,0 0-2 16,0 0 4-16,0 0 0 16,0 0 3-16,0 0-2 15,0 0-1-15,0 0 0 16,0 0 2-16,0 0-2 15,0 0 0-15,0 0 0 0,0 0 1 16,0 0-1-16,0 0 2 16,0 0-2-16,0 0 1 15,0 0 0-15,0 0 2 16,0 0-3-16,0 0 0 16,0 0 0-16,0 0-2 15,0 0 2-15,0 0-1 16,0 0-3-16,0 0 0 15,-2 0 1-15,0 0 2 16,0 0-16-16,0 0-115 16,-1 0-57-16</inkml:trace>
  <inkml:trace contextRef="#ctx0" brushRef="#br0" timeOffset="712.72">22936 11635 86 0,'0'0'92'0,"0"0"-37"15,0 0 10-15,0 0-20 16,0 0-22-16,0 0-11 15,0 0-6-15,0-2-1 16,0 2 8-16,0 0 14 0,0 0-2 16,0 0-3-16,0 0 1 15,0 0-2-15,0 0-8 16,0 0-4-16,0 0-3 16,0 0-5-16,0-3 3 15,0 3-2-15,0 0-2 16,0 0-77-16,0-4-253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6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827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08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0321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41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016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86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31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9728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6CA2E2-0D20-4391-8F3E-CAAFE6E7FA52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5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7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7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07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122433" cy="3686015"/>
          </a:xfrm>
        </p:spPr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92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DECB-8EF6-4A60-8E14-E10DAC2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Bias and Variance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5A2C98B-06B4-4D26-8C84-80DCB14448CA}"/>
              </a:ext>
            </a:extLst>
          </p:cNvPr>
          <p:cNvSpPr txBox="1">
            <a:spLocks/>
          </p:cNvSpPr>
          <p:nvPr/>
        </p:nvSpPr>
        <p:spPr>
          <a:xfrm>
            <a:off x="2180197" y="1740209"/>
            <a:ext cx="247045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200" dirty="0"/>
              <a:t>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37E81-32DC-4C1B-9816-A659D442F57F}"/>
              </a:ext>
            </a:extLst>
          </p:cNvPr>
          <p:cNvSpPr txBox="1"/>
          <p:nvPr/>
        </p:nvSpPr>
        <p:spPr>
          <a:xfrm>
            <a:off x="829765" y="2315773"/>
            <a:ext cx="5312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Franklin Gothic Book (Body)"/>
              </a:rPr>
              <a:t>Error Made in Model Complexity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Franklin Gothic Book (Body)"/>
              </a:rPr>
              <a:t>If Assumptions are too Simple the Model gets a High 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Franklin Gothic Book (Body)"/>
              </a:rPr>
              <a:t>If complexity is too High, then  Bias is  very 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1" dirty="0">
              <a:latin typeface="Franklin Gothic Book (Body)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8D1BF9E-8079-4243-969A-C5B1CD5FBAAB}"/>
              </a:ext>
            </a:extLst>
          </p:cNvPr>
          <p:cNvSpPr txBox="1">
            <a:spLocks/>
          </p:cNvSpPr>
          <p:nvPr/>
        </p:nvSpPr>
        <p:spPr>
          <a:xfrm>
            <a:off x="2214597" y="4299819"/>
            <a:ext cx="247045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200" dirty="0"/>
              <a:t>Variance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700E05-742F-414B-9204-C6E8066C206E}"/>
              </a:ext>
            </a:extLst>
          </p:cNvPr>
          <p:cNvSpPr txBox="1"/>
          <p:nvPr/>
        </p:nvSpPr>
        <p:spPr>
          <a:xfrm>
            <a:off x="864165" y="4875383"/>
            <a:ext cx="5312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Franklin Gothic Book (Body)"/>
              </a:rPr>
              <a:t>Error that comes from sensitivity to small data fluctuations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Franklin Gothic Book (Body)"/>
              </a:rPr>
              <a:t>If Assumptions are too Complex the model gets a high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1" dirty="0">
              <a:latin typeface="Franklin Gothic Book (Body)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4E5CE4-8DEE-4883-BDDC-F80CCAAC8F70}"/>
              </a:ext>
            </a:extLst>
          </p:cNvPr>
          <p:cNvGrpSpPr/>
          <p:nvPr/>
        </p:nvGrpSpPr>
        <p:grpSpPr>
          <a:xfrm>
            <a:off x="3044206" y="-1404324"/>
            <a:ext cx="9999672" cy="7610011"/>
            <a:chOff x="3857006" y="-1667683"/>
            <a:chExt cx="9999672" cy="7610011"/>
          </a:xfrm>
        </p:grpSpPr>
        <p:sp>
          <p:nvSpPr>
            <p:cNvPr id="91" name="Title 1">
              <a:extLst>
                <a:ext uri="{FF2B5EF4-FFF2-40B4-BE49-F238E27FC236}">
                  <a16:creationId xmlns:a16="http://schemas.microsoft.com/office/drawing/2014/main" id="{E7DD41F6-ADB5-4067-BE71-B3E9B7DEA7B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773161" y="2575948"/>
              <a:ext cx="1613114" cy="619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pPr algn="ctr"/>
              <a:r>
                <a:rPr lang="en-IN" sz="1500" dirty="0"/>
                <a:t>Error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52C384-694F-4E33-8F93-10F06F085B04}"/>
                </a:ext>
              </a:extLst>
            </p:cNvPr>
            <p:cNvGrpSpPr/>
            <p:nvPr/>
          </p:nvGrpSpPr>
          <p:grpSpPr>
            <a:xfrm>
              <a:off x="3857006" y="-1667683"/>
              <a:ext cx="9999672" cy="7610011"/>
              <a:chOff x="3857006" y="-1667683"/>
              <a:chExt cx="9999672" cy="7610011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589FE639-CE44-4DF0-AD9F-54B01CF3E47D}"/>
                  </a:ext>
                </a:extLst>
              </p:cNvPr>
              <p:cNvSpPr/>
              <p:nvPr/>
            </p:nvSpPr>
            <p:spPr>
              <a:xfrm rot="10058991">
                <a:off x="8102141" y="-1667683"/>
                <a:ext cx="5754537" cy="5866444"/>
              </a:xfrm>
              <a:prstGeom prst="arc">
                <a:avLst>
                  <a:gd name="adj1" fmla="val 16918221"/>
                  <a:gd name="adj2" fmla="val 657793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65B06101-3F91-41AF-B248-CF40FF808D0E}"/>
                  </a:ext>
                </a:extLst>
              </p:cNvPr>
              <p:cNvSpPr/>
              <p:nvPr/>
            </p:nvSpPr>
            <p:spPr>
              <a:xfrm rot="10800000" flipH="1">
                <a:off x="3857006" y="-1500725"/>
                <a:ext cx="7049324" cy="5805438"/>
              </a:xfrm>
              <a:prstGeom prst="arc">
                <a:avLst>
                  <a:gd name="adj1" fmla="val 17252514"/>
                  <a:gd name="adj2" fmla="val 87128"/>
                </a:avLst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FB7A9EC8-E427-4FBC-8FD3-FF8A32CB3E59}"/>
                  </a:ext>
                </a:extLst>
              </p:cNvPr>
              <p:cNvSpPr/>
              <p:nvPr/>
            </p:nvSpPr>
            <p:spPr>
              <a:xfrm rot="10800000">
                <a:off x="8354045" y="-259960"/>
                <a:ext cx="2295439" cy="3192292"/>
              </a:xfrm>
              <a:prstGeom prst="arc">
                <a:avLst>
                  <a:gd name="adj1" fmla="val 10793588"/>
                  <a:gd name="adj2" fmla="val 0"/>
                </a:avLst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25233D4-2087-4DEB-A7BB-05013C8B8F45}"/>
                  </a:ext>
                </a:extLst>
              </p:cNvPr>
              <p:cNvGrpSpPr/>
              <p:nvPr/>
            </p:nvGrpSpPr>
            <p:grpSpPr>
              <a:xfrm>
                <a:off x="7603695" y="1092028"/>
                <a:ext cx="4417761" cy="4850300"/>
                <a:chOff x="7603695" y="1092028"/>
                <a:chExt cx="4417761" cy="485030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A4738E0-EEF2-4D4A-AAC5-1ADD5E1CAE21}"/>
                    </a:ext>
                  </a:extLst>
                </p:cNvPr>
                <p:cNvCxnSpPr/>
                <p:nvPr/>
              </p:nvCxnSpPr>
              <p:spPr>
                <a:xfrm>
                  <a:off x="9475261" y="1265539"/>
                  <a:ext cx="0" cy="30391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itle 1">
                  <a:extLst>
                    <a:ext uri="{FF2B5EF4-FFF2-40B4-BE49-F238E27FC236}">
                      <a16:creationId xmlns:a16="http://schemas.microsoft.com/office/drawing/2014/main" id="{CB4DBA06-F9A5-4AC1-B1F6-02E46DD399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332982" y="1092028"/>
                  <a:ext cx="1613114" cy="619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defTabSz="914400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000" b="1">
                      <a:solidFill>
                        <a:srgbClr val="FFC000"/>
                      </a:solidFill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IN" sz="1500" dirty="0"/>
                    <a:t>Total Error</a:t>
                  </a:r>
                </a:p>
              </p:txBody>
            </p:sp>
            <p:sp>
              <p:nvSpPr>
                <p:cNvPr id="82" name="Title 1">
                  <a:extLst>
                    <a:ext uri="{FF2B5EF4-FFF2-40B4-BE49-F238E27FC236}">
                      <a16:creationId xmlns:a16="http://schemas.microsoft.com/office/drawing/2014/main" id="{A37E7097-57E5-4301-8571-CF1D0E02EE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506239" y="2460297"/>
                  <a:ext cx="1045392" cy="619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defTabSz="914400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000" b="1">
                      <a:solidFill>
                        <a:srgbClr val="FFC000"/>
                      </a:solidFill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IN" sz="1500" dirty="0">
                      <a:solidFill>
                        <a:srgbClr val="92D050"/>
                      </a:solidFill>
                    </a:rPr>
                    <a:t>Variance</a:t>
                  </a:r>
                </a:p>
              </p:txBody>
            </p:sp>
            <p:sp>
              <p:nvSpPr>
                <p:cNvPr id="84" name="Title 1">
                  <a:extLst>
                    <a:ext uri="{FF2B5EF4-FFF2-40B4-BE49-F238E27FC236}">
                      <a16:creationId xmlns:a16="http://schemas.microsoft.com/office/drawing/2014/main" id="{74401403-9EEE-4E0E-919D-FC4ABD108C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126788" y="3635521"/>
                  <a:ext cx="1045392" cy="619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defTabSz="914400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000" b="1">
                      <a:solidFill>
                        <a:srgbClr val="FFC000"/>
                      </a:solidFill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IN" sz="15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Bias</a:t>
                  </a:r>
                  <a:r>
                    <a:rPr lang="en-IN" sz="1500" baseline="30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94EDB64-60E5-4520-90ED-13ECA4DCD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8869" y="1256705"/>
                  <a:ext cx="0" cy="3048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3837824-0C0F-40FD-9D52-2786A5815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8869" y="4304713"/>
                  <a:ext cx="345253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itle 1">
                  <a:extLst>
                    <a:ext uri="{FF2B5EF4-FFF2-40B4-BE49-F238E27FC236}">
                      <a16:creationId xmlns:a16="http://schemas.microsoft.com/office/drawing/2014/main" id="{AA518CB4-34C3-49E8-AEB7-DABD26DDF5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4176" y="4255452"/>
                  <a:ext cx="2092063" cy="619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defTabSz="914400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000" b="1">
                      <a:solidFill>
                        <a:srgbClr val="FFC000"/>
                      </a:solidFill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IN" sz="1500" dirty="0"/>
                    <a:t>Model Complexity</a:t>
                  </a:r>
                </a:p>
              </p:txBody>
            </p:sp>
            <p:sp>
              <p:nvSpPr>
                <p:cNvPr id="5" name="Title 1">
                  <a:extLst>
                    <a:ext uri="{FF2B5EF4-FFF2-40B4-BE49-F238E27FC236}">
                      <a16:creationId xmlns:a16="http://schemas.microsoft.com/office/drawing/2014/main" id="{48E0D27B-3F53-4680-8E12-0E9D809B6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03695" y="5322397"/>
                  <a:ext cx="1045392" cy="619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defTabSz="914400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000" b="1">
                      <a:solidFill>
                        <a:srgbClr val="FFC000"/>
                      </a:solidFill>
                      <a:ea typeface="+mj-ea"/>
                      <a:cs typeface="+mj-cs"/>
                    </a:defRPr>
                  </a:lvl1pPr>
                </a:lstStyle>
                <a:p>
                  <a:r>
                    <a:rPr lang="en-IN" sz="2500" dirty="0"/>
                    <a:t>Error</a:t>
                  </a:r>
                </a:p>
              </p:txBody>
            </p:sp>
            <p:sp>
              <p:nvSpPr>
                <p:cNvPr id="6" name="Title 1">
                  <a:extLst>
                    <a:ext uri="{FF2B5EF4-FFF2-40B4-BE49-F238E27FC236}">
                      <a16:creationId xmlns:a16="http://schemas.microsoft.com/office/drawing/2014/main" id="{AEDFCEC7-4C5A-4C16-A170-144982D4AA3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799939" y="5312010"/>
                  <a:ext cx="1045392" cy="619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defTabSz="914400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000" b="1">
                      <a:solidFill>
                        <a:srgbClr val="FFC000"/>
                      </a:solidFill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IN" sz="2500" dirty="0">
                      <a:solidFill>
                        <a:schemeClr val="tx1"/>
                      </a:solidFill>
                    </a:rPr>
                    <a:t>Bias</a:t>
                  </a:r>
                  <a:r>
                    <a:rPr lang="en-IN" sz="2500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3D641342-89A5-4F91-9D4B-7C11AE9775B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214700" y="5297633"/>
                  <a:ext cx="1806756" cy="619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defTabSz="914400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000" b="1">
                      <a:solidFill>
                        <a:srgbClr val="FFC000"/>
                      </a:solidFill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IN" sz="2500" dirty="0">
                      <a:solidFill>
                        <a:srgbClr val="92D050"/>
                      </a:solidFill>
                    </a:rPr>
                    <a:t>Variance</a:t>
                  </a:r>
                </a:p>
              </p:txBody>
            </p:sp>
            <p:sp>
              <p:nvSpPr>
                <p:cNvPr id="28" name="Plus Sign 27">
                  <a:extLst>
                    <a:ext uri="{FF2B5EF4-FFF2-40B4-BE49-F238E27FC236}">
                      <a16:creationId xmlns:a16="http://schemas.microsoft.com/office/drawing/2014/main" id="{346D9674-AB3F-4AEA-8057-C39CAA7C0429}"/>
                    </a:ext>
                  </a:extLst>
                </p:cNvPr>
                <p:cNvSpPr/>
                <p:nvPr/>
              </p:nvSpPr>
              <p:spPr>
                <a:xfrm>
                  <a:off x="9952739" y="5466052"/>
                  <a:ext cx="350247" cy="310873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500"/>
                </a:p>
              </p:txBody>
            </p:sp>
            <p:sp>
              <p:nvSpPr>
                <p:cNvPr id="8" name="Equals 7">
                  <a:extLst>
                    <a:ext uri="{FF2B5EF4-FFF2-40B4-BE49-F238E27FC236}">
                      <a16:creationId xmlns:a16="http://schemas.microsoft.com/office/drawing/2014/main" id="{06BED4B8-8073-458E-968B-D695D330E332}"/>
                    </a:ext>
                  </a:extLst>
                </p:cNvPr>
                <p:cNvSpPr/>
                <p:nvPr/>
              </p:nvSpPr>
              <p:spPr>
                <a:xfrm>
                  <a:off x="8505372" y="5524108"/>
                  <a:ext cx="391162" cy="211041"/>
                </a:xfrm>
                <a:prstGeom prst="mathEqual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128236A-0F97-4CA3-A3A6-05A067DB45BF}"/>
                    </a:ext>
                  </a:extLst>
                </p:cNvPr>
                <p:cNvSpPr/>
                <p:nvPr/>
              </p:nvSpPr>
              <p:spPr>
                <a:xfrm>
                  <a:off x="7603695" y="5322397"/>
                  <a:ext cx="4417761" cy="595167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67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Quick Concept Quiz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70B96-C16B-4B28-B8CB-383569CC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18" y="1690687"/>
            <a:ext cx="5164705" cy="17049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6037C6-8ADA-411A-94CD-F7E132AAE7FC}"/>
              </a:ext>
            </a:extLst>
          </p:cNvPr>
          <p:cNvSpPr txBox="1">
            <a:spLocks/>
          </p:cNvSpPr>
          <p:nvPr/>
        </p:nvSpPr>
        <p:spPr>
          <a:xfrm>
            <a:off x="2192289" y="3429000"/>
            <a:ext cx="59311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200" dirty="0"/>
              <a:t>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9FABC9-E689-4331-965C-C56C27A31354}"/>
              </a:ext>
            </a:extLst>
          </p:cNvPr>
          <p:cNvSpPr txBox="1">
            <a:spLocks/>
          </p:cNvSpPr>
          <p:nvPr/>
        </p:nvSpPr>
        <p:spPr>
          <a:xfrm>
            <a:off x="4651791" y="3429000"/>
            <a:ext cx="59311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200" dirty="0"/>
              <a:t>B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41FF89-984F-4CE7-BC41-6B4420DD4A80}"/>
              </a:ext>
            </a:extLst>
          </p:cNvPr>
          <p:cNvSpPr txBox="1">
            <a:spLocks/>
          </p:cNvSpPr>
          <p:nvPr/>
        </p:nvSpPr>
        <p:spPr>
          <a:xfrm>
            <a:off x="6593468" y="2312441"/>
            <a:ext cx="5598531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Q: Which of the 2 graphs have a higher Variance?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D3ECB-F780-45F4-A370-EB077B28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18" y="4518295"/>
            <a:ext cx="6472586" cy="17049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73CF94D-9342-4F3C-A83D-821B6C2DF0F7}"/>
              </a:ext>
            </a:extLst>
          </p:cNvPr>
          <p:cNvSpPr txBox="1">
            <a:spLocks/>
          </p:cNvSpPr>
          <p:nvPr/>
        </p:nvSpPr>
        <p:spPr>
          <a:xfrm>
            <a:off x="524931" y="2064411"/>
            <a:ext cx="59311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7077254-8190-41A1-9503-D490BE228341}"/>
              </a:ext>
            </a:extLst>
          </p:cNvPr>
          <p:cNvSpPr txBox="1">
            <a:spLocks/>
          </p:cNvSpPr>
          <p:nvPr/>
        </p:nvSpPr>
        <p:spPr>
          <a:xfrm>
            <a:off x="524931" y="4734928"/>
            <a:ext cx="59311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D2E557-2F61-4627-B3D2-38BA58647288}"/>
              </a:ext>
            </a:extLst>
          </p:cNvPr>
          <p:cNvSpPr txBox="1">
            <a:spLocks/>
          </p:cNvSpPr>
          <p:nvPr/>
        </p:nvSpPr>
        <p:spPr>
          <a:xfrm>
            <a:off x="7781438" y="4977338"/>
            <a:ext cx="3869292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Q: Rank The graphs in the Order of Highest to Lowest Bias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8C99DF-4382-4C6B-A016-7D4E88EDAE2C}"/>
              </a:ext>
            </a:extLst>
          </p:cNvPr>
          <p:cNvSpPr txBox="1">
            <a:spLocks/>
          </p:cNvSpPr>
          <p:nvPr/>
        </p:nvSpPr>
        <p:spPr>
          <a:xfrm>
            <a:off x="2060433" y="6253493"/>
            <a:ext cx="59311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200" dirty="0"/>
              <a:t>X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052F40-3A1C-4F57-8613-48BBBC5CCE45}"/>
              </a:ext>
            </a:extLst>
          </p:cNvPr>
          <p:cNvSpPr txBox="1">
            <a:spLocks/>
          </p:cNvSpPr>
          <p:nvPr/>
        </p:nvSpPr>
        <p:spPr>
          <a:xfrm>
            <a:off x="4519935" y="6253493"/>
            <a:ext cx="59311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200" dirty="0"/>
              <a:t>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AD5105-CE7B-4906-87F4-9CAB4791FEA3}"/>
              </a:ext>
            </a:extLst>
          </p:cNvPr>
          <p:cNvSpPr txBox="1">
            <a:spLocks/>
          </p:cNvSpPr>
          <p:nvPr/>
        </p:nvSpPr>
        <p:spPr>
          <a:xfrm>
            <a:off x="6386323" y="6253493"/>
            <a:ext cx="59311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2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1930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DECB-8EF6-4A60-8E14-E10DAC27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11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Supervised Learning and its Uses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76BEF6-68AA-4B80-90F3-36C4D62F5D5C}"/>
              </a:ext>
            </a:extLst>
          </p:cNvPr>
          <p:cNvCxnSpPr>
            <a:cxnSpLocks/>
          </p:cNvCxnSpPr>
          <p:nvPr/>
        </p:nvCxnSpPr>
        <p:spPr>
          <a:xfrm>
            <a:off x="3932243" y="1842044"/>
            <a:ext cx="0" cy="4764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5D2FA7-116D-4562-B2BD-A225FFD3F073}"/>
              </a:ext>
            </a:extLst>
          </p:cNvPr>
          <p:cNvCxnSpPr/>
          <p:nvPr/>
        </p:nvCxnSpPr>
        <p:spPr>
          <a:xfrm>
            <a:off x="7884752" y="1842044"/>
            <a:ext cx="0" cy="4764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1">
            <a:extLst>
              <a:ext uri="{FF2B5EF4-FFF2-40B4-BE49-F238E27FC236}">
                <a16:creationId xmlns:a16="http://schemas.microsoft.com/office/drawing/2014/main" id="{E270CB5E-2B1A-47C9-BFE7-E46706DEFE13}"/>
              </a:ext>
            </a:extLst>
          </p:cNvPr>
          <p:cNvSpPr txBox="1">
            <a:spLocks/>
          </p:cNvSpPr>
          <p:nvPr/>
        </p:nvSpPr>
        <p:spPr>
          <a:xfrm>
            <a:off x="1526899" y="1741144"/>
            <a:ext cx="1517083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/>
              <a:t>Definition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96B79718-DE38-4910-B8BD-0E61413A4E6B}"/>
              </a:ext>
            </a:extLst>
          </p:cNvPr>
          <p:cNvSpPr txBox="1">
            <a:spLocks/>
          </p:cNvSpPr>
          <p:nvPr/>
        </p:nvSpPr>
        <p:spPr>
          <a:xfrm>
            <a:off x="5088383" y="1740034"/>
            <a:ext cx="2287533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/>
              <a:t>Algorithms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9026D9E0-4E92-429D-AF57-224028F7035E}"/>
              </a:ext>
            </a:extLst>
          </p:cNvPr>
          <p:cNvSpPr txBox="1">
            <a:spLocks/>
          </p:cNvSpPr>
          <p:nvPr/>
        </p:nvSpPr>
        <p:spPr>
          <a:xfrm>
            <a:off x="8115722" y="1740034"/>
            <a:ext cx="3734136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Use Cases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206421C9-EC0A-46AB-B78B-61DBD4C1A146}"/>
              </a:ext>
            </a:extLst>
          </p:cNvPr>
          <p:cNvSpPr txBox="1">
            <a:spLocks/>
          </p:cNvSpPr>
          <p:nvPr/>
        </p:nvSpPr>
        <p:spPr>
          <a:xfrm>
            <a:off x="308452" y="2019405"/>
            <a:ext cx="1613114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/>
              <a:t>Independent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CD728670-B8E1-4E65-8AA9-95AC84A05881}"/>
              </a:ext>
            </a:extLst>
          </p:cNvPr>
          <p:cNvSpPr txBox="1">
            <a:spLocks/>
          </p:cNvSpPr>
          <p:nvPr/>
        </p:nvSpPr>
        <p:spPr>
          <a:xfrm>
            <a:off x="2314593" y="2019664"/>
            <a:ext cx="1613114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Dependent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1C7317-72EF-4E13-A34F-56703D568995}"/>
              </a:ext>
            </a:extLst>
          </p:cNvPr>
          <p:cNvGrpSpPr/>
          <p:nvPr/>
        </p:nvGrpSpPr>
        <p:grpSpPr>
          <a:xfrm>
            <a:off x="413942" y="2555344"/>
            <a:ext cx="1626364" cy="1242779"/>
            <a:chOff x="282406" y="2556803"/>
            <a:chExt cx="1626364" cy="1242779"/>
          </a:xfrm>
        </p:grpSpPr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D4C1F96F-8FC3-4E7D-9487-F85F015F590B}"/>
                </a:ext>
              </a:extLst>
            </p:cNvPr>
            <p:cNvSpPr txBox="1">
              <a:spLocks/>
            </p:cNvSpPr>
            <p:nvPr/>
          </p:nvSpPr>
          <p:spPr>
            <a:xfrm>
              <a:off x="295656" y="2556803"/>
              <a:ext cx="1613114" cy="619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200" dirty="0">
                  <a:solidFill>
                    <a:schemeClr val="tx1"/>
                  </a:solidFill>
                </a:rPr>
                <a:t>Feature A</a:t>
              </a: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3B5F663B-97F4-4893-B977-C703513CCA7C}"/>
                </a:ext>
              </a:extLst>
            </p:cNvPr>
            <p:cNvSpPr txBox="1">
              <a:spLocks/>
            </p:cNvSpPr>
            <p:nvPr/>
          </p:nvSpPr>
          <p:spPr>
            <a:xfrm>
              <a:off x="289032" y="2881479"/>
              <a:ext cx="1613114" cy="619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200" dirty="0">
                  <a:solidFill>
                    <a:schemeClr val="tx1"/>
                  </a:solidFill>
                </a:rPr>
                <a:t>Feature B</a:t>
              </a: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3E18C40F-9CB9-49C5-9128-FE26B368487E}"/>
                </a:ext>
              </a:extLst>
            </p:cNvPr>
            <p:cNvSpPr txBox="1">
              <a:spLocks/>
            </p:cNvSpPr>
            <p:nvPr/>
          </p:nvSpPr>
          <p:spPr>
            <a:xfrm>
              <a:off x="282406" y="3179651"/>
              <a:ext cx="1613114" cy="619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200" dirty="0">
                  <a:solidFill>
                    <a:schemeClr val="tx1"/>
                  </a:solidFill>
                </a:rPr>
                <a:t>Feature C</a:t>
              </a:r>
            </a:p>
          </p:txBody>
        </p:sp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5D765E23-2049-4A8B-A443-30ED1416ADEB}"/>
              </a:ext>
            </a:extLst>
          </p:cNvPr>
          <p:cNvSpPr txBox="1">
            <a:spLocks/>
          </p:cNvSpPr>
          <p:nvPr/>
        </p:nvSpPr>
        <p:spPr>
          <a:xfrm>
            <a:off x="2610206" y="2770730"/>
            <a:ext cx="949854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9B7937B-C9CF-45F9-B8DB-AD3C70FD56FA}"/>
              </a:ext>
            </a:extLst>
          </p:cNvPr>
          <p:cNvSpPr/>
          <p:nvPr/>
        </p:nvSpPr>
        <p:spPr>
          <a:xfrm>
            <a:off x="2042574" y="2836654"/>
            <a:ext cx="208354" cy="68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2A91184F-D36D-4431-B828-5B9A4BA795AF}"/>
              </a:ext>
            </a:extLst>
          </p:cNvPr>
          <p:cNvSpPr txBox="1">
            <a:spLocks/>
          </p:cNvSpPr>
          <p:nvPr/>
        </p:nvSpPr>
        <p:spPr>
          <a:xfrm>
            <a:off x="567865" y="4141728"/>
            <a:ext cx="3190097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Supervised Learning Types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0C085C5B-FCA6-4DD7-B3B6-F2BE3C94BA48}"/>
              </a:ext>
            </a:extLst>
          </p:cNvPr>
          <p:cNvSpPr txBox="1">
            <a:spLocks/>
          </p:cNvSpPr>
          <p:nvPr/>
        </p:nvSpPr>
        <p:spPr>
          <a:xfrm>
            <a:off x="246538" y="4633202"/>
            <a:ext cx="1613114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/>
              <a:t>Regression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2DCD73A3-0669-41E5-AFBF-8E386F7912E5}"/>
              </a:ext>
            </a:extLst>
          </p:cNvPr>
          <p:cNvSpPr txBox="1">
            <a:spLocks/>
          </p:cNvSpPr>
          <p:nvPr/>
        </p:nvSpPr>
        <p:spPr>
          <a:xfrm>
            <a:off x="2169426" y="4633461"/>
            <a:ext cx="1696367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Classification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EB01550D-BE29-4CCD-94E2-CC1950B2EF68}"/>
              </a:ext>
            </a:extLst>
          </p:cNvPr>
          <p:cNvSpPr txBox="1">
            <a:spLocks/>
          </p:cNvSpPr>
          <p:nvPr/>
        </p:nvSpPr>
        <p:spPr>
          <a:xfrm>
            <a:off x="231277" y="5414624"/>
            <a:ext cx="1613111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Continuous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A40F9389-B79B-41ED-8479-DDFC6F5CB1F3}"/>
              </a:ext>
            </a:extLst>
          </p:cNvPr>
          <p:cNvSpPr txBox="1">
            <a:spLocks/>
          </p:cNvSpPr>
          <p:nvPr/>
        </p:nvSpPr>
        <p:spPr>
          <a:xfrm>
            <a:off x="2509728" y="5424849"/>
            <a:ext cx="1613111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Categorical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D4BDEB-D382-44FD-A6CF-6587D1D43E6A}"/>
              </a:ext>
            </a:extLst>
          </p:cNvPr>
          <p:cNvSpPr txBox="1"/>
          <p:nvPr/>
        </p:nvSpPr>
        <p:spPr>
          <a:xfrm>
            <a:off x="4104224" y="2551409"/>
            <a:ext cx="3752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Ordinary Least Square /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Decision Tree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Random Forest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Boosting Trees Regression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AEDBFC-37E9-4C41-8ED4-EA334DED953C}"/>
              </a:ext>
            </a:extLst>
          </p:cNvPr>
          <p:cNvSpPr txBox="1"/>
          <p:nvPr/>
        </p:nvSpPr>
        <p:spPr>
          <a:xfrm>
            <a:off x="4106525" y="4699273"/>
            <a:ext cx="3610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Decision Trees /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Boosting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Support Vector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Naïve Bayes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041B393B-9B0A-4B07-AFFC-36A8AA90A07A}"/>
              </a:ext>
            </a:extLst>
          </p:cNvPr>
          <p:cNvSpPr txBox="1">
            <a:spLocks/>
          </p:cNvSpPr>
          <p:nvPr/>
        </p:nvSpPr>
        <p:spPr>
          <a:xfrm>
            <a:off x="4122839" y="2003983"/>
            <a:ext cx="3091633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Regression</a:t>
            </a: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42EB0F13-E7F0-474A-A567-2D717883EE2B}"/>
              </a:ext>
            </a:extLst>
          </p:cNvPr>
          <p:cNvSpPr txBox="1">
            <a:spLocks/>
          </p:cNvSpPr>
          <p:nvPr/>
        </p:nvSpPr>
        <p:spPr>
          <a:xfrm>
            <a:off x="4122839" y="4180468"/>
            <a:ext cx="3091633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88212-E8B5-4CAA-BB6B-FDE668675EC5}"/>
              </a:ext>
            </a:extLst>
          </p:cNvPr>
          <p:cNvSpPr txBox="1"/>
          <p:nvPr/>
        </p:nvSpPr>
        <p:spPr>
          <a:xfrm>
            <a:off x="7954278" y="2544940"/>
            <a:ext cx="4120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Measure effect on training regimen on sports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Predicting total Credit Card Spend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Predict Advertising Revenue based on Spending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Predict Blood Pressure based on Dosage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0646E-515A-419C-B21C-EC6BE189037B}"/>
              </a:ext>
            </a:extLst>
          </p:cNvPr>
          <p:cNvSpPr txBox="1"/>
          <p:nvPr/>
        </p:nvSpPr>
        <p:spPr>
          <a:xfrm>
            <a:off x="7954770" y="4699272"/>
            <a:ext cx="3485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Identify Marketing Target Leads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Identify High Risk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Estimate the claim likelihood for insurance 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>
                <a:latin typeface="Franklin Gothic Book (Body)"/>
              </a:rPr>
              <a:t>Identify factors that lead to a high Medical Risk Scenarios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67200CA8-5A05-4142-AFB0-25F92E464B81}"/>
              </a:ext>
            </a:extLst>
          </p:cNvPr>
          <p:cNvSpPr txBox="1">
            <a:spLocks/>
          </p:cNvSpPr>
          <p:nvPr/>
        </p:nvSpPr>
        <p:spPr>
          <a:xfrm>
            <a:off x="2351759" y="3091019"/>
            <a:ext cx="1553700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tx1"/>
                </a:solidFill>
              </a:rPr>
              <a:t>(Labelled Data)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35DBCAF-C7A9-435A-B339-203885C962F4}"/>
              </a:ext>
            </a:extLst>
          </p:cNvPr>
          <p:cNvSpPr txBox="1">
            <a:spLocks/>
          </p:cNvSpPr>
          <p:nvPr/>
        </p:nvSpPr>
        <p:spPr>
          <a:xfrm>
            <a:off x="246538" y="5009148"/>
            <a:ext cx="1613114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/>
              <a:t>Target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D08A8D5E-3850-4A10-92E8-8898FD783C62}"/>
              </a:ext>
            </a:extLst>
          </p:cNvPr>
          <p:cNvSpPr txBox="1">
            <a:spLocks/>
          </p:cNvSpPr>
          <p:nvPr/>
        </p:nvSpPr>
        <p:spPr>
          <a:xfrm>
            <a:off x="2169426" y="5009407"/>
            <a:ext cx="1696367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Target</a:t>
            </a: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36D86BC9-A33A-49A6-8494-A8029D39A00F}"/>
              </a:ext>
            </a:extLst>
          </p:cNvPr>
          <p:cNvSpPr txBox="1">
            <a:spLocks/>
          </p:cNvSpPr>
          <p:nvPr/>
        </p:nvSpPr>
        <p:spPr>
          <a:xfrm>
            <a:off x="263579" y="5730549"/>
            <a:ext cx="1613114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/>
              <a:t>Aim</a:t>
            </a:r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53BD7F2F-B61D-424D-B60A-D7DB526AC773}"/>
              </a:ext>
            </a:extLst>
          </p:cNvPr>
          <p:cNvSpPr txBox="1">
            <a:spLocks/>
          </p:cNvSpPr>
          <p:nvPr/>
        </p:nvSpPr>
        <p:spPr>
          <a:xfrm>
            <a:off x="2186467" y="5730808"/>
            <a:ext cx="1696367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Aim</a:t>
            </a: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05190A5-A823-47E3-ADA6-9F00978BF4A2}"/>
              </a:ext>
            </a:extLst>
          </p:cNvPr>
          <p:cNvSpPr txBox="1">
            <a:spLocks/>
          </p:cNvSpPr>
          <p:nvPr/>
        </p:nvSpPr>
        <p:spPr>
          <a:xfrm>
            <a:off x="231722" y="5939661"/>
            <a:ext cx="1613111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Predict the Value</a:t>
            </a: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F9F0F8DC-E754-462C-B62D-9C9E73E30615}"/>
              </a:ext>
            </a:extLst>
          </p:cNvPr>
          <p:cNvSpPr txBox="1">
            <a:spLocks/>
          </p:cNvSpPr>
          <p:nvPr/>
        </p:nvSpPr>
        <p:spPr>
          <a:xfrm>
            <a:off x="2019369" y="5992102"/>
            <a:ext cx="1947532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Predict the  Class/Class Probability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04FAB38-DE34-4F8B-BC05-75118F3DC2A0}"/>
              </a:ext>
            </a:extLst>
          </p:cNvPr>
          <p:cNvSpPr txBox="1">
            <a:spLocks/>
          </p:cNvSpPr>
          <p:nvPr/>
        </p:nvSpPr>
        <p:spPr>
          <a:xfrm>
            <a:off x="8151517" y="2013062"/>
            <a:ext cx="3091633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Regression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5A87099-8AC7-4797-91BB-8E743A7812D3}"/>
              </a:ext>
            </a:extLst>
          </p:cNvPr>
          <p:cNvSpPr txBox="1">
            <a:spLocks/>
          </p:cNvSpPr>
          <p:nvPr/>
        </p:nvSpPr>
        <p:spPr>
          <a:xfrm>
            <a:off x="8115722" y="4178120"/>
            <a:ext cx="3091633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091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5" grpId="0"/>
      <p:bldP spid="76" grpId="0"/>
      <p:bldP spid="80" grpId="0"/>
      <p:bldP spid="81" grpId="0"/>
      <p:bldP spid="85" grpId="0"/>
      <p:bldP spid="12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8" grpId="0"/>
      <p:bldP spid="21" grpId="0"/>
      <p:bldP spid="100" grpId="0"/>
      <p:bldP spid="30" grpId="0"/>
      <p:bldP spid="104" grpId="0"/>
      <p:bldP spid="106" grpId="0"/>
      <p:bldP spid="108" grpId="0"/>
      <p:bldP spid="110" grpId="0"/>
      <p:bldP spid="112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does a Supervised Problem Look ?</a:t>
            </a:r>
            <a:endParaRPr lang="zh-TW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AF1C29-FF1A-4B97-B2FD-276B1F615108}"/>
              </a:ext>
            </a:extLst>
          </p:cNvPr>
          <p:cNvGraphicFramePr>
            <a:graphicFrameLocks noGrp="1"/>
          </p:cNvGraphicFramePr>
          <p:nvPr/>
        </p:nvGraphicFramePr>
        <p:xfrm>
          <a:off x="2990557" y="2445511"/>
          <a:ext cx="5736771" cy="5885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348724487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0156008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768938711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463680149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641100643"/>
                    </a:ext>
                  </a:extLst>
                </a:gridCol>
                <a:gridCol w="787790">
                  <a:extLst>
                    <a:ext uri="{9D8B030D-6E8A-4147-A177-3AD203B41FA5}">
                      <a16:colId xmlns:a16="http://schemas.microsoft.com/office/drawing/2014/main" val="2104933674"/>
                    </a:ext>
                  </a:extLst>
                </a:gridCol>
                <a:gridCol w="835353">
                  <a:extLst>
                    <a:ext uri="{9D8B030D-6E8A-4147-A177-3AD203B41FA5}">
                      <a16:colId xmlns:a16="http://schemas.microsoft.com/office/drawing/2014/main" val="939544248"/>
                    </a:ext>
                  </a:extLst>
                </a:gridCol>
              </a:tblGrid>
              <a:tr h="5885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1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9A4ED1-DB89-4815-8C52-11334D72FDFC}"/>
              </a:ext>
            </a:extLst>
          </p:cNvPr>
          <p:cNvSpPr txBox="1"/>
          <p:nvPr/>
        </p:nvSpPr>
        <p:spPr>
          <a:xfrm>
            <a:off x="3123027" y="2596000"/>
            <a:ext cx="63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0DE9C-8020-4C21-9A07-4EF6AB6CDE9D}"/>
              </a:ext>
            </a:extLst>
          </p:cNvPr>
          <p:cNvSpPr txBox="1"/>
          <p:nvPr/>
        </p:nvSpPr>
        <p:spPr>
          <a:xfrm>
            <a:off x="3888544" y="2592432"/>
            <a:ext cx="47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68251-A6EA-4717-99AD-C3312EE6CD90}"/>
              </a:ext>
            </a:extLst>
          </p:cNvPr>
          <p:cNvSpPr txBox="1"/>
          <p:nvPr/>
        </p:nvSpPr>
        <p:spPr>
          <a:xfrm>
            <a:off x="4778307" y="2592432"/>
            <a:ext cx="47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1DC99-5513-4FE9-9BE7-EA054821AAAB}"/>
              </a:ext>
            </a:extLst>
          </p:cNvPr>
          <p:cNvSpPr txBox="1"/>
          <p:nvPr/>
        </p:nvSpPr>
        <p:spPr>
          <a:xfrm>
            <a:off x="5710496" y="2592432"/>
            <a:ext cx="5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88F05-C058-412A-95E9-BB399EE5DCC4}"/>
              </a:ext>
            </a:extLst>
          </p:cNvPr>
          <p:cNvSpPr txBox="1"/>
          <p:nvPr/>
        </p:nvSpPr>
        <p:spPr>
          <a:xfrm>
            <a:off x="6516083" y="2578363"/>
            <a:ext cx="5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0203F-641C-4A67-8F9D-BC43835204BC}"/>
              </a:ext>
            </a:extLst>
          </p:cNvPr>
          <p:cNvSpPr txBox="1"/>
          <p:nvPr/>
        </p:nvSpPr>
        <p:spPr>
          <a:xfrm>
            <a:off x="7255818" y="2592432"/>
            <a:ext cx="5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BF92D-8CA1-4A99-A682-F9A03D97A2FD}"/>
              </a:ext>
            </a:extLst>
          </p:cNvPr>
          <p:cNvSpPr txBox="1"/>
          <p:nvPr/>
        </p:nvSpPr>
        <p:spPr>
          <a:xfrm>
            <a:off x="8017836" y="2610069"/>
            <a:ext cx="5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Y2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F240717-92B5-49C9-ADBE-BADD45D704BA}"/>
              </a:ext>
            </a:extLst>
          </p:cNvPr>
          <p:cNvGraphicFramePr>
            <a:graphicFrameLocks noGrp="1"/>
          </p:cNvGraphicFramePr>
          <p:nvPr/>
        </p:nvGraphicFramePr>
        <p:xfrm>
          <a:off x="2990556" y="3034028"/>
          <a:ext cx="5736771" cy="35311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348724487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0156008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768938711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463680149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641100643"/>
                    </a:ext>
                  </a:extLst>
                </a:gridCol>
                <a:gridCol w="787790">
                  <a:extLst>
                    <a:ext uri="{9D8B030D-6E8A-4147-A177-3AD203B41FA5}">
                      <a16:colId xmlns:a16="http://schemas.microsoft.com/office/drawing/2014/main" val="2104933674"/>
                    </a:ext>
                  </a:extLst>
                </a:gridCol>
                <a:gridCol w="835353">
                  <a:extLst>
                    <a:ext uri="{9D8B030D-6E8A-4147-A177-3AD203B41FA5}">
                      <a16:colId xmlns:a16="http://schemas.microsoft.com/office/drawing/2014/main" val="939544248"/>
                    </a:ext>
                  </a:extLst>
                </a:gridCol>
              </a:tblGrid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kern="120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10000</a:t>
                      </a:r>
                      <a:endParaRPr lang="en-IN" sz="1400" b="0" i="0" u="none" strike="noStrike" kern="120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927453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7000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101981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7000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58909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6500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261932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12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6000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151155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8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4000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69142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DE3CF2-64B2-4546-8D06-8E53F576D4C2}"/>
              </a:ext>
            </a:extLst>
          </p:cNvPr>
          <p:cNvCxnSpPr/>
          <p:nvPr/>
        </p:nvCxnSpPr>
        <p:spPr>
          <a:xfrm flipH="1">
            <a:off x="2152357" y="2785406"/>
            <a:ext cx="838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8B13D-2AFF-442C-A63A-1A3718C4DBE5}"/>
              </a:ext>
            </a:extLst>
          </p:cNvPr>
          <p:cNvSpPr/>
          <p:nvPr/>
        </p:nvSpPr>
        <p:spPr>
          <a:xfrm>
            <a:off x="594194" y="2445512"/>
            <a:ext cx="1558163" cy="81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11A4E-F59B-4075-8EFD-92857BECB578}"/>
              </a:ext>
            </a:extLst>
          </p:cNvPr>
          <p:cNvSpPr txBox="1"/>
          <p:nvPr/>
        </p:nvSpPr>
        <p:spPr>
          <a:xfrm>
            <a:off x="730647" y="2610069"/>
            <a:ext cx="1285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Identifies the observation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679D67D-53CC-44D9-9EE2-AF72E4DD9E67}"/>
              </a:ext>
            </a:extLst>
          </p:cNvPr>
          <p:cNvSpPr/>
          <p:nvPr/>
        </p:nvSpPr>
        <p:spPr>
          <a:xfrm rot="16200000">
            <a:off x="5375864" y="638627"/>
            <a:ext cx="224200" cy="319884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B7B00A-5BCC-4B16-AA0A-505E8ED06B75}"/>
              </a:ext>
            </a:extLst>
          </p:cNvPr>
          <p:cNvSpPr/>
          <p:nvPr/>
        </p:nvSpPr>
        <p:spPr>
          <a:xfrm>
            <a:off x="3793346" y="1534536"/>
            <a:ext cx="2885226" cy="4024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30026-F128-4731-86A2-AAC607F40664}"/>
              </a:ext>
            </a:extLst>
          </p:cNvPr>
          <p:cNvSpPr txBox="1"/>
          <p:nvPr/>
        </p:nvSpPr>
        <p:spPr>
          <a:xfrm>
            <a:off x="4009900" y="1565238"/>
            <a:ext cx="250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Independent Features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EED69A-1FE1-470B-A969-DBD0328C8A11}"/>
              </a:ext>
            </a:extLst>
          </p:cNvPr>
          <p:cNvSpPr/>
          <p:nvPr/>
        </p:nvSpPr>
        <p:spPr>
          <a:xfrm>
            <a:off x="9831692" y="1586179"/>
            <a:ext cx="1935446" cy="681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BBEAA528-D3B8-4550-BA9D-0A993AAF49AF}"/>
              </a:ext>
            </a:extLst>
          </p:cNvPr>
          <p:cNvSpPr txBox="1"/>
          <p:nvPr/>
        </p:nvSpPr>
        <p:spPr>
          <a:xfrm>
            <a:off x="9831692" y="1649660"/>
            <a:ext cx="1915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Continuous Dependent Feature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34D0ABB3-EDC0-4250-B0EB-8AA55B109347}"/>
              </a:ext>
            </a:extLst>
          </p:cNvPr>
          <p:cNvSpPr/>
          <p:nvPr/>
        </p:nvSpPr>
        <p:spPr>
          <a:xfrm>
            <a:off x="6910130" y="1533920"/>
            <a:ext cx="2340753" cy="4024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615C5C6A-B58E-49C9-9094-84B572EB0054}"/>
              </a:ext>
            </a:extLst>
          </p:cNvPr>
          <p:cNvSpPr txBox="1"/>
          <p:nvPr/>
        </p:nvSpPr>
        <p:spPr>
          <a:xfrm>
            <a:off x="6938756" y="1579155"/>
            <a:ext cx="2340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Dependent/Target Feature</a:t>
            </a:r>
          </a:p>
        </p:txBody>
      </p:sp>
      <p:sp>
        <p:nvSpPr>
          <p:cNvPr id="2053" name="Right Brace 2052">
            <a:extLst>
              <a:ext uri="{FF2B5EF4-FFF2-40B4-BE49-F238E27FC236}">
                <a16:creationId xmlns:a16="http://schemas.microsoft.com/office/drawing/2014/main" id="{B35A531F-A028-4168-970B-4A613A49688B}"/>
              </a:ext>
            </a:extLst>
          </p:cNvPr>
          <p:cNvSpPr/>
          <p:nvPr/>
        </p:nvSpPr>
        <p:spPr>
          <a:xfrm rot="16200000">
            <a:off x="7842001" y="1450147"/>
            <a:ext cx="212488" cy="1558164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586CE22E-4F7C-4697-8635-6A592A9C38F5}"/>
              </a:ext>
            </a:extLst>
          </p:cNvPr>
          <p:cNvGrpSpPr/>
          <p:nvPr/>
        </p:nvGrpSpPr>
        <p:grpSpPr>
          <a:xfrm>
            <a:off x="8727328" y="2908582"/>
            <a:ext cx="2016907" cy="542434"/>
            <a:chOff x="8727328" y="2908582"/>
            <a:chExt cx="2016907" cy="54243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AEBC9B-9151-4ED4-BEF7-51A572CF1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7328" y="2908582"/>
              <a:ext cx="2016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Arrow Connector 2056">
              <a:extLst>
                <a:ext uri="{FF2B5EF4-FFF2-40B4-BE49-F238E27FC236}">
                  <a16:creationId xmlns:a16="http://schemas.microsoft.com/office/drawing/2014/main" id="{7C677E20-2F60-49D6-8821-E1B2CD3CD705}"/>
                </a:ext>
              </a:extLst>
            </p:cNvPr>
            <p:cNvCxnSpPr/>
            <p:nvPr/>
          </p:nvCxnSpPr>
          <p:spPr>
            <a:xfrm>
              <a:off x="10744235" y="2911707"/>
              <a:ext cx="0" cy="53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E1E2CF62-D457-4C4C-8F2A-6EAAB18C6646}"/>
              </a:ext>
            </a:extLst>
          </p:cNvPr>
          <p:cNvGrpSpPr/>
          <p:nvPr/>
        </p:nvGrpSpPr>
        <p:grpSpPr>
          <a:xfrm>
            <a:off x="7889245" y="2335473"/>
            <a:ext cx="3013217" cy="242890"/>
            <a:chOff x="7889245" y="2335473"/>
            <a:chExt cx="3013217" cy="24289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464960-4E76-4323-B17A-49660A720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245" y="2578363"/>
              <a:ext cx="301269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Arrow Connector 2060">
              <a:extLst>
                <a:ext uri="{FF2B5EF4-FFF2-40B4-BE49-F238E27FC236}">
                  <a16:creationId xmlns:a16="http://schemas.microsoft.com/office/drawing/2014/main" id="{27D9E12D-CCB0-4254-843F-094285B9F1BB}"/>
                </a:ext>
              </a:extLst>
            </p:cNvPr>
            <p:cNvCxnSpPr/>
            <p:nvPr/>
          </p:nvCxnSpPr>
          <p:spPr>
            <a:xfrm flipV="1">
              <a:off x="10902462" y="2335473"/>
              <a:ext cx="0" cy="2428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EECA80C6-FF3B-42E8-ADC0-4E55A081AA99}"/>
              </a:ext>
            </a:extLst>
          </p:cNvPr>
          <p:cNvSpPr/>
          <p:nvPr/>
        </p:nvSpPr>
        <p:spPr>
          <a:xfrm>
            <a:off x="9857483" y="3468907"/>
            <a:ext cx="1935446" cy="681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6DFF6665-C293-4F6C-9BD8-8F400A0A98D2}"/>
              </a:ext>
            </a:extLst>
          </p:cNvPr>
          <p:cNvSpPr txBox="1"/>
          <p:nvPr/>
        </p:nvSpPr>
        <p:spPr>
          <a:xfrm>
            <a:off x="9857483" y="3532388"/>
            <a:ext cx="1915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Categorical Dependent Feature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729ED4-8026-4FC5-965E-DFDF9C34E894}"/>
              </a:ext>
            </a:extLst>
          </p:cNvPr>
          <p:cNvSpPr txBox="1"/>
          <p:nvPr/>
        </p:nvSpPr>
        <p:spPr>
          <a:xfrm>
            <a:off x="8973464" y="4929458"/>
            <a:ext cx="281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Y1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/>
              <a:t>=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 (X1 , X2, X3, X4)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FAE6C932-675E-4C31-BAE8-2BFC8A5D00F8}"/>
              </a:ext>
            </a:extLst>
          </p:cNvPr>
          <p:cNvSpPr/>
          <p:nvPr/>
        </p:nvSpPr>
        <p:spPr>
          <a:xfrm>
            <a:off x="8973464" y="4830542"/>
            <a:ext cx="2793674" cy="6760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  <p:bldP spid="14" grpId="0"/>
      <p:bldP spid="18" grpId="0" animBg="1"/>
      <p:bldP spid="19" grpId="0"/>
      <p:bldP spid="21" grpId="0" animBg="1"/>
      <p:bldP spid="22" grpId="0" animBg="1"/>
      <p:bldP spid="24" grpId="0"/>
      <p:bldP spid="30" grpId="0" animBg="1"/>
      <p:bldP spid="2048" grpId="0"/>
      <p:bldP spid="2051" grpId="0" animBg="1"/>
      <p:bldP spid="2052" grpId="0"/>
      <p:bldP spid="2053" grpId="0" animBg="1"/>
      <p:bldP spid="2062" grpId="0" animBg="1"/>
      <p:bldP spid="2063" grpId="0"/>
      <p:bldP spid="57" grpId="0"/>
      <p:bldP spid="20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4132" y="365125"/>
            <a:ext cx="10880188" cy="1325563"/>
          </a:xfrm>
        </p:spPr>
        <p:txBody>
          <a:bodyPr>
            <a:normAutofit/>
          </a:bodyPr>
          <a:lstStyle/>
          <a:p>
            <a:r>
              <a:rPr lang="en-IN" altLang="zh-TW" dirty="0"/>
              <a:t>Implementing Supervised Learning</a:t>
            </a:r>
            <a:endParaRPr lang="zh-TW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9DB0C8-CE13-45BF-AAEB-6025D1B61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98538"/>
              </p:ext>
            </p:extLst>
          </p:nvPr>
        </p:nvGraphicFramePr>
        <p:xfrm>
          <a:off x="951924" y="1898463"/>
          <a:ext cx="21601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43">
                  <a:extLst>
                    <a:ext uri="{9D8B030D-6E8A-4147-A177-3AD203B41FA5}">
                      <a16:colId xmlns:a16="http://schemas.microsoft.com/office/drawing/2014/main" val="425476866"/>
                    </a:ext>
                  </a:extLst>
                </a:gridCol>
                <a:gridCol w="540043">
                  <a:extLst>
                    <a:ext uri="{9D8B030D-6E8A-4147-A177-3AD203B41FA5}">
                      <a16:colId xmlns:a16="http://schemas.microsoft.com/office/drawing/2014/main" val="601523401"/>
                    </a:ext>
                  </a:extLst>
                </a:gridCol>
                <a:gridCol w="540043">
                  <a:extLst>
                    <a:ext uri="{9D8B030D-6E8A-4147-A177-3AD203B41FA5}">
                      <a16:colId xmlns:a16="http://schemas.microsoft.com/office/drawing/2014/main" val="2998423919"/>
                    </a:ext>
                  </a:extLst>
                </a:gridCol>
                <a:gridCol w="540043">
                  <a:extLst>
                    <a:ext uri="{9D8B030D-6E8A-4147-A177-3AD203B41FA5}">
                      <a16:colId xmlns:a16="http://schemas.microsoft.com/office/drawing/2014/main" val="2260712611"/>
                    </a:ext>
                  </a:extLst>
                </a:gridCol>
              </a:tblGrid>
              <a:tr h="29163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94782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04708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5543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883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9D5589-1018-415C-BC86-E8AD38089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37383"/>
              </p:ext>
            </p:extLst>
          </p:nvPr>
        </p:nvGraphicFramePr>
        <p:xfrm>
          <a:off x="3775422" y="1903375"/>
          <a:ext cx="4220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30">
                  <a:extLst>
                    <a:ext uri="{9D8B030D-6E8A-4147-A177-3AD203B41FA5}">
                      <a16:colId xmlns:a16="http://schemas.microsoft.com/office/drawing/2014/main" val="3566538226"/>
                    </a:ext>
                  </a:extLst>
                </a:gridCol>
              </a:tblGrid>
              <a:tr h="29163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04485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0285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44392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719952"/>
                  </a:ext>
                </a:extLst>
              </a:tr>
            </a:tbl>
          </a:graphicData>
        </a:graphic>
      </p:graphicFrame>
      <p:sp>
        <p:nvSpPr>
          <p:cNvPr id="6" name="Plus Sign 5">
            <a:extLst>
              <a:ext uri="{FF2B5EF4-FFF2-40B4-BE49-F238E27FC236}">
                <a16:creationId xmlns:a16="http://schemas.microsoft.com/office/drawing/2014/main" id="{1E78CE0C-3EB8-45FB-9A8A-04AFA8F80985}"/>
              </a:ext>
            </a:extLst>
          </p:cNvPr>
          <p:cNvSpPr/>
          <p:nvPr/>
        </p:nvSpPr>
        <p:spPr>
          <a:xfrm>
            <a:off x="3218573" y="2408857"/>
            <a:ext cx="422030" cy="436116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4CD9B0-7283-48CD-91EE-A6D280863FC7}"/>
              </a:ext>
            </a:extLst>
          </p:cNvPr>
          <p:cNvSpPr txBox="1">
            <a:spLocks/>
          </p:cNvSpPr>
          <p:nvPr/>
        </p:nvSpPr>
        <p:spPr>
          <a:xfrm>
            <a:off x="1225453" y="1434634"/>
            <a:ext cx="1613114" cy="4787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461BE3-CAFA-4656-A7F6-6F11D96A8B2B}"/>
              </a:ext>
            </a:extLst>
          </p:cNvPr>
          <p:cNvSpPr txBox="1">
            <a:spLocks/>
          </p:cNvSpPr>
          <p:nvPr/>
        </p:nvSpPr>
        <p:spPr>
          <a:xfrm>
            <a:off x="3542312" y="1434635"/>
            <a:ext cx="1113304" cy="4787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677113-105D-4C5F-8502-A9BC7DEC4A70}"/>
              </a:ext>
            </a:extLst>
          </p:cNvPr>
          <p:cNvSpPr/>
          <p:nvPr/>
        </p:nvSpPr>
        <p:spPr>
          <a:xfrm>
            <a:off x="4381296" y="2121891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C732C-4E01-4E64-8FBB-37F9FE48AE6A}"/>
              </a:ext>
            </a:extLst>
          </p:cNvPr>
          <p:cNvSpPr/>
          <p:nvPr/>
        </p:nvSpPr>
        <p:spPr>
          <a:xfrm>
            <a:off x="4889121" y="1956519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D1837-CB1E-4ECE-988F-A6C85691DD39}"/>
              </a:ext>
            </a:extLst>
          </p:cNvPr>
          <p:cNvSpPr txBox="1"/>
          <p:nvPr/>
        </p:nvSpPr>
        <p:spPr>
          <a:xfrm>
            <a:off x="4889121" y="2020000"/>
            <a:ext cx="1915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Treat Missing Values</a:t>
            </a:r>
          </a:p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Treat Outliers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E6193-E78A-403D-8907-EF86A5B12B95}"/>
              </a:ext>
            </a:extLst>
          </p:cNvPr>
          <p:cNvSpPr txBox="1">
            <a:spLocks/>
          </p:cNvSpPr>
          <p:nvPr/>
        </p:nvSpPr>
        <p:spPr>
          <a:xfrm>
            <a:off x="5026947" y="1456243"/>
            <a:ext cx="1728184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74BF3-DE55-44F9-B091-361C77C7271F}"/>
              </a:ext>
            </a:extLst>
          </p:cNvPr>
          <p:cNvSpPr/>
          <p:nvPr/>
        </p:nvSpPr>
        <p:spPr>
          <a:xfrm>
            <a:off x="7426061" y="1967069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58281-D894-4F59-8C42-BC46B8D63E81}"/>
              </a:ext>
            </a:extLst>
          </p:cNvPr>
          <p:cNvSpPr txBox="1"/>
          <p:nvPr/>
        </p:nvSpPr>
        <p:spPr>
          <a:xfrm>
            <a:off x="7426061" y="2030550"/>
            <a:ext cx="1915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Univariate Analysis</a:t>
            </a:r>
          </a:p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Bi – Variate Analysis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AB32956-C507-4359-9F25-3D7887EF38A8}"/>
              </a:ext>
            </a:extLst>
          </p:cNvPr>
          <p:cNvSpPr txBox="1">
            <a:spLocks/>
          </p:cNvSpPr>
          <p:nvPr/>
        </p:nvSpPr>
        <p:spPr>
          <a:xfrm>
            <a:off x="7470323" y="1466141"/>
            <a:ext cx="1728184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48DB5-66F2-4FA9-8B09-BC096E211A19}"/>
              </a:ext>
            </a:extLst>
          </p:cNvPr>
          <p:cNvSpPr/>
          <p:nvPr/>
        </p:nvSpPr>
        <p:spPr>
          <a:xfrm>
            <a:off x="9857428" y="1964721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3B6FD-BC40-4FC8-AB5B-44AF0B459E47}"/>
              </a:ext>
            </a:extLst>
          </p:cNvPr>
          <p:cNvSpPr txBox="1"/>
          <p:nvPr/>
        </p:nvSpPr>
        <p:spPr>
          <a:xfrm>
            <a:off x="9922955" y="2028202"/>
            <a:ext cx="179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Derive Meaningful Features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BFA618B-4531-4AB8-A380-1F8408CF9198}"/>
              </a:ext>
            </a:extLst>
          </p:cNvPr>
          <p:cNvSpPr txBox="1">
            <a:spLocks/>
          </p:cNvSpPr>
          <p:nvPr/>
        </p:nvSpPr>
        <p:spPr>
          <a:xfrm>
            <a:off x="9913699" y="1449004"/>
            <a:ext cx="1849985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Build Features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70C9E24-FD5C-4639-A252-7BFC8C266A60}"/>
              </a:ext>
            </a:extLst>
          </p:cNvPr>
          <p:cNvSpPr/>
          <p:nvPr/>
        </p:nvSpPr>
        <p:spPr>
          <a:xfrm>
            <a:off x="7034863" y="2105887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9C7E471-A4DD-41C4-A120-8E782F2DFD61}"/>
              </a:ext>
            </a:extLst>
          </p:cNvPr>
          <p:cNvSpPr/>
          <p:nvPr/>
        </p:nvSpPr>
        <p:spPr>
          <a:xfrm>
            <a:off x="9493632" y="2116055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241186-8502-45C7-B78B-981148509293}"/>
              </a:ext>
            </a:extLst>
          </p:cNvPr>
          <p:cNvSpPr/>
          <p:nvPr/>
        </p:nvSpPr>
        <p:spPr>
          <a:xfrm>
            <a:off x="7302913" y="3736307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ACAF6-48F4-4007-893F-39BAE8CA1434}"/>
              </a:ext>
            </a:extLst>
          </p:cNvPr>
          <p:cNvSpPr txBox="1"/>
          <p:nvPr/>
        </p:nvSpPr>
        <p:spPr>
          <a:xfrm>
            <a:off x="7297574" y="3800012"/>
            <a:ext cx="1935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Appropriate Supervised Algorithm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3B8D91F-0F00-4E60-AB6E-3B1C871455BC}"/>
              </a:ext>
            </a:extLst>
          </p:cNvPr>
          <p:cNvSpPr/>
          <p:nvPr/>
        </p:nvSpPr>
        <p:spPr>
          <a:xfrm rot="5400000">
            <a:off x="10627037" y="2972957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254B34-C9FA-4075-AA72-50A93F9F51CD}"/>
              </a:ext>
            </a:extLst>
          </p:cNvPr>
          <p:cNvSpPr/>
          <p:nvPr/>
        </p:nvSpPr>
        <p:spPr>
          <a:xfrm>
            <a:off x="4871546" y="3736307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DF936-42BD-4E9C-8961-AAFA20093845}"/>
              </a:ext>
            </a:extLst>
          </p:cNvPr>
          <p:cNvSpPr txBox="1"/>
          <p:nvPr/>
        </p:nvSpPr>
        <p:spPr>
          <a:xfrm>
            <a:off x="4937073" y="3799788"/>
            <a:ext cx="179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Validate  Model Results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8DC531-DFD9-481C-B4A3-47BCD1E65FDA}"/>
              </a:ext>
            </a:extLst>
          </p:cNvPr>
          <p:cNvSpPr/>
          <p:nvPr/>
        </p:nvSpPr>
        <p:spPr>
          <a:xfrm>
            <a:off x="2390878" y="3737118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0F810-E3D7-4895-8DF2-5F2F21DC5EB9}"/>
              </a:ext>
            </a:extLst>
          </p:cNvPr>
          <p:cNvSpPr txBox="1"/>
          <p:nvPr/>
        </p:nvSpPr>
        <p:spPr>
          <a:xfrm>
            <a:off x="2456405" y="3800599"/>
            <a:ext cx="179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Finalize The Model For Deployment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6BE21FE-0EAA-4379-92AB-F0E71BAFB34D}"/>
              </a:ext>
            </a:extLst>
          </p:cNvPr>
          <p:cNvSpPr/>
          <p:nvPr/>
        </p:nvSpPr>
        <p:spPr>
          <a:xfrm rot="10800000">
            <a:off x="4464714" y="3939627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48" name="Arrow: Right 2047">
            <a:extLst>
              <a:ext uri="{FF2B5EF4-FFF2-40B4-BE49-F238E27FC236}">
                <a16:creationId xmlns:a16="http://schemas.microsoft.com/office/drawing/2014/main" id="{CAD14CA3-DB26-4C0C-BB92-F22F22F29041}"/>
              </a:ext>
            </a:extLst>
          </p:cNvPr>
          <p:cNvSpPr/>
          <p:nvPr/>
        </p:nvSpPr>
        <p:spPr>
          <a:xfrm rot="10800000">
            <a:off x="6947049" y="3939627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094CC0F3-8630-4BA8-ADAB-F4FEF069ECD4}"/>
              </a:ext>
            </a:extLst>
          </p:cNvPr>
          <p:cNvSpPr txBox="1">
            <a:spLocks/>
          </p:cNvSpPr>
          <p:nvPr/>
        </p:nvSpPr>
        <p:spPr>
          <a:xfrm>
            <a:off x="7670299" y="3323706"/>
            <a:ext cx="1189995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Develop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2732459-33B9-4434-B06D-14145D9AAFD7}"/>
              </a:ext>
            </a:extLst>
          </p:cNvPr>
          <p:cNvSpPr txBox="1">
            <a:spLocks/>
          </p:cNvSpPr>
          <p:nvPr/>
        </p:nvSpPr>
        <p:spPr>
          <a:xfrm>
            <a:off x="5264621" y="3323705"/>
            <a:ext cx="1189995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7845D3A-2BD1-47A3-A13A-4A86029E0900}"/>
              </a:ext>
            </a:extLst>
          </p:cNvPr>
          <p:cNvSpPr txBox="1">
            <a:spLocks/>
          </p:cNvSpPr>
          <p:nvPr/>
        </p:nvSpPr>
        <p:spPr>
          <a:xfrm>
            <a:off x="2717520" y="3355263"/>
            <a:ext cx="1189995" cy="3940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Conclude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EAD5A8-5D53-4DEE-BFDD-F196FB1932A9}"/>
              </a:ext>
            </a:extLst>
          </p:cNvPr>
          <p:cNvSpPr/>
          <p:nvPr/>
        </p:nvSpPr>
        <p:spPr>
          <a:xfrm>
            <a:off x="1367715" y="5563571"/>
            <a:ext cx="1935446" cy="68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8476A-B7FF-4602-865F-7906BAC41676}"/>
              </a:ext>
            </a:extLst>
          </p:cNvPr>
          <p:cNvSpPr txBox="1"/>
          <p:nvPr/>
        </p:nvSpPr>
        <p:spPr>
          <a:xfrm>
            <a:off x="1438581" y="5736657"/>
            <a:ext cx="17937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Extract New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1C0EE5-EA5B-466C-A37A-9E9DDB4B4E33}"/>
              </a:ext>
            </a:extLst>
          </p:cNvPr>
          <p:cNvSpPr/>
          <p:nvPr/>
        </p:nvSpPr>
        <p:spPr>
          <a:xfrm>
            <a:off x="3921398" y="5563571"/>
            <a:ext cx="1935446" cy="68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56945-9A18-4A0F-9758-EF7489814497}"/>
              </a:ext>
            </a:extLst>
          </p:cNvPr>
          <p:cNvSpPr txBox="1"/>
          <p:nvPr/>
        </p:nvSpPr>
        <p:spPr>
          <a:xfrm>
            <a:off x="3986925" y="5627052"/>
            <a:ext cx="179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Process the data as per Training Stage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F17CA7-AA41-40E6-9A50-3457DD339E5F}"/>
              </a:ext>
            </a:extLst>
          </p:cNvPr>
          <p:cNvSpPr/>
          <p:nvPr/>
        </p:nvSpPr>
        <p:spPr>
          <a:xfrm>
            <a:off x="6496440" y="5563571"/>
            <a:ext cx="1859241" cy="68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95E0D-8651-4509-8B93-7B9E131BE967}"/>
              </a:ext>
            </a:extLst>
          </p:cNvPr>
          <p:cNvSpPr txBox="1"/>
          <p:nvPr/>
        </p:nvSpPr>
        <p:spPr>
          <a:xfrm>
            <a:off x="6461921" y="5627052"/>
            <a:ext cx="1823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Apply the Model to predict the outcome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E85DD272-8E62-4656-A274-12B1E43D03C5}"/>
              </a:ext>
            </a:extLst>
          </p:cNvPr>
          <p:cNvSpPr/>
          <p:nvPr/>
        </p:nvSpPr>
        <p:spPr>
          <a:xfrm>
            <a:off x="1367715" y="5035451"/>
            <a:ext cx="9467107" cy="3554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Machine Learning Model Deployment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009AF2-77F1-408B-8980-57FF14013BF5}"/>
              </a:ext>
            </a:extLst>
          </p:cNvPr>
          <p:cNvSpPr/>
          <p:nvPr/>
        </p:nvSpPr>
        <p:spPr>
          <a:xfrm>
            <a:off x="8975581" y="5558266"/>
            <a:ext cx="1859241" cy="68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6ED51E-294F-4F32-A3ED-311D82AB135E}"/>
              </a:ext>
            </a:extLst>
          </p:cNvPr>
          <p:cNvSpPr txBox="1"/>
          <p:nvPr/>
        </p:nvSpPr>
        <p:spPr>
          <a:xfrm>
            <a:off x="9041108" y="5621747"/>
            <a:ext cx="1723089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Deploy the result to drive decisions</a:t>
            </a:r>
          </a:p>
        </p:txBody>
      </p:sp>
      <p:sp>
        <p:nvSpPr>
          <p:cNvPr id="2051" name="Isosceles Triangle 2050">
            <a:extLst>
              <a:ext uri="{FF2B5EF4-FFF2-40B4-BE49-F238E27FC236}">
                <a16:creationId xmlns:a16="http://schemas.microsoft.com/office/drawing/2014/main" id="{720FB956-D5A5-4A76-9DB2-3C8BA4A8D9E9}"/>
              </a:ext>
            </a:extLst>
          </p:cNvPr>
          <p:cNvSpPr/>
          <p:nvPr/>
        </p:nvSpPr>
        <p:spPr>
          <a:xfrm rot="10800000">
            <a:off x="2404107" y="4543199"/>
            <a:ext cx="1908022" cy="22957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B004EA-D94A-4DBE-A300-9845B76E8576}"/>
              </a:ext>
            </a:extLst>
          </p:cNvPr>
          <p:cNvSpPr/>
          <p:nvPr/>
        </p:nvSpPr>
        <p:spPr>
          <a:xfrm>
            <a:off x="9850172" y="3743567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C14162-1D23-4F7B-B48D-54CBEDCE19CA}"/>
              </a:ext>
            </a:extLst>
          </p:cNvPr>
          <p:cNvSpPr txBox="1"/>
          <p:nvPr/>
        </p:nvSpPr>
        <p:spPr>
          <a:xfrm>
            <a:off x="9844833" y="3807272"/>
            <a:ext cx="1935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accent1">
                    <a:lumMod val="50000"/>
                  </a:schemeClr>
                </a:solidFill>
                <a:latin typeface="Franklin Gothic Book (Body)"/>
              </a:rPr>
              <a:t>Building Training and Testing Samples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40B3C7CA-C489-476D-82FB-E2BB295FB87A}"/>
              </a:ext>
            </a:extLst>
          </p:cNvPr>
          <p:cNvSpPr txBox="1">
            <a:spLocks/>
          </p:cNvSpPr>
          <p:nvPr/>
        </p:nvSpPr>
        <p:spPr>
          <a:xfrm>
            <a:off x="10217558" y="3330966"/>
            <a:ext cx="1486762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Data Split</a:t>
            </a:r>
          </a:p>
        </p:txBody>
      </p:sp>
      <p:sp>
        <p:nvSpPr>
          <p:cNvPr id="2052" name="Arrow: Right 2051">
            <a:extLst>
              <a:ext uri="{FF2B5EF4-FFF2-40B4-BE49-F238E27FC236}">
                <a16:creationId xmlns:a16="http://schemas.microsoft.com/office/drawing/2014/main" id="{65BAC26E-363D-4D43-BA97-000823FEF52B}"/>
              </a:ext>
            </a:extLst>
          </p:cNvPr>
          <p:cNvSpPr/>
          <p:nvPr/>
        </p:nvSpPr>
        <p:spPr>
          <a:xfrm rot="10800000">
            <a:off x="9430684" y="3924157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0399E0F-3D9E-42F2-BF65-61DF9454F6A7}"/>
              </a:ext>
            </a:extLst>
          </p:cNvPr>
          <p:cNvSpPr/>
          <p:nvPr/>
        </p:nvSpPr>
        <p:spPr>
          <a:xfrm>
            <a:off x="3492659" y="5785502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3" name="Arrow: Right 2052">
            <a:extLst>
              <a:ext uri="{FF2B5EF4-FFF2-40B4-BE49-F238E27FC236}">
                <a16:creationId xmlns:a16="http://schemas.microsoft.com/office/drawing/2014/main" id="{862E371F-DF73-4CC8-A688-0A0970C84301}"/>
              </a:ext>
            </a:extLst>
          </p:cNvPr>
          <p:cNvSpPr/>
          <p:nvPr/>
        </p:nvSpPr>
        <p:spPr>
          <a:xfrm>
            <a:off x="6064701" y="5797222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4" name="Arrow: Right 2053">
            <a:extLst>
              <a:ext uri="{FF2B5EF4-FFF2-40B4-BE49-F238E27FC236}">
                <a16:creationId xmlns:a16="http://schemas.microsoft.com/office/drawing/2014/main" id="{9596D729-38F7-4EA3-B2FC-DDD313A178F2}"/>
              </a:ext>
            </a:extLst>
          </p:cNvPr>
          <p:cNvSpPr/>
          <p:nvPr/>
        </p:nvSpPr>
        <p:spPr>
          <a:xfrm>
            <a:off x="8510137" y="5808943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1" grpId="0" animBg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12" grpId="0" animBg="1"/>
      <p:bldP spid="23" grpId="0" animBg="1"/>
      <p:bldP spid="26" grpId="0" animBg="1"/>
      <p:bldP spid="27" grpId="0"/>
      <p:bldP spid="25" grpId="0" animBg="1"/>
      <p:bldP spid="30" grpId="0" animBg="1"/>
      <p:bldP spid="31" grpId="0"/>
      <p:bldP spid="32" grpId="0" animBg="1"/>
      <p:bldP spid="33" grpId="0"/>
      <p:bldP spid="29" grpId="0" animBg="1"/>
      <p:bldP spid="2048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2049" grpId="0" animBg="1"/>
      <p:bldP spid="48" grpId="0" animBg="1"/>
      <p:bldP spid="49" grpId="0" animBg="1"/>
      <p:bldP spid="2051" grpId="0" animBg="1"/>
      <p:bldP spid="51" grpId="0" animBg="1"/>
      <p:bldP spid="52" grpId="0"/>
      <p:bldP spid="53" grpId="0"/>
      <p:bldP spid="2052" grpId="0" animBg="1"/>
      <p:bldP spid="56" grpId="0" animBg="1"/>
      <p:bldP spid="2053" grpId="0" animBg="1"/>
      <p:bldP spid="20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DECB-8EF6-4A60-8E14-E10DAC2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Unsupervised Learning and Its Uses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76BEF6-68AA-4B80-90F3-36C4D62F5D5C}"/>
              </a:ext>
            </a:extLst>
          </p:cNvPr>
          <p:cNvCxnSpPr>
            <a:cxnSpLocks/>
          </p:cNvCxnSpPr>
          <p:nvPr/>
        </p:nvCxnSpPr>
        <p:spPr>
          <a:xfrm>
            <a:off x="3932243" y="1842044"/>
            <a:ext cx="0" cy="4764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5D2FA7-116D-4562-B2BD-A225FFD3F073}"/>
              </a:ext>
            </a:extLst>
          </p:cNvPr>
          <p:cNvCxnSpPr/>
          <p:nvPr/>
        </p:nvCxnSpPr>
        <p:spPr>
          <a:xfrm>
            <a:off x="7589331" y="1862618"/>
            <a:ext cx="0" cy="4764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1">
            <a:extLst>
              <a:ext uri="{FF2B5EF4-FFF2-40B4-BE49-F238E27FC236}">
                <a16:creationId xmlns:a16="http://schemas.microsoft.com/office/drawing/2014/main" id="{E270CB5E-2B1A-47C9-BFE7-E46706DEFE13}"/>
              </a:ext>
            </a:extLst>
          </p:cNvPr>
          <p:cNvSpPr txBox="1">
            <a:spLocks/>
          </p:cNvSpPr>
          <p:nvPr/>
        </p:nvSpPr>
        <p:spPr>
          <a:xfrm>
            <a:off x="1352791" y="1538627"/>
            <a:ext cx="1517083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dirty="0"/>
              <a:t>Definition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96B79718-DE38-4910-B8BD-0E61413A4E6B}"/>
              </a:ext>
            </a:extLst>
          </p:cNvPr>
          <p:cNvSpPr txBox="1">
            <a:spLocks/>
          </p:cNvSpPr>
          <p:nvPr/>
        </p:nvSpPr>
        <p:spPr>
          <a:xfrm>
            <a:off x="4792152" y="1538627"/>
            <a:ext cx="2287533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300" dirty="0"/>
              <a:t>Algorithms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9026D9E0-4E92-429D-AF57-224028F7035E}"/>
              </a:ext>
            </a:extLst>
          </p:cNvPr>
          <p:cNvSpPr txBox="1">
            <a:spLocks/>
          </p:cNvSpPr>
          <p:nvPr/>
        </p:nvSpPr>
        <p:spPr>
          <a:xfrm>
            <a:off x="7954278" y="1538627"/>
            <a:ext cx="3734136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/>
              <a:t>Use Cases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206421C9-EC0A-46AB-B78B-61DBD4C1A146}"/>
              </a:ext>
            </a:extLst>
          </p:cNvPr>
          <p:cNvSpPr txBox="1">
            <a:spLocks/>
          </p:cNvSpPr>
          <p:nvPr/>
        </p:nvSpPr>
        <p:spPr>
          <a:xfrm>
            <a:off x="381869" y="2016970"/>
            <a:ext cx="1731854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Feature Set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1C7317-72EF-4E13-A34F-56703D568995}"/>
              </a:ext>
            </a:extLst>
          </p:cNvPr>
          <p:cNvGrpSpPr/>
          <p:nvPr/>
        </p:nvGrpSpPr>
        <p:grpSpPr>
          <a:xfrm>
            <a:off x="413942" y="2555344"/>
            <a:ext cx="1626364" cy="1242779"/>
            <a:chOff x="282406" y="2556803"/>
            <a:chExt cx="1626364" cy="1242779"/>
          </a:xfrm>
        </p:grpSpPr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D4C1F96F-8FC3-4E7D-9487-F85F015F590B}"/>
                </a:ext>
              </a:extLst>
            </p:cNvPr>
            <p:cNvSpPr txBox="1">
              <a:spLocks/>
            </p:cNvSpPr>
            <p:nvPr/>
          </p:nvSpPr>
          <p:spPr>
            <a:xfrm>
              <a:off x="295656" y="2556803"/>
              <a:ext cx="1613114" cy="619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2000" dirty="0">
                  <a:solidFill>
                    <a:schemeClr val="tx1"/>
                  </a:solidFill>
                </a:rPr>
                <a:t>Feature A</a:t>
              </a: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3B5F663B-97F4-4893-B977-C703513CCA7C}"/>
                </a:ext>
              </a:extLst>
            </p:cNvPr>
            <p:cNvSpPr txBox="1">
              <a:spLocks/>
            </p:cNvSpPr>
            <p:nvPr/>
          </p:nvSpPr>
          <p:spPr>
            <a:xfrm>
              <a:off x="289032" y="2881479"/>
              <a:ext cx="1613114" cy="619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2000" dirty="0">
                  <a:solidFill>
                    <a:schemeClr val="tx1"/>
                  </a:solidFill>
                </a:rPr>
                <a:t>Feature B</a:t>
              </a: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3E18C40F-9CB9-49C5-9128-FE26B368487E}"/>
                </a:ext>
              </a:extLst>
            </p:cNvPr>
            <p:cNvSpPr txBox="1">
              <a:spLocks/>
            </p:cNvSpPr>
            <p:nvPr/>
          </p:nvSpPr>
          <p:spPr>
            <a:xfrm>
              <a:off x="282406" y="3179651"/>
              <a:ext cx="1613114" cy="619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2000" dirty="0">
                  <a:solidFill>
                    <a:schemeClr val="tx1"/>
                  </a:solidFill>
                </a:rPr>
                <a:t>Feature C</a:t>
              </a:r>
            </a:p>
          </p:txBody>
        </p:sp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5D765E23-2049-4A8B-A443-30ED1416ADEB}"/>
              </a:ext>
            </a:extLst>
          </p:cNvPr>
          <p:cNvSpPr txBox="1">
            <a:spLocks/>
          </p:cNvSpPr>
          <p:nvPr/>
        </p:nvSpPr>
        <p:spPr>
          <a:xfrm>
            <a:off x="2493441" y="2910538"/>
            <a:ext cx="1205389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tx1"/>
                </a:solidFill>
              </a:rPr>
              <a:t>Groups/ Clusters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9B7937B-C9CF-45F9-B8DB-AD3C70FD56FA}"/>
              </a:ext>
            </a:extLst>
          </p:cNvPr>
          <p:cNvSpPr/>
          <p:nvPr/>
        </p:nvSpPr>
        <p:spPr>
          <a:xfrm>
            <a:off x="2042574" y="2836654"/>
            <a:ext cx="208354" cy="68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2A91184F-D36D-4431-B828-5B9A4BA795AF}"/>
              </a:ext>
            </a:extLst>
          </p:cNvPr>
          <p:cNvSpPr txBox="1">
            <a:spLocks/>
          </p:cNvSpPr>
          <p:nvPr/>
        </p:nvSpPr>
        <p:spPr>
          <a:xfrm>
            <a:off x="226953" y="4141728"/>
            <a:ext cx="3531010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Un-Supervised Learning Types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0C085C5B-FCA6-4DD7-B3B6-F2BE3C94BA48}"/>
              </a:ext>
            </a:extLst>
          </p:cNvPr>
          <p:cNvSpPr txBox="1">
            <a:spLocks/>
          </p:cNvSpPr>
          <p:nvPr/>
        </p:nvSpPr>
        <p:spPr>
          <a:xfrm>
            <a:off x="251010" y="4803576"/>
            <a:ext cx="1420027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Clustering/Grouping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2DCD73A3-0669-41E5-AFBF-8E386F7912E5}"/>
              </a:ext>
            </a:extLst>
          </p:cNvPr>
          <p:cNvSpPr txBox="1">
            <a:spLocks/>
          </p:cNvSpPr>
          <p:nvPr/>
        </p:nvSpPr>
        <p:spPr>
          <a:xfrm>
            <a:off x="2142922" y="4725611"/>
            <a:ext cx="1696367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Association 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EB01550D-BE29-4CCD-94E2-CC1950B2EF68}"/>
              </a:ext>
            </a:extLst>
          </p:cNvPr>
          <p:cNvSpPr txBox="1">
            <a:spLocks/>
          </p:cNvSpPr>
          <p:nvPr/>
        </p:nvSpPr>
        <p:spPr>
          <a:xfrm>
            <a:off x="226954" y="5443276"/>
            <a:ext cx="1566766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A40F9389-B79B-41ED-8479-DDFC6F5CB1F3}"/>
              </a:ext>
            </a:extLst>
          </p:cNvPr>
          <p:cNvSpPr txBox="1">
            <a:spLocks/>
          </p:cNvSpPr>
          <p:nvPr/>
        </p:nvSpPr>
        <p:spPr>
          <a:xfrm>
            <a:off x="2392694" y="5466523"/>
            <a:ext cx="1613111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D4BDEB-D382-44FD-A6CF-6587D1D43E6A}"/>
              </a:ext>
            </a:extLst>
          </p:cNvPr>
          <p:cNvSpPr txBox="1"/>
          <p:nvPr/>
        </p:nvSpPr>
        <p:spPr>
          <a:xfrm>
            <a:off x="4104224" y="2551409"/>
            <a:ext cx="375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K Means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K Nearest Neighbour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AEDBFC-37E9-4C41-8ED4-EA334DED953C}"/>
              </a:ext>
            </a:extLst>
          </p:cNvPr>
          <p:cNvSpPr txBox="1"/>
          <p:nvPr/>
        </p:nvSpPr>
        <p:spPr>
          <a:xfrm>
            <a:off x="4092338" y="4064751"/>
            <a:ext cx="3610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Principal Component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Factor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041B393B-9B0A-4B07-AFFC-36A8AA90A07A}"/>
              </a:ext>
            </a:extLst>
          </p:cNvPr>
          <p:cNvSpPr txBox="1">
            <a:spLocks/>
          </p:cNvSpPr>
          <p:nvPr/>
        </p:nvSpPr>
        <p:spPr>
          <a:xfrm>
            <a:off x="4165657" y="2032783"/>
            <a:ext cx="3091633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Instance Clustering</a:t>
            </a: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42EB0F13-E7F0-474A-A567-2D717883EE2B}"/>
              </a:ext>
            </a:extLst>
          </p:cNvPr>
          <p:cNvSpPr txBox="1">
            <a:spLocks/>
          </p:cNvSpPr>
          <p:nvPr/>
        </p:nvSpPr>
        <p:spPr>
          <a:xfrm>
            <a:off x="4139739" y="3584382"/>
            <a:ext cx="3091633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Feature Clustering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88212-E8B5-4CAA-BB6B-FDE668675EC5}"/>
              </a:ext>
            </a:extLst>
          </p:cNvPr>
          <p:cNvSpPr txBox="1"/>
          <p:nvPr/>
        </p:nvSpPr>
        <p:spPr>
          <a:xfrm>
            <a:off x="7736429" y="2798150"/>
            <a:ext cx="41275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Customer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Cluster Customer into “Need” category based on Call Detail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Detect Insurance Frauds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Group Uber Riders based on travel data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Automatic Grouping of IT alerts into categories and help with faster prioritization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4F6DE7-C7A1-4FEE-B631-35BFFEB8390C}"/>
              </a:ext>
            </a:extLst>
          </p:cNvPr>
          <p:cNvSpPr txBox="1">
            <a:spLocks/>
          </p:cNvSpPr>
          <p:nvPr/>
        </p:nvSpPr>
        <p:spPr>
          <a:xfrm>
            <a:off x="8028951" y="2032782"/>
            <a:ext cx="1689553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A8070-4BA8-4E0A-A0D9-A259AE47B5F5}"/>
              </a:ext>
            </a:extLst>
          </p:cNvPr>
          <p:cNvSpPr txBox="1"/>
          <p:nvPr/>
        </p:nvSpPr>
        <p:spPr>
          <a:xfrm>
            <a:off x="4092338" y="5608161"/>
            <a:ext cx="361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A Priori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9EEE70-D907-4614-B80C-55CB64B6D44B}"/>
              </a:ext>
            </a:extLst>
          </p:cNvPr>
          <p:cNvSpPr txBox="1">
            <a:spLocks/>
          </p:cNvSpPr>
          <p:nvPr/>
        </p:nvSpPr>
        <p:spPr>
          <a:xfrm>
            <a:off x="4136760" y="4955692"/>
            <a:ext cx="3091633" cy="619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Association Mining</a:t>
            </a:r>
          </a:p>
        </p:txBody>
      </p:sp>
    </p:spTree>
    <p:extLst>
      <p:ext uri="{BB962C8B-B14F-4D97-AF65-F5344CB8AC3E}">
        <p14:creationId xmlns:p14="http://schemas.microsoft.com/office/powerpoint/2010/main" val="374649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5" grpId="0"/>
      <p:bldP spid="76" grpId="0"/>
      <p:bldP spid="80" grpId="0"/>
      <p:bldP spid="85" grpId="0"/>
      <p:bldP spid="12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8" grpId="0"/>
      <p:bldP spid="2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560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How does  Un-Supervised Problem Look ?</a:t>
            </a:r>
            <a:endParaRPr lang="zh-TW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AF1C29-FF1A-4B97-B2FD-276B1F615108}"/>
              </a:ext>
            </a:extLst>
          </p:cNvPr>
          <p:cNvGraphicFramePr>
            <a:graphicFrameLocks noGrp="1"/>
          </p:cNvGraphicFramePr>
          <p:nvPr/>
        </p:nvGraphicFramePr>
        <p:xfrm>
          <a:off x="2990557" y="2445511"/>
          <a:ext cx="5736771" cy="5885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348724487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0156008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768938711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463680149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641100643"/>
                    </a:ext>
                  </a:extLst>
                </a:gridCol>
                <a:gridCol w="787790">
                  <a:extLst>
                    <a:ext uri="{9D8B030D-6E8A-4147-A177-3AD203B41FA5}">
                      <a16:colId xmlns:a16="http://schemas.microsoft.com/office/drawing/2014/main" val="2104933674"/>
                    </a:ext>
                  </a:extLst>
                </a:gridCol>
                <a:gridCol w="835353">
                  <a:extLst>
                    <a:ext uri="{9D8B030D-6E8A-4147-A177-3AD203B41FA5}">
                      <a16:colId xmlns:a16="http://schemas.microsoft.com/office/drawing/2014/main" val="939544248"/>
                    </a:ext>
                  </a:extLst>
                </a:gridCol>
              </a:tblGrid>
              <a:tr h="5885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1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9A4ED1-DB89-4815-8C52-11334D72FDFC}"/>
              </a:ext>
            </a:extLst>
          </p:cNvPr>
          <p:cNvSpPr txBox="1"/>
          <p:nvPr/>
        </p:nvSpPr>
        <p:spPr>
          <a:xfrm>
            <a:off x="3123027" y="2596000"/>
            <a:ext cx="63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0DE9C-8020-4C21-9A07-4EF6AB6CDE9D}"/>
              </a:ext>
            </a:extLst>
          </p:cNvPr>
          <p:cNvSpPr txBox="1"/>
          <p:nvPr/>
        </p:nvSpPr>
        <p:spPr>
          <a:xfrm>
            <a:off x="3888544" y="2592432"/>
            <a:ext cx="47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68251-A6EA-4717-99AD-C3312EE6CD90}"/>
              </a:ext>
            </a:extLst>
          </p:cNvPr>
          <p:cNvSpPr txBox="1"/>
          <p:nvPr/>
        </p:nvSpPr>
        <p:spPr>
          <a:xfrm>
            <a:off x="4778307" y="2592432"/>
            <a:ext cx="47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1DC99-5513-4FE9-9BE7-EA054821AAAB}"/>
              </a:ext>
            </a:extLst>
          </p:cNvPr>
          <p:cNvSpPr txBox="1"/>
          <p:nvPr/>
        </p:nvSpPr>
        <p:spPr>
          <a:xfrm>
            <a:off x="5710496" y="2592432"/>
            <a:ext cx="5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88F05-C058-412A-95E9-BB399EE5DCC4}"/>
              </a:ext>
            </a:extLst>
          </p:cNvPr>
          <p:cNvSpPr txBox="1"/>
          <p:nvPr/>
        </p:nvSpPr>
        <p:spPr>
          <a:xfrm>
            <a:off x="6516083" y="2578363"/>
            <a:ext cx="5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X4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F240717-92B5-49C9-ADBE-BADD45D704BA}"/>
              </a:ext>
            </a:extLst>
          </p:cNvPr>
          <p:cNvGraphicFramePr>
            <a:graphicFrameLocks noGrp="1"/>
          </p:cNvGraphicFramePr>
          <p:nvPr/>
        </p:nvGraphicFramePr>
        <p:xfrm>
          <a:off x="2990556" y="3034028"/>
          <a:ext cx="5736771" cy="35311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348724487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0156008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768938711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463680149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641100643"/>
                    </a:ext>
                  </a:extLst>
                </a:gridCol>
                <a:gridCol w="787790">
                  <a:extLst>
                    <a:ext uri="{9D8B030D-6E8A-4147-A177-3AD203B41FA5}">
                      <a16:colId xmlns:a16="http://schemas.microsoft.com/office/drawing/2014/main" val="2104933674"/>
                    </a:ext>
                  </a:extLst>
                </a:gridCol>
                <a:gridCol w="835353">
                  <a:extLst>
                    <a:ext uri="{9D8B030D-6E8A-4147-A177-3AD203B41FA5}">
                      <a16:colId xmlns:a16="http://schemas.microsoft.com/office/drawing/2014/main" val="939544248"/>
                    </a:ext>
                  </a:extLst>
                </a:gridCol>
              </a:tblGrid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kern="120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7500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927453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7300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101981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6800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58909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6500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261932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12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6000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151155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8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5850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69142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DE3CF2-64B2-4546-8D06-8E53F576D4C2}"/>
              </a:ext>
            </a:extLst>
          </p:cNvPr>
          <p:cNvCxnSpPr/>
          <p:nvPr/>
        </p:nvCxnSpPr>
        <p:spPr>
          <a:xfrm flipH="1">
            <a:off x="2152357" y="2785406"/>
            <a:ext cx="838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8B13D-2AFF-442C-A63A-1A3718C4DBE5}"/>
              </a:ext>
            </a:extLst>
          </p:cNvPr>
          <p:cNvSpPr/>
          <p:nvPr/>
        </p:nvSpPr>
        <p:spPr>
          <a:xfrm>
            <a:off x="594194" y="2445512"/>
            <a:ext cx="1558163" cy="81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11A4E-F59B-4075-8EFD-92857BECB578}"/>
              </a:ext>
            </a:extLst>
          </p:cNvPr>
          <p:cNvSpPr txBox="1"/>
          <p:nvPr/>
        </p:nvSpPr>
        <p:spPr>
          <a:xfrm>
            <a:off x="730647" y="2610069"/>
            <a:ext cx="1285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Identifies the observation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679D67D-53CC-44D9-9EE2-AF72E4DD9E67}"/>
              </a:ext>
            </a:extLst>
          </p:cNvPr>
          <p:cNvSpPr/>
          <p:nvPr/>
        </p:nvSpPr>
        <p:spPr>
          <a:xfrm rot="16200000">
            <a:off x="6198871" y="-184381"/>
            <a:ext cx="218120" cy="4838775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B7B00A-5BCC-4B16-AA0A-505E8ED06B75}"/>
              </a:ext>
            </a:extLst>
          </p:cNvPr>
          <p:cNvSpPr/>
          <p:nvPr/>
        </p:nvSpPr>
        <p:spPr>
          <a:xfrm>
            <a:off x="3793345" y="1534536"/>
            <a:ext cx="4933981" cy="4024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30026-F128-4731-86A2-AAC607F40664}"/>
              </a:ext>
            </a:extLst>
          </p:cNvPr>
          <p:cNvSpPr txBox="1"/>
          <p:nvPr/>
        </p:nvSpPr>
        <p:spPr>
          <a:xfrm>
            <a:off x="4124836" y="1582710"/>
            <a:ext cx="42857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Clustering Features</a:t>
            </a:r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EECA80C6-FF3B-42E8-ADC0-4E55A081AA99}"/>
              </a:ext>
            </a:extLst>
          </p:cNvPr>
          <p:cNvSpPr/>
          <p:nvPr/>
        </p:nvSpPr>
        <p:spPr>
          <a:xfrm>
            <a:off x="10405993" y="4118171"/>
            <a:ext cx="1607814" cy="1058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6DFF6665-C293-4F6C-9BD8-8F400A0A98D2}"/>
              </a:ext>
            </a:extLst>
          </p:cNvPr>
          <p:cNvSpPr txBox="1"/>
          <p:nvPr/>
        </p:nvSpPr>
        <p:spPr>
          <a:xfrm>
            <a:off x="10384840" y="4255126"/>
            <a:ext cx="16289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Groups/Clusters capturing similar Observations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EC604-8F74-4B9A-A40D-99D11712AF2F}"/>
              </a:ext>
            </a:extLst>
          </p:cNvPr>
          <p:cNvSpPr txBox="1"/>
          <p:nvPr/>
        </p:nvSpPr>
        <p:spPr>
          <a:xfrm>
            <a:off x="7261481" y="2592432"/>
            <a:ext cx="5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BC0218-D78E-4BCB-9CC8-CD350EEC225A}"/>
              </a:ext>
            </a:extLst>
          </p:cNvPr>
          <p:cNvSpPr txBox="1"/>
          <p:nvPr/>
        </p:nvSpPr>
        <p:spPr>
          <a:xfrm>
            <a:off x="8064597" y="2592432"/>
            <a:ext cx="5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X6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440EEED-C51C-4127-9169-8E0E08DB4F39}"/>
              </a:ext>
            </a:extLst>
          </p:cNvPr>
          <p:cNvGraphicFramePr>
            <a:graphicFrameLocks noGrp="1"/>
          </p:cNvGraphicFramePr>
          <p:nvPr/>
        </p:nvGraphicFramePr>
        <p:xfrm>
          <a:off x="8739420" y="2445510"/>
          <a:ext cx="826106" cy="588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06">
                  <a:extLst>
                    <a:ext uri="{9D8B030D-6E8A-4147-A177-3AD203B41FA5}">
                      <a16:colId xmlns:a16="http://schemas.microsoft.com/office/drawing/2014/main" val="2449349212"/>
                    </a:ext>
                  </a:extLst>
                </a:gridCol>
              </a:tblGrid>
              <a:tr h="5885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61347"/>
                  </a:ext>
                </a:extLst>
              </a:tr>
            </a:tbl>
          </a:graphicData>
        </a:graphic>
      </p:graphicFrame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6E35EC73-AFAA-4362-8153-246F9BFCA753}"/>
              </a:ext>
            </a:extLst>
          </p:cNvPr>
          <p:cNvGraphicFramePr>
            <a:graphicFrameLocks noGrp="1"/>
          </p:cNvGraphicFramePr>
          <p:nvPr/>
        </p:nvGraphicFramePr>
        <p:xfrm>
          <a:off x="8739420" y="3031120"/>
          <a:ext cx="835244" cy="353110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5244">
                  <a:extLst>
                    <a:ext uri="{9D8B030D-6E8A-4147-A177-3AD203B41FA5}">
                      <a16:colId xmlns:a16="http://schemas.microsoft.com/office/drawing/2014/main" val="180080482"/>
                    </a:ext>
                  </a:extLst>
                </a:gridCol>
              </a:tblGrid>
              <a:tr h="5885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lang="en-IN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40104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629991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48371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557582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257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8302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921DDDF-79CC-44DE-8FBD-291DC5586B1D}"/>
              </a:ext>
            </a:extLst>
          </p:cNvPr>
          <p:cNvSpPr txBox="1"/>
          <p:nvPr/>
        </p:nvSpPr>
        <p:spPr>
          <a:xfrm>
            <a:off x="8695011" y="2439864"/>
            <a:ext cx="93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Cluster ID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61C717-E104-4620-8339-B6B030E0BF2A}"/>
              </a:ext>
            </a:extLst>
          </p:cNvPr>
          <p:cNvSpPr/>
          <p:nvPr/>
        </p:nvSpPr>
        <p:spPr>
          <a:xfrm>
            <a:off x="2878492" y="3086194"/>
            <a:ext cx="6801366" cy="109471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39E478-7261-47A3-A63A-D2492879D1A0}"/>
              </a:ext>
            </a:extLst>
          </p:cNvPr>
          <p:cNvSpPr/>
          <p:nvPr/>
        </p:nvSpPr>
        <p:spPr>
          <a:xfrm>
            <a:off x="2878492" y="4267243"/>
            <a:ext cx="6801366" cy="1094716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80833-279F-4C77-BCAF-FAAECC31AD8D}"/>
              </a:ext>
            </a:extLst>
          </p:cNvPr>
          <p:cNvSpPr/>
          <p:nvPr/>
        </p:nvSpPr>
        <p:spPr>
          <a:xfrm>
            <a:off x="2878492" y="5432823"/>
            <a:ext cx="6801366" cy="1094716"/>
          </a:xfrm>
          <a:prstGeom prst="rect">
            <a:avLst/>
          </a:prstGeom>
          <a:noFill/>
          <a:ln w="254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F0D407-93E8-4996-9EBA-333EC299D9E6}"/>
              </a:ext>
            </a:extLst>
          </p:cNvPr>
          <p:cNvGrpSpPr/>
          <p:nvPr/>
        </p:nvGrpSpPr>
        <p:grpSpPr>
          <a:xfrm>
            <a:off x="9679858" y="3615397"/>
            <a:ext cx="704982" cy="2364784"/>
            <a:chOff x="9679858" y="3615397"/>
            <a:chExt cx="704982" cy="236478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0F06A5-C839-42E6-AD18-377B11FF1EC6}"/>
                </a:ext>
              </a:extLst>
            </p:cNvPr>
            <p:cNvCxnSpPr>
              <a:endCxn id="2063" idx="1"/>
            </p:cNvCxnSpPr>
            <p:nvPr/>
          </p:nvCxnSpPr>
          <p:spPr>
            <a:xfrm>
              <a:off x="9679858" y="3615397"/>
              <a:ext cx="704982" cy="103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5C61F6-0332-4165-B67B-BE0D4829326D}"/>
                </a:ext>
              </a:extLst>
            </p:cNvPr>
            <p:cNvCxnSpPr>
              <a:cxnSpLocks/>
              <a:stCxn id="38" idx="3"/>
              <a:endCxn id="2063" idx="1"/>
            </p:cNvCxnSpPr>
            <p:nvPr/>
          </p:nvCxnSpPr>
          <p:spPr>
            <a:xfrm flipV="1">
              <a:off x="9679858" y="4647541"/>
              <a:ext cx="704982" cy="167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48B9782-EF5A-47ED-8A5C-C3E7868545F8}"/>
                </a:ext>
              </a:extLst>
            </p:cNvPr>
            <p:cNvCxnSpPr>
              <a:cxnSpLocks/>
              <a:endCxn id="2063" idx="1"/>
            </p:cNvCxnSpPr>
            <p:nvPr/>
          </p:nvCxnSpPr>
          <p:spPr>
            <a:xfrm flipV="1">
              <a:off x="9691951" y="4647541"/>
              <a:ext cx="692889" cy="1332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8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8" grpId="0" animBg="1"/>
      <p:bldP spid="19" grpId="0"/>
      <p:bldP spid="21" grpId="0" animBg="1"/>
      <p:bldP spid="22" grpId="0" animBg="1"/>
      <p:bldP spid="24" grpId="0"/>
      <p:bldP spid="2062" grpId="0" animBg="1"/>
      <p:bldP spid="2063" grpId="0"/>
      <p:bldP spid="34" grpId="0"/>
      <p:bldP spid="35" grpId="0"/>
      <p:bldP spid="36" grpId="0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638" y="339032"/>
            <a:ext cx="11822723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How is Un-Supervised Learning Implemented?</a:t>
            </a:r>
            <a:endParaRPr lang="zh-TW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9DB0C8-CE13-45BF-AAEB-6025D1B61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8651"/>
              </p:ext>
            </p:extLst>
          </p:nvPr>
        </p:nvGraphicFramePr>
        <p:xfrm>
          <a:off x="951922" y="2188743"/>
          <a:ext cx="3145176" cy="16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6">
                  <a:extLst>
                    <a:ext uri="{9D8B030D-6E8A-4147-A177-3AD203B41FA5}">
                      <a16:colId xmlns:a16="http://schemas.microsoft.com/office/drawing/2014/main" val="425476866"/>
                    </a:ext>
                  </a:extLst>
                </a:gridCol>
                <a:gridCol w="524196">
                  <a:extLst>
                    <a:ext uri="{9D8B030D-6E8A-4147-A177-3AD203B41FA5}">
                      <a16:colId xmlns:a16="http://schemas.microsoft.com/office/drawing/2014/main" val="601523401"/>
                    </a:ext>
                  </a:extLst>
                </a:gridCol>
                <a:gridCol w="524196">
                  <a:extLst>
                    <a:ext uri="{9D8B030D-6E8A-4147-A177-3AD203B41FA5}">
                      <a16:colId xmlns:a16="http://schemas.microsoft.com/office/drawing/2014/main" val="2998423919"/>
                    </a:ext>
                  </a:extLst>
                </a:gridCol>
                <a:gridCol w="524196">
                  <a:extLst>
                    <a:ext uri="{9D8B030D-6E8A-4147-A177-3AD203B41FA5}">
                      <a16:colId xmlns:a16="http://schemas.microsoft.com/office/drawing/2014/main" val="2260712611"/>
                    </a:ext>
                  </a:extLst>
                </a:gridCol>
                <a:gridCol w="524196">
                  <a:extLst>
                    <a:ext uri="{9D8B030D-6E8A-4147-A177-3AD203B41FA5}">
                      <a16:colId xmlns:a16="http://schemas.microsoft.com/office/drawing/2014/main" val="3688819053"/>
                    </a:ext>
                  </a:extLst>
                </a:gridCol>
                <a:gridCol w="524196">
                  <a:extLst>
                    <a:ext uri="{9D8B030D-6E8A-4147-A177-3AD203B41FA5}">
                      <a16:colId xmlns:a16="http://schemas.microsoft.com/office/drawing/2014/main" val="2841499909"/>
                    </a:ext>
                  </a:extLst>
                </a:gridCol>
              </a:tblGrid>
              <a:tr h="4131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94782"/>
                  </a:ext>
                </a:extLst>
              </a:tr>
              <a:tr h="4131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04708"/>
                  </a:ext>
                </a:extLst>
              </a:tr>
              <a:tr h="4131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5543"/>
                  </a:ext>
                </a:extLst>
              </a:tr>
              <a:tr h="4131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8833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54CD9B0-7283-48CD-91EE-A6D280863FC7}"/>
              </a:ext>
            </a:extLst>
          </p:cNvPr>
          <p:cNvSpPr txBox="1">
            <a:spLocks/>
          </p:cNvSpPr>
          <p:nvPr/>
        </p:nvSpPr>
        <p:spPr>
          <a:xfrm>
            <a:off x="1619181" y="1608640"/>
            <a:ext cx="1613114" cy="4787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Extract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677113-105D-4C5F-8502-A9BC7DEC4A70}"/>
              </a:ext>
            </a:extLst>
          </p:cNvPr>
          <p:cNvSpPr/>
          <p:nvPr/>
        </p:nvSpPr>
        <p:spPr>
          <a:xfrm>
            <a:off x="4381296" y="2354115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C732C-4E01-4E64-8FBB-37F9FE48AE6A}"/>
              </a:ext>
            </a:extLst>
          </p:cNvPr>
          <p:cNvSpPr/>
          <p:nvPr/>
        </p:nvSpPr>
        <p:spPr>
          <a:xfrm>
            <a:off x="4889121" y="2188743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D1837-CB1E-4ECE-988F-A6C85691DD39}"/>
              </a:ext>
            </a:extLst>
          </p:cNvPr>
          <p:cNvSpPr txBox="1"/>
          <p:nvPr/>
        </p:nvSpPr>
        <p:spPr>
          <a:xfrm>
            <a:off x="4889121" y="2252224"/>
            <a:ext cx="1915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Treat Missing Values</a:t>
            </a:r>
          </a:p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Treat Outliers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E6193-E78A-403D-8907-EF86A5B12B95}"/>
              </a:ext>
            </a:extLst>
          </p:cNvPr>
          <p:cNvSpPr txBox="1">
            <a:spLocks/>
          </p:cNvSpPr>
          <p:nvPr/>
        </p:nvSpPr>
        <p:spPr>
          <a:xfrm>
            <a:off x="5030479" y="1644830"/>
            <a:ext cx="1728184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74BF3-DE55-44F9-B091-361C77C7271F}"/>
              </a:ext>
            </a:extLst>
          </p:cNvPr>
          <p:cNvSpPr/>
          <p:nvPr/>
        </p:nvSpPr>
        <p:spPr>
          <a:xfrm>
            <a:off x="7426061" y="2199293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58281-D894-4F59-8C42-BC46B8D63E81}"/>
              </a:ext>
            </a:extLst>
          </p:cNvPr>
          <p:cNvSpPr txBox="1"/>
          <p:nvPr/>
        </p:nvSpPr>
        <p:spPr>
          <a:xfrm>
            <a:off x="7426061" y="2262774"/>
            <a:ext cx="1915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Perform Feature Scaling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AB32956-C507-4359-9F25-3D7887EF38A8}"/>
              </a:ext>
            </a:extLst>
          </p:cNvPr>
          <p:cNvSpPr txBox="1">
            <a:spLocks/>
          </p:cNvSpPr>
          <p:nvPr/>
        </p:nvSpPr>
        <p:spPr>
          <a:xfrm>
            <a:off x="7482333" y="1669448"/>
            <a:ext cx="1728184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Scaling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48DB5-66F2-4FA9-8B09-BC096E211A19}"/>
              </a:ext>
            </a:extLst>
          </p:cNvPr>
          <p:cNvSpPr/>
          <p:nvPr/>
        </p:nvSpPr>
        <p:spPr>
          <a:xfrm>
            <a:off x="9857428" y="2196945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3B6FD-BC40-4FC8-AB5B-44AF0B459E47}"/>
              </a:ext>
            </a:extLst>
          </p:cNvPr>
          <p:cNvSpPr txBox="1"/>
          <p:nvPr/>
        </p:nvSpPr>
        <p:spPr>
          <a:xfrm>
            <a:off x="9922955" y="2260426"/>
            <a:ext cx="179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Apply Distance Algorithm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BFA618B-4531-4AB8-A380-1F8408CF9198}"/>
              </a:ext>
            </a:extLst>
          </p:cNvPr>
          <p:cNvSpPr txBox="1">
            <a:spLocks/>
          </p:cNvSpPr>
          <p:nvPr/>
        </p:nvSpPr>
        <p:spPr>
          <a:xfrm>
            <a:off x="9899631" y="1695236"/>
            <a:ext cx="1849985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Distances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70C9E24-FD5C-4639-A252-7BFC8C266A60}"/>
              </a:ext>
            </a:extLst>
          </p:cNvPr>
          <p:cNvSpPr/>
          <p:nvPr/>
        </p:nvSpPr>
        <p:spPr>
          <a:xfrm>
            <a:off x="7034863" y="2338111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9C7E471-A4DD-41C4-A120-8E782F2DFD61}"/>
              </a:ext>
            </a:extLst>
          </p:cNvPr>
          <p:cNvSpPr/>
          <p:nvPr/>
        </p:nvSpPr>
        <p:spPr>
          <a:xfrm>
            <a:off x="9493632" y="2348279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241186-8502-45C7-B78B-981148509293}"/>
              </a:ext>
            </a:extLst>
          </p:cNvPr>
          <p:cNvSpPr/>
          <p:nvPr/>
        </p:nvSpPr>
        <p:spPr>
          <a:xfrm>
            <a:off x="9857428" y="3736307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ACAF6-48F4-4007-893F-39BAE8CA1434}"/>
              </a:ext>
            </a:extLst>
          </p:cNvPr>
          <p:cNvSpPr txBox="1"/>
          <p:nvPr/>
        </p:nvSpPr>
        <p:spPr>
          <a:xfrm>
            <a:off x="9852089" y="3800012"/>
            <a:ext cx="1935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K Means / Hierarchical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3B8D91F-0F00-4E60-AB6E-3B1C871455BC}"/>
              </a:ext>
            </a:extLst>
          </p:cNvPr>
          <p:cNvSpPr/>
          <p:nvPr/>
        </p:nvSpPr>
        <p:spPr>
          <a:xfrm rot="5400000">
            <a:off x="10640447" y="3080943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254B34-C9FA-4075-AA72-50A93F9F51CD}"/>
              </a:ext>
            </a:extLst>
          </p:cNvPr>
          <p:cNvSpPr/>
          <p:nvPr/>
        </p:nvSpPr>
        <p:spPr>
          <a:xfrm>
            <a:off x="7426061" y="3736307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DF936-42BD-4E9C-8961-AAFA20093845}"/>
              </a:ext>
            </a:extLst>
          </p:cNvPr>
          <p:cNvSpPr txBox="1"/>
          <p:nvPr/>
        </p:nvSpPr>
        <p:spPr>
          <a:xfrm>
            <a:off x="7491588" y="3799788"/>
            <a:ext cx="179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Build Profiles to spot differences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8DC531-DFD9-481C-B4A3-47BCD1E65FDA}"/>
              </a:ext>
            </a:extLst>
          </p:cNvPr>
          <p:cNvSpPr/>
          <p:nvPr/>
        </p:nvSpPr>
        <p:spPr>
          <a:xfrm>
            <a:off x="4945393" y="3737118"/>
            <a:ext cx="1935446" cy="681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0F810-E3D7-4895-8DF2-5F2F21DC5EB9}"/>
              </a:ext>
            </a:extLst>
          </p:cNvPr>
          <p:cNvSpPr txBox="1"/>
          <p:nvPr/>
        </p:nvSpPr>
        <p:spPr>
          <a:xfrm>
            <a:off x="5010920" y="3800599"/>
            <a:ext cx="179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Save the final cluster Co-ordinates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6BE21FE-0EAA-4379-92AB-F0E71BAFB34D}"/>
              </a:ext>
            </a:extLst>
          </p:cNvPr>
          <p:cNvSpPr/>
          <p:nvPr/>
        </p:nvSpPr>
        <p:spPr>
          <a:xfrm rot="10800000">
            <a:off x="7019229" y="3939627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8" name="Arrow: Right 2047">
            <a:extLst>
              <a:ext uri="{FF2B5EF4-FFF2-40B4-BE49-F238E27FC236}">
                <a16:creationId xmlns:a16="http://schemas.microsoft.com/office/drawing/2014/main" id="{CAD14CA3-DB26-4C0C-BB92-F22F22F29041}"/>
              </a:ext>
            </a:extLst>
          </p:cNvPr>
          <p:cNvSpPr/>
          <p:nvPr/>
        </p:nvSpPr>
        <p:spPr>
          <a:xfrm rot="10800000">
            <a:off x="9501564" y="3939627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094CC0F3-8630-4BA8-ADAB-F4FEF069ECD4}"/>
              </a:ext>
            </a:extLst>
          </p:cNvPr>
          <p:cNvSpPr txBox="1">
            <a:spLocks/>
          </p:cNvSpPr>
          <p:nvPr/>
        </p:nvSpPr>
        <p:spPr>
          <a:xfrm>
            <a:off x="9922955" y="3323705"/>
            <a:ext cx="1737739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Build Clusters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2732459-33B9-4434-B06D-14145D9AAFD7}"/>
              </a:ext>
            </a:extLst>
          </p:cNvPr>
          <p:cNvSpPr txBox="1">
            <a:spLocks/>
          </p:cNvSpPr>
          <p:nvPr/>
        </p:nvSpPr>
        <p:spPr>
          <a:xfrm>
            <a:off x="7819136" y="3323705"/>
            <a:ext cx="1357892" cy="4571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Validation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7845D3A-2BD1-47A3-A13A-4A86029E0900}"/>
              </a:ext>
            </a:extLst>
          </p:cNvPr>
          <p:cNvSpPr txBox="1">
            <a:spLocks/>
          </p:cNvSpPr>
          <p:nvPr/>
        </p:nvSpPr>
        <p:spPr>
          <a:xfrm>
            <a:off x="5272035" y="3355263"/>
            <a:ext cx="1189995" cy="3940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Conclude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EAD5A8-5D53-4DEE-BFDD-F196FB1932A9}"/>
              </a:ext>
            </a:extLst>
          </p:cNvPr>
          <p:cNvSpPr/>
          <p:nvPr/>
        </p:nvSpPr>
        <p:spPr>
          <a:xfrm>
            <a:off x="1367715" y="5563571"/>
            <a:ext cx="1935446" cy="68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8476A-B7FF-4602-865F-7906BAC41676}"/>
              </a:ext>
            </a:extLst>
          </p:cNvPr>
          <p:cNvSpPr txBox="1"/>
          <p:nvPr/>
        </p:nvSpPr>
        <p:spPr>
          <a:xfrm>
            <a:off x="1438581" y="5737163"/>
            <a:ext cx="17937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Extract New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1C0EE5-EA5B-466C-A37A-9E9DDB4B4E33}"/>
              </a:ext>
            </a:extLst>
          </p:cNvPr>
          <p:cNvSpPr/>
          <p:nvPr/>
        </p:nvSpPr>
        <p:spPr>
          <a:xfrm>
            <a:off x="3921398" y="5563571"/>
            <a:ext cx="1935446" cy="68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56945-9A18-4A0F-9758-EF7489814497}"/>
              </a:ext>
            </a:extLst>
          </p:cNvPr>
          <p:cNvSpPr txBox="1"/>
          <p:nvPr/>
        </p:nvSpPr>
        <p:spPr>
          <a:xfrm>
            <a:off x="3942757" y="5627052"/>
            <a:ext cx="1837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Clean and Scale the Cluster Variables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F17CA7-AA41-40E6-9A50-3457DD339E5F}"/>
              </a:ext>
            </a:extLst>
          </p:cNvPr>
          <p:cNvSpPr/>
          <p:nvPr/>
        </p:nvSpPr>
        <p:spPr>
          <a:xfrm>
            <a:off x="6313556" y="5563571"/>
            <a:ext cx="2244367" cy="68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95E0D-8651-4509-8B93-7B9E131BE967}"/>
              </a:ext>
            </a:extLst>
          </p:cNvPr>
          <p:cNvSpPr txBox="1"/>
          <p:nvPr/>
        </p:nvSpPr>
        <p:spPr>
          <a:xfrm>
            <a:off x="6292197" y="5612023"/>
            <a:ext cx="2253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Calculate Distance based on Saved Co-ordinates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E85DD272-8E62-4656-A274-12B1E43D03C5}"/>
              </a:ext>
            </a:extLst>
          </p:cNvPr>
          <p:cNvSpPr/>
          <p:nvPr/>
        </p:nvSpPr>
        <p:spPr>
          <a:xfrm>
            <a:off x="1367715" y="5035451"/>
            <a:ext cx="9467107" cy="3554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Machine Learning Model Deployment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009AF2-77F1-408B-8980-57FF14013BF5}"/>
              </a:ext>
            </a:extLst>
          </p:cNvPr>
          <p:cNvSpPr/>
          <p:nvPr/>
        </p:nvSpPr>
        <p:spPr>
          <a:xfrm>
            <a:off x="8975581" y="5558266"/>
            <a:ext cx="1859241" cy="68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6ED51E-294F-4F32-A3ED-311D82AB135E}"/>
              </a:ext>
            </a:extLst>
          </p:cNvPr>
          <p:cNvSpPr txBox="1"/>
          <p:nvPr/>
        </p:nvSpPr>
        <p:spPr>
          <a:xfrm>
            <a:off x="9041108" y="5621747"/>
            <a:ext cx="1723089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Franklin Gothic Book (Body)"/>
              </a:rPr>
              <a:t>Assign  Clusters to New Data</a:t>
            </a:r>
          </a:p>
        </p:txBody>
      </p:sp>
      <p:sp>
        <p:nvSpPr>
          <p:cNvPr id="2051" name="Isosceles Triangle 2050">
            <a:extLst>
              <a:ext uri="{FF2B5EF4-FFF2-40B4-BE49-F238E27FC236}">
                <a16:creationId xmlns:a16="http://schemas.microsoft.com/office/drawing/2014/main" id="{720FB956-D5A5-4A76-9DB2-3C8BA4A8D9E9}"/>
              </a:ext>
            </a:extLst>
          </p:cNvPr>
          <p:cNvSpPr/>
          <p:nvPr/>
        </p:nvSpPr>
        <p:spPr>
          <a:xfrm rot="10800000">
            <a:off x="4972816" y="4570805"/>
            <a:ext cx="1908022" cy="22957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A18B7D7-BDEC-4ADF-A245-4B214A05FC47}"/>
              </a:ext>
            </a:extLst>
          </p:cNvPr>
          <p:cNvSpPr/>
          <p:nvPr/>
        </p:nvSpPr>
        <p:spPr>
          <a:xfrm>
            <a:off x="3563020" y="5798355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113BE7-39A7-4BBB-BCBA-C933C8152CEA}"/>
              </a:ext>
            </a:extLst>
          </p:cNvPr>
          <p:cNvSpPr/>
          <p:nvPr/>
        </p:nvSpPr>
        <p:spPr>
          <a:xfrm>
            <a:off x="5967567" y="5798009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EB7303A-D385-48FC-AFED-607F47BD04DE}"/>
              </a:ext>
            </a:extLst>
          </p:cNvPr>
          <p:cNvSpPr/>
          <p:nvPr/>
        </p:nvSpPr>
        <p:spPr>
          <a:xfrm>
            <a:off x="8625056" y="5792262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12" grpId="0" animBg="1"/>
      <p:bldP spid="23" grpId="0" animBg="1"/>
      <p:bldP spid="26" grpId="0" animBg="1"/>
      <p:bldP spid="27" grpId="0"/>
      <p:bldP spid="25" grpId="0" animBg="1"/>
      <p:bldP spid="30" grpId="0" animBg="1"/>
      <p:bldP spid="31" grpId="0"/>
      <p:bldP spid="32" grpId="0" animBg="1"/>
      <p:bldP spid="33" grpId="0"/>
      <p:bldP spid="29" grpId="0" animBg="1"/>
      <p:bldP spid="2048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2049" grpId="0" animBg="1"/>
      <p:bldP spid="48" grpId="0" animBg="1"/>
      <p:bldP spid="49" grpId="0" animBg="1"/>
      <p:bldP spid="2051" grpId="0" animBg="1"/>
      <p:bldP spid="8" grpId="0" animBg="1"/>
      <p:bldP spid="1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Visual Understanding</a:t>
            </a:r>
            <a:endParaRPr lang="zh-TW" altLang="en-US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72772D1-2526-4393-AD55-0EF4589ADB80}"/>
              </a:ext>
            </a:extLst>
          </p:cNvPr>
          <p:cNvCxnSpPr>
            <a:cxnSpLocks/>
          </p:cNvCxnSpPr>
          <p:nvPr/>
        </p:nvCxnSpPr>
        <p:spPr>
          <a:xfrm>
            <a:off x="6075221" y="1592186"/>
            <a:ext cx="0" cy="4764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itle 1">
            <a:extLst>
              <a:ext uri="{FF2B5EF4-FFF2-40B4-BE49-F238E27FC236}">
                <a16:creationId xmlns:a16="http://schemas.microsoft.com/office/drawing/2014/main" id="{02A7D6AF-7C7C-45AC-986C-3DC0A5E214F8}"/>
              </a:ext>
            </a:extLst>
          </p:cNvPr>
          <p:cNvSpPr txBox="1">
            <a:spLocks/>
          </p:cNvSpPr>
          <p:nvPr/>
        </p:nvSpPr>
        <p:spPr>
          <a:xfrm>
            <a:off x="2171884" y="1592187"/>
            <a:ext cx="247045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Supervised Learning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1B5A39A8-FF7D-46F3-8112-6B982FEF40F8}"/>
              </a:ext>
            </a:extLst>
          </p:cNvPr>
          <p:cNvSpPr txBox="1">
            <a:spLocks/>
          </p:cNvSpPr>
          <p:nvPr/>
        </p:nvSpPr>
        <p:spPr>
          <a:xfrm>
            <a:off x="7836125" y="1592186"/>
            <a:ext cx="3190243" cy="4787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/>
              <a:t>Unsupervised Learning 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6B2926A-BCED-4A0C-9F86-982593E0F689}"/>
              </a:ext>
            </a:extLst>
          </p:cNvPr>
          <p:cNvGrpSpPr/>
          <p:nvPr/>
        </p:nvGrpSpPr>
        <p:grpSpPr>
          <a:xfrm>
            <a:off x="338636" y="2516357"/>
            <a:ext cx="2421283" cy="2261161"/>
            <a:chOff x="338636" y="2516357"/>
            <a:chExt cx="2421283" cy="2261161"/>
          </a:xfrm>
        </p:grpSpPr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EDE19CED-9705-4492-90C1-00CF7D71CC35}"/>
                </a:ext>
              </a:extLst>
            </p:cNvPr>
            <p:cNvGrpSpPr/>
            <p:nvPr/>
          </p:nvGrpSpPr>
          <p:grpSpPr>
            <a:xfrm>
              <a:off x="821608" y="2516357"/>
              <a:ext cx="1938311" cy="1825286"/>
              <a:chOff x="488427" y="2516357"/>
              <a:chExt cx="1938311" cy="1825286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7FF9D54-5735-4A8A-8DC1-C5DEADCC5631}"/>
                  </a:ext>
                </a:extLst>
              </p:cNvPr>
              <p:cNvGrpSpPr/>
              <p:nvPr/>
            </p:nvGrpSpPr>
            <p:grpSpPr>
              <a:xfrm>
                <a:off x="488427" y="2516357"/>
                <a:ext cx="1899139" cy="1825286"/>
                <a:chOff x="7962313" y="2516358"/>
                <a:chExt cx="1899139" cy="1825286"/>
              </a:xfrm>
            </p:grpSpPr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69FE47CA-65DD-4E4A-BD5C-47FD33AEA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2313" y="2516358"/>
                  <a:ext cx="0" cy="18252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8783D2C6-BAD4-48C5-90A1-3D066D9CD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2313" y="4341642"/>
                  <a:ext cx="1899139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Multiplication Sign 13">
                <a:extLst>
                  <a:ext uri="{FF2B5EF4-FFF2-40B4-BE49-F238E27FC236}">
                    <a16:creationId xmlns:a16="http://schemas.microsoft.com/office/drawing/2014/main" id="{3EAE0FBA-FC75-48E0-89F3-B554831BDAF5}"/>
                  </a:ext>
                </a:extLst>
              </p:cNvPr>
              <p:cNvSpPr/>
              <p:nvPr/>
            </p:nvSpPr>
            <p:spPr>
              <a:xfrm>
                <a:off x="1463040" y="2755052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Multiplication Sign 14">
                <a:extLst>
                  <a:ext uri="{FF2B5EF4-FFF2-40B4-BE49-F238E27FC236}">
                    <a16:creationId xmlns:a16="http://schemas.microsoft.com/office/drawing/2014/main" id="{73A940D2-EB63-4292-BF72-995A993F585E}"/>
                  </a:ext>
                </a:extLst>
              </p:cNvPr>
              <p:cNvSpPr/>
              <p:nvPr/>
            </p:nvSpPr>
            <p:spPr>
              <a:xfrm>
                <a:off x="1094933" y="3036276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" name="Multiplication Sign 15">
                <a:extLst>
                  <a:ext uri="{FF2B5EF4-FFF2-40B4-BE49-F238E27FC236}">
                    <a16:creationId xmlns:a16="http://schemas.microsoft.com/office/drawing/2014/main" id="{2D6ECA29-7E4B-4207-BA4E-47CBC1417299}"/>
                  </a:ext>
                </a:extLst>
              </p:cNvPr>
              <p:cNvSpPr/>
              <p:nvPr/>
            </p:nvSpPr>
            <p:spPr>
              <a:xfrm>
                <a:off x="726137" y="3413148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Multiplication Sign 16">
                <a:extLst>
                  <a:ext uri="{FF2B5EF4-FFF2-40B4-BE49-F238E27FC236}">
                    <a16:creationId xmlns:a16="http://schemas.microsoft.com/office/drawing/2014/main" id="{2A055073-3D96-4C5E-B036-6D4CCFDDC327}"/>
                  </a:ext>
                </a:extLst>
              </p:cNvPr>
              <p:cNvSpPr/>
              <p:nvPr/>
            </p:nvSpPr>
            <p:spPr>
              <a:xfrm>
                <a:off x="597873" y="3214467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8D761CAA-1DE9-4364-9049-47D7F506893B}"/>
                  </a:ext>
                </a:extLst>
              </p:cNvPr>
              <p:cNvSpPr/>
              <p:nvPr/>
            </p:nvSpPr>
            <p:spPr>
              <a:xfrm>
                <a:off x="1046450" y="2677209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Multiplication Sign 18">
                <a:extLst>
                  <a:ext uri="{FF2B5EF4-FFF2-40B4-BE49-F238E27FC236}">
                    <a16:creationId xmlns:a16="http://schemas.microsoft.com/office/drawing/2014/main" id="{3E62CD46-5405-45C9-9E0C-58934A83C930}"/>
                  </a:ext>
                </a:extLst>
              </p:cNvPr>
              <p:cNvSpPr/>
              <p:nvPr/>
            </p:nvSpPr>
            <p:spPr>
              <a:xfrm>
                <a:off x="916745" y="2943492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Multiplication Sign 19">
                <a:extLst>
                  <a:ext uri="{FF2B5EF4-FFF2-40B4-BE49-F238E27FC236}">
                    <a16:creationId xmlns:a16="http://schemas.microsoft.com/office/drawing/2014/main" id="{F6C9D43E-638F-4722-A31F-0E98A2ECA086}"/>
                  </a:ext>
                </a:extLst>
              </p:cNvPr>
              <p:cNvSpPr/>
              <p:nvPr/>
            </p:nvSpPr>
            <p:spPr>
              <a:xfrm>
                <a:off x="591855" y="2674981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Multiplication Sign 20">
                <a:extLst>
                  <a:ext uri="{FF2B5EF4-FFF2-40B4-BE49-F238E27FC236}">
                    <a16:creationId xmlns:a16="http://schemas.microsoft.com/office/drawing/2014/main" id="{412706F4-F427-46CB-B61C-5D1578383DDA}"/>
                  </a:ext>
                </a:extLst>
              </p:cNvPr>
              <p:cNvSpPr/>
              <p:nvPr/>
            </p:nvSpPr>
            <p:spPr>
              <a:xfrm>
                <a:off x="1079445" y="3244508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Multiplication Sign 21">
                <a:extLst>
                  <a:ext uri="{FF2B5EF4-FFF2-40B4-BE49-F238E27FC236}">
                    <a16:creationId xmlns:a16="http://schemas.microsoft.com/office/drawing/2014/main" id="{21292D70-2BE8-4937-A245-32DB55EF2E8B}"/>
                  </a:ext>
                </a:extLst>
              </p:cNvPr>
              <p:cNvSpPr/>
              <p:nvPr/>
            </p:nvSpPr>
            <p:spPr>
              <a:xfrm>
                <a:off x="1399733" y="3341076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Multiplication Sign 22">
                <a:extLst>
                  <a:ext uri="{FF2B5EF4-FFF2-40B4-BE49-F238E27FC236}">
                    <a16:creationId xmlns:a16="http://schemas.microsoft.com/office/drawing/2014/main" id="{19EFA735-9BE1-4C0D-A119-20CA8D2C2653}"/>
                  </a:ext>
                </a:extLst>
              </p:cNvPr>
              <p:cNvSpPr/>
              <p:nvPr/>
            </p:nvSpPr>
            <p:spPr>
              <a:xfrm>
                <a:off x="808146" y="3798693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Multiplication Sign 23">
                <a:extLst>
                  <a:ext uri="{FF2B5EF4-FFF2-40B4-BE49-F238E27FC236}">
                    <a16:creationId xmlns:a16="http://schemas.microsoft.com/office/drawing/2014/main" id="{4ABE70A9-96D8-4553-900B-D68E2874E71F}"/>
                  </a:ext>
                </a:extLst>
              </p:cNvPr>
              <p:cNvSpPr/>
              <p:nvPr/>
            </p:nvSpPr>
            <p:spPr>
              <a:xfrm>
                <a:off x="1541695" y="3675167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Multiplication Sign 24">
                <a:extLst>
                  <a:ext uri="{FF2B5EF4-FFF2-40B4-BE49-F238E27FC236}">
                    <a16:creationId xmlns:a16="http://schemas.microsoft.com/office/drawing/2014/main" id="{6810E65F-89BB-4458-906A-8B699077EE7A}"/>
                  </a:ext>
                </a:extLst>
              </p:cNvPr>
              <p:cNvSpPr/>
              <p:nvPr/>
            </p:nvSpPr>
            <p:spPr>
              <a:xfrm>
                <a:off x="1252021" y="4037011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Multiplication Sign 26">
                <a:extLst>
                  <a:ext uri="{FF2B5EF4-FFF2-40B4-BE49-F238E27FC236}">
                    <a16:creationId xmlns:a16="http://schemas.microsoft.com/office/drawing/2014/main" id="{8591DE12-5A80-4EBB-BDD6-931813A08184}"/>
                  </a:ext>
                </a:extLst>
              </p:cNvPr>
              <p:cNvSpPr/>
              <p:nvPr/>
            </p:nvSpPr>
            <p:spPr>
              <a:xfrm rot="11548826">
                <a:off x="1985465" y="3593453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1" name="流程圖: 接點 332">
                <a:extLst>
                  <a:ext uri="{FF2B5EF4-FFF2-40B4-BE49-F238E27FC236}">
                    <a16:creationId xmlns:a16="http://schemas.microsoft.com/office/drawing/2014/main" id="{96FA0694-A678-4D1E-BBE7-2C467395963E}"/>
                  </a:ext>
                </a:extLst>
              </p:cNvPr>
              <p:cNvSpPr/>
              <p:nvPr/>
            </p:nvSpPr>
            <p:spPr>
              <a:xfrm rot="4087103">
                <a:off x="2085310" y="3366037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2" name="流程圖: 接點 333">
                <a:extLst>
                  <a:ext uri="{FF2B5EF4-FFF2-40B4-BE49-F238E27FC236}">
                    <a16:creationId xmlns:a16="http://schemas.microsoft.com/office/drawing/2014/main" id="{1E6F75B0-CE08-422D-92A3-79F703FE85A2}"/>
                  </a:ext>
                </a:extLst>
              </p:cNvPr>
              <p:cNvSpPr/>
              <p:nvPr/>
            </p:nvSpPr>
            <p:spPr>
              <a:xfrm rot="4087103">
                <a:off x="1786627" y="3541005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3" name="流程圖: 接點 334">
                <a:extLst>
                  <a:ext uri="{FF2B5EF4-FFF2-40B4-BE49-F238E27FC236}">
                    <a16:creationId xmlns:a16="http://schemas.microsoft.com/office/drawing/2014/main" id="{CF301283-C23B-4AE5-B0AF-0CC858961A53}"/>
                  </a:ext>
                </a:extLst>
              </p:cNvPr>
              <p:cNvSpPr/>
              <p:nvPr/>
            </p:nvSpPr>
            <p:spPr>
              <a:xfrm rot="4087103">
                <a:off x="1015033" y="3474390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4" name="流程圖: 接點 335">
                <a:extLst>
                  <a:ext uri="{FF2B5EF4-FFF2-40B4-BE49-F238E27FC236}">
                    <a16:creationId xmlns:a16="http://schemas.microsoft.com/office/drawing/2014/main" id="{8BC636D0-4885-445B-A65F-60FF1963397F}"/>
                  </a:ext>
                </a:extLst>
              </p:cNvPr>
              <p:cNvSpPr/>
              <p:nvPr/>
            </p:nvSpPr>
            <p:spPr>
              <a:xfrm rot="4087103">
                <a:off x="2117522" y="3842440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5" name="流程圖: 接點 336">
                <a:extLst>
                  <a:ext uri="{FF2B5EF4-FFF2-40B4-BE49-F238E27FC236}">
                    <a16:creationId xmlns:a16="http://schemas.microsoft.com/office/drawing/2014/main" id="{C6FA7E7E-547F-43F2-A14E-DAB2B0B84A70}"/>
                  </a:ext>
                </a:extLst>
              </p:cNvPr>
              <p:cNvSpPr/>
              <p:nvPr/>
            </p:nvSpPr>
            <p:spPr>
              <a:xfrm rot="4087103">
                <a:off x="1322359" y="3688238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6" name="流程圖: 接點 337">
                <a:extLst>
                  <a:ext uri="{FF2B5EF4-FFF2-40B4-BE49-F238E27FC236}">
                    <a16:creationId xmlns:a16="http://schemas.microsoft.com/office/drawing/2014/main" id="{FA2A21F6-F66E-4219-83AA-EAE749A96FF6}"/>
                  </a:ext>
                </a:extLst>
              </p:cNvPr>
              <p:cNvSpPr/>
              <p:nvPr/>
            </p:nvSpPr>
            <p:spPr>
              <a:xfrm rot="4087103">
                <a:off x="1476632" y="3046382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7" name="流程圖: 接點 357">
                <a:extLst>
                  <a:ext uri="{FF2B5EF4-FFF2-40B4-BE49-F238E27FC236}">
                    <a16:creationId xmlns:a16="http://schemas.microsoft.com/office/drawing/2014/main" id="{5DCE6D76-FE3B-4E4B-8274-CEF90B25732D}"/>
                  </a:ext>
                </a:extLst>
              </p:cNvPr>
              <p:cNvSpPr/>
              <p:nvPr/>
            </p:nvSpPr>
            <p:spPr>
              <a:xfrm rot="4087103">
                <a:off x="819955" y="4102720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8" name="流程圖: 接點 358">
                <a:extLst>
                  <a:ext uri="{FF2B5EF4-FFF2-40B4-BE49-F238E27FC236}">
                    <a16:creationId xmlns:a16="http://schemas.microsoft.com/office/drawing/2014/main" id="{88447C30-4AA8-4237-9720-B478559F76E2}"/>
                  </a:ext>
                </a:extLst>
              </p:cNvPr>
              <p:cNvSpPr/>
              <p:nvPr/>
            </p:nvSpPr>
            <p:spPr>
              <a:xfrm rot="4087103">
                <a:off x="1105754" y="3889370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9" name="流程圖: 接點 359">
                <a:extLst>
                  <a:ext uri="{FF2B5EF4-FFF2-40B4-BE49-F238E27FC236}">
                    <a16:creationId xmlns:a16="http://schemas.microsoft.com/office/drawing/2014/main" id="{0A229D15-CF07-4146-B4D5-4F21623EE8C3}"/>
                  </a:ext>
                </a:extLst>
              </p:cNvPr>
              <p:cNvSpPr/>
              <p:nvPr/>
            </p:nvSpPr>
            <p:spPr>
              <a:xfrm rot="4087103">
                <a:off x="1068099" y="4167241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0" name="流程圖: 接點 360">
                <a:extLst>
                  <a:ext uri="{FF2B5EF4-FFF2-40B4-BE49-F238E27FC236}">
                    <a16:creationId xmlns:a16="http://schemas.microsoft.com/office/drawing/2014/main" id="{ECAC9DE6-6195-4E1C-88AA-B773A5D13B90}"/>
                  </a:ext>
                </a:extLst>
              </p:cNvPr>
              <p:cNvSpPr/>
              <p:nvPr/>
            </p:nvSpPr>
            <p:spPr>
              <a:xfrm rot="4087103">
                <a:off x="1602946" y="4035329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1" name="流程圖: 接點 361">
                <a:extLst>
                  <a:ext uri="{FF2B5EF4-FFF2-40B4-BE49-F238E27FC236}">
                    <a16:creationId xmlns:a16="http://schemas.microsoft.com/office/drawing/2014/main" id="{0541C348-7290-4747-8E18-AC84DAFCAF85}"/>
                  </a:ext>
                </a:extLst>
              </p:cNvPr>
              <p:cNvSpPr/>
              <p:nvPr/>
            </p:nvSpPr>
            <p:spPr>
              <a:xfrm rot="4087103">
                <a:off x="2282722" y="3571993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2" name="流程圖: 接點 362">
                <a:extLst>
                  <a:ext uri="{FF2B5EF4-FFF2-40B4-BE49-F238E27FC236}">
                    <a16:creationId xmlns:a16="http://schemas.microsoft.com/office/drawing/2014/main" id="{3A44DFDC-15E0-403D-B28A-45F0D7653EA5}"/>
                  </a:ext>
                </a:extLst>
              </p:cNvPr>
              <p:cNvSpPr/>
              <p:nvPr/>
            </p:nvSpPr>
            <p:spPr>
              <a:xfrm rot="4087103">
                <a:off x="1178676" y="2930510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3" name="流程圖: 接點 363">
                <a:extLst>
                  <a:ext uri="{FF2B5EF4-FFF2-40B4-BE49-F238E27FC236}">
                    <a16:creationId xmlns:a16="http://schemas.microsoft.com/office/drawing/2014/main" id="{7A4E2C06-A2F0-4F82-968F-7EC5F05AF3E4}"/>
                  </a:ext>
                </a:extLst>
              </p:cNvPr>
              <p:cNvSpPr/>
              <p:nvPr/>
            </p:nvSpPr>
            <p:spPr>
              <a:xfrm rot="4087103">
                <a:off x="1900086" y="3915407"/>
                <a:ext cx="144016" cy="14401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8" name="Multiplication Sign 507">
                <a:extLst>
                  <a:ext uri="{FF2B5EF4-FFF2-40B4-BE49-F238E27FC236}">
                    <a16:creationId xmlns:a16="http://schemas.microsoft.com/office/drawing/2014/main" id="{958089D3-F447-4F4E-9A8F-7D4A25190273}"/>
                  </a:ext>
                </a:extLst>
              </p:cNvPr>
              <p:cNvSpPr/>
              <p:nvPr/>
            </p:nvSpPr>
            <p:spPr>
              <a:xfrm>
                <a:off x="1683432" y="2991730"/>
                <a:ext cx="154743" cy="14065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68" name="Title 1">
              <a:extLst>
                <a:ext uri="{FF2B5EF4-FFF2-40B4-BE49-F238E27FC236}">
                  <a16:creationId xmlns:a16="http://schemas.microsoft.com/office/drawing/2014/main" id="{B4491667-4A80-4027-B7AE-4FAD9E7D59A7}"/>
                </a:ext>
              </a:extLst>
            </p:cNvPr>
            <p:cNvSpPr txBox="1">
              <a:spLocks/>
            </p:cNvSpPr>
            <p:nvPr/>
          </p:nvSpPr>
          <p:spPr>
            <a:xfrm>
              <a:off x="338636" y="3215775"/>
              <a:ext cx="772512" cy="5935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500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69" name="Title 1">
              <a:extLst>
                <a:ext uri="{FF2B5EF4-FFF2-40B4-BE49-F238E27FC236}">
                  <a16:creationId xmlns:a16="http://schemas.microsoft.com/office/drawing/2014/main" id="{3786EE83-F0DA-4D00-8002-A668E7C40D3B}"/>
                </a:ext>
              </a:extLst>
            </p:cNvPr>
            <p:cNvSpPr txBox="1">
              <a:spLocks/>
            </p:cNvSpPr>
            <p:nvPr/>
          </p:nvSpPr>
          <p:spPr>
            <a:xfrm>
              <a:off x="1529707" y="4183986"/>
              <a:ext cx="1034025" cy="5935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500" dirty="0">
                  <a:solidFill>
                    <a:schemeClr val="tx1"/>
                  </a:solidFill>
                </a:rPr>
                <a:t>X2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FB9CCC3-66CF-4225-AABD-B8D5C4132F15}"/>
              </a:ext>
            </a:extLst>
          </p:cNvPr>
          <p:cNvGrpSpPr/>
          <p:nvPr/>
        </p:nvGrpSpPr>
        <p:grpSpPr>
          <a:xfrm>
            <a:off x="2485973" y="4517080"/>
            <a:ext cx="1606654" cy="904570"/>
            <a:chOff x="832192" y="4893142"/>
            <a:chExt cx="1606654" cy="904570"/>
          </a:xfrm>
        </p:grpSpPr>
        <p:sp>
          <p:nvSpPr>
            <p:cNvPr id="170" name="Multiplication Sign 169">
              <a:extLst>
                <a:ext uri="{FF2B5EF4-FFF2-40B4-BE49-F238E27FC236}">
                  <a16:creationId xmlns:a16="http://schemas.microsoft.com/office/drawing/2014/main" id="{16ECEEBF-21BF-4E98-8B2E-8C9CB0369B70}"/>
                </a:ext>
              </a:extLst>
            </p:cNvPr>
            <p:cNvSpPr/>
            <p:nvPr/>
          </p:nvSpPr>
          <p:spPr>
            <a:xfrm>
              <a:off x="832192" y="5129483"/>
              <a:ext cx="154743" cy="14065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1" name="流程圖: 接點 360">
              <a:extLst>
                <a:ext uri="{FF2B5EF4-FFF2-40B4-BE49-F238E27FC236}">
                  <a16:creationId xmlns:a16="http://schemas.microsoft.com/office/drawing/2014/main" id="{1CDCC93D-C8D1-40B6-928A-6F308BB6C8FD}"/>
                </a:ext>
              </a:extLst>
            </p:cNvPr>
            <p:cNvSpPr/>
            <p:nvPr/>
          </p:nvSpPr>
          <p:spPr>
            <a:xfrm rot="4087103">
              <a:off x="840298" y="5392417"/>
              <a:ext cx="144016" cy="144016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itle 1">
              <a:extLst>
                <a:ext uri="{FF2B5EF4-FFF2-40B4-BE49-F238E27FC236}">
                  <a16:creationId xmlns:a16="http://schemas.microsoft.com/office/drawing/2014/main" id="{F0B91759-5731-462B-9BB7-6CD5B3D93967}"/>
                </a:ext>
              </a:extLst>
            </p:cNvPr>
            <p:cNvSpPr txBox="1">
              <a:spLocks/>
            </p:cNvSpPr>
            <p:nvPr/>
          </p:nvSpPr>
          <p:spPr>
            <a:xfrm>
              <a:off x="1109308" y="4893142"/>
              <a:ext cx="1310509" cy="5935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800" dirty="0">
                  <a:solidFill>
                    <a:schemeClr val="tx1"/>
                  </a:solidFill>
                </a:rPr>
                <a:t>Y= Failure</a:t>
              </a:r>
            </a:p>
          </p:txBody>
        </p:sp>
        <p:sp>
          <p:nvSpPr>
            <p:cNvPr id="173" name="Title 1">
              <a:extLst>
                <a:ext uri="{FF2B5EF4-FFF2-40B4-BE49-F238E27FC236}">
                  <a16:creationId xmlns:a16="http://schemas.microsoft.com/office/drawing/2014/main" id="{2DBBD24F-8E63-4565-B9CB-22CE11A8F9B6}"/>
                </a:ext>
              </a:extLst>
            </p:cNvPr>
            <p:cNvSpPr txBox="1">
              <a:spLocks/>
            </p:cNvSpPr>
            <p:nvPr/>
          </p:nvSpPr>
          <p:spPr>
            <a:xfrm>
              <a:off x="1101514" y="5204180"/>
              <a:ext cx="1337332" cy="5935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800" dirty="0">
                  <a:solidFill>
                    <a:schemeClr val="tx1"/>
                  </a:solidFill>
                </a:rPr>
                <a:t>Y=Success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8A4125CA-91E3-4A17-8EA4-CFC562175BD0}"/>
              </a:ext>
            </a:extLst>
          </p:cNvPr>
          <p:cNvSpPr/>
          <p:nvPr/>
        </p:nvSpPr>
        <p:spPr>
          <a:xfrm>
            <a:off x="2929571" y="2863087"/>
            <a:ext cx="274320" cy="274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9" name="Title 1">
            <a:extLst>
              <a:ext uri="{FF2B5EF4-FFF2-40B4-BE49-F238E27FC236}">
                <a16:creationId xmlns:a16="http://schemas.microsoft.com/office/drawing/2014/main" id="{B7309A72-786C-4695-94FE-7685C4C13DD3}"/>
              </a:ext>
            </a:extLst>
          </p:cNvPr>
          <p:cNvSpPr txBox="1">
            <a:spLocks/>
          </p:cNvSpPr>
          <p:nvPr/>
        </p:nvSpPr>
        <p:spPr>
          <a:xfrm>
            <a:off x="381098" y="5806926"/>
            <a:ext cx="5489102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Our Model Should effectively classify the observations into the Success / Failure Classes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CFD5F5A8-4E28-4540-AFBA-3D431686383A}"/>
              </a:ext>
            </a:extLst>
          </p:cNvPr>
          <p:cNvGrpSpPr/>
          <p:nvPr/>
        </p:nvGrpSpPr>
        <p:grpSpPr>
          <a:xfrm>
            <a:off x="3366370" y="2540098"/>
            <a:ext cx="2410168" cy="2271677"/>
            <a:chOff x="3366370" y="2540098"/>
            <a:chExt cx="2410168" cy="2271677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4427AA8-85D7-46F7-890F-9123692B7B88}"/>
                </a:ext>
              </a:extLst>
            </p:cNvPr>
            <p:cNvGrpSpPr/>
            <p:nvPr/>
          </p:nvGrpSpPr>
          <p:grpSpPr>
            <a:xfrm>
              <a:off x="3838227" y="2540098"/>
              <a:ext cx="1938311" cy="1825286"/>
              <a:chOff x="3708503" y="2507817"/>
              <a:chExt cx="1938311" cy="1825286"/>
            </a:xfrm>
          </p:grpSpPr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6FD621E-646E-4482-BE7F-B00B5E8E102F}"/>
                  </a:ext>
                </a:extLst>
              </p:cNvPr>
              <p:cNvGrpSpPr/>
              <p:nvPr/>
            </p:nvGrpSpPr>
            <p:grpSpPr>
              <a:xfrm>
                <a:off x="3708503" y="2507817"/>
                <a:ext cx="1938311" cy="1825286"/>
                <a:chOff x="488427" y="2516357"/>
                <a:chExt cx="1938311" cy="182528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34D2504B-42E5-478F-A40F-C720954D5FB1}"/>
                    </a:ext>
                  </a:extLst>
                </p:cNvPr>
                <p:cNvGrpSpPr/>
                <p:nvPr/>
              </p:nvGrpSpPr>
              <p:grpSpPr>
                <a:xfrm>
                  <a:off x="488427" y="2516357"/>
                  <a:ext cx="1899139" cy="1825286"/>
                  <a:chOff x="7962313" y="2516358"/>
                  <a:chExt cx="1899139" cy="1825286"/>
                </a:xfrm>
              </p:grpSpPr>
              <p:cxnSp>
                <p:nvCxnSpPr>
                  <p:cNvPr id="539" name="Straight Arrow Connector 538">
                    <a:extLst>
                      <a:ext uri="{FF2B5EF4-FFF2-40B4-BE49-F238E27FC236}">
                        <a16:creationId xmlns:a16="http://schemas.microsoft.com/office/drawing/2014/main" id="{A85C3018-BFE5-43C7-A667-E9DC683A9F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62313" y="2516358"/>
                    <a:ext cx="0" cy="182528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Arrow Connector 539">
                    <a:extLst>
                      <a:ext uri="{FF2B5EF4-FFF2-40B4-BE49-F238E27FC236}">
                        <a16:creationId xmlns:a16="http://schemas.microsoft.com/office/drawing/2014/main" id="{3970E347-62BF-4B8D-A1CB-F8AA0C7CF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62313" y="4341642"/>
                    <a:ext cx="1899139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2" name="Multiplication Sign 511">
                  <a:extLst>
                    <a:ext uri="{FF2B5EF4-FFF2-40B4-BE49-F238E27FC236}">
                      <a16:creationId xmlns:a16="http://schemas.microsoft.com/office/drawing/2014/main" id="{8E93A0C6-556A-46FF-A116-BDAB5A128520}"/>
                    </a:ext>
                  </a:extLst>
                </p:cNvPr>
                <p:cNvSpPr/>
                <p:nvPr/>
              </p:nvSpPr>
              <p:spPr>
                <a:xfrm>
                  <a:off x="1463040" y="2755052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13" name="Multiplication Sign 512">
                  <a:extLst>
                    <a:ext uri="{FF2B5EF4-FFF2-40B4-BE49-F238E27FC236}">
                      <a16:creationId xmlns:a16="http://schemas.microsoft.com/office/drawing/2014/main" id="{395D92E4-6631-43C6-A9A6-D9325EB19FCC}"/>
                    </a:ext>
                  </a:extLst>
                </p:cNvPr>
                <p:cNvSpPr/>
                <p:nvPr/>
              </p:nvSpPr>
              <p:spPr>
                <a:xfrm>
                  <a:off x="1094933" y="3036276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14" name="Multiplication Sign 513">
                  <a:extLst>
                    <a:ext uri="{FF2B5EF4-FFF2-40B4-BE49-F238E27FC236}">
                      <a16:creationId xmlns:a16="http://schemas.microsoft.com/office/drawing/2014/main" id="{FEE965D3-0FE0-44B1-A724-7100E79455A8}"/>
                    </a:ext>
                  </a:extLst>
                </p:cNvPr>
                <p:cNvSpPr/>
                <p:nvPr/>
              </p:nvSpPr>
              <p:spPr>
                <a:xfrm>
                  <a:off x="726137" y="3413148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15" name="Multiplication Sign 514">
                  <a:extLst>
                    <a:ext uri="{FF2B5EF4-FFF2-40B4-BE49-F238E27FC236}">
                      <a16:creationId xmlns:a16="http://schemas.microsoft.com/office/drawing/2014/main" id="{476315B1-A692-4B92-81A0-34D783A2D8AF}"/>
                    </a:ext>
                  </a:extLst>
                </p:cNvPr>
                <p:cNvSpPr/>
                <p:nvPr/>
              </p:nvSpPr>
              <p:spPr>
                <a:xfrm>
                  <a:off x="597873" y="3214467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6" name="Multiplication Sign 515">
                  <a:extLst>
                    <a:ext uri="{FF2B5EF4-FFF2-40B4-BE49-F238E27FC236}">
                      <a16:creationId xmlns:a16="http://schemas.microsoft.com/office/drawing/2014/main" id="{E575F072-DA09-4A65-81F6-A61146F242FA}"/>
                    </a:ext>
                  </a:extLst>
                </p:cNvPr>
                <p:cNvSpPr/>
                <p:nvPr/>
              </p:nvSpPr>
              <p:spPr>
                <a:xfrm>
                  <a:off x="1046450" y="2677209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7" name="Multiplication Sign 516">
                  <a:extLst>
                    <a:ext uri="{FF2B5EF4-FFF2-40B4-BE49-F238E27FC236}">
                      <a16:creationId xmlns:a16="http://schemas.microsoft.com/office/drawing/2014/main" id="{D9748311-DA69-4F68-9DAF-EE44E559FF42}"/>
                    </a:ext>
                  </a:extLst>
                </p:cNvPr>
                <p:cNvSpPr/>
                <p:nvPr/>
              </p:nvSpPr>
              <p:spPr>
                <a:xfrm>
                  <a:off x="916745" y="2943492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8" name="Multiplication Sign 517">
                  <a:extLst>
                    <a:ext uri="{FF2B5EF4-FFF2-40B4-BE49-F238E27FC236}">
                      <a16:creationId xmlns:a16="http://schemas.microsoft.com/office/drawing/2014/main" id="{5FE81AD6-BB0E-4216-9636-B2EEC84C1F98}"/>
                    </a:ext>
                  </a:extLst>
                </p:cNvPr>
                <p:cNvSpPr/>
                <p:nvPr/>
              </p:nvSpPr>
              <p:spPr>
                <a:xfrm>
                  <a:off x="591855" y="2674981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9" name="Multiplication Sign 518">
                  <a:extLst>
                    <a:ext uri="{FF2B5EF4-FFF2-40B4-BE49-F238E27FC236}">
                      <a16:creationId xmlns:a16="http://schemas.microsoft.com/office/drawing/2014/main" id="{FA9DA574-C708-4D75-8308-01706DDD0294}"/>
                    </a:ext>
                  </a:extLst>
                </p:cNvPr>
                <p:cNvSpPr/>
                <p:nvPr/>
              </p:nvSpPr>
              <p:spPr>
                <a:xfrm>
                  <a:off x="1079445" y="3244508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0" name="Multiplication Sign 519">
                  <a:extLst>
                    <a:ext uri="{FF2B5EF4-FFF2-40B4-BE49-F238E27FC236}">
                      <a16:creationId xmlns:a16="http://schemas.microsoft.com/office/drawing/2014/main" id="{893D281B-753C-4429-B13E-E3FA7570CEB3}"/>
                    </a:ext>
                  </a:extLst>
                </p:cNvPr>
                <p:cNvSpPr/>
                <p:nvPr/>
              </p:nvSpPr>
              <p:spPr>
                <a:xfrm>
                  <a:off x="1399733" y="3341076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1" name="Multiplication Sign 520">
                  <a:extLst>
                    <a:ext uri="{FF2B5EF4-FFF2-40B4-BE49-F238E27FC236}">
                      <a16:creationId xmlns:a16="http://schemas.microsoft.com/office/drawing/2014/main" id="{4D93ABE3-F4C6-4562-BBE5-DD925668EE37}"/>
                    </a:ext>
                  </a:extLst>
                </p:cNvPr>
                <p:cNvSpPr/>
                <p:nvPr/>
              </p:nvSpPr>
              <p:spPr>
                <a:xfrm>
                  <a:off x="808146" y="3798693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2" name="Multiplication Sign 521">
                  <a:extLst>
                    <a:ext uri="{FF2B5EF4-FFF2-40B4-BE49-F238E27FC236}">
                      <a16:creationId xmlns:a16="http://schemas.microsoft.com/office/drawing/2014/main" id="{CD117EC5-E03D-4AD3-BFEF-5BFE74D7FC9A}"/>
                    </a:ext>
                  </a:extLst>
                </p:cNvPr>
                <p:cNvSpPr/>
                <p:nvPr/>
              </p:nvSpPr>
              <p:spPr>
                <a:xfrm>
                  <a:off x="1541695" y="3675167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3" name="Multiplication Sign 522">
                  <a:extLst>
                    <a:ext uri="{FF2B5EF4-FFF2-40B4-BE49-F238E27FC236}">
                      <a16:creationId xmlns:a16="http://schemas.microsoft.com/office/drawing/2014/main" id="{1BB8BE50-8643-4C83-87AC-40F82C9B819D}"/>
                    </a:ext>
                  </a:extLst>
                </p:cNvPr>
                <p:cNvSpPr/>
                <p:nvPr/>
              </p:nvSpPr>
              <p:spPr>
                <a:xfrm>
                  <a:off x="1252021" y="4037011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4" name="Multiplication Sign 523">
                  <a:extLst>
                    <a:ext uri="{FF2B5EF4-FFF2-40B4-BE49-F238E27FC236}">
                      <a16:creationId xmlns:a16="http://schemas.microsoft.com/office/drawing/2014/main" id="{A1EB5E8C-1969-4414-BE0C-271CD437941F}"/>
                    </a:ext>
                  </a:extLst>
                </p:cNvPr>
                <p:cNvSpPr/>
                <p:nvPr/>
              </p:nvSpPr>
              <p:spPr>
                <a:xfrm rot="11548826">
                  <a:off x="1985465" y="3593453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5" name="流程圖: 接點 332">
                  <a:extLst>
                    <a:ext uri="{FF2B5EF4-FFF2-40B4-BE49-F238E27FC236}">
                      <a16:creationId xmlns:a16="http://schemas.microsoft.com/office/drawing/2014/main" id="{392264DF-A0B0-4699-80AD-2B9910D9D967}"/>
                    </a:ext>
                  </a:extLst>
                </p:cNvPr>
                <p:cNvSpPr/>
                <p:nvPr/>
              </p:nvSpPr>
              <p:spPr>
                <a:xfrm rot="4087103">
                  <a:off x="2085310" y="3366037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6" name="流程圖: 接點 333">
                  <a:extLst>
                    <a:ext uri="{FF2B5EF4-FFF2-40B4-BE49-F238E27FC236}">
                      <a16:creationId xmlns:a16="http://schemas.microsoft.com/office/drawing/2014/main" id="{35B195AE-99ED-4DE6-9386-35C3921F227E}"/>
                    </a:ext>
                  </a:extLst>
                </p:cNvPr>
                <p:cNvSpPr/>
                <p:nvPr/>
              </p:nvSpPr>
              <p:spPr>
                <a:xfrm rot="4087103">
                  <a:off x="1786627" y="3541005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7" name="流程圖: 接點 334">
                  <a:extLst>
                    <a:ext uri="{FF2B5EF4-FFF2-40B4-BE49-F238E27FC236}">
                      <a16:creationId xmlns:a16="http://schemas.microsoft.com/office/drawing/2014/main" id="{2AFE5BC4-9556-45CD-9311-B41013A95B12}"/>
                    </a:ext>
                  </a:extLst>
                </p:cNvPr>
                <p:cNvSpPr/>
                <p:nvPr/>
              </p:nvSpPr>
              <p:spPr>
                <a:xfrm rot="4087103">
                  <a:off x="1015033" y="3474390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8" name="流程圖: 接點 335">
                  <a:extLst>
                    <a:ext uri="{FF2B5EF4-FFF2-40B4-BE49-F238E27FC236}">
                      <a16:creationId xmlns:a16="http://schemas.microsoft.com/office/drawing/2014/main" id="{8A4692C8-838A-4EF3-9909-DE93A6498783}"/>
                    </a:ext>
                  </a:extLst>
                </p:cNvPr>
                <p:cNvSpPr/>
                <p:nvPr/>
              </p:nvSpPr>
              <p:spPr>
                <a:xfrm rot="4087103">
                  <a:off x="2117522" y="3842440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9" name="流程圖: 接點 336">
                  <a:extLst>
                    <a:ext uri="{FF2B5EF4-FFF2-40B4-BE49-F238E27FC236}">
                      <a16:creationId xmlns:a16="http://schemas.microsoft.com/office/drawing/2014/main" id="{B2F8A7A0-3C8A-4D58-A839-4F1375955F32}"/>
                    </a:ext>
                  </a:extLst>
                </p:cNvPr>
                <p:cNvSpPr/>
                <p:nvPr/>
              </p:nvSpPr>
              <p:spPr>
                <a:xfrm rot="4087103">
                  <a:off x="1322359" y="3688238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0" name="流程圖: 接點 337">
                  <a:extLst>
                    <a:ext uri="{FF2B5EF4-FFF2-40B4-BE49-F238E27FC236}">
                      <a16:creationId xmlns:a16="http://schemas.microsoft.com/office/drawing/2014/main" id="{0589515A-1DA2-4D8D-9BD9-E4CF084CEE7D}"/>
                    </a:ext>
                  </a:extLst>
                </p:cNvPr>
                <p:cNvSpPr/>
                <p:nvPr/>
              </p:nvSpPr>
              <p:spPr>
                <a:xfrm rot="4087103">
                  <a:off x="1476632" y="3046382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1" name="流程圖: 接點 357">
                  <a:extLst>
                    <a:ext uri="{FF2B5EF4-FFF2-40B4-BE49-F238E27FC236}">
                      <a16:creationId xmlns:a16="http://schemas.microsoft.com/office/drawing/2014/main" id="{D94E9280-44D0-40E4-9794-A1DB5B3F8F3F}"/>
                    </a:ext>
                  </a:extLst>
                </p:cNvPr>
                <p:cNvSpPr/>
                <p:nvPr/>
              </p:nvSpPr>
              <p:spPr>
                <a:xfrm rot="4087103">
                  <a:off x="819955" y="4102720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2" name="流程圖: 接點 358">
                  <a:extLst>
                    <a:ext uri="{FF2B5EF4-FFF2-40B4-BE49-F238E27FC236}">
                      <a16:creationId xmlns:a16="http://schemas.microsoft.com/office/drawing/2014/main" id="{86C3A372-037B-430E-9AC0-896387A9C4C3}"/>
                    </a:ext>
                  </a:extLst>
                </p:cNvPr>
                <p:cNvSpPr/>
                <p:nvPr/>
              </p:nvSpPr>
              <p:spPr>
                <a:xfrm rot="4087103">
                  <a:off x="1105754" y="3889370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3" name="流程圖: 接點 359">
                  <a:extLst>
                    <a:ext uri="{FF2B5EF4-FFF2-40B4-BE49-F238E27FC236}">
                      <a16:creationId xmlns:a16="http://schemas.microsoft.com/office/drawing/2014/main" id="{FEFEABAF-3DE5-47C3-907F-598E87C8D151}"/>
                    </a:ext>
                  </a:extLst>
                </p:cNvPr>
                <p:cNvSpPr/>
                <p:nvPr/>
              </p:nvSpPr>
              <p:spPr>
                <a:xfrm rot="4087103">
                  <a:off x="1068099" y="4167241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4" name="流程圖: 接點 360">
                  <a:extLst>
                    <a:ext uri="{FF2B5EF4-FFF2-40B4-BE49-F238E27FC236}">
                      <a16:creationId xmlns:a16="http://schemas.microsoft.com/office/drawing/2014/main" id="{5024337E-C926-4735-B228-0ED3141FE04E}"/>
                    </a:ext>
                  </a:extLst>
                </p:cNvPr>
                <p:cNvSpPr/>
                <p:nvPr/>
              </p:nvSpPr>
              <p:spPr>
                <a:xfrm rot="4087103">
                  <a:off x="1602946" y="4035329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5" name="流程圖: 接點 361">
                  <a:extLst>
                    <a:ext uri="{FF2B5EF4-FFF2-40B4-BE49-F238E27FC236}">
                      <a16:creationId xmlns:a16="http://schemas.microsoft.com/office/drawing/2014/main" id="{09B28F79-F64D-4F69-A720-0155FF384AE1}"/>
                    </a:ext>
                  </a:extLst>
                </p:cNvPr>
                <p:cNvSpPr/>
                <p:nvPr/>
              </p:nvSpPr>
              <p:spPr>
                <a:xfrm rot="4087103">
                  <a:off x="2282722" y="3571993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6" name="流程圖: 接點 362">
                  <a:extLst>
                    <a:ext uri="{FF2B5EF4-FFF2-40B4-BE49-F238E27FC236}">
                      <a16:creationId xmlns:a16="http://schemas.microsoft.com/office/drawing/2014/main" id="{C9D195F7-A74D-4BB9-886A-1AC752C5ACD3}"/>
                    </a:ext>
                  </a:extLst>
                </p:cNvPr>
                <p:cNvSpPr/>
                <p:nvPr/>
              </p:nvSpPr>
              <p:spPr>
                <a:xfrm rot="4087103">
                  <a:off x="1178676" y="2930510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7" name="流程圖: 接點 363">
                  <a:extLst>
                    <a:ext uri="{FF2B5EF4-FFF2-40B4-BE49-F238E27FC236}">
                      <a16:creationId xmlns:a16="http://schemas.microsoft.com/office/drawing/2014/main" id="{CAA44DE2-229E-43BD-9FFA-9CFFFA5D78F4}"/>
                    </a:ext>
                  </a:extLst>
                </p:cNvPr>
                <p:cNvSpPr/>
                <p:nvPr/>
              </p:nvSpPr>
              <p:spPr>
                <a:xfrm rot="4087103">
                  <a:off x="1900086" y="3915407"/>
                  <a:ext cx="144016" cy="144016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8" name="Multiplication Sign 537">
                  <a:extLst>
                    <a:ext uri="{FF2B5EF4-FFF2-40B4-BE49-F238E27FC236}">
                      <a16:creationId xmlns:a16="http://schemas.microsoft.com/office/drawing/2014/main" id="{3B99CA3B-111C-43BA-9F7C-BAEE958220E2}"/>
                    </a:ext>
                  </a:extLst>
                </p:cNvPr>
                <p:cNvSpPr/>
                <p:nvPr/>
              </p:nvSpPr>
              <p:spPr>
                <a:xfrm>
                  <a:off x="1683432" y="2991730"/>
                  <a:ext cx="154743" cy="14065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F5C127B-6E59-4BF1-BF51-DE75513DE271}"/>
                  </a:ext>
                </a:extLst>
              </p:cNvPr>
              <p:cNvCxnSpPr/>
              <p:nvPr/>
            </p:nvCxnSpPr>
            <p:spPr>
              <a:xfrm flipV="1">
                <a:off x="3708503" y="2878120"/>
                <a:ext cx="1772646" cy="14549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itle 1">
              <a:extLst>
                <a:ext uri="{FF2B5EF4-FFF2-40B4-BE49-F238E27FC236}">
                  <a16:creationId xmlns:a16="http://schemas.microsoft.com/office/drawing/2014/main" id="{F5D0DD55-3216-4418-908D-7594077D2476}"/>
                </a:ext>
              </a:extLst>
            </p:cNvPr>
            <p:cNvSpPr txBox="1">
              <a:spLocks/>
            </p:cNvSpPr>
            <p:nvPr/>
          </p:nvSpPr>
          <p:spPr>
            <a:xfrm>
              <a:off x="3366370" y="3206391"/>
              <a:ext cx="772512" cy="5935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500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198" name="Title 1">
              <a:extLst>
                <a:ext uri="{FF2B5EF4-FFF2-40B4-BE49-F238E27FC236}">
                  <a16:creationId xmlns:a16="http://schemas.microsoft.com/office/drawing/2014/main" id="{5D3F3604-A576-4794-908F-922F58C483A8}"/>
                </a:ext>
              </a:extLst>
            </p:cNvPr>
            <p:cNvSpPr txBox="1">
              <a:spLocks/>
            </p:cNvSpPr>
            <p:nvPr/>
          </p:nvSpPr>
          <p:spPr>
            <a:xfrm>
              <a:off x="4500509" y="4218243"/>
              <a:ext cx="1034025" cy="5935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500" dirty="0">
                  <a:solidFill>
                    <a:schemeClr val="tx1"/>
                  </a:solidFill>
                </a:rPr>
                <a:t>X2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AC045A5-27AA-4DCC-AF2F-4E8D9399EE94}"/>
              </a:ext>
            </a:extLst>
          </p:cNvPr>
          <p:cNvGrpSpPr/>
          <p:nvPr/>
        </p:nvGrpSpPr>
        <p:grpSpPr>
          <a:xfrm>
            <a:off x="6280243" y="2252467"/>
            <a:ext cx="3713343" cy="3075949"/>
            <a:chOff x="6280243" y="2252467"/>
            <a:chExt cx="3713343" cy="3075949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63DBA38-B915-45C7-8583-9C6298CF5A07}"/>
                </a:ext>
              </a:extLst>
            </p:cNvPr>
            <p:cNvGrpSpPr/>
            <p:nvPr/>
          </p:nvGrpSpPr>
          <p:grpSpPr>
            <a:xfrm>
              <a:off x="6280243" y="2468715"/>
              <a:ext cx="2543392" cy="2656169"/>
              <a:chOff x="6280243" y="2468715"/>
              <a:chExt cx="2543392" cy="2656169"/>
            </a:xfrm>
          </p:grpSpPr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F770E88D-8046-47DC-B987-4BAA55ED238F}"/>
                  </a:ext>
                </a:extLst>
              </p:cNvPr>
              <p:cNvGrpSpPr/>
              <p:nvPr/>
            </p:nvGrpSpPr>
            <p:grpSpPr>
              <a:xfrm>
                <a:off x="7245971" y="2468715"/>
                <a:ext cx="1577664" cy="1676238"/>
                <a:chOff x="7962313" y="2516358"/>
                <a:chExt cx="1899139" cy="1825286"/>
              </a:xfrm>
            </p:grpSpPr>
            <p:cxnSp>
              <p:nvCxnSpPr>
                <p:cNvPr id="579" name="Straight Arrow Connector 578">
                  <a:extLst>
                    <a:ext uri="{FF2B5EF4-FFF2-40B4-BE49-F238E27FC236}">
                      <a16:creationId xmlns:a16="http://schemas.microsoft.com/office/drawing/2014/main" id="{51470DE1-EDB9-49F0-94C9-FD14365B6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2313" y="2516358"/>
                  <a:ext cx="0" cy="18252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Arrow Connector 579">
                  <a:extLst>
                    <a:ext uri="{FF2B5EF4-FFF2-40B4-BE49-F238E27FC236}">
                      <a16:creationId xmlns:a16="http://schemas.microsoft.com/office/drawing/2014/main" id="{C037A008-FC13-4556-A01A-14CE4032C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2313" y="4341642"/>
                  <a:ext cx="1899139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2" name="Multiplication Sign 551">
                <a:extLst>
                  <a:ext uri="{FF2B5EF4-FFF2-40B4-BE49-F238E27FC236}">
                    <a16:creationId xmlns:a16="http://schemas.microsoft.com/office/drawing/2014/main" id="{A10BE1F1-3AD4-426D-97E0-7191976AFB8E}"/>
                  </a:ext>
                </a:extLst>
              </p:cNvPr>
              <p:cNvSpPr/>
              <p:nvPr/>
            </p:nvSpPr>
            <p:spPr>
              <a:xfrm>
                <a:off x="8055607" y="2687919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3" name="Multiplication Sign 552">
                <a:extLst>
                  <a:ext uri="{FF2B5EF4-FFF2-40B4-BE49-F238E27FC236}">
                    <a16:creationId xmlns:a16="http://schemas.microsoft.com/office/drawing/2014/main" id="{2CEF3289-F4AC-48D6-8E34-C9F210604666}"/>
                  </a:ext>
                </a:extLst>
              </p:cNvPr>
              <p:cNvSpPr/>
              <p:nvPr/>
            </p:nvSpPr>
            <p:spPr>
              <a:xfrm>
                <a:off x="7502387" y="2714209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4" name="Multiplication Sign 553">
                <a:extLst>
                  <a:ext uri="{FF2B5EF4-FFF2-40B4-BE49-F238E27FC236}">
                    <a16:creationId xmlns:a16="http://schemas.microsoft.com/office/drawing/2014/main" id="{7628BAEE-05AC-462C-8D75-59F03EBCD48B}"/>
                  </a:ext>
                </a:extLst>
              </p:cNvPr>
              <p:cNvSpPr/>
              <p:nvPr/>
            </p:nvSpPr>
            <p:spPr>
              <a:xfrm>
                <a:off x="7559142" y="3840467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5" name="Multiplication Sign 554">
                <a:extLst>
                  <a:ext uri="{FF2B5EF4-FFF2-40B4-BE49-F238E27FC236}">
                    <a16:creationId xmlns:a16="http://schemas.microsoft.com/office/drawing/2014/main" id="{AED65648-BBCA-4FED-8E23-55082F384FD9}"/>
                  </a:ext>
                </a:extLst>
              </p:cNvPr>
              <p:cNvSpPr/>
              <p:nvPr/>
            </p:nvSpPr>
            <p:spPr>
              <a:xfrm>
                <a:off x="6901685" y="3109106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6" name="Multiplication Sign 555">
                <a:extLst>
                  <a:ext uri="{FF2B5EF4-FFF2-40B4-BE49-F238E27FC236}">
                    <a16:creationId xmlns:a16="http://schemas.microsoft.com/office/drawing/2014/main" id="{BF4CD24A-D30E-4455-B46B-4D58371C256E}"/>
                  </a:ext>
                </a:extLst>
              </p:cNvPr>
              <p:cNvSpPr/>
              <p:nvPr/>
            </p:nvSpPr>
            <p:spPr>
              <a:xfrm>
                <a:off x="7709535" y="2616432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7" name="Multiplication Sign 556">
                <a:extLst>
                  <a:ext uri="{FF2B5EF4-FFF2-40B4-BE49-F238E27FC236}">
                    <a16:creationId xmlns:a16="http://schemas.microsoft.com/office/drawing/2014/main" id="{AE8DAF50-21B6-4F88-9108-2D008D010B7E}"/>
                  </a:ext>
                </a:extLst>
              </p:cNvPr>
              <p:cNvSpPr/>
              <p:nvPr/>
            </p:nvSpPr>
            <p:spPr>
              <a:xfrm>
                <a:off x="7368389" y="2977434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8" name="Multiplication Sign 557">
                <a:extLst>
                  <a:ext uri="{FF2B5EF4-FFF2-40B4-BE49-F238E27FC236}">
                    <a16:creationId xmlns:a16="http://schemas.microsoft.com/office/drawing/2014/main" id="{5B3248D9-5232-4702-805C-DA2F60709187}"/>
                  </a:ext>
                </a:extLst>
              </p:cNvPr>
              <p:cNvSpPr/>
              <p:nvPr/>
            </p:nvSpPr>
            <p:spPr>
              <a:xfrm>
                <a:off x="7010859" y="2686466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9" name="Multiplication Sign 558">
                <a:extLst>
                  <a:ext uri="{FF2B5EF4-FFF2-40B4-BE49-F238E27FC236}">
                    <a16:creationId xmlns:a16="http://schemas.microsoft.com/office/drawing/2014/main" id="{56003857-DD87-42CF-B878-705B149FB12A}"/>
                  </a:ext>
                </a:extLst>
              </p:cNvPr>
              <p:cNvSpPr/>
              <p:nvPr/>
            </p:nvSpPr>
            <p:spPr>
              <a:xfrm>
                <a:off x="7620428" y="2992870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0" name="Multiplication Sign 559">
                <a:extLst>
                  <a:ext uri="{FF2B5EF4-FFF2-40B4-BE49-F238E27FC236}">
                    <a16:creationId xmlns:a16="http://schemas.microsoft.com/office/drawing/2014/main" id="{80F132B1-5A15-44FA-A7B9-E04F7E78830E}"/>
                  </a:ext>
                </a:extLst>
              </p:cNvPr>
              <p:cNvSpPr/>
              <p:nvPr/>
            </p:nvSpPr>
            <p:spPr>
              <a:xfrm>
                <a:off x="7422665" y="3253081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1" name="Multiplication Sign 560">
                <a:extLst>
                  <a:ext uri="{FF2B5EF4-FFF2-40B4-BE49-F238E27FC236}">
                    <a16:creationId xmlns:a16="http://schemas.microsoft.com/office/drawing/2014/main" id="{FC1F2799-23E6-43EA-A76D-875DCDD3C034}"/>
                  </a:ext>
                </a:extLst>
              </p:cNvPr>
              <p:cNvSpPr/>
              <p:nvPr/>
            </p:nvSpPr>
            <p:spPr>
              <a:xfrm>
                <a:off x="7511570" y="3646339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2" name="Multiplication Sign 561">
                <a:extLst>
                  <a:ext uri="{FF2B5EF4-FFF2-40B4-BE49-F238E27FC236}">
                    <a16:creationId xmlns:a16="http://schemas.microsoft.com/office/drawing/2014/main" id="{AB3739CF-EC4C-41B3-9650-BF2239D5EB1F}"/>
                  </a:ext>
                </a:extLst>
              </p:cNvPr>
              <p:cNvSpPr/>
              <p:nvPr/>
            </p:nvSpPr>
            <p:spPr>
              <a:xfrm>
                <a:off x="7874733" y="2954977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3" name="Multiplication Sign 562">
                <a:extLst>
                  <a:ext uri="{FF2B5EF4-FFF2-40B4-BE49-F238E27FC236}">
                    <a16:creationId xmlns:a16="http://schemas.microsoft.com/office/drawing/2014/main" id="{441344F5-7E04-4A1A-8329-8EFEFEA5644E}"/>
                  </a:ext>
                </a:extLst>
              </p:cNvPr>
              <p:cNvSpPr/>
              <p:nvPr/>
            </p:nvSpPr>
            <p:spPr>
              <a:xfrm>
                <a:off x="7880308" y="3865197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4" name="Multiplication Sign 563">
                <a:extLst>
                  <a:ext uri="{FF2B5EF4-FFF2-40B4-BE49-F238E27FC236}">
                    <a16:creationId xmlns:a16="http://schemas.microsoft.com/office/drawing/2014/main" id="{31D586A2-D51F-4573-B333-F02CCA909D80}"/>
                  </a:ext>
                </a:extLst>
              </p:cNvPr>
              <p:cNvSpPr/>
              <p:nvPr/>
            </p:nvSpPr>
            <p:spPr>
              <a:xfrm rot="11548826">
                <a:off x="7271496" y="3485270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5" name="流程圖: 接點 332">
                <a:extLst>
                  <a:ext uri="{FF2B5EF4-FFF2-40B4-BE49-F238E27FC236}">
                    <a16:creationId xmlns:a16="http://schemas.microsoft.com/office/drawing/2014/main" id="{143F5ED0-8997-4DE0-B569-62F94E64F691}"/>
                  </a:ext>
                </a:extLst>
              </p:cNvPr>
              <p:cNvSpPr/>
              <p:nvPr/>
            </p:nvSpPr>
            <p:spPr>
              <a:xfrm rot="4087103">
                <a:off x="8349831" y="3677314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6" name="流程圖: 接點 333">
                <a:extLst>
                  <a:ext uri="{FF2B5EF4-FFF2-40B4-BE49-F238E27FC236}">
                    <a16:creationId xmlns:a16="http://schemas.microsoft.com/office/drawing/2014/main" id="{0E79C0A5-E47A-469B-B249-E267D96C3BA1}"/>
                  </a:ext>
                </a:extLst>
              </p:cNvPr>
              <p:cNvSpPr/>
              <p:nvPr/>
            </p:nvSpPr>
            <p:spPr>
              <a:xfrm rot="4087103">
                <a:off x="8246087" y="4343359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7" name="流程圖: 接點 334">
                <a:extLst>
                  <a:ext uri="{FF2B5EF4-FFF2-40B4-BE49-F238E27FC236}">
                    <a16:creationId xmlns:a16="http://schemas.microsoft.com/office/drawing/2014/main" id="{198E7F56-DA4D-47BE-842F-6FA6758F1FE1}"/>
                  </a:ext>
                </a:extLst>
              </p:cNvPr>
              <p:cNvSpPr/>
              <p:nvPr/>
            </p:nvSpPr>
            <p:spPr>
              <a:xfrm rot="4087103">
                <a:off x="6863992" y="4185092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8" name="流程圖: 接點 335">
                <a:extLst>
                  <a:ext uri="{FF2B5EF4-FFF2-40B4-BE49-F238E27FC236}">
                    <a16:creationId xmlns:a16="http://schemas.microsoft.com/office/drawing/2014/main" id="{7DB2E5BE-C84C-41E5-B8FA-E3A3E1A1CF4D}"/>
                  </a:ext>
                </a:extLst>
              </p:cNvPr>
              <p:cNvSpPr/>
              <p:nvPr/>
            </p:nvSpPr>
            <p:spPr>
              <a:xfrm rot="4087103">
                <a:off x="7493837" y="4578496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9" name="流程圖: 接點 336">
                <a:extLst>
                  <a:ext uri="{FF2B5EF4-FFF2-40B4-BE49-F238E27FC236}">
                    <a16:creationId xmlns:a16="http://schemas.microsoft.com/office/drawing/2014/main" id="{60C936A2-B4FC-4EFD-83B5-45B5BDC1D380}"/>
                  </a:ext>
                </a:extLst>
              </p:cNvPr>
              <p:cNvSpPr/>
              <p:nvPr/>
            </p:nvSpPr>
            <p:spPr>
              <a:xfrm rot="4087103">
                <a:off x="8121113" y="3957611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0" name="流程圖: 接點 337">
                <a:extLst>
                  <a:ext uri="{FF2B5EF4-FFF2-40B4-BE49-F238E27FC236}">
                    <a16:creationId xmlns:a16="http://schemas.microsoft.com/office/drawing/2014/main" id="{20E01733-F0D2-44DA-9066-387B21A4D872}"/>
                  </a:ext>
                </a:extLst>
              </p:cNvPr>
              <p:cNvSpPr/>
              <p:nvPr/>
            </p:nvSpPr>
            <p:spPr>
              <a:xfrm rot="4087103">
                <a:off x="8456192" y="3928890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1" name="流程圖: 接點 357">
                <a:extLst>
                  <a:ext uri="{FF2B5EF4-FFF2-40B4-BE49-F238E27FC236}">
                    <a16:creationId xmlns:a16="http://schemas.microsoft.com/office/drawing/2014/main" id="{FC59CDD2-FCB0-41CA-B1FA-23FEAD727154}"/>
                  </a:ext>
                </a:extLst>
              </p:cNvPr>
              <p:cNvSpPr/>
              <p:nvPr/>
            </p:nvSpPr>
            <p:spPr>
              <a:xfrm rot="4087103">
                <a:off x="7281180" y="3992202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2" name="流程圖: 接點 358">
                <a:extLst>
                  <a:ext uri="{FF2B5EF4-FFF2-40B4-BE49-F238E27FC236}">
                    <a16:creationId xmlns:a16="http://schemas.microsoft.com/office/drawing/2014/main" id="{71314837-AED6-4841-B244-03367423D029}"/>
                  </a:ext>
                </a:extLst>
              </p:cNvPr>
              <p:cNvSpPr/>
              <p:nvPr/>
            </p:nvSpPr>
            <p:spPr>
              <a:xfrm rot="4087103">
                <a:off x="7752491" y="3735921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3" name="流程圖: 接點 359">
                <a:extLst>
                  <a:ext uri="{FF2B5EF4-FFF2-40B4-BE49-F238E27FC236}">
                    <a16:creationId xmlns:a16="http://schemas.microsoft.com/office/drawing/2014/main" id="{D0A477A8-CEA5-492E-B687-8DE5CB7EE46A}"/>
                  </a:ext>
                </a:extLst>
              </p:cNvPr>
              <p:cNvSpPr/>
              <p:nvPr/>
            </p:nvSpPr>
            <p:spPr>
              <a:xfrm rot="4087103">
                <a:off x="7879731" y="4442036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4" name="流程圖: 接點 360">
                <a:extLst>
                  <a:ext uri="{FF2B5EF4-FFF2-40B4-BE49-F238E27FC236}">
                    <a16:creationId xmlns:a16="http://schemas.microsoft.com/office/drawing/2014/main" id="{C4DC8ABF-59B5-4785-8CD0-1C69CCC84501}"/>
                  </a:ext>
                </a:extLst>
              </p:cNvPr>
              <p:cNvSpPr/>
              <p:nvPr/>
            </p:nvSpPr>
            <p:spPr>
              <a:xfrm rot="4087103">
                <a:off x="7410191" y="4315964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5" name="流程圖: 接點 361">
                <a:extLst>
                  <a:ext uri="{FF2B5EF4-FFF2-40B4-BE49-F238E27FC236}">
                    <a16:creationId xmlns:a16="http://schemas.microsoft.com/office/drawing/2014/main" id="{487BEAF0-2E06-427D-8602-EDB9D02C5E19}"/>
                  </a:ext>
                </a:extLst>
              </p:cNvPr>
              <p:cNvSpPr/>
              <p:nvPr/>
            </p:nvSpPr>
            <p:spPr>
              <a:xfrm rot="4087103">
                <a:off x="7700532" y="4315964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6" name="流程圖: 接點 362">
                <a:extLst>
                  <a:ext uri="{FF2B5EF4-FFF2-40B4-BE49-F238E27FC236}">
                    <a16:creationId xmlns:a16="http://schemas.microsoft.com/office/drawing/2014/main" id="{B3CF5C4B-52C8-4179-9D9F-E68201ACA181}"/>
                  </a:ext>
                </a:extLst>
              </p:cNvPr>
              <p:cNvSpPr/>
              <p:nvPr/>
            </p:nvSpPr>
            <p:spPr>
              <a:xfrm rot="4087103">
                <a:off x="7828488" y="3479354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7" name="流程圖: 接點 363">
                <a:extLst>
                  <a:ext uri="{FF2B5EF4-FFF2-40B4-BE49-F238E27FC236}">
                    <a16:creationId xmlns:a16="http://schemas.microsoft.com/office/drawing/2014/main" id="{4A1DB0E4-E69B-45BE-A291-C19D013D63A0}"/>
                  </a:ext>
                </a:extLst>
              </p:cNvPr>
              <p:cNvSpPr/>
              <p:nvPr/>
            </p:nvSpPr>
            <p:spPr>
              <a:xfrm rot="4087103">
                <a:off x="7024302" y="4578497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8" name="Multiplication Sign 577">
                <a:extLst>
                  <a:ext uri="{FF2B5EF4-FFF2-40B4-BE49-F238E27FC236}">
                    <a16:creationId xmlns:a16="http://schemas.microsoft.com/office/drawing/2014/main" id="{0931E896-0747-4479-88B1-72DD155BF9A4}"/>
                  </a:ext>
                </a:extLst>
              </p:cNvPr>
              <p:cNvSpPr/>
              <p:nvPr/>
            </p:nvSpPr>
            <p:spPr>
              <a:xfrm>
                <a:off x="8282621" y="2934659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56E47BDD-1D61-418D-A97C-B83FF64850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9160" y="4138291"/>
                <a:ext cx="958092" cy="9865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流程圖: 決策 459">
                <a:extLst>
                  <a:ext uri="{FF2B5EF4-FFF2-40B4-BE49-F238E27FC236}">
                    <a16:creationId xmlns:a16="http://schemas.microsoft.com/office/drawing/2014/main" id="{E3D5B3C0-1711-45F9-8673-2B96A5D5F2BA}"/>
                  </a:ext>
                </a:extLst>
              </p:cNvPr>
              <p:cNvSpPr/>
              <p:nvPr/>
            </p:nvSpPr>
            <p:spPr>
              <a:xfrm>
                <a:off x="6577788" y="4437112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流程圖: 決策 459">
                <a:extLst>
                  <a:ext uri="{FF2B5EF4-FFF2-40B4-BE49-F238E27FC236}">
                    <a16:creationId xmlns:a16="http://schemas.microsoft.com/office/drawing/2014/main" id="{00F36C4A-B899-4C44-9FF7-998491E7DD12}"/>
                  </a:ext>
                </a:extLst>
              </p:cNvPr>
              <p:cNvSpPr/>
              <p:nvPr/>
            </p:nvSpPr>
            <p:spPr>
              <a:xfrm>
                <a:off x="6614076" y="4096027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流程圖: 決策 459">
                <a:extLst>
                  <a:ext uri="{FF2B5EF4-FFF2-40B4-BE49-F238E27FC236}">
                    <a16:creationId xmlns:a16="http://schemas.microsoft.com/office/drawing/2014/main" id="{5F2EDD86-88E3-45C7-B039-727CAA35B02D}"/>
                  </a:ext>
                </a:extLst>
              </p:cNvPr>
              <p:cNvSpPr/>
              <p:nvPr/>
            </p:nvSpPr>
            <p:spPr>
              <a:xfrm>
                <a:off x="6447162" y="3856541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6" name="流程圖: 決策 459">
                <a:extLst>
                  <a:ext uri="{FF2B5EF4-FFF2-40B4-BE49-F238E27FC236}">
                    <a16:creationId xmlns:a16="http://schemas.microsoft.com/office/drawing/2014/main" id="{2D566350-FEC1-4806-A6CB-ACAB56D57BBF}"/>
                  </a:ext>
                </a:extLst>
              </p:cNvPr>
              <p:cNvSpPr/>
              <p:nvPr/>
            </p:nvSpPr>
            <p:spPr>
              <a:xfrm>
                <a:off x="6599562" y="3588029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流程圖: 決策 459">
                <a:extLst>
                  <a:ext uri="{FF2B5EF4-FFF2-40B4-BE49-F238E27FC236}">
                    <a16:creationId xmlns:a16="http://schemas.microsoft.com/office/drawing/2014/main" id="{EC639F1B-6DDA-448A-80F7-B07E03E226C7}"/>
                  </a:ext>
                </a:extLst>
              </p:cNvPr>
              <p:cNvSpPr/>
              <p:nvPr/>
            </p:nvSpPr>
            <p:spPr>
              <a:xfrm>
                <a:off x="6810018" y="3769458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0" name="流程圖: 決策 459">
                <a:extLst>
                  <a:ext uri="{FF2B5EF4-FFF2-40B4-BE49-F238E27FC236}">
                    <a16:creationId xmlns:a16="http://schemas.microsoft.com/office/drawing/2014/main" id="{540F2BA9-34D3-4914-8324-361A807A57D2}"/>
                  </a:ext>
                </a:extLst>
              </p:cNvPr>
              <p:cNvSpPr/>
              <p:nvPr/>
            </p:nvSpPr>
            <p:spPr>
              <a:xfrm>
                <a:off x="6280243" y="4139562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4" name="Title 1">
              <a:extLst>
                <a:ext uri="{FF2B5EF4-FFF2-40B4-BE49-F238E27FC236}">
                  <a16:creationId xmlns:a16="http://schemas.microsoft.com/office/drawing/2014/main" id="{F231CD17-0B0F-4BE9-81F6-9B3BAD14CF1E}"/>
                </a:ext>
              </a:extLst>
            </p:cNvPr>
            <p:cNvSpPr txBox="1">
              <a:spLocks/>
            </p:cNvSpPr>
            <p:nvPr/>
          </p:nvSpPr>
          <p:spPr>
            <a:xfrm>
              <a:off x="7267154" y="2252467"/>
              <a:ext cx="1679548" cy="26874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10000"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500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216" name="Title 1">
              <a:extLst>
                <a:ext uri="{FF2B5EF4-FFF2-40B4-BE49-F238E27FC236}">
                  <a16:creationId xmlns:a16="http://schemas.microsoft.com/office/drawing/2014/main" id="{0E14C8F7-AB1F-4F21-A1CE-619BB32B534C}"/>
                </a:ext>
              </a:extLst>
            </p:cNvPr>
            <p:cNvSpPr txBox="1">
              <a:spLocks/>
            </p:cNvSpPr>
            <p:nvPr/>
          </p:nvSpPr>
          <p:spPr>
            <a:xfrm>
              <a:off x="8650030" y="3794899"/>
              <a:ext cx="1343556" cy="28387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800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218" name="Title 1">
              <a:extLst>
                <a:ext uri="{FF2B5EF4-FFF2-40B4-BE49-F238E27FC236}">
                  <a16:creationId xmlns:a16="http://schemas.microsoft.com/office/drawing/2014/main" id="{0FA6AEC3-0669-4D4F-AEAB-5F06B27481F4}"/>
                </a:ext>
              </a:extLst>
            </p:cNvPr>
            <p:cNvSpPr txBox="1">
              <a:spLocks/>
            </p:cNvSpPr>
            <p:nvPr/>
          </p:nvSpPr>
          <p:spPr>
            <a:xfrm>
              <a:off x="6423103" y="4949098"/>
              <a:ext cx="2019061" cy="37931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500" dirty="0">
                  <a:solidFill>
                    <a:schemeClr val="tx1"/>
                  </a:solidFill>
                </a:rPr>
                <a:t>X3</a:t>
              </a:r>
            </a:p>
          </p:txBody>
        </p:sp>
      </p:grpSp>
      <p:sp>
        <p:nvSpPr>
          <p:cNvPr id="220" name="Oval 219">
            <a:extLst>
              <a:ext uri="{FF2B5EF4-FFF2-40B4-BE49-F238E27FC236}">
                <a16:creationId xmlns:a16="http://schemas.microsoft.com/office/drawing/2014/main" id="{F01C4372-A121-4FE8-B6A8-A9BB05229BDE}"/>
              </a:ext>
            </a:extLst>
          </p:cNvPr>
          <p:cNvSpPr/>
          <p:nvPr/>
        </p:nvSpPr>
        <p:spPr>
          <a:xfrm>
            <a:off x="9685716" y="2628966"/>
            <a:ext cx="2215997" cy="105474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7C253E4A-52FC-4BDB-BB2D-911A57CD1A28}"/>
              </a:ext>
            </a:extLst>
          </p:cNvPr>
          <p:cNvSpPr/>
          <p:nvPr/>
        </p:nvSpPr>
        <p:spPr>
          <a:xfrm>
            <a:off x="9315770" y="3622830"/>
            <a:ext cx="1063060" cy="1190291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E3D1013-DBF5-43C7-9596-FE6C0DEF4A4A}"/>
              </a:ext>
            </a:extLst>
          </p:cNvPr>
          <p:cNvSpPr/>
          <p:nvPr/>
        </p:nvSpPr>
        <p:spPr>
          <a:xfrm>
            <a:off x="10451719" y="3653476"/>
            <a:ext cx="1660761" cy="129562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8" name="Title 1">
            <a:extLst>
              <a:ext uri="{FF2B5EF4-FFF2-40B4-BE49-F238E27FC236}">
                <a16:creationId xmlns:a16="http://schemas.microsoft.com/office/drawing/2014/main" id="{9AF5D524-C70E-4705-972D-51B50AA58E3E}"/>
              </a:ext>
            </a:extLst>
          </p:cNvPr>
          <p:cNvSpPr txBox="1">
            <a:spLocks/>
          </p:cNvSpPr>
          <p:nvPr/>
        </p:nvSpPr>
        <p:spPr>
          <a:xfrm>
            <a:off x="6100886" y="5683928"/>
            <a:ext cx="5489102" cy="7627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marL="347663" indent="-342900">
              <a:buFont typeface="Arial" panose="020B0604020202020204" pitchFamily="34" charset="0"/>
              <a:buChar char="•"/>
            </a:pPr>
            <a:r>
              <a:rPr lang="en-IN" sz="2000" dirty="0"/>
              <a:t>Capture Similar Observations Within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Capture Different Observations  Across</a:t>
            </a:r>
          </a:p>
        </p:txBody>
      </p:sp>
      <p:sp>
        <p:nvSpPr>
          <p:cNvPr id="709" name="Title 1">
            <a:extLst>
              <a:ext uri="{FF2B5EF4-FFF2-40B4-BE49-F238E27FC236}">
                <a16:creationId xmlns:a16="http://schemas.microsoft.com/office/drawing/2014/main" id="{C4B7F979-A70B-46A0-AAC2-97600E6E9896}"/>
              </a:ext>
            </a:extLst>
          </p:cNvPr>
          <p:cNvSpPr txBox="1">
            <a:spLocks/>
          </p:cNvSpPr>
          <p:nvPr/>
        </p:nvSpPr>
        <p:spPr>
          <a:xfrm>
            <a:off x="5950796" y="5349611"/>
            <a:ext cx="5489102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Good Clusters Should</a:t>
            </a:r>
          </a:p>
        </p:txBody>
      </p:sp>
      <p:sp>
        <p:nvSpPr>
          <p:cNvPr id="226" name="Title 1">
            <a:extLst>
              <a:ext uri="{FF2B5EF4-FFF2-40B4-BE49-F238E27FC236}">
                <a16:creationId xmlns:a16="http://schemas.microsoft.com/office/drawing/2014/main" id="{EA67C6B2-CD82-4570-BF90-C1022C07D5F3}"/>
              </a:ext>
            </a:extLst>
          </p:cNvPr>
          <p:cNvSpPr txBox="1">
            <a:spLocks/>
          </p:cNvSpPr>
          <p:nvPr/>
        </p:nvSpPr>
        <p:spPr>
          <a:xfrm>
            <a:off x="9370552" y="2491706"/>
            <a:ext cx="849217" cy="284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500" dirty="0">
                <a:solidFill>
                  <a:schemeClr val="tx1"/>
                </a:solidFill>
              </a:rPr>
              <a:t>Cluster 1</a:t>
            </a:r>
          </a:p>
        </p:txBody>
      </p:sp>
      <p:sp>
        <p:nvSpPr>
          <p:cNvPr id="228" name="Title 1">
            <a:extLst>
              <a:ext uri="{FF2B5EF4-FFF2-40B4-BE49-F238E27FC236}">
                <a16:creationId xmlns:a16="http://schemas.microsoft.com/office/drawing/2014/main" id="{4786F9AD-D10B-4F90-9364-06FCBA1E4D0A}"/>
              </a:ext>
            </a:extLst>
          </p:cNvPr>
          <p:cNvSpPr txBox="1">
            <a:spLocks/>
          </p:cNvSpPr>
          <p:nvPr/>
        </p:nvSpPr>
        <p:spPr>
          <a:xfrm>
            <a:off x="8738670" y="4691145"/>
            <a:ext cx="849217" cy="284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500" dirty="0">
                <a:solidFill>
                  <a:schemeClr val="tx1"/>
                </a:solidFill>
              </a:rPr>
              <a:t>Cluster 2</a:t>
            </a:r>
          </a:p>
        </p:txBody>
      </p:sp>
      <p:sp>
        <p:nvSpPr>
          <p:cNvPr id="230" name="Title 1">
            <a:extLst>
              <a:ext uri="{FF2B5EF4-FFF2-40B4-BE49-F238E27FC236}">
                <a16:creationId xmlns:a16="http://schemas.microsoft.com/office/drawing/2014/main" id="{29AAC047-F46A-412C-8699-E240F5586F22}"/>
              </a:ext>
            </a:extLst>
          </p:cNvPr>
          <p:cNvSpPr txBox="1">
            <a:spLocks/>
          </p:cNvSpPr>
          <p:nvPr/>
        </p:nvSpPr>
        <p:spPr>
          <a:xfrm>
            <a:off x="10992016" y="4988646"/>
            <a:ext cx="849217" cy="284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500" dirty="0">
                <a:solidFill>
                  <a:schemeClr val="tx1"/>
                </a:solidFill>
              </a:rPr>
              <a:t>Cluster 3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D5D2951-4EC2-4800-981B-49712F1DDCD4}"/>
              </a:ext>
            </a:extLst>
          </p:cNvPr>
          <p:cNvGrpSpPr/>
          <p:nvPr/>
        </p:nvGrpSpPr>
        <p:grpSpPr>
          <a:xfrm>
            <a:off x="9464808" y="2300109"/>
            <a:ext cx="3547393" cy="3075949"/>
            <a:chOff x="9464808" y="2300109"/>
            <a:chExt cx="3547393" cy="3075949"/>
          </a:xfrm>
        </p:grpSpPr>
        <p:grpSp>
          <p:nvGrpSpPr>
            <p:cNvPr id="666" name="Group 665">
              <a:extLst>
                <a:ext uri="{FF2B5EF4-FFF2-40B4-BE49-F238E27FC236}">
                  <a16:creationId xmlns:a16="http://schemas.microsoft.com/office/drawing/2014/main" id="{4096C8B0-22D1-4A22-8E0C-F2D0EEA24082}"/>
                </a:ext>
              </a:extLst>
            </p:cNvPr>
            <p:cNvGrpSpPr/>
            <p:nvPr/>
          </p:nvGrpSpPr>
          <p:grpSpPr>
            <a:xfrm>
              <a:off x="9464808" y="2516357"/>
              <a:ext cx="2543392" cy="2656169"/>
              <a:chOff x="6280243" y="2468715"/>
              <a:chExt cx="2543392" cy="2656169"/>
            </a:xfrm>
          </p:grpSpPr>
          <p:grpSp>
            <p:nvGrpSpPr>
              <p:cNvPr id="667" name="Group 666">
                <a:extLst>
                  <a:ext uri="{FF2B5EF4-FFF2-40B4-BE49-F238E27FC236}">
                    <a16:creationId xmlns:a16="http://schemas.microsoft.com/office/drawing/2014/main" id="{EC468B82-586A-4E98-82DC-8E66EF6A9E2B}"/>
                  </a:ext>
                </a:extLst>
              </p:cNvPr>
              <p:cNvGrpSpPr/>
              <p:nvPr/>
            </p:nvGrpSpPr>
            <p:grpSpPr>
              <a:xfrm>
                <a:off x="7245971" y="2468715"/>
                <a:ext cx="1577664" cy="1676238"/>
                <a:chOff x="7962313" y="2516358"/>
                <a:chExt cx="1899139" cy="1825286"/>
              </a:xfrm>
            </p:grpSpPr>
            <p:cxnSp>
              <p:nvCxnSpPr>
                <p:cNvPr id="702" name="Straight Arrow Connector 701">
                  <a:extLst>
                    <a:ext uri="{FF2B5EF4-FFF2-40B4-BE49-F238E27FC236}">
                      <a16:creationId xmlns:a16="http://schemas.microsoft.com/office/drawing/2014/main" id="{10645E75-C230-4824-87AD-AEDCD9914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2313" y="2516358"/>
                  <a:ext cx="0" cy="18252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>
                  <a:extLst>
                    <a:ext uri="{FF2B5EF4-FFF2-40B4-BE49-F238E27FC236}">
                      <a16:creationId xmlns:a16="http://schemas.microsoft.com/office/drawing/2014/main" id="{64A6F45E-C548-42F1-B9E2-103A928AB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2313" y="4341642"/>
                  <a:ext cx="1899139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8" name="Multiplication Sign 667">
                <a:extLst>
                  <a:ext uri="{FF2B5EF4-FFF2-40B4-BE49-F238E27FC236}">
                    <a16:creationId xmlns:a16="http://schemas.microsoft.com/office/drawing/2014/main" id="{8C15BCBB-DD2E-40CE-94F6-1740BE441CF2}"/>
                  </a:ext>
                </a:extLst>
              </p:cNvPr>
              <p:cNvSpPr/>
              <p:nvPr/>
            </p:nvSpPr>
            <p:spPr>
              <a:xfrm>
                <a:off x="8055607" y="2687919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9" name="Multiplication Sign 668">
                <a:extLst>
                  <a:ext uri="{FF2B5EF4-FFF2-40B4-BE49-F238E27FC236}">
                    <a16:creationId xmlns:a16="http://schemas.microsoft.com/office/drawing/2014/main" id="{B71FAD1F-47E0-40E6-9EB6-85E837643E0A}"/>
                  </a:ext>
                </a:extLst>
              </p:cNvPr>
              <p:cNvSpPr/>
              <p:nvPr/>
            </p:nvSpPr>
            <p:spPr>
              <a:xfrm>
                <a:off x="7502387" y="2714209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70" name="Multiplication Sign 669">
                <a:extLst>
                  <a:ext uri="{FF2B5EF4-FFF2-40B4-BE49-F238E27FC236}">
                    <a16:creationId xmlns:a16="http://schemas.microsoft.com/office/drawing/2014/main" id="{65A54D39-DEE5-4978-9192-72FE0BB39CF6}"/>
                  </a:ext>
                </a:extLst>
              </p:cNvPr>
              <p:cNvSpPr/>
              <p:nvPr/>
            </p:nvSpPr>
            <p:spPr>
              <a:xfrm>
                <a:off x="7559142" y="3840467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71" name="Multiplication Sign 670">
                <a:extLst>
                  <a:ext uri="{FF2B5EF4-FFF2-40B4-BE49-F238E27FC236}">
                    <a16:creationId xmlns:a16="http://schemas.microsoft.com/office/drawing/2014/main" id="{18C57949-FDD4-4849-95D8-82FA4356A3D4}"/>
                  </a:ext>
                </a:extLst>
              </p:cNvPr>
              <p:cNvSpPr/>
              <p:nvPr/>
            </p:nvSpPr>
            <p:spPr>
              <a:xfrm>
                <a:off x="6901685" y="3109106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2" name="Multiplication Sign 671">
                <a:extLst>
                  <a:ext uri="{FF2B5EF4-FFF2-40B4-BE49-F238E27FC236}">
                    <a16:creationId xmlns:a16="http://schemas.microsoft.com/office/drawing/2014/main" id="{C8A3C8C3-A7BE-4F0A-AF14-1831BF2BB4EB}"/>
                  </a:ext>
                </a:extLst>
              </p:cNvPr>
              <p:cNvSpPr/>
              <p:nvPr/>
            </p:nvSpPr>
            <p:spPr>
              <a:xfrm>
                <a:off x="7709535" y="2616432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3" name="Multiplication Sign 672">
                <a:extLst>
                  <a:ext uri="{FF2B5EF4-FFF2-40B4-BE49-F238E27FC236}">
                    <a16:creationId xmlns:a16="http://schemas.microsoft.com/office/drawing/2014/main" id="{2E0D8AFD-0F1D-4486-A480-77A4D8A54419}"/>
                  </a:ext>
                </a:extLst>
              </p:cNvPr>
              <p:cNvSpPr/>
              <p:nvPr/>
            </p:nvSpPr>
            <p:spPr>
              <a:xfrm>
                <a:off x="7368389" y="2977434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4" name="Multiplication Sign 673">
                <a:extLst>
                  <a:ext uri="{FF2B5EF4-FFF2-40B4-BE49-F238E27FC236}">
                    <a16:creationId xmlns:a16="http://schemas.microsoft.com/office/drawing/2014/main" id="{29C4C0F7-CE6A-4496-B960-5B09ACD61C13}"/>
                  </a:ext>
                </a:extLst>
              </p:cNvPr>
              <p:cNvSpPr/>
              <p:nvPr/>
            </p:nvSpPr>
            <p:spPr>
              <a:xfrm>
                <a:off x="7010859" y="2686466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5" name="Multiplication Sign 674">
                <a:extLst>
                  <a:ext uri="{FF2B5EF4-FFF2-40B4-BE49-F238E27FC236}">
                    <a16:creationId xmlns:a16="http://schemas.microsoft.com/office/drawing/2014/main" id="{1E7F8498-2B82-4B4D-8C82-D746FD089B40}"/>
                  </a:ext>
                </a:extLst>
              </p:cNvPr>
              <p:cNvSpPr/>
              <p:nvPr/>
            </p:nvSpPr>
            <p:spPr>
              <a:xfrm>
                <a:off x="7620428" y="2992870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6" name="Multiplication Sign 675">
                <a:extLst>
                  <a:ext uri="{FF2B5EF4-FFF2-40B4-BE49-F238E27FC236}">
                    <a16:creationId xmlns:a16="http://schemas.microsoft.com/office/drawing/2014/main" id="{166BBB8E-BC73-41DF-94A1-93A2E8879BDB}"/>
                  </a:ext>
                </a:extLst>
              </p:cNvPr>
              <p:cNvSpPr/>
              <p:nvPr/>
            </p:nvSpPr>
            <p:spPr>
              <a:xfrm>
                <a:off x="7422665" y="3253081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7" name="Multiplication Sign 676">
                <a:extLst>
                  <a:ext uri="{FF2B5EF4-FFF2-40B4-BE49-F238E27FC236}">
                    <a16:creationId xmlns:a16="http://schemas.microsoft.com/office/drawing/2014/main" id="{51072D90-4403-4F4D-BB9A-EF9AA17DD315}"/>
                  </a:ext>
                </a:extLst>
              </p:cNvPr>
              <p:cNvSpPr/>
              <p:nvPr/>
            </p:nvSpPr>
            <p:spPr>
              <a:xfrm>
                <a:off x="7482542" y="3951133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8" name="Multiplication Sign 677">
                <a:extLst>
                  <a:ext uri="{FF2B5EF4-FFF2-40B4-BE49-F238E27FC236}">
                    <a16:creationId xmlns:a16="http://schemas.microsoft.com/office/drawing/2014/main" id="{467DD3C6-E433-448A-A784-468E67F70C56}"/>
                  </a:ext>
                </a:extLst>
              </p:cNvPr>
              <p:cNvSpPr/>
              <p:nvPr/>
            </p:nvSpPr>
            <p:spPr>
              <a:xfrm>
                <a:off x="7874733" y="2954977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9" name="Multiplication Sign 678">
                <a:extLst>
                  <a:ext uri="{FF2B5EF4-FFF2-40B4-BE49-F238E27FC236}">
                    <a16:creationId xmlns:a16="http://schemas.microsoft.com/office/drawing/2014/main" id="{371628F7-1D22-4C31-A944-EB71A445CECE}"/>
                  </a:ext>
                </a:extLst>
              </p:cNvPr>
              <p:cNvSpPr/>
              <p:nvPr/>
            </p:nvSpPr>
            <p:spPr>
              <a:xfrm>
                <a:off x="7880308" y="3865197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0" name="Multiplication Sign 679">
                <a:extLst>
                  <a:ext uri="{FF2B5EF4-FFF2-40B4-BE49-F238E27FC236}">
                    <a16:creationId xmlns:a16="http://schemas.microsoft.com/office/drawing/2014/main" id="{9016D163-1B38-4576-9508-36AB52E94E90}"/>
                  </a:ext>
                </a:extLst>
              </p:cNvPr>
              <p:cNvSpPr/>
              <p:nvPr/>
            </p:nvSpPr>
            <p:spPr>
              <a:xfrm rot="11548826">
                <a:off x="7271496" y="3485270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1" name="流程圖: 接點 332">
                <a:extLst>
                  <a:ext uri="{FF2B5EF4-FFF2-40B4-BE49-F238E27FC236}">
                    <a16:creationId xmlns:a16="http://schemas.microsoft.com/office/drawing/2014/main" id="{D72D1F64-DD15-4C6A-9C3A-61C31E78FC09}"/>
                  </a:ext>
                </a:extLst>
              </p:cNvPr>
              <p:cNvSpPr/>
              <p:nvPr/>
            </p:nvSpPr>
            <p:spPr>
              <a:xfrm rot="4087103">
                <a:off x="8349831" y="3677314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2" name="流程圖: 接點 333">
                <a:extLst>
                  <a:ext uri="{FF2B5EF4-FFF2-40B4-BE49-F238E27FC236}">
                    <a16:creationId xmlns:a16="http://schemas.microsoft.com/office/drawing/2014/main" id="{729D2E49-DE72-4BBE-A91C-86D283C5731D}"/>
                  </a:ext>
                </a:extLst>
              </p:cNvPr>
              <p:cNvSpPr/>
              <p:nvPr/>
            </p:nvSpPr>
            <p:spPr>
              <a:xfrm rot="4087103">
                <a:off x="8246087" y="4343359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3" name="流程圖: 接點 334">
                <a:extLst>
                  <a:ext uri="{FF2B5EF4-FFF2-40B4-BE49-F238E27FC236}">
                    <a16:creationId xmlns:a16="http://schemas.microsoft.com/office/drawing/2014/main" id="{41EF5FCA-9C1B-4717-9529-078A0A7AFCAA}"/>
                  </a:ext>
                </a:extLst>
              </p:cNvPr>
              <p:cNvSpPr/>
              <p:nvPr/>
            </p:nvSpPr>
            <p:spPr>
              <a:xfrm rot="4087103">
                <a:off x="6863992" y="4185092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4" name="流程圖: 接點 335">
                <a:extLst>
                  <a:ext uri="{FF2B5EF4-FFF2-40B4-BE49-F238E27FC236}">
                    <a16:creationId xmlns:a16="http://schemas.microsoft.com/office/drawing/2014/main" id="{145ADCED-B54F-4270-9831-FCDB201B06CB}"/>
                  </a:ext>
                </a:extLst>
              </p:cNvPr>
              <p:cNvSpPr/>
              <p:nvPr/>
            </p:nvSpPr>
            <p:spPr>
              <a:xfrm rot="4087103">
                <a:off x="7493837" y="4578496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5" name="流程圖: 接點 336">
                <a:extLst>
                  <a:ext uri="{FF2B5EF4-FFF2-40B4-BE49-F238E27FC236}">
                    <a16:creationId xmlns:a16="http://schemas.microsoft.com/office/drawing/2014/main" id="{80BC46B7-4C79-4CFE-BB31-28AAD7B2B89D}"/>
                  </a:ext>
                </a:extLst>
              </p:cNvPr>
              <p:cNvSpPr/>
              <p:nvPr/>
            </p:nvSpPr>
            <p:spPr>
              <a:xfrm rot="4087103">
                <a:off x="8121113" y="3957611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6" name="流程圖: 接點 337">
                <a:extLst>
                  <a:ext uri="{FF2B5EF4-FFF2-40B4-BE49-F238E27FC236}">
                    <a16:creationId xmlns:a16="http://schemas.microsoft.com/office/drawing/2014/main" id="{08256B6E-1536-4AE4-B68A-14E7E09B5FF0}"/>
                  </a:ext>
                </a:extLst>
              </p:cNvPr>
              <p:cNvSpPr/>
              <p:nvPr/>
            </p:nvSpPr>
            <p:spPr>
              <a:xfrm rot="4087103">
                <a:off x="8456192" y="3928890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7" name="流程圖: 接點 357">
                <a:extLst>
                  <a:ext uri="{FF2B5EF4-FFF2-40B4-BE49-F238E27FC236}">
                    <a16:creationId xmlns:a16="http://schemas.microsoft.com/office/drawing/2014/main" id="{D7E6BA93-670D-423A-8DEF-C9775F7AD7BF}"/>
                  </a:ext>
                </a:extLst>
              </p:cNvPr>
              <p:cNvSpPr/>
              <p:nvPr/>
            </p:nvSpPr>
            <p:spPr>
              <a:xfrm rot="4087103">
                <a:off x="7034440" y="4050258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8" name="流程圖: 接點 358">
                <a:extLst>
                  <a:ext uri="{FF2B5EF4-FFF2-40B4-BE49-F238E27FC236}">
                    <a16:creationId xmlns:a16="http://schemas.microsoft.com/office/drawing/2014/main" id="{D2C92DF4-7D72-4312-B8B8-F8E6D05F2BA3}"/>
                  </a:ext>
                </a:extLst>
              </p:cNvPr>
              <p:cNvSpPr/>
              <p:nvPr/>
            </p:nvSpPr>
            <p:spPr>
              <a:xfrm rot="4087103">
                <a:off x="7752491" y="3735921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9" name="流程圖: 接點 359">
                <a:extLst>
                  <a:ext uri="{FF2B5EF4-FFF2-40B4-BE49-F238E27FC236}">
                    <a16:creationId xmlns:a16="http://schemas.microsoft.com/office/drawing/2014/main" id="{6A1EB529-2891-40B4-BAB4-3518300C7766}"/>
                  </a:ext>
                </a:extLst>
              </p:cNvPr>
              <p:cNvSpPr/>
              <p:nvPr/>
            </p:nvSpPr>
            <p:spPr>
              <a:xfrm rot="4087103">
                <a:off x="7879731" y="4442036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0" name="流程圖: 接點 360">
                <a:extLst>
                  <a:ext uri="{FF2B5EF4-FFF2-40B4-BE49-F238E27FC236}">
                    <a16:creationId xmlns:a16="http://schemas.microsoft.com/office/drawing/2014/main" id="{D097197F-3F3B-44B8-A5F3-1C24EEC7E77A}"/>
                  </a:ext>
                </a:extLst>
              </p:cNvPr>
              <p:cNvSpPr/>
              <p:nvPr/>
            </p:nvSpPr>
            <p:spPr>
              <a:xfrm rot="4087103">
                <a:off x="7410191" y="4315964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1" name="流程圖: 接點 361">
                <a:extLst>
                  <a:ext uri="{FF2B5EF4-FFF2-40B4-BE49-F238E27FC236}">
                    <a16:creationId xmlns:a16="http://schemas.microsoft.com/office/drawing/2014/main" id="{F6FE9201-8280-4789-93B7-A225C9B3CBF0}"/>
                  </a:ext>
                </a:extLst>
              </p:cNvPr>
              <p:cNvSpPr/>
              <p:nvPr/>
            </p:nvSpPr>
            <p:spPr>
              <a:xfrm rot="4087103">
                <a:off x="7700532" y="4315964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2" name="流程圖: 接點 362">
                <a:extLst>
                  <a:ext uri="{FF2B5EF4-FFF2-40B4-BE49-F238E27FC236}">
                    <a16:creationId xmlns:a16="http://schemas.microsoft.com/office/drawing/2014/main" id="{75036CF0-7E1D-4FF1-82AC-40AC28ECD80A}"/>
                  </a:ext>
                </a:extLst>
              </p:cNvPr>
              <p:cNvSpPr/>
              <p:nvPr/>
            </p:nvSpPr>
            <p:spPr>
              <a:xfrm rot="4087103">
                <a:off x="7828488" y="3479354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3" name="流程圖: 接點 363">
                <a:extLst>
                  <a:ext uri="{FF2B5EF4-FFF2-40B4-BE49-F238E27FC236}">
                    <a16:creationId xmlns:a16="http://schemas.microsoft.com/office/drawing/2014/main" id="{B14E289F-5F7E-4FD6-ADEC-DED5307E85EF}"/>
                  </a:ext>
                </a:extLst>
              </p:cNvPr>
              <p:cNvSpPr/>
              <p:nvPr/>
            </p:nvSpPr>
            <p:spPr>
              <a:xfrm rot="4087103">
                <a:off x="6922703" y="4520441"/>
                <a:ext cx="132256" cy="119638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4" name="Multiplication Sign 693">
                <a:extLst>
                  <a:ext uri="{FF2B5EF4-FFF2-40B4-BE49-F238E27FC236}">
                    <a16:creationId xmlns:a16="http://schemas.microsoft.com/office/drawing/2014/main" id="{4A1C8C9E-7E21-429C-A56D-B1796D993C0F}"/>
                  </a:ext>
                </a:extLst>
              </p:cNvPr>
              <p:cNvSpPr/>
              <p:nvPr/>
            </p:nvSpPr>
            <p:spPr>
              <a:xfrm>
                <a:off x="8282621" y="2934659"/>
                <a:ext cx="128549" cy="129168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695" name="Straight Arrow Connector 694">
                <a:extLst>
                  <a:ext uri="{FF2B5EF4-FFF2-40B4-BE49-F238E27FC236}">
                    <a16:creationId xmlns:a16="http://schemas.microsoft.com/office/drawing/2014/main" id="{C0E960A1-3308-4A2D-9BBA-FB7AAEF5B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9160" y="4138291"/>
                <a:ext cx="958092" cy="9865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6" name="流程圖: 決策 459">
                <a:extLst>
                  <a:ext uri="{FF2B5EF4-FFF2-40B4-BE49-F238E27FC236}">
                    <a16:creationId xmlns:a16="http://schemas.microsoft.com/office/drawing/2014/main" id="{DE2D64EA-E3AC-4FF1-B3C7-BE3312208922}"/>
                  </a:ext>
                </a:extLst>
              </p:cNvPr>
              <p:cNvSpPr/>
              <p:nvPr/>
            </p:nvSpPr>
            <p:spPr>
              <a:xfrm>
                <a:off x="6577788" y="4437112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7" name="流程圖: 決策 459">
                <a:extLst>
                  <a:ext uri="{FF2B5EF4-FFF2-40B4-BE49-F238E27FC236}">
                    <a16:creationId xmlns:a16="http://schemas.microsoft.com/office/drawing/2014/main" id="{89F427F9-1050-4C99-83EF-B9FAE666C48B}"/>
                  </a:ext>
                </a:extLst>
              </p:cNvPr>
              <p:cNvSpPr/>
              <p:nvPr/>
            </p:nvSpPr>
            <p:spPr>
              <a:xfrm>
                <a:off x="6614076" y="4096027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8" name="流程圖: 決策 459">
                <a:extLst>
                  <a:ext uri="{FF2B5EF4-FFF2-40B4-BE49-F238E27FC236}">
                    <a16:creationId xmlns:a16="http://schemas.microsoft.com/office/drawing/2014/main" id="{3B36828F-2B48-4DA1-A9B0-CF3BC4E55E3D}"/>
                  </a:ext>
                </a:extLst>
              </p:cNvPr>
              <p:cNvSpPr/>
              <p:nvPr/>
            </p:nvSpPr>
            <p:spPr>
              <a:xfrm>
                <a:off x="6447162" y="3856541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9" name="流程圖: 決策 459">
                <a:extLst>
                  <a:ext uri="{FF2B5EF4-FFF2-40B4-BE49-F238E27FC236}">
                    <a16:creationId xmlns:a16="http://schemas.microsoft.com/office/drawing/2014/main" id="{E21F6B65-EB59-41F3-93E8-281D33333472}"/>
                  </a:ext>
                </a:extLst>
              </p:cNvPr>
              <p:cNvSpPr/>
              <p:nvPr/>
            </p:nvSpPr>
            <p:spPr>
              <a:xfrm>
                <a:off x="6599562" y="3588029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0" name="流程圖: 決策 459">
                <a:extLst>
                  <a:ext uri="{FF2B5EF4-FFF2-40B4-BE49-F238E27FC236}">
                    <a16:creationId xmlns:a16="http://schemas.microsoft.com/office/drawing/2014/main" id="{32E9337E-4CC4-4F51-898D-BAE167718015}"/>
                  </a:ext>
                </a:extLst>
              </p:cNvPr>
              <p:cNvSpPr/>
              <p:nvPr/>
            </p:nvSpPr>
            <p:spPr>
              <a:xfrm>
                <a:off x="6810018" y="3769458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1" name="流程圖: 決策 459">
                <a:extLst>
                  <a:ext uri="{FF2B5EF4-FFF2-40B4-BE49-F238E27FC236}">
                    <a16:creationId xmlns:a16="http://schemas.microsoft.com/office/drawing/2014/main" id="{DFCAF63B-A50A-43E9-BB55-FB3EDF0D179C}"/>
                  </a:ext>
                </a:extLst>
              </p:cNvPr>
              <p:cNvSpPr/>
              <p:nvPr/>
            </p:nvSpPr>
            <p:spPr>
              <a:xfrm>
                <a:off x="6280243" y="4139562"/>
                <a:ext cx="144016" cy="144016"/>
              </a:xfrm>
              <a:prstGeom prst="flowChartDecisi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04" name="Title 1">
              <a:extLst>
                <a:ext uri="{FF2B5EF4-FFF2-40B4-BE49-F238E27FC236}">
                  <a16:creationId xmlns:a16="http://schemas.microsoft.com/office/drawing/2014/main" id="{873BC659-CDA9-4213-BF7E-E268358808C8}"/>
                </a:ext>
              </a:extLst>
            </p:cNvPr>
            <p:cNvSpPr txBox="1">
              <a:spLocks/>
            </p:cNvSpPr>
            <p:nvPr/>
          </p:nvSpPr>
          <p:spPr>
            <a:xfrm>
              <a:off x="10451719" y="2300109"/>
              <a:ext cx="1679548" cy="26874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10000"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500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705" name="Title 1">
              <a:extLst>
                <a:ext uri="{FF2B5EF4-FFF2-40B4-BE49-F238E27FC236}">
                  <a16:creationId xmlns:a16="http://schemas.microsoft.com/office/drawing/2014/main" id="{C2AF655E-25B9-4A45-A9D0-07C7DE17F919}"/>
                </a:ext>
              </a:extLst>
            </p:cNvPr>
            <p:cNvSpPr txBox="1">
              <a:spLocks/>
            </p:cNvSpPr>
            <p:nvPr/>
          </p:nvSpPr>
          <p:spPr>
            <a:xfrm>
              <a:off x="9607668" y="4996740"/>
              <a:ext cx="2019061" cy="37931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500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238" name="Title 1">
              <a:extLst>
                <a:ext uri="{FF2B5EF4-FFF2-40B4-BE49-F238E27FC236}">
                  <a16:creationId xmlns:a16="http://schemas.microsoft.com/office/drawing/2014/main" id="{BA73D3AD-A39A-4B34-B5F9-A39EBC6498AC}"/>
                </a:ext>
              </a:extLst>
            </p:cNvPr>
            <p:cNvSpPr txBox="1">
              <a:spLocks/>
            </p:cNvSpPr>
            <p:nvPr/>
          </p:nvSpPr>
          <p:spPr>
            <a:xfrm>
              <a:off x="11668645" y="4227241"/>
              <a:ext cx="1343556" cy="28387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800" dirty="0">
                  <a:solidFill>
                    <a:schemeClr val="tx1"/>
                  </a:solidFill>
                </a:rPr>
                <a:t>X2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3000D4-B444-4215-951F-DEB4EFE0DC79}"/>
                  </a:ext>
                </a:extLst>
              </p14:cNvPr>
              <p14:cNvContentPartPr/>
              <p14:nvPr/>
            </p14:nvContentPartPr>
            <p14:xfrm>
              <a:off x="7265520" y="4159800"/>
              <a:ext cx="991800" cy="2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3000D4-B444-4215-951F-DEB4EFE0DC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6160" y="4150440"/>
                <a:ext cx="101052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0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84" grpId="0" animBg="1"/>
      <p:bldP spid="549" grpId="0"/>
      <p:bldP spid="220" grpId="0" animBg="1"/>
      <p:bldP spid="222" grpId="0" animBg="1"/>
      <p:bldP spid="224" grpId="0" animBg="1"/>
      <p:bldP spid="708" grpId="0"/>
      <p:bldP spid="709" grpId="0"/>
      <p:bldP spid="226" grpId="0"/>
      <p:bldP spid="228" grpId="0"/>
      <p:bldP spid="2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DECB-8EF6-4A60-8E14-E10DAC2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Overfitting and Underfitting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449DF7-76AF-4979-A715-4AAEA3B9E32D}"/>
              </a:ext>
            </a:extLst>
          </p:cNvPr>
          <p:cNvCxnSpPr>
            <a:cxnSpLocks/>
          </p:cNvCxnSpPr>
          <p:nvPr/>
        </p:nvCxnSpPr>
        <p:spPr>
          <a:xfrm>
            <a:off x="6096000" y="1532949"/>
            <a:ext cx="0" cy="2388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76943E-E055-4356-940B-8BE0CE5939E1}"/>
              </a:ext>
            </a:extLst>
          </p:cNvPr>
          <p:cNvCxnSpPr>
            <a:cxnSpLocks/>
          </p:cNvCxnSpPr>
          <p:nvPr/>
        </p:nvCxnSpPr>
        <p:spPr>
          <a:xfrm>
            <a:off x="771898" y="3932327"/>
            <a:ext cx="106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051E5E8-5570-436F-AE1B-6CB1F114135C}"/>
              </a:ext>
            </a:extLst>
          </p:cNvPr>
          <p:cNvSpPr txBox="1">
            <a:spLocks/>
          </p:cNvSpPr>
          <p:nvPr/>
        </p:nvSpPr>
        <p:spPr>
          <a:xfrm>
            <a:off x="7879890" y="1562666"/>
            <a:ext cx="1839209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dirty="0"/>
              <a:t>Overfitting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A164D3E-15E9-45F3-8C6F-004325C5EADA}"/>
              </a:ext>
            </a:extLst>
          </p:cNvPr>
          <p:cNvSpPr txBox="1">
            <a:spLocks/>
          </p:cNvSpPr>
          <p:nvPr/>
        </p:nvSpPr>
        <p:spPr>
          <a:xfrm>
            <a:off x="1937788" y="1567117"/>
            <a:ext cx="2007696" cy="647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600" dirty="0"/>
              <a:t>Underfitting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E974A-D7FB-4269-A4B1-8A5B9810BD54}"/>
              </a:ext>
            </a:extLst>
          </p:cNvPr>
          <p:cNvSpPr txBox="1"/>
          <p:nvPr/>
        </p:nvSpPr>
        <p:spPr>
          <a:xfrm>
            <a:off x="6222181" y="2186609"/>
            <a:ext cx="57736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The Model knows almost everything about the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Performs exceptionally in the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Model Complexity is too High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Does not Perform in the Test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BCDE5-3272-479B-9CBA-3FC1564DA359}"/>
              </a:ext>
            </a:extLst>
          </p:cNvPr>
          <p:cNvSpPr txBox="1"/>
          <p:nvPr/>
        </p:nvSpPr>
        <p:spPr>
          <a:xfrm>
            <a:off x="901393" y="2210648"/>
            <a:ext cx="5257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The Model does not  know enough about the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Does have strong performance in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Model Complexity is too 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dirty="0">
                <a:latin typeface="Franklin Gothic Book (Body)"/>
              </a:rPr>
              <a:t>Has Low Predictive Utility and Needs Re-Work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Franklin Gothic Book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DAF1D-4987-4C71-A0A1-1EEC9F31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60" y="4373250"/>
            <a:ext cx="7760680" cy="19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737</Words>
  <Application>Microsoft Office PowerPoint</Application>
  <PresentationFormat>Widescreen</PresentationFormat>
  <Paragraphs>332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Franklin Gothic Book</vt:lpstr>
      <vt:lpstr>Franklin Gothic Book (Body)</vt:lpstr>
      <vt:lpstr>Wingdings 3</vt:lpstr>
      <vt:lpstr>Ion</vt:lpstr>
      <vt:lpstr>Introduction to Machine Learning</vt:lpstr>
      <vt:lpstr>Supervised Learning and its Uses</vt:lpstr>
      <vt:lpstr>How does a Supervised Problem Look ?</vt:lpstr>
      <vt:lpstr>Implementing Supervised Learning</vt:lpstr>
      <vt:lpstr>Unsupervised Learning and Its Uses</vt:lpstr>
      <vt:lpstr>How does  Un-Supervised Problem Look ?</vt:lpstr>
      <vt:lpstr>How is Un-Supervised Learning Implemented?</vt:lpstr>
      <vt:lpstr>A Visual Understanding</vt:lpstr>
      <vt:lpstr>Overfitting and Underfitting</vt:lpstr>
      <vt:lpstr>Bias and Variance</vt:lpstr>
      <vt:lpstr>A Quick Concept Quiz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2020-09-09T02:00:14Z</dcterms:created>
  <dcterms:modified xsi:type="dcterms:W3CDTF">2020-11-24T02:39:34Z</dcterms:modified>
</cp:coreProperties>
</file>