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70" r:id="rId2"/>
    <p:sldId id="266" r:id="rId3"/>
    <p:sldId id="309" r:id="rId4"/>
    <p:sldId id="338" r:id="rId5"/>
    <p:sldId id="271" r:id="rId6"/>
    <p:sldId id="273" r:id="rId7"/>
    <p:sldId id="284" r:id="rId8"/>
    <p:sldId id="281" r:id="rId9"/>
    <p:sldId id="286" r:id="rId10"/>
    <p:sldId id="282" r:id="rId11"/>
    <p:sldId id="287" r:id="rId12"/>
    <p:sldId id="28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tra Sinha" initials="AS" lastIdx="1" clrIdx="0">
    <p:extLst>
      <p:ext uri="{19B8F6BF-5375-455C-9EA6-DF929625EA0E}">
        <p15:presenceInfo xmlns:p15="http://schemas.microsoft.com/office/powerpoint/2012/main" userId="b95fb702be6e270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B2BC"/>
    <a:srgbClr val="CC99FF"/>
    <a:srgbClr val="BEE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9-29T02:41:30.2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18283 16954 30 0,'-5'-18'127'0,"1"2"-109"16,2 11 25-16,0 0 12 15,2 5-17-15,0 0-16 16,0 0-11-16,0 0-7 0,0 0-4 16,0 0-2-1,0 0 1-15,0 0 1 0,0 0 0 16,0 0-1-16,-2 0 1 15,-1 0-31-15,-4 5-112 16</inkml:trace>
  <inkml:trace contextRef="#ctx0" brushRef="#br0" timeOffset="8200.18">8535 16036 245 0,'-5'0'91'16,"5"0"-59"-16,0 0-29 16,-2 0 2-16,2 0 0 15,0 0-5-15,0 0 0 16,0 0-3-16,0 0 3 15,0 0-1-15,0 0 1 16,0 0 1-16,0 0 1 16,0 0 0-16,0 0 3 0,0 0-1 15,0 0-1-15,0 0-3 16,0 0-1-16,0 0-31 16,0 0-71-16,0 0-96 15</inkml:trace>
  <inkml:trace contextRef="#ctx0" brushRef="#br0" timeOffset="9364.17">8809 16262 664 0,'0'0'119'16,"0"0"-46"-16,0 0-43 0,0 0 14 15,0 0 7 1,0 0-21-16,-36-39-24 0,36 34-3 16,0-1 15-16,3 2 17 15,-1 0-3-15,0 0 11 16,-2 0 1-16,0 2-21 16,0-1 18-16,0 3-5 15,0-5-24-15,0 5-2 16,-2-4 2-16,2 4-6 15,0 0-3-15,0 0-3 16,0 0 0-16,0 0-1 16,0 0-1-16,0 0-16 0,0 0-6 15,0 0 0 1,0 0 5-16,0 0 15 0,-2 0 1 16,-1 0 3-16,3 0 3 15,-2 0-2-15,0 0 2 16,0 0 15-16,0 0-2 15,2 0-6-15,0 0-1 16,0 0-1-16,0 0-3 16,0-3 1-16,0-4-6 15,0 3 3-15,0-4 0 16,-2 4 6-16,2 2-1 16,-3 0 1-16,3 0-2 15,0 2-3-15,-3 0-1 16,1 0 6-16,0 0 0 15,2 0-8-15,0 0 0 0,0 0 2 16,0 0-5-16,0 0 4 16,0 0-2-16,-2 0 2 15,2 0 1-15,-2 0 1 16,0 0-4-16,2 0 1 16,-3 0 3-16,3 0-4 15,0 0 0-15,0 0-1 16,-2 0 3-16,2 0-2 15,0 0 1-15,0 0 0 16,0 0 5-16,-2 0-2 0,2 0 1 16,0 0-2-1,-2 0-1-15,2 0 0 0,0 0-1 16,0 0-1-16,0 0 0 16,0-5-1-16,0 5-1 15,0-3-26-15,0-1-27 16,0 4-27-16,0-2-110 15,-2-1-225-15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18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2592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15553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605734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27553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98751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66369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395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51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41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03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94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10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0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186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3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76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62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53B358F-9CA4-4925-AABB-2B72D3934C09}"/>
              </a:ext>
            </a:extLst>
          </p:cNvPr>
          <p:cNvSpPr txBox="1">
            <a:spLocks/>
          </p:cNvSpPr>
          <p:nvPr/>
        </p:nvSpPr>
        <p:spPr>
          <a:xfrm>
            <a:off x="1210504" y="2231571"/>
            <a:ext cx="10775351" cy="16414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8000" i="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6200" dirty="0">
                <a:solidFill>
                  <a:schemeClr val="tx1"/>
                </a:solidFill>
                <a:latin typeface="Bookman Old Style (Headings)"/>
              </a:rPr>
              <a:t>Supervised Learning Model Performance Metrics</a:t>
            </a:r>
          </a:p>
        </p:txBody>
      </p:sp>
    </p:spTree>
    <p:extLst>
      <p:ext uri="{BB962C8B-B14F-4D97-AF65-F5344CB8AC3E}">
        <p14:creationId xmlns:p14="http://schemas.microsoft.com/office/powerpoint/2010/main" val="2064882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1E405-792F-4BF7-8800-86FC8879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Gini’s Index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522438-221C-4FB5-88FE-C4836442A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546" y="3620692"/>
            <a:ext cx="3410683" cy="258294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E8CEB51-AE20-4B96-A62D-CA259B95E612}"/>
              </a:ext>
            </a:extLst>
          </p:cNvPr>
          <p:cNvSpPr txBox="1">
            <a:spLocks/>
          </p:cNvSpPr>
          <p:nvPr/>
        </p:nvSpPr>
        <p:spPr>
          <a:xfrm>
            <a:off x="628686" y="4433400"/>
            <a:ext cx="1272860" cy="4787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pPr algn="ctr"/>
            <a:r>
              <a:rPr lang="en-IN" sz="1500" dirty="0">
                <a:latin typeface="Franklin Gothic Book" panose="020B0503020102020204" pitchFamily="34" charset="0"/>
              </a:rPr>
              <a:t>% Events (Target =1)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70DEE05-3EBB-449B-8092-75F7855B0EE3}"/>
              </a:ext>
            </a:extLst>
          </p:cNvPr>
          <p:cNvSpPr txBox="1">
            <a:spLocks/>
          </p:cNvSpPr>
          <p:nvPr/>
        </p:nvSpPr>
        <p:spPr>
          <a:xfrm>
            <a:off x="2429453" y="6347655"/>
            <a:ext cx="2452036" cy="29043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pPr algn="ctr"/>
            <a:r>
              <a:rPr lang="en-IN" sz="1500" dirty="0">
                <a:latin typeface="Franklin Gothic Book" panose="020B0503020102020204" pitchFamily="34" charset="0"/>
              </a:rPr>
              <a:t>% Non-Events (Target=0)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86D299-486E-476C-A04E-15667FCA3086}"/>
              </a:ext>
            </a:extLst>
          </p:cNvPr>
          <p:cNvSpPr txBox="1"/>
          <p:nvPr/>
        </p:nvSpPr>
        <p:spPr>
          <a:xfrm>
            <a:off x="795151" y="1788602"/>
            <a:ext cx="106016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Franklin Gothic Book (Body)"/>
              </a:rPr>
              <a:t>Gini’s Index quantifies how well the model classifies Events vs Non-Events as compared to Random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Franklin Gothic 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Franklin Gothic Book (Body)"/>
              </a:rPr>
              <a:t>It is interpreted as % of Events that are automatically impacted if we take action on x% of the Non- Events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255ED14-9933-468F-8113-AADC3461A973}"/>
              </a:ext>
            </a:extLst>
          </p:cNvPr>
          <p:cNvSpPr txBox="1">
            <a:spLocks/>
          </p:cNvSpPr>
          <p:nvPr/>
        </p:nvSpPr>
        <p:spPr>
          <a:xfrm>
            <a:off x="5916637" y="4396863"/>
            <a:ext cx="4474029" cy="4787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r>
              <a:rPr lang="en-IN" sz="2700" dirty="0">
                <a:latin typeface="Franklin Gothic Book" panose="020B0503020102020204" pitchFamily="34" charset="0"/>
              </a:rPr>
              <a:t>Gini’s Index = B / (A + B)</a:t>
            </a:r>
          </a:p>
        </p:txBody>
      </p:sp>
    </p:spTree>
    <p:extLst>
      <p:ext uri="{BB962C8B-B14F-4D97-AF65-F5344CB8AC3E}">
        <p14:creationId xmlns:p14="http://schemas.microsoft.com/office/powerpoint/2010/main" val="263236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1E405-792F-4BF7-8800-86FC8879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Gini’s Index and AUC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3C19AB-E79A-4A93-B53E-F6C1936EE2F1}"/>
              </a:ext>
            </a:extLst>
          </p:cNvPr>
          <p:cNvSpPr txBox="1">
            <a:spLocks/>
          </p:cNvSpPr>
          <p:nvPr/>
        </p:nvSpPr>
        <p:spPr>
          <a:xfrm>
            <a:off x="1067815" y="1464641"/>
            <a:ext cx="10372083" cy="911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r>
              <a:rPr lang="en-IN" sz="2500" dirty="0">
                <a:solidFill>
                  <a:schemeClr val="tx1"/>
                </a:solidFill>
                <a:latin typeface="Franklin Gothic Book" panose="020B0503020102020204" pitchFamily="34" charset="0"/>
              </a:rPr>
              <a:t>What is the relationship between Gini’s Index and AUC or Area under ROC Curve 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C7172C-A4D9-4894-8162-957E8BA9CE3C}"/>
              </a:ext>
            </a:extLst>
          </p:cNvPr>
          <p:cNvSpPr txBox="1">
            <a:spLocks/>
          </p:cNvSpPr>
          <p:nvPr/>
        </p:nvSpPr>
        <p:spPr>
          <a:xfrm>
            <a:off x="3757803" y="2415469"/>
            <a:ext cx="4474029" cy="4787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r>
              <a:rPr lang="en-IN" sz="2700" dirty="0">
                <a:latin typeface="Franklin Gothic Book" panose="020B0503020102020204" pitchFamily="34" charset="0"/>
              </a:rPr>
              <a:t>Gini’s Index = 2 * AUC -1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382C702-6FB4-4097-95D2-DDC80B09EDCE}"/>
              </a:ext>
            </a:extLst>
          </p:cNvPr>
          <p:cNvSpPr txBox="1">
            <a:spLocks/>
          </p:cNvSpPr>
          <p:nvPr/>
        </p:nvSpPr>
        <p:spPr>
          <a:xfrm>
            <a:off x="1084941" y="3018585"/>
            <a:ext cx="4474029" cy="4787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r>
              <a:rPr lang="en-IN" sz="2500" dirty="0">
                <a:solidFill>
                  <a:schemeClr val="tx1"/>
                </a:solidFill>
                <a:latin typeface="Franklin Gothic Book" panose="020B0503020102020204" pitchFamily="34" charset="0"/>
              </a:rPr>
              <a:t>How ? Let’s find out 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150F68-07EF-47D8-9F88-5AF3DCBCC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546" y="3620692"/>
            <a:ext cx="3410683" cy="258294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9647F4A5-5FAC-4712-AF9E-9E26D949E83F}"/>
              </a:ext>
            </a:extLst>
          </p:cNvPr>
          <p:cNvSpPr txBox="1">
            <a:spLocks/>
          </p:cNvSpPr>
          <p:nvPr/>
        </p:nvSpPr>
        <p:spPr>
          <a:xfrm>
            <a:off x="2429453" y="6347655"/>
            <a:ext cx="2452036" cy="29043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pPr algn="ctr"/>
            <a:r>
              <a:rPr lang="en-IN" sz="1500" dirty="0">
                <a:latin typeface="Franklin Gothic Book" panose="020B0503020102020204" pitchFamily="34" charset="0"/>
              </a:rPr>
              <a:t>% Non-Events (Target=0)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899B065-C968-4E5B-90A7-DBA418D80713}"/>
              </a:ext>
            </a:extLst>
          </p:cNvPr>
          <p:cNvSpPr txBox="1">
            <a:spLocks/>
          </p:cNvSpPr>
          <p:nvPr/>
        </p:nvSpPr>
        <p:spPr>
          <a:xfrm>
            <a:off x="5370732" y="5034883"/>
            <a:ext cx="4474029" cy="911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Franklin Gothic Book" panose="020B0503020102020204" pitchFamily="34" charset="0"/>
              </a:rPr>
              <a:t>Gini’s Index = B / (A + B)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Franklin Gothic Book" panose="020B0503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Franklin Gothic Book" panose="020B0503020102020204" pitchFamily="34" charset="0"/>
              </a:rPr>
              <a:t>Gini’s Index = B / 0.5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Franklin Gothic Book" panose="020B0503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Franklin Gothic Book" panose="020B0503020102020204" pitchFamily="34" charset="0"/>
              </a:rPr>
              <a:t>2 * Gini’s Index = AUC – 0.5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CC45DD5-1F7B-46B3-896A-B3CB86CE8953}"/>
              </a:ext>
            </a:extLst>
          </p:cNvPr>
          <p:cNvSpPr txBox="1">
            <a:spLocks/>
          </p:cNvSpPr>
          <p:nvPr/>
        </p:nvSpPr>
        <p:spPr>
          <a:xfrm>
            <a:off x="628686" y="4433400"/>
            <a:ext cx="1272860" cy="4787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pPr algn="ctr"/>
            <a:r>
              <a:rPr lang="en-IN" sz="1500" dirty="0">
                <a:latin typeface="Franklin Gothic Book" panose="020B0503020102020204" pitchFamily="34" charset="0"/>
              </a:rPr>
              <a:t>% Events (Target =1)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961A25D-4AFA-4A8A-8DA9-B55522ECA175}"/>
              </a:ext>
            </a:extLst>
          </p:cNvPr>
          <p:cNvSpPr txBox="1">
            <a:spLocks/>
          </p:cNvSpPr>
          <p:nvPr/>
        </p:nvSpPr>
        <p:spPr>
          <a:xfrm>
            <a:off x="5370732" y="3756842"/>
            <a:ext cx="4474029" cy="7653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Franklin Gothic Book" panose="020B0503020102020204" pitchFamily="34" charset="0"/>
              </a:rPr>
              <a:t>AUC = B + 0.5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Franklin Gothic Book" panose="020B0503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Franklin Gothic Book" panose="020B0503020102020204" pitchFamily="34" charset="0"/>
              </a:rPr>
              <a:t>B = AUC – 0.5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8E5278BD-204F-4240-B3F7-D9E2209BCDCB}"/>
              </a:ext>
            </a:extLst>
          </p:cNvPr>
          <p:cNvSpPr/>
          <p:nvPr/>
        </p:nvSpPr>
        <p:spPr>
          <a:xfrm>
            <a:off x="8934526" y="4781686"/>
            <a:ext cx="253219" cy="1332872"/>
          </a:xfrm>
          <a:prstGeom prst="rightBrac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7D9689F-D9C8-4E6B-B10C-7CC93E62CB99}"/>
              </a:ext>
            </a:extLst>
          </p:cNvPr>
          <p:cNvSpPr txBox="1">
            <a:spLocks/>
          </p:cNvSpPr>
          <p:nvPr/>
        </p:nvSpPr>
        <p:spPr>
          <a:xfrm>
            <a:off x="9255460" y="5208740"/>
            <a:ext cx="2857028" cy="4787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r>
              <a:rPr lang="en-IN" sz="2000" dirty="0">
                <a:latin typeface="Franklin Gothic Book" panose="020B0503020102020204" pitchFamily="34" charset="0"/>
              </a:rPr>
              <a:t>Gini’s Index = 2 * AUC -1</a:t>
            </a:r>
          </a:p>
        </p:txBody>
      </p:sp>
    </p:spTree>
    <p:extLst>
      <p:ext uri="{BB962C8B-B14F-4D97-AF65-F5344CB8AC3E}">
        <p14:creationId xmlns:p14="http://schemas.microsoft.com/office/powerpoint/2010/main" val="342107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1" grpId="0"/>
      <p:bldP spid="13" grpId="0"/>
      <p:bldP spid="14" grpId="0"/>
      <p:bldP spid="15" grpId="0"/>
      <p:bldP spid="17" grpId="0"/>
      <p:bldP spid="9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1E405-792F-4BF7-8800-86FC8879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Points To Remember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61960-B5CF-4E3A-A8D8-0AE45ED88540}"/>
              </a:ext>
            </a:extLst>
          </p:cNvPr>
          <p:cNvSpPr txBox="1"/>
          <p:nvPr/>
        </p:nvSpPr>
        <p:spPr>
          <a:xfrm>
            <a:off x="795151" y="2126227"/>
            <a:ext cx="10601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Franklin Gothic Book (Body)"/>
              </a:rPr>
              <a:t>Always aim for strong performance in both Train and Testing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7B0C6D-8B2F-4163-85AE-F2F5A7968908}"/>
              </a:ext>
            </a:extLst>
          </p:cNvPr>
          <p:cNvSpPr txBox="1"/>
          <p:nvPr/>
        </p:nvSpPr>
        <p:spPr>
          <a:xfrm>
            <a:off x="795151" y="2961876"/>
            <a:ext cx="10601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Franklin Gothic Book (Body)"/>
              </a:rPr>
              <a:t>Try to have a model that shows similar (yet strong) performance in Both Train and Test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F0C1F7-945F-4EB7-9AF3-035AB67EB50B}"/>
              </a:ext>
            </a:extLst>
          </p:cNvPr>
          <p:cNvSpPr txBox="1"/>
          <p:nvPr/>
        </p:nvSpPr>
        <p:spPr>
          <a:xfrm>
            <a:off x="795151" y="3712367"/>
            <a:ext cx="10601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Franklin Gothic Book (Body)"/>
              </a:rPr>
              <a:t>Gini’s Index of 70% and AUC 85% are considered be strong model performances, however you should try to improve further is possible </a:t>
            </a:r>
          </a:p>
        </p:txBody>
      </p:sp>
    </p:spTree>
    <p:extLst>
      <p:ext uri="{BB962C8B-B14F-4D97-AF65-F5344CB8AC3E}">
        <p14:creationId xmlns:p14="http://schemas.microsoft.com/office/powerpoint/2010/main" val="168424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D9E0-D666-41F6-9E6D-09F8B9AB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Learning Framework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4A4E6C-C0EF-425A-B65C-448C14F67045}"/>
              </a:ext>
            </a:extLst>
          </p:cNvPr>
          <p:cNvSpPr/>
          <p:nvPr/>
        </p:nvSpPr>
        <p:spPr>
          <a:xfrm>
            <a:off x="978877" y="1848063"/>
            <a:ext cx="2131479" cy="63311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Franklin Gothic Book (Body)"/>
              </a:rPr>
              <a:t>What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8F3FFA-BE6A-4615-96C4-2F5E16CE1005}"/>
              </a:ext>
            </a:extLst>
          </p:cNvPr>
          <p:cNvSpPr txBox="1"/>
          <p:nvPr/>
        </p:nvSpPr>
        <p:spPr>
          <a:xfrm>
            <a:off x="3266904" y="1950499"/>
            <a:ext cx="6172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Franklin Gothic Book (Body)"/>
              </a:rPr>
              <a:t>What are Accuracy Metrics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64D697-F8D9-4A0E-8C4D-15D36EFEC115}"/>
              </a:ext>
            </a:extLst>
          </p:cNvPr>
          <p:cNvSpPr/>
          <p:nvPr/>
        </p:nvSpPr>
        <p:spPr>
          <a:xfrm>
            <a:off x="978877" y="3064400"/>
            <a:ext cx="2131479" cy="63311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Franklin Gothic Book (Body)"/>
              </a:rPr>
              <a:t>Why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5556-C1E8-4A7B-9C6F-C87E8A33E272}"/>
              </a:ext>
            </a:extLst>
          </p:cNvPr>
          <p:cNvSpPr/>
          <p:nvPr/>
        </p:nvSpPr>
        <p:spPr>
          <a:xfrm>
            <a:off x="978876" y="4396698"/>
            <a:ext cx="2131479" cy="142732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Franklin Gothic Book (Body)"/>
              </a:rPr>
              <a:t>How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DEAEDE-3105-45BC-B69D-D3481C277686}"/>
              </a:ext>
            </a:extLst>
          </p:cNvPr>
          <p:cNvSpPr txBox="1"/>
          <p:nvPr/>
        </p:nvSpPr>
        <p:spPr>
          <a:xfrm>
            <a:off x="3266904" y="3128568"/>
            <a:ext cx="7946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Franklin Gothic Book (Body)"/>
              </a:rPr>
              <a:t>Why do we need to learn about Model Performance Metrics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F4A4CC-7FC4-43CC-86AF-ABD401718E3B}"/>
              </a:ext>
            </a:extLst>
          </p:cNvPr>
          <p:cNvSpPr txBox="1"/>
          <p:nvPr/>
        </p:nvSpPr>
        <p:spPr>
          <a:xfrm>
            <a:off x="3266904" y="4340919"/>
            <a:ext cx="863436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Franklin Gothic Book (Body)"/>
              </a:rPr>
              <a:t>How should we structure our learning of performance metrics?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Franklin Gothic Book (Body)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>
                <a:latin typeface="Franklin Gothic Book (Body)"/>
              </a:rPr>
              <a:t>Key themes related to Model validation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>
                <a:latin typeface="Franklin Gothic Book (Body)"/>
              </a:rPr>
              <a:t>Understand Metric by Metric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>
                <a:latin typeface="Franklin Gothic Book (Body)"/>
              </a:rPr>
              <a:t>Thumb Rules to bear in mind</a:t>
            </a:r>
          </a:p>
        </p:txBody>
      </p:sp>
    </p:spTree>
    <p:extLst>
      <p:ext uri="{BB962C8B-B14F-4D97-AF65-F5344CB8AC3E}">
        <p14:creationId xmlns:p14="http://schemas.microsoft.com/office/powerpoint/2010/main" val="211549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4" grpId="0"/>
      <p:bldP spid="12" grpId="0" animBg="1"/>
      <p:bldP spid="15" grpId="0" animBg="1"/>
      <p:bldP spid="19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D9E0-D666-41F6-9E6D-09F8B9AB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Model Performance Metrics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8F3FFA-BE6A-4615-96C4-2F5E16CE1005}"/>
              </a:ext>
            </a:extLst>
          </p:cNvPr>
          <p:cNvSpPr txBox="1"/>
          <p:nvPr/>
        </p:nvSpPr>
        <p:spPr>
          <a:xfrm>
            <a:off x="683456" y="2613392"/>
            <a:ext cx="44934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Franklin Gothic Book (Body)"/>
              </a:rPr>
              <a:t>These are measures to quantify the working of the Machine Learning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Franklin Gothic 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Franklin Gothic Book (Body)"/>
              </a:rPr>
              <a:t>These Metrics are a way to ascertain if the model is performing as per expectations or not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Franklin Gothic Book (Body)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7052C1-E611-47F2-87B5-2BF9E2C851DA}"/>
              </a:ext>
            </a:extLst>
          </p:cNvPr>
          <p:cNvSpPr txBox="1"/>
          <p:nvPr/>
        </p:nvSpPr>
        <p:spPr>
          <a:xfrm>
            <a:off x="7112393" y="2613392"/>
            <a:ext cx="44934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Franklin Gothic Book (Body)"/>
              </a:rPr>
              <a:t>The performance metrics provide a feedback methodology to the Data Scientist for further improvement if required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Franklin Gothic 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Franklin Gothic Book (Body)"/>
              </a:rPr>
              <a:t>Model Accuracy will be heavily used in evaluation of all Machine Learning Algorithms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Franklin Gothic Book (Body)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E638AD-B835-4D15-8E1F-F97686B19037}"/>
              </a:ext>
            </a:extLst>
          </p:cNvPr>
          <p:cNvSpPr/>
          <p:nvPr/>
        </p:nvSpPr>
        <p:spPr>
          <a:xfrm>
            <a:off x="1767142" y="1810718"/>
            <a:ext cx="2131479" cy="63311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Franklin Gothic Book (Body)"/>
              </a:rPr>
              <a:t>What is it?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FA1C16-FEFC-495A-89B5-DCE4EAF97340}"/>
              </a:ext>
            </a:extLst>
          </p:cNvPr>
          <p:cNvSpPr/>
          <p:nvPr/>
        </p:nvSpPr>
        <p:spPr>
          <a:xfrm>
            <a:off x="8293380" y="1810718"/>
            <a:ext cx="2131479" cy="63311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Franklin Gothic Book (Body)"/>
              </a:rPr>
              <a:t>Why it matters?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E92C9D-2415-48BE-BFCD-FB3885E8CD12}"/>
                  </a:ext>
                </a:extLst>
              </p14:cNvPr>
              <p14:cNvContentPartPr/>
              <p14:nvPr/>
            </p14:nvContentPartPr>
            <p14:xfrm>
              <a:off x="3070080" y="5772960"/>
              <a:ext cx="3512160" cy="330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E92C9D-2415-48BE-BFCD-FB3885E8CD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0720" y="5763600"/>
                <a:ext cx="3530880" cy="34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83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D9E0-D666-41F6-9E6D-09F8B9AB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102" y="47873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dirty="0"/>
              <a:t>Learning  Topics – Supervised Learning Metrics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8F3FFA-BE6A-4615-96C4-2F5E16CE1005}"/>
              </a:ext>
            </a:extLst>
          </p:cNvPr>
          <p:cNvSpPr txBox="1"/>
          <p:nvPr/>
        </p:nvSpPr>
        <p:spPr>
          <a:xfrm>
            <a:off x="795151" y="2113304"/>
            <a:ext cx="10601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Franklin Gothic Book (Body)"/>
              </a:rPr>
              <a:t>We will go through each of the following topics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E21895-DE77-4D5F-A74D-8B10F77F9994}"/>
              </a:ext>
            </a:extLst>
          </p:cNvPr>
          <p:cNvSpPr/>
          <p:nvPr/>
        </p:nvSpPr>
        <p:spPr>
          <a:xfrm>
            <a:off x="936669" y="3155363"/>
            <a:ext cx="2116015" cy="50567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Franklin Gothic Book (Body)"/>
              </a:rPr>
              <a:t>Confusion Matrix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AA8481-FEED-4308-AA84-0015F5FAF8C9}"/>
              </a:ext>
            </a:extLst>
          </p:cNvPr>
          <p:cNvSpPr/>
          <p:nvPr/>
        </p:nvSpPr>
        <p:spPr>
          <a:xfrm>
            <a:off x="5037992" y="3155363"/>
            <a:ext cx="2116015" cy="50567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Franklin Gothic Book (Body)"/>
              </a:rPr>
              <a:t>Precision | Recall |</a:t>
            </a:r>
          </a:p>
          <a:p>
            <a:pPr algn="ctr"/>
            <a:r>
              <a:rPr lang="en-IN" sz="1600" b="1" dirty="0">
                <a:solidFill>
                  <a:schemeClr val="bg1"/>
                </a:solidFill>
                <a:latin typeface="Franklin Gothic Book (Body)"/>
              </a:rPr>
              <a:t>F1 Score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CE87B8-B2F1-4771-90A1-8F54939444AE}"/>
              </a:ext>
            </a:extLst>
          </p:cNvPr>
          <p:cNvSpPr/>
          <p:nvPr/>
        </p:nvSpPr>
        <p:spPr>
          <a:xfrm>
            <a:off x="9280834" y="3168745"/>
            <a:ext cx="2116015" cy="50567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Franklin Gothic Book (Body)"/>
              </a:rPr>
              <a:t>ROC and AUC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8EB170-F707-4BBF-9659-45CF982ECDF2}"/>
              </a:ext>
            </a:extLst>
          </p:cNvPr>
          <p:cNvSpPr/>
          <p:nvPr/>
        </p:nvSpPr>
        <p:spPr>
          <a:xfrm>
            <a:off x="936668" y="4345577"/>
            <a:ext cx="2116015" cy="50567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Franklin Gothic Book (Body)"/>
              </a:rPr>
              <a:t>Gain’s Chart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B0BB23-7841-445E-92CE-523F41C62736}"/>
              </a:ext>
            </a:extLst>
          </p:cNvPr>
          <p:cNvSpPr/>
          <p:nvPr/>
        </p:nvSpPr>
        <p:spPr>
          <a:xfrm>
            <a:off x="5037992" y="4325528"/>
            <a:ext cx="2116015" cy="50567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Franklin Gothic Book (Body)"/>
              </a:rPr>
              <a:t>Gini’s Index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3F0182-DADC-4F30-A475-39B13CA3D4EE}"/>
              </a:ext>
            </a:extLst>
          </p:cNvPr>
          <p:cNvSpPr/>
          <p:nvPr/>
        </p:nvSpPr>
        <p:spPr>
          <a:xfrm>
            <a:off x="9323883" y="4325528"/>
            <a:ext cx="2116015" cy="505676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Franklin Gothic Book (Body)"/>
              </a:rPr>
              <a:t>Gini to AUC and Back</a:t>
            </a:r>
          </a:p>
        </p:txBody>
      </p:sp>
    </p:spTree>
    <p:extLst>
      <p:ext uri="{BB962C8B-B14F-4D97-AF65-F5344CB8AC3E}">
        <p14:creationId xmlns:p14="http://schemas.microsoft.com/office/powerpoint/2010/main" val="150012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 animBg="1"/>
      <p:bldP spid="15" grpId="0" animBg="1"/>
      <p:bldP spid="21" grpId="0" animBg="1"/>
      <p:bldP spid="24" grpId="0" animBg="1"/>
      <p:bldP spid="13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0DECB-8EF6-4A60-8E14-E10DAC27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How to assess Model Performance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52B9D9-5C6A-4F37-97E9-DD0F8CB4D8E7}"/>
              </a:ext>
            </a:extLst>
          </p:cNvPr>
          <p:cNvSpPr txBox="1">
            <a:spLocks/>
          </p:cNvSpPr>
          <p:nvPr/>
        </p:nvSpPr>
        <p:spPr>
          <a:xfrm>
            <a:off x="838200" y="1787419"/>
            <a:ext cx="9825111" cy="4787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latin typeface="Franklin Gothic Book" panose="020B0503020102020204" pitchFamily="34" charset="0"/>
              </a:rPr>
              <a:t>3 Important Questions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EBAF92D-0659-49D9-AFCA-74AD3DB3B16A}"/>
              </a:ext>
            </a:extLst>
          </p:cNvPr>
          <p:cNvSpPr txBox="1">
            <a:spLocks/>
          </p:cNvSpPr>
          <p:nvPr/>
        </p:nvSpPr>
        <p:spPr>
          <a:xfrm>
            <a:off x="709246" y="3016251"/>
            <a:ext cx="7914248" cy="4787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IN" dirty="0">
                <a:latin typeface="Franklin Gothic Book" panose="020B0503020102020204" pitchFamily="34" charset="0"/>
              </a:rPr>
              <a:t>What is the Performance on Training Data?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BD576B2-35C5-4E96-8D41-3A1B387EC66A}"/>
              </a:ext>
            </a:extLst>
          </p:cNvPr>
          <p:cNvSpPr txBox="1">
            <a:spLocks/>
          </p:cNvSpPr>
          <p:nvPr/>
        </p:nvSpPr>
        <p:spPr>
          <a:xfrm>
            <a:off x="397413" y="3804034"/>
            <a:ext cx="7914248" cy="4787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IN" dirty="0">
                <a:latin typeface="Franklin Gothic Book" panose="020B0503020102020204" pitchFamily="34" charset="0"/>
              </a:rPr>
              <a:t>What is the Performance on Test Data?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9242087-0670-4E7E-A3D0-C255561A276E}"/>
              </a:ext>
            </a:extLst>
          </p:cNvPr>
          <p:cNvSpPr txBox="1">
            <a:spLocks/>
          </p:cNvSpPr>
          <p:nvPr/>
        </p:nvSpPr>
        <p:spPr>
          <a:xfrm>
            <a:off x="612306" y="4591817"/>
            <a:ext cx="7914248" cy="4787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IN" dirty="0">
                <a:latin typeface="Franklin Gothic Book" panose="020B0503020102020204" pitchFamily="34" charset="0"/>
              </a:rPr>
              <a:t>Are the Performances similar or different?</a:t>
            </a:r>
          </a:p>
        </p:txBody>
      </p:sp>
    </p:spTree>
    <p:extLst>
      <p:ext uri="{BB962C8B-B14F-4D97-AF65-F5344CB8AC3E}">
        <p14:creationId xmlns:p14="http://schemas.microsoft.com/office/powerpoint/2010/main" val="41091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0DECB-8EF6-4A60-8E14-E10DAC27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Confusion Matrix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4B97AE71-1A99-4B56-9BC1-CEA0B5ADB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628751"/>
              </p:ext>
            </p:extLst>
          </p:nvPr>
        </p:nvGraphicFramePr>
        <p:xfrm>
          <a:off x="1005057" y="2140501"/>
          <a:ext cx="9784862" cy="2763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0810">
                  <a:extLst>
                    <a:ext uri="{9D8B030D-6E8A-4147-A177-3AD203B41FA5}">
                      <a16:colId xmlns:a16="http://schemas.microsoft.com/office/drawing/2014/main" val="1367285817"/>
                    </a:ext>
                  </a:extLst>
                </a:gridCol>
                <a:gridCol w="1345290">
                  <a:extLst>
                    <a:ext uri="{9D8B030D-6E8A-4147-A177-3AD203B41FA5}">
                      <a16:colId xmlns:a16="http://schemas.microsoft.com/office/drawing/2014/main" val="4149706629"/>
                    </a:ext>
                  </a:extLst>
                </a:gridCol>
                <a:gridCol w="1378634">
                  <a:extLst>
                    <a:ext uri="{9D8B030D-6E8A-4147-A177-3AD203B41FA5}">
                      <a16:colId xmlns:a16="http://schemas.microsoft.com/office/drawing/2014/main" val="2029895098"/>
                    </a:ext>
                  </a:extLst>
                </a:gridCol>
                <a:gridCol w="1434904">
                  <a:extLst>
                    <a:ext uri="{9D8B030D-6E8A-4147-A177-3AD203B41FA5}">
                      <a16:colId xmlns:a16="http://schemas.microsoft.com/office/drawing/2014/main" val="2275328975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3770881579"/>
                    </a:ext>
                  </a:extLst>
                </a:gridCol>
                <a:gridCol w="1069144">
                  <a:extLst>
                    <a:ext uri="{9D8B030D-6E8A-4147-A177-3AD203B41FA5}">
                      <a16:colId xmlns:a16="http://schemas.microsoft.com/office/drawing/2014/main" val="2970703971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Actuals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706320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99596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Model Predicted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2B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Predicted Positive 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A/(A+B)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056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2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Predicted Negative 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D/(C+D)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726688"/>
                  </a:ext>
                </a:extLst>
              </a:tr>
              <a:tr h="370840">
                <a:tc rowSpan="2" gridSpan="2">
                  <a:txBody>
                    <a:bodyPr/>
                    <a:lstStyle/>
                    <a:p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Sensitivity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Specificity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Accuracy = (A+D) / (A+B+C+D)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5890641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A/(A+C)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D/(B+D)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20513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D33CE06D-D0CE-4AC7-819F-AF2B90C6E718}"/>
              </a:ext>
            </a:extLst>
          </p:cNvPr>
          <p:cNvSpPr/>
          <p:nvPr/>
        </p:nvSpPr>
        <p:spPr>
          <a:xfrm>
            <a:off x="5022163" y="5153034"/>
            <a:ext cx="1814733" cy="4505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Lower is better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B6C250-A5C9-4FAD-85CF-56BE6DA5CB5E}"/>
              </a:ext>
            </a:extLst>
          </p:cNvPr>
          <p:cNvSpPr/>
          <p:nvPr/>
        </p:nvSpPr>
        <p:spPr>
          <a:xfrm>
            <a:off x="5022163" y="5954760"/>
            <a:ext cx="1814733" cy="45052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Higher is better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6F78F1-5E84-4E5E-A0AF-B7D024E84206}"/>
              </a:ext>
            </a:extLst>
          </p:cNvPr>
          <p:cNvSpPr/>
          <p:nvPr/>
        </p:nvSpPr>
        <p:spPr>
          <a:xfrm>
            <a:off x="4049148" y="5153034"/>
            <a:ext cx="607257" cy="450522"/>
          </a:xfrm>
          <a:prstGeom prst="rect">
            <a:avLst/>
          </a:prstGeom>
          <a:solidFill>
            <a:srgbClr val="F8B2B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DFE0D9-6420-4BD6-A3D0-4AAE93334BAF}"/>
              </a:ext>
            </a:extLst>
          </p:cNvPr>
          <p:cNvSpPr/>
          <p:nvPr/>
        </p:nvSpPr>
        <p:spPr>
          <a:xfrm>
            <a:off x="4049148" y="5954760"/>
            <a:ext cx="607257" cy="45052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79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0DECB-8EF6-4A60-8E14-E10DAC27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Precision , Recall and F</a:t>
            </a:r>
            <a:r>
              <a:rPr lang="en-IN" dirty="0">
                <a:latin typeface="Franklin Gothic Book" panose="020B0503020102020204" pitchFamily="34" charset="0"/>
              </a:rPr>
              <a:t>1</a:t>
            </a:r>
            <a:r>
              <a:rPr lang="en-IN" dirty="0"/>
              <a:t> Score</a:t>
            </a:r>
          </a:p>
        </p:txBody>
      </p:sp>
      <p:graphicFrame>
        <p:nvGraphicFramePr>
          <p:cNvPr id="5" name="Table 13">
            <a:extLst>
              <a:ext uri="{FF2B5EF4-FFF2-40B4-BE49-F238E27FC236}">
                <a16:creationId xmlns:a16="http://schemas.microsoft.com/office/drawing/2014/main" id="{8B249B61-5ADB-4E42-9A99-5EBC9F23B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06807"/>
              </p:ext>
            </p:extLst>
          </p:nvPr>
        </p:nvGraphicFramePr>
        <p:xfrm>
          <a:off x="838200" y="2252476"/>
          <a:ext cx="9784862" cy="2763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0810">
                  <a:extLst>
                    <a:ext uri="{9D8B030D-6E8A-4147-A177-3AD203B41FA5}">
                      <a16:colId xmlns:a16="http://schemas.microsoft.com/office/drawing/2014/main" val="1367285817"/>
                    </a:ext>
                  </a:extLst>
                </a:gridCol>
                <a:gridCol w="1345290">
                  <a:extLst>
                    <a:ext uri="{9D8B030D-6E8A-4147-A177-3AD203B41FA5}">
                      <a16:colId xmlns:a16="http://schemas.microsoft.com/office/drawing/2014/main" val="4149706629"/>
                    </a:ext>
                  </a:extLst>
                </a:gridCol>
                <a:gridCol w="1378634">
                  <a:extLst>
                    <a:ext uri="{9D8B030D-6E8A-4147-A177-3AD203B41FA5}">
                      <a16:colId xmlns:a16="http://schemas.microsoft.com/office/drawing/2014/main" val="2029895098"/>
                    </a:ext>
                  </a:extLst>
                </a:gridCol>
                <a:gridCol w="1434904">
                  <a:extLst>
                    <a:ext uri="{9D8B030D-6E8A-4147-A177-3AD203B41FA5}">
                      <a16:colId xmlns:a16="http://schemas.microsoft.com/office/drawing/2014/main" val="2275328975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3770881579"/>
                    </a:ext>
                  </a:extLst>
                </a:gridCol>
                <a:gridCol w="1069144">
                  <a:extLst>
                    <a:ext uri="{9D8B030D-6E8A-4147-A177-3AD203B41FA5}">
                      <a16:colId xmlns:a16="http://schemas.microsoft.com/office/drawing/2014/main" val="2970703971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b="1"/>
                        <a:t>Actuals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706320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Positive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Negative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99596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IN" b="1"/>
                        <a:t>Model Predicted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Positive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2B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Predicted Positive Rate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A/(A+B)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056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Negative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2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chemeClr val="bg1"/>
                          </a:solidFill>
                        </a:rPr>
                        <a:t>D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Predicted Negative Rate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D/(C+D)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726688"/>
                  </a:ext>
                </a:extLst>
              </a:tr>
              <a:tr h="370840">
                <a:tc rowSpan="2" gridSpan="2">
                  <a:txBody>
                    <a:bodyPr/>
                    <a:lstStyle/>
                    <a:p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Sensitivity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Specificity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IN" b="1"/>
                        <a:t>Accuracy = (A+D) / (A+B+C+D)</a:t>
                      </a:r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5890641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A/(A+C)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D/(B+D)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20513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AFBD0BE4-929D-4BFD-A7A6-1A30B18DDDEF}"/>
              </a:ext>
            </a:extLst>
          </p:cNvPr>
          <p:cNvSpPr/>
          <p:nvPr/>
        </p:nvSpPr>
        <p:spPr>
          <a:xfrm>
            <a:off x="3828366" y="2644160"/>
            <a:ext cx="1364567" cy="195540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3927E5-2D8B-4D78-A2BD-9A17E85442A8}"/>
              </a:ext>
            </a:extLst>
          </p:cNvPr>
          <p:cNvCxnSpPr/>
          <p:nvPr/>
        </p:nvCxnSpPr>
        <p:spPr>
          <a:xfrm>
            <a:off x="4489549" y="4599569"/>
            <a:ext cx="0" cy="66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17E9CEB9-97AA-471D-BE16-0619E6097D7B}"/>
              </a:ext>
            </a:extLst>
          </p:cNvPr>
          <p:cNvSpPr txBox="1">
            <a:spLocks/>
          </p:cNvSpPr>
          <p:nvPr/>
        </p:nvSpPr>
        <p:spPr>
          <a:xfrm>
            <a:off x="3740051" y="5143421"/>
            <a:ext cx="3617352" cy="4787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r>
              <a:rPr lang="en-IN" dirty="0">
                <a:latin typeface="Franklin Gothic Book" panose="020B0503020102020204" pitchFamily="34" charset="0"/>
              </a:rPr>
              <a:t>Recall </a:t>
            </a:r>
            <a:r>
              <a:rPr lang="en-IN" sz="2000" dirty="0">
                <a:latin typeface="Franklin Gothic Book" panose="020B0503020102020204" pitchFamily="34" charset="0"/>
              </a:rPr>
              <a:t>(</a:t>
            </a:r>
            <a:r>
              <a:rPr lang="en-IN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True Positive Rate</a:t>
            </a:r>
            <a:r>
              <a:rPr lang="en-IN" sz="2000" dirty="0">
                <a:latin typeface="Franklin Gothic Book" panose="020B0503020102020204" pitchFamily="34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C5D7D-F392-43AC-AC17-E857E194C33E}"/>
              </a:ext>
            </a:extLst>
          </p:cNvPr>
          <p:cNvSpPr/>
          <p:nvPr/>
        </p:nvSpPr>
        <p:spPr>
          <a:xfrm rot="16200000">
            <a:off x="6996400" y="-430309"/>
            <a:ext cx="496925" cy="72307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415723-A081-4671-B4BB-06F6D1BFD9E0}"/>
              </a:ext>
            </a:extLst>
          </p:cNvPr>
          <p:cNvCxnSpPr>
            <a:cxnSpLocks/>
          </p:cNvCxnSpPr>
          <p:nvPr/>
        </p:nvCxnSpPr>
        <p:spPr>
          <a:xfrm flipV="1">
            <a:off x="10749672" y="1963908"/>
            <a:ext cx="0" cy="971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6ABFBBE7-377F-4F52-BB8A-7FD475940F32}"/>
              </a:ext>
            </a:extLst>
          </p:cNvPr>
          <p:cNvSpPr txBox="1">
            <a:spLocks/>
          </p:cNvSpPr>
          <p:nvPr/>
        </p:nvSpPr>
        <p:spPr>
          <a:xfrm>
            <a:off x="9898703" y="1483459"/>
            <a:ext cx="1763407" cy="4787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latin typeface="Franklin Gothic Book" panose="020B0503020102020204" pitchFamily="34" charset="0"/>
              </a:rPr>
              <a:t>Precision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364BB84-7383-46B5-9211-CDAA8EB10C50}"/>
              </a:ext>
            </a:extLst>
          </p:cNvPr>
          <p:cNvGrpSpPr/>
          <p:nvPr/>
        </p:nvGrpSpPr>
        <p:grpSpPr>
          <a:xfrm>
            <a:off x="7357403" y="4977215"/>
            <a:ext cx="4068626" cy="955145"/>
            <a:chOff x="8000128" y="4784369"/>
            <a:chExt cx="3770950" cy="955145"/>
          </a:xfrm>
        </p:grpSpPr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8207FD80-FB54-4810-9F54-E2EAF86573DE}"/>
                </a:ext>
              </a:extLst>
            </p:cNvPr>
            <p:cNvSpPr txBox="1">
              <a:spLocks/>
            </p:cNvSpPr>
            <p:nvPr/>
          </p:nvSpPr>
          <p:spPr>
            <a:xfrm>
              <a:off x="8000128" y="4973155"/>
              <a:ext cx="1267045" cy="47876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>
              <a:defPPr>
                <a:defRPr lang="en-US"/>
              </a:defPPr>
              <a:lvl1pPr defTabSz="914400">
                <a:lnSpc>
                  <a:spcPct val="90000"/>
                </a:lnSpc>
                <a:spcBef>
                  <a:spcPct val="0"/>
                </a:spcBef>
                <a:buNone/>
                <a:defRPr sz="3000" b="1">
                  <a:solidFill>
                    <a:srgbClr val="FFC000"/>
                  </a:solidFill>
                  <a:ea typeface="+mj-ea"/>
                  <a:cs typeface="+mj-cs"/>
                </a:defRPr>
              </a:lvl1pPr>
            </a:lstStyle>
            <a:p>
              <a:r>
                <a:rPr lang="en-IN" sz="1900" dirty="0">
                  <a:latin typeface="Franklin Gothic Book" panose="020B0503020102020204" pitchFamily="34" charset="0"/>
                </a:rPr>
                <a:t>F1 Score</a:t>
              </a:r>
            </a:p>
          </p:txBody>
        </p:sp>
        <p:sp>
          <p:nvSpPr>
            <p:cNvPr id="16" name="Equals 15">
              <a:extLst>
                <a:ext uri="{FF2B5EF4-FFF2-40B4-BE49-F238E27FC236}">
                  <a16:creationId xmlns:a16="http://schemas.microsoft.com/office/drawing/2014/main" id="{D2908CBC-1444-4EA9-9656-F7EF4C9950F4}"/>
                </a:ext>
              </a:extLst>
            </p:cNvPr>
            <p:cNvSpPr/>
            <p:nvPr/>
          </p:nvSpPr>
          <p:spPr>
            <a:xfrm>
              <a:off x="9098736" y="5156821"/>
              <a:ext cx="360808" cy="191169"/>
            </a:xfrm>
            <a:prstGeom prst="mathEqual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900">
                <a:solidFill>
                  <a:schemeClr val="tx1"/>
                </a:solidFill>
              </a:endParaRPr>
            </a:p>
          </p:txBody>
        </p:sp>
        <p:sp>
          <p:nvSpPr>
            <p:cNvPr id="17" name="Title 1">
              <a:extLst>
                <a:ext uri="{FF2B5EF4-FFF2-40B4-BE49-F238E27FC236}">
                  <a16:creationId xmlns:a16="http://schemas.microsoft.com/office/drawing/2014/main" id="{DC42A686-13F9-47B2-A11F-FAEC9B6C3B20}"/>
                </a:ext>
              </a:extLst>
            </p:cNvPr>
            <p:cNvSpPr txBox="1">
              <a:spLocks/>
            </p:cNvSpPr>
            <p:nvPr/>
          </p:nvSpPr>
          <p:spPr>
            <a:xfrm>
              <a:off x="9576135" y="4784369"/>
              <a:ext cx="2194943" cy="47876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>
              <a:defPPr>
                <a:defRPr lang="en-US"/>
              </a:defPPr>
              <a:lvl1pPr defTabSz="914400">
                <a:lnSpc>
                  <a:spcPct val="90000"/>
                </a:lnSpc>
                <a:spcBef>
                  <a:spcPct val="0"/>
                </a:spcBef>
                <a:buNone/>
                <a:defRPr sz="3000" b="1">
                  <a:solidFill>
                    <a:srgbClr val="FFC000"/>
                  </a:solidFill>
                  <a:ea typeface="+mj-ea"/>
                  <a:cs typeface="+mj-cs"/>
                </a:defRPr>
              </a:lvl1pPr>
            </a:lstStyle>
            <a:p>
              <a:pPr algn="ctr"/>
              <a:r>
                <a:rPr lang="en-IN" sz="1900" dirty="0">
                  <a:latin typeface="Franklin Gothic Book" panose="020B0503020102020204" pitchFamily="34" charset="0"/>
                </a:rPr>
                <a:t>2* Precision*Recall</a:t>
              </a:r>
            </a:p>
          </p:txBody>
        </p:sp>
        <p:sp>
          <p:nvSpPr>
            <p:cNvPr id="18" name="Title 1">
              <a:extLst>
                <a:ext uri="{FF2B5EF4-FFF2-40B4-BE49-F238E27FC236}">
                  <a16:creationId xmlns:a16="http://schemas.microsoft.com/office/drawing/2014/main" id="{29F2D1D7-5CF8-42CC-931A-50BC0FBD32D3}"/>
                </a:ext>
              </a:extLst>
            </p:cNvPr>
            <p:cNvSpPr txBox="1">
              <a:spLocks/>
            </p:cNvSpPr>
            <p:nvPr/>
          </p:nvSpPr>
          <p:spPr>
            <a:xfrm>
              <a:off x="9576135" y="5260750"/>
              <a:ext cx="2194943" cy="478764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>
              <a:defPPr>
                <a:defRPr lang="en-US"/>
              </a:defPPr>
              <a:lvl1pPr defTabSz="914400">
                <a:lnSpc>
                  <a:spcPct val="90000"/>
                </a:lnSpc>
                <a:spcBef>
                  <a:spcPct val="0"/>
                </a:spcBef>
                <a:buNone/>
                <a:defRPr sz="3000" b="1">
                  <a:solidFill>
                    <a:srgbClr val="FFC000"/>
                  </a:solidFill>
                  <a:ea typeface="+mj-ea"/>
                  <a:cs typeface="+mj-cs"/>
                </a:defRPr>
              </a:lvl1pPr>
            </a:lstStyle>
            <a:p>
              <a:pPr algn="ctr"/>
              <a:r>
                <a:rPr lang="en-IN" sz="1900" dirty="0">
                  <a:latin typeface="Franklin Gothic Book" panose="020B0503020102020204" pitchFamily="34" charset="0"/>
                </a:rPr>
                <a:t>Precision + Recall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D778274-1F11-4DAE-B04B-DB7972222B06}"/>
                </a:ext>
              </a:extLst>
            </p:cNvPr>
            <p:cNvCxnSpPr/>
            <p:nvPr/>
          </p:nvCxnSpPr>
          <p:spPr>
            <a:xfrm>
              <a:off x="9710057" y="5280824"/>
              <a:ext cx="2061021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8E4E870-1830-47A0-A40E-9B67ED1E6D31}"/>
              </a:ext>
            </a:extLst>
          </p:cNvPr>
          <p:cNvSpPr/>
          <p:nvPr/>
        </p:nvSpPr>
        <p:spPr>
          <a:xfrm>
            <a:off x="7357403" y="5121213"/>
            <a:ext cx="4286339" cy="977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89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8" grpId="0" animBg="1"/>
      <p:bldP spid="14" grpId="0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1E405-792F-4BF7-8800-86FC8879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Area under ROC Curve</a:t>
            </a:r>
          </a:p>
        </p:txBody>
      </p:sp>
      <p:graphicFrame>
        <p:nvGraphicFramePr>
          <p:cNvPr id="4" name="Table 13">
            <a:extLst>
              <a:ext uri="{FF2B5EF4-FFF2-40B4-BE49-F238E27FC236}">
                <a16:creationId xmlns:a16="http://schemas.microsoft.com/office/drawing/2014/main" id="{DE6C761B-4BAE-42B9-B843-BB9FE5CA3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689091"/>
              </p:ext>
            </p:extLst>
          </p:nvPr>
        </p:nvGraphicFramePr>
        <p:xfrm>
          <a:off x="791302" y="1212145"/>
          <a:ext cx="9784862" cy="2763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0810">
                  <a:extLst>
                    <a:ext uri="{9D8B030D-6E8A-4147-A177-3AD203B41FA5}">
                      <a16:colId xmlns:a16="http://schemas.microsoft.com/office/drawing/2014/main" val="1367285817"/>
                    </a:ext>
                  </a:extLst>
                </a:gridCol>
                <a:gridCol w="1345290">
                  <a:extLst>
                    <a:ext uri="{9D8B030D-6E8A-4147-A177-3AD203B41FA5}">
                      <a16:colId xmlns:a16="http://schemas.microsoft.com/office/drawing/2014/main" val="4149706629"/>
                    </a:ext>
                  </a:extLst>
                </a:gridCol>
                <a:gridCol w="1378634">
                  <a:extLst>
                    <a:ext uri="{9D8B030D-6E8A-4147-A177-3AD203B41FA5}">
                      <a16:colId xmlns:a16="http://schemas.microsoft.com/office/drawing/2014/main" val="2029895098"/>
                    </a:ext>
                  </a:extLst>
                </a:gridCol>
                <a:gridCol w="1434904">
                  <a:extLst>
                    <a:ext uri="{9D8B030D-6E8A-4147-A177-3AD203B41FA5}">
                      <a16:colId xmlns:a16="http://schemas.microsoft.com/office/drawing/2014/main" val="2275328975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3770881579"/>
                    </a:ext>
                  </a:extLst>
                </a:gridCol>
                <a:gridCol w="1069144">
                  <a:extLst>
                    <a:ext uri="{9D8B030D-6E8A-4147-A177-3AD203B41FA5}">
                      <a16:colId xmlns:a16="http://schemas.microsoft.com/office/drawing/2014/main" val="2970703971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Actuals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706320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99596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Model Predicted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2B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Predicted Positive 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A/(A+B)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056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2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Predicted Negative 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D/(C+D)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726688"/>
                  </a:ext>
                </a:extLst>
              </a:tr>
              <a:tr h="370840">
                <a:tc rowSpan="2" gridSpan="2">
                  <a:txBody>
                    <a:bodyPr/>
                    <a:lstStyle/>
                    <a:p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Sensitivity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Specificity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Accuracy = (A+D) / (A+B+C+D)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5890641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A/(A+C)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D/(B+D)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205132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CA3BE578-7000-495F-BDF5-6C2F0F748801}"/>
              </a:ext>
            </a:extLst>
          </p:cNvPr>
          <p:cNvSpPr txBox="1">
            <a:spLocks/>
          </p:cNvSpPr>
          <p:nvPr/>
        </p:nvSpPr>
        <p:spPr>
          <a:xfrm>
            <a:off x="5339376" y="4395109"/>
            <a:ext cx="6402681" cy="4787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pPr algn="ctr"/>
            <a:r>
              <a:rPr lang="en-IN" sz="2000" dirty="0">
                <a:latin typeface="Franklin Gothic Book" panose="020B0503020102020204" pitchFamily="34" charset="0"/>
              </a:rPr>
              <a:t>X Axis : False Positive Rate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72F0AC6-F1B4-44BB-827F-D736E1E5DF22}"/>
              </a:ext>
            </a:extLst>
          </p:cNvPr>
          <p:cNvSpPr txBox="1">
            <a:spLocks/>
          </p:cNvSpPr>
          <p:nvPr/>
        </p:nvSpPr>
        <p:spPr>
          <a:xfrm>
            <a:off x="5263033" y="4867174"/>
            <a:ext cx="6402681" cy="4787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pPr algn="ctr"/>
            <a:r>
              <a:rPr lang="en-IN" sz="2000" dirty="0">
                <a:latin typeface="Franklin Gothic Book" panose="020B0503020102020204" pitchFamily="34" charset="0"/>
              </a:rPr>
              <a:t>Y Axis : True Positive Rate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CB0406F-4B2A-4481-976D-1530E67AC59B}"/>
              </a:ext>
            </a:extLst>
          </p:cNvPr>
          <p:cNvSpPr txBox="1">
            <a:spLocks/>
          </p:cNvSpPr>
          <p:nvPr/>
        </p:nvSpPr>
        <p:spPr>
          <a:xfrm>
            <a:off x="5774099" y="5490866"/>
            <a:ext cx="6002094" cy="4787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pPr algn="ctr"/>
            <a:r>
              <a:rPr lang="en-IN" sz="2500" dirty="0">
                <a:latin typeface="Franklin Gothic Book" panose="020B0503020102020204" pitchFamily="34" charset="0"/>
              </a:rPr>
              <a:t>Plot Shows how many mistakes are made by the model before it performs correctly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58606B-AAA6-4A39-B62E-5B4A44175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44" y="4464373"/>
            <a:ext cx="4228885" cy="182954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D0F6E2D-8260-4810-8049-D0FC746E22D7}"/>
              </a:ext>
            </a:extLst>
          </p:cNvPr>
          <p:cNvSpPr txBox="1">
            <a:spLocks/>
          </p:cNvSpPr>
          <p:nvPr/>
        </p:nvSpPr>
        <p:spPr>
          <a:xfrm>
            <a:off x="3711142" y="4927116"/>
            <a:ext cx="1178648" cy="4574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pPr algn="ctr"/>
            <a:r>
              <a:rPr lang="en-IN" sz="2000" dirty="0">
                <a:solidFill>
                  <a:srgbClr val="C00000"/>
                </a:solidFill>
                <a:latin typeface="Franklin Gothic Book" panose="020B0503020102020204" pitchFamily="34" charset="0"/>
              </a:rPr>
              <a:t>AUC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648145C-3F34-4A59-9281-C21FF6EC4665}"/>
              </a:ext>
            </a:extLst>
          </p:cNvPr>
          <p:cNvGrpSpPr/>
          <p:nvPr/>
        </p:nvGrpSpPr>
        <p:grpSpPr>
          <a:xfrm>
            <a:off x="4346918" y="4360576"/>
            <a:ext cx="1209820" cy="1728286"/>
            <a:chOff x="4346918" y="4360575"/>
            <a:chExt cx="1209820" cy="202615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D7FDBCF-0958-4930-AE62-DB57B5092CF2}"/>
                </a:ext>
              </a:extLst>
            </p:cNvPr>
            <p:cNvCxnSpPr>
              <a:cxnSpLocks/>
            </p:cNvCxnSpPr>
            <p:nvPr/>
          </p:nvCxnSpPr>
          <p:spPr>
            <a:xfrm>
              <a:off x="5556737" y="4360575"/>
              <a:ext cx="0" cy="202615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91C88FF-65B8-4787-875A-7A98740F59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6918" y="6386732"/>
              <a:ext cx="120982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A71A47C6-9A83-4EDE-8BC6-A231D13EB574}"/>
              </a:ext>
            </a:extLst>
          </p:cNvPr>
          <p:cNvSpPr txBox="1">
            <a:spLocks/>
          </p:cNvSpPr>
          <p:nvPr/>
        </p:nvSpPr>
        <p:spPr>
          <a:xfrm>
            <a:off x="4891210" y="3966444"/>
            <a:ext cx="1331054" cy="4787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pPr algn="ctr"/>
            <a:r>
              <a:rPr lang="en-IN" sz="1600" dirty="0">
                <a:solidFill>
                  <a:schemeClr val="tx1"/>
                </a:solidFill>
                <a:latin typeface="Franklin Gothic Book" panose="020B0503020102020204" pitchFamily="34" charset="0"/>
              </a:rPr>
              <a:t>1 - Specificity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A414465A-A860-4E75-B1A9-1B63D7135742}"/>
              </a:ext>
            </a:extLst>
          </p:cNvPr>
          <p:cNvSpPr txBox="1">
            <a:spLocks/>
          </p:cNvSpPr>
          <p:nvPr/>
        </p:nvSpPr>
        <p:spPr>
          <a:xfrm>
            <a:off x="909708" y="3966444"/>
            <a:ext cx="1331054" cy="4787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pPr algn="ctr"/>
            <a:r>
              <a:rPr lang="en-IN" sz="1600" dirty="0">
                <a:solidFill>
                  <a:schemeClr val="tx1"/>
                </a:solidFill>
                <a:latin typeface="Franklin Gothic Book" panose="020B0503020102020204" pitchFamily="34" charset="0"/>
              </a:rPr>
              <a:t>Sensitivity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D823B5-A968-4A25-902B-6052E69A7F33}"/>
              </a:ext>
            </a:extLst>
          </p:cNvPr>
          <p:cNvCxnSpPr>
            <a:cxnSpLocks/>
          </p:cNvCxnSpPr>
          <p:nvPr/>
        </p:nvCxnSpPr>
        <p:spPr>
          <a:xfrm>
            <a:off x="1505243" y="4346917"/>
            <a:ext cx="0" cy="7596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4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  <p:bldP spid="22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1E405-792F-4BF7-8800-86FC8879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Gains Chart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3BE578-7000-495F-BDF5-6C2F0F748801}"/>
              </a:ext>
            </a:extLst>
          </p:cNvPr>
          <p:cNvSpPr txBox="1">
            <a:spLocks/>
          </p:cNvSpPr>
          <p:nvPr/>
        </p:nvSpPr>
        <p:spPr>
          <a:xfrm>
            <a:off x="4858252" y="4306659"/>
            <a:ext cx="6402681" cy="4787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pPr algn="ctr"/>
            <a:r>
              <a:rPr lang="en-IN" sz="1800" dirty="0">
                <a:latin typeface="Franklin Gothic Book" panose="020B0503020102020204" pitchFamily="34" charset="0"/>
              </a:rPr>
              <a:t>X Axis : How Much Population is Used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72F0AC6-F1B4-44BB-827F-D736E1E5DF22}"/>
              </a:ext>
            </a:extLst>
          </p:cNvPr>
          <p:cNvSpPr txBox="1">
            <a:spLocks/>
          </p:cNvSpPr>
          <p:nvPr/>
        </p:nvSpPr>
        <p:spPr>
          <a:xfrm>
            <a:off x="5836084" y="4704958"/>
            <a:ext cx="4631854" cy="4787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pPr algn="ctr"/>
            <a:r>
              <a:rPr lang="en-IN" sz="1800" dirty="0">
                <a:latin typeface="Franklin Gothic Book" panose="020B0503020102020204" pitchFamily="34" charset="0"/>
              </a:rPr>
              <a:t>Y Axis : How Many Events are Captured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2974FD-6F4B-41DB-8035-4A50176A9320}"/>
              </a:ext>
            </a:extLst>
          </p:cNvPr>
          <p:cNvSpPr txBox="1"/>
          <p:nvPr/>
        </p:nvSpPr>
        <p:spPr>
          <a:xfrm>
            <a:off x="795151" y="1661591"/>
            <a:ext cx="106016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Franklin Gothic Book (Body)"/>
              </a:rPr>
              <a:t>Gains Chart shows the cumulative capture of events by the model on the Y axis against percentage of population on the X axis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Franklin Gothic 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Franklin Gothic Book (Body)"/>
              </a:rPr>
              <a:t>We would like our model to capture as many events as possible within as less population as possible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Franklin Gothic Book (Body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Franklin Gothic Book (Body)"/>
              </a:rPr>
              <a:t>The perfect model captures all events within 20% of the population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B2AD71-6802-47F0-810A-4593EF3F1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210" y="4260371"/>
            <a:ext cx="3891768" cy="190721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B7703CB-F38F-4354-9F55-FEDA62A34E38}"/>
              </a:ext>
            </a:extLst>
          </p:cNvPr>
          <p:cNvSpPr txBox="1">
            <a:spLocks/>
          </p:cNvSpPr>
          <p:nvPr/>
        </p:nvSpPr>
        <p:spPr>
          <a:xfrm>
            <a:off x="158721" y="5032790"/>
            <a:ext cx="1272860" cy="4787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pPr algn="ctr"/>
            <a:r>
              <a:rPr lang="en-IN" sz="1500" dirty="0">
                <a:latin typeface="Franklin Gothic Book" panose="020B0503020102020204" pitchFamily="34" charset="0"/>
              </a:rPr>
              <a:t>% Events (Target =1)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E55D758-CB14-4498-B8B1-7B9A042FEA80}"/>
              </a:ext>
            </a:extLst>
          </p:cNvPr>
          <p:cNvSpPr txBox="1">
            <a:spLocks/>
          </p:cNvSpPr>
          <p:nvPr/>
        </p:nvSpPr>
        <p:spPr>
          <a:xfrm>
            <a:off x="2315606" y="6218187"/>
            <a:ext cx="2073513" cy="29055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pPr algn="ctr"/>
            <a:r>
              <a:rPr lang="en-IN" sz="1500" dirty="0">
                <a:latin typeface="Franklin Gothic Book" panose="020B0503020102020204" pitchFamily="34" charset="0"/>
              </a:rPr>
              <a:t>% Population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DE0549B-40BA-432E-9279-46E8CF7C3DAC}"/>
              </a:ext>
            </a:extLst>
          </p:cNvPr>
          <p:cNvSpPr txBox="1">
            <a:spLocks/>
          </p:cNvSpPr>
          <p:nvPr/>
        </p:nvSpPr>
        <p:spPr>
          <a:xfrm>
            <a:off x="5273376" y="5356363"/>
            <a:ext cx="3065943" cy="4787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pPr algn="ctr"/>
            <a:r>
              <a:rPr lang="en-IN" sz="1500" dirty="0">
                <a:latin typeface="Franklin Gothic Book" panose="020B0503020102020204" pitchFamily="34" charset="0"/>
              </a:rPr>
              <a:t>Gains Chart Performance Metric =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FBB8EAB-57B9-41FF-8FFD-7B20746E3E22}"/>
              </a:ext>
            </a:extLst>
          </p:cNvPr>
          <p:cNvSpPr txBox="1">
            <a:spLocks/>
          </p:cNvSpPr>
          <p:nvPr/>
        </p:nvSpPr>
        <p:spPr>
          <a:xfrm>
            <a:off x="8339319" y="5118159"/>
            <a:ext cx="3620614" cy="4787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r>
              <a:rPr lang="en-IN" sz="1500" dirty="0">
                <a:latin typeface="Franklin Gothic Book" panose="020B0503020102020204" pitchFamily="34" charset="0"/>
              </a:rPr>
              <a:t>Area between Current Model and Random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8155273-00F7-4B90-BED6-45F305F9DED6}"/>
              </a:ext>
            </a:extLst>
          </p:cNvPr>
          <p:cNvSpPr txBox="1">
            <a:spLocks/>
          </p:cNvSpPr>
          <p:nvPr/>
        </p:nvSpPr>
        <p:spPr>
          <a:xfrm>
            <a:off x="8339319" y="5516458"/>
            <a:ext cx="3620614" cy="47876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rgbClr val="FFC000"/>
                </a:solidFill>
                <a:ea typeface="+mj-ea"/>
                <a:cs typeface="+mj-cs"/>
              </a:defRPr>
            </a:lvl1pPr>
          </a:lstStyle>
          <a:p>
            <a:r>
              <a:rPr lang="en-IN" sz="1500" dirty="0">
                <a:latin typeface="Franklin Gothic Book" panose="020B0503020102020204" pitchFamily="34" charset="0"/>
              </a:rPr>
              <a:t>Area between Perfect Model and Random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884CB9-ED4F-40E4-8A73-157F747D0799}"/>
              </a:ext>
            </a:extLst>
          </p:cNvPr>
          <p:cNvCxnSpPr>
            <a:cxnSpLocks/>
          </p:cNvCxnSpPr>
          <p:nvPr/>
        </p:nvCxnSpPr>
        <p:spPr>
          <a:xfrm>
            <a:off x="8339319" y="5595745"/>
            <a:ext cx="3620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74A530A-1FB6-40AC-9DA4-DC8263F73973}"/>
              </a:ext>
            </a:extLst>
          </p:cNvPr>
          <p:cNvSpPr/>
          <p:nvPr/>
        </p:nvSpPr>
        <p:spPr>
          <a:xfrm>
            <a:off x="5320268" y="5148791"/>
            <a:ext cx="6713011" cy="7255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00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3" grpId="0"/>
      <p:bldP spid="14" grpId="0"/>
      <p:bldP spid="15" grpId="0"/>
      <p:bldP spid="16" grpId="0"/>
      <p:bldP spid="17" grpId="0"/>
      <p:bldP spid="2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4632</TotalTime>
  <Words>739</Words>
  <Application>Microsoft Office PowerPoint</Application>
  <PresentationFormat>Widescreen</PresentationFormat>
  <Paragraphs>147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Bookman Old Style (Headings)</vt:lpstr>
      <vt:lpstr>Century Gothic</vt:lpstr>
      <vt:lpstr>Franklin Gothic Book</vt:lpstr>
      <vt:lpstr>Franklin Gothic Book (Body)</vt:lpstr>
      <vt:lpstr>Wingdings 3</vt:lpstr>
      <vt:lpstr>Ion</vt:lpstr>
      <vt:lpstr>PowerPoint Presentation</vt:lpstr>
      <vt:lpstr>Learning Framework</vt:lpstr>
      <vt:lpstr>Model Performance Metrics</vt:lpstr>
      <vt:lpstr>Learning  Topics – Supervised Learning Metrics </vt:lpstr>
      <vt:lpstr>How to assess Model Performance</vt:lpstr>
      <vt:lpstr>Confusion Matrix</vt:lpstr>
      <vt:lpstr>Precision , Recall and F1 Score</vt:lpstr>
      <vt:lpstr>Area under ROC Curve</vt:lpstr>
      <vt:lpstr>Gains Chart</vt:lpstr>
      <vt:lpstr>Gini’s Index</vt:lpstr>
      <vt:lpstr>Gini’s Index and AUC</vt:lpstr>
      <vt:lpstr>Points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Channel Goals and Objective</dc:title>
  <dc:creator>Aritra Sinha</dc:creator>
  <cp:lastModifiedBy>Aritra Sinha</cp:lastModifiedBy>
  <cp:revision>120</cp:revision>
  <dcterms:created xsi:type="dcterms:W3CDTF">2020-08-17T14:47:17Z</dcterms:created>
  <dcterms:modified xsi:type="dcterms:W3CDTF">2020-11-24T04:20:16Z</dcterms:modified>
</cp:coreProperties>
</file>