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86" r:id="rId6"/>
    <p:sldId id="309" r:id="rId7"/>
    <p:sldId id="312" r:id="rId8"/>
    <p:sldId id="323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6" r:id="rId17"/>
    <p:sldId id="345" r:id="rId18"/>
    <p:sldId id="347" r:id="rId19"/>
    <p:sldId id="348" r:id="rId20"/>
    <p:sldId id="349" r:id="rId21"/>
    <p:sldId id="350" r:id="rId22"/>
    <p:sldId id="351" r:id="rId23"/>
    <p:sldId id="3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052"/>
    <a:srgbClr val="FF9933"/>
    <a:srgbClr val="9FE6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Making Sense of Data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92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Range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4492283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6096001" y="2098652"/>
            <a:ext cx="5059680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Advantage and 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CD97-BFC6-40A6-B7F7-CFEB28DB59D6}"/>
              </a:ext>
            </a:extLst>
          </p:cNvPr>
          <p:cNvSpPr txBox="1"/>
          <p:nvPr/>
        </p:nvSpPr>
        <p:spPr>
          <a:xfrm>
            <a:off x="1097280" y="2747827"/>
            <a:ext cx="486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Spread or the distance between the highest and the lowest values in the data is called Range</a:t>
            </a:r>
            <a:endParaRPr lang="en-IN" sz="1600" dirty="0">
              <a:latin typeface="Franklin Gothic Book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7E905-F500-4E5E-8F7E-804592F929D5}"/>
              </a:ext>
            </a:extLst>
          </p:cNvPr>
          <p:cNvSpPr txBox="1"/>
          <p:nvPr/>
        </p:nvSpPr>
        <p:spPr>
          <a:xfrm>
            <a:off x="1097279" y="3655767"/>
            <a:ext cx="486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Range = Highest Value – Lowest Value</a:t>
            </a:r>
            <a:endParaRPr lang="en-IN" sz="1600" dirty="0">
              <a:latin typeface="Franklin Gothic Book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FCF65-6D53-4872-A2EB-8710785B3A48}"/>
              </a:ext>
            </a:extLst>
          </p:cNvPr>
          <p:cNvSpPr txBox="1"/>
          <p:nvPr/>
        </p:nvSpPr>
        <p:spPr>
          <a:xfrm>
            <a:off x="6096000" y="2747827"/>
            <a:ext cx="486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Gives a sense of overall width of data</a:t>
            </a:r>
            <a:endParaRPr lang="en-US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Franklin Gothic Book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AB604-8C49-4843-B4E8-E16297C5E860}"/>
              </a:ext>
            </a:extLst>
          </p:cNvPr>
          <p:cNvSpPr txBox="1"/>
          <p:nvPr/>
        </p:nvSpPr>
        <p:spPr>
          <a:xfrm>
            <a:off x="6095999" y="3655767"/>
            <a:ext cx="486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Disadvantage : </a:t>
            </a:r>
            <a:r>
              <a:rPr lang="en-US" sz="1600" dirty="0"/>
              <a:t>It does not give a sense of dispersion about a central value or a measure</a:t>
            </a:r>
            <a:r>
              <a:rPr lang="en-US" altLang="en-US" sz="1600" dirty="0"/>
              <a:t> </a:t>
            </a:r>
            <a:endParaRPr lang="en-IN" sz="1600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882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Range – Numerical Example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838200" y="2211195"/>
            <a:ext cx="4958858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Data Set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8121749" y="2267911"/>
            <a:ext cx="287567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0B318-E3F3-4778-A281-8B70E6BAE28A}"/>
              </a:ext>
            </a:extLst>
          </p:cNvPr>
          <p:cNvSpPr txBox="1"/>
          <p:nvPr/>
        </p:nvSpPr>
        <p:spPr>
          <a:xfrm>
            <a:off x="8121749" y="3000805"/>
            <a:ext cx="28756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Range of IQ in Class A 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= 140 – 89 </a:t>
            </a:r>
          </a:p>
          <a:p>
            <a:r>
              <a:rPr lang="en-IN" sz="1600" dirty="0">
                <a:latin typeface="Franklin Gothic Book (Body)"/>
              </a:rPr>
              <a:t>= 51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Range of IQ in Class B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= 162 – 80 </a:t>
            </a:r>
          </a:p>
          <a:p>
            <a:r>
              <a:rPr lang="en-IN" sz="1600" dirty="0">
                <a:latin typeface="Franklin Gothic Book (Body)"/>
              </a:rPr>
              <a:t>= 82</a:t>
            </a:r>
          </a:p>
          <a:p>
            <a:endParaRPr lang="en-IN" sz="1600" dirty="0">
              <a:latin typeface="Franklin Gothic Book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13295-C180-4CDF-9BA1-49CC928C888B}"/>
              </a:ext>
            </a:extLst>
          </p:cNvPr>
          <p:cNvSpPr txBox="1"/>
          <p:nvPr/>
        </p:nvSpPr>
        <p:spPr>
          <a:xfrm>
            <a:off x="804588" y="2676378"/>
            <a:ext cx="2486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Class A IQ of 13 Students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721DA-E9DA-45F7-A4A5-64843497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10702"/>
              </p:ext>
            </p:extLst>
          </p:nvPr>
        </p:nvGraphicFramePr>
        <p:xfrm>
          <a:off x="804587" y="3073536"/>
          <a:ext cx="2486892" cy="2648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446">
                  <a:extLst>
                    <a:ext uri="{9D8B030D-6E8A-4147-A177-3AD203B41FA5}">
                      <a16:colId xmlns:a16="http://schemas.microsoft.com/office/drawing/2014/main" val="966140704"/>
                    </a:ext>
                  </a:extLst>
                </a:gridCol>
                <a:gridCol w="1243446">
                  <a:extLst>
                    <a:ext uri="{9D8B030D-6E8A-4147-A177-3AD203B41FA5}">
                      <a16:colId xmlns:a16="http://schemas.microsoft.com/office/drawing/2014/main" val="3811230885"/>
                    </a:ext>
                  </a:extLst>
                </a:gridCol>
              </a:tblGrid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102.00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115.00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820642530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128.00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109.00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63543531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131.00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89.00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153237804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98.00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671312995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140.00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119.00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4155528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  97.00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287165742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109.00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2893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ABEFF9-0CCA-48D0-9D68-38BA0F5B0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87597"/>
              </p:ext>
            </p:extLst>
          </p:nvPr>
        </p:nvGraphicFramePr>
        <p:xfrm>
          <a:off x="3485658" y="3091607"/>
          <a:ext cx="2311400" cy="262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67437164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325146100"/>
                    </a:ext>
                  </a:extLst>
                </a:gridCol>
              </a:tblGrid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127.00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162.00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734164666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131.00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103.00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197506932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96.00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111.00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132529647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80.00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109.00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023385137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  87.00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323442824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120.00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105.00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1259387706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109.00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6087716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4CABE7-644B-47C9-BF02-5289CD62A6AE}"/>
              </a:ext>
            </a:extLst>
          </p:cNvPr>
          <p:cNvSpPr txBox="1"/>
          <p:nvPr/>
        </p:nvSpPr>
        <p:spPr>
          <a:xfrm>
            <a:off x="3485658" y="2722544"/>
            <a:ext cx="2486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Class B IQ of 13 Students</a:t>
            </a:r>
          </a:p>
        </p:txBody>
      </p:sp>
    </p:spTree>
    <p:extLst>
      <p:ext uri="{BB962C8B-B14F-4D97-AF65-F5344CB8AC3E}">
        <p14:creationId xmlns:p14="http://schemas.microsoft.com/office/powerpoint/2010/main" val="43665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Quartile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4492283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6096001" y="2098652"/>
            <a:ext cx="5059680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Advantage of Quartiles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CD97-BFC6-40A6-B7F7-CFEB28DB59D6}"/>
              </a:ext>
            </a:extLst>
          </p:cNvPr>
          <p:cNvSpPr txBox="1"/>
          <p:nvPr/>
        </p:nvSpPr>
        <p:spPr>
          <a:xfrm>
            <a:off x="1097280" y="2747827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 quartile is the value that marks one of the divisions that breaks a series of values into four equal parts.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7E905-F500-4E5E-8F7E-804592F929D5}"/>
              </a:ext>
            </a:extLst>
          </p:cNvPr>
          <p:cNvSpPr txBox="1"/>
          <p:nvPr/>
        </p:nvSpPr>
        <p:spPr>
          <a:xfrm>
            <a:off x="1097279" y="3655767"/>
            <a:ext cx="4863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The median is a quartile and divides the cases in half.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percentile is a quartile that divides the first ¼ of cases from the latter 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75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percentile is a quartile that divides the first ¾ of cases from the latter 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FCF65-6D53-4872-A2EB-8710785B3A48}"/>
              </a:ext>
            </a:extLst>
          </p:cNvPr>
          <p:cNvSpPr txBox="1"/>
          <p:nvPr/>
        </p:nvSpPr>
        <p:spPr>
          <a:xfrm>
            <a:off x="6096000" y="2747827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600" dirty="0">
                <a:latin typeface="Franklin Gothic Book (Body)"/>
              </a:rPr>
              <a:t>The concept is used to interpret the model performance and build custom cut offs and rules</a:t>
            </a:r>
            <a:endParaRPr lang="en-US" alt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Franklin Gothic Book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31EE2-ADF1-47BC-AEBC-BDBE31108221}"/>
              </a:ext>
            </a:extLst>
          </p:cNvPr>
          <p:cNvSpPr txBox="1"/>
          <p:nvPr/>
        </p:nvSpPr>
        <p:spPr>
          <a:xfrm>
            <a:off x="6095999" y="3493416"/>
            <a:ext cx="486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The knowledge of quartiles give us a way to treat Outliers with minimal loss of variation</a:t>
            </a:r>
          </a:p>
        </p:txBody>
      </p:sp>
    </p:spTree>
    <p:extLst>
      <p:ext uri="{BB962C8B-B14F-4D97-AF65-F5344CB8AC3E}">
        <p14:creationId xmlns:p14="http://schemas.microsoft.com/office/powerpoint/2010/main" val="19588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 Quartile Range-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9819249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CD97-BFC6-40A6-B7F7-CFEB28DB59D6}"/>
              </a:ext>
            </a:extLst>
          </p:cNvPr>
          <p:cNvSpPr txBox="1"/>
          <p:nvPr/>
        </p:nvSpPr>
        <p:spPr>
          <a:xfrm>
            <a:off x="1097280" y="2747827"/>
            <a:ext cx="1005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The interquartile range is the distance or range between the 25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percentile and the 75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 percentile</a:t>
            </a:r>
          </a:p>
          <a:p>
            <a:r>
              <a:rPr lang="en-US" altLang="en-US" sz="16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The IQR from the below data is 750 – 250 = 500 </a:t>
            </a: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DC8F920C-F794-48EF-AD63-854165A5BE9C}"/>
              </a:ext>
            </a:extLst>
          </p:cNvPr>
          <p:cNvSpPr>
            <a:spLocks/>
          </p:cNvSpPr>
          <p:nvPr/>
        </p:nvSpPr>
        <p:spPr bwMode="auto">
          <a:xfrm>
            <a:off x="2040988" y="4636479"/>
            <a:ext cx="8382000" cy="762000"/>
          </a:xfrm>
          <a:custGeom>
            <a:avLst/>
            <a:gdLst>
              <a:gd name="T0" fmla="*/ 0 w 4656"/>
              <a:gd name="T1" fmla="*/ 672 h 720"/>
              <a:gd name="T2" fmla="*/ 672 w 4656"/>
              <a:gd name="T3" fmla="*/ 576 h 720"/>
              <a:gd name="T4" fmla="*/ 2064 w 4656"/>
              <a:gd name="T5" fmla="*/ 0 h 720"/>
              <a:gd name="T6" fmla="*/ 3840 w 4656"/>
              <a:gd name="T7" fmla="*/ 576 h 720"/>
              <a:gd name="T8" fmla="*/ 4656 w 4656"/>
              <a:gd name="T9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6" h="720">
                <a:moveTo>
                  <a:pt x="0" y="672"/>
                </a:moveTo>
                <a:cubicBezTo>
                  <a:pt x="164" y="680"/>
                  <a:pt x="328" y="688"/>
                  <a:pt x="672" y="576"/>
                </a:cubicBezTo>
                <a:cubicBezTo>
                  <a:pt x="1016" y="464"/>
                  <a:pt x="1536" y="0"/>
                  <a:pt x="2064" y="0"/>
                </a:cubicBezTo>
                <a:cubicBezTo>
                  <a:pt x="2592" y="0"/>
                  <a:pt x="3408" y="456"/>
                  <a:pt x="3840" y="576"/>
                </a:cubicBezTo>
                <a:cubicBezTo>
                  <a:pt x="4272" y="696"/>
                  <a:pt x="4512" y="696"/>
                  <a:pt x="4656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7714D627-4555-40C5-BCCB-14FE38257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388" y="5474679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EC56FB7-6B9E-4D21-AB17-DA10A4E7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788" y="5703279"/>
            <a:ext cx="868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0                           250                     500                         750                                1000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80404211-0C02-4244-BD34-3E261B89A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388" y="494127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5458916B-BB28-4B66-8E24-A89C67684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5988" y="486507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04C415C1-FBB3-4B1C-B041-324A12BEEA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0988" y="4255479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7F4DE32-39DC-4E27-BCCA-EC01F85C7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188" y="4255479"/>
            <a:ext cx="83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25% of cases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DCCA77A7-FC99-4EAC-BB8C-5E98B072B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988" y="4103079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25%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A4DD8586-7B00-4932-9830-2DFA94475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588" y="4103079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25%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AC4835B2-2C8A-4019-9749-F9DEA56C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388" y="4179279"/>
            <a:ext cx="83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25% of cases</a:t>
            </a: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2CCA6D64-289D-4000-9F45-D8E4394E5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788" y="4712679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A980CFFD-68AD-4D27-85D9-47AAEC3AA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388" y="448407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B26F3C00-571F-42FB-BEED-1A190979AD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6388" y="4407879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17">
            <a:extLst>
              <a:ext uri="{FF2B5EF4-FFF2-40B4-BE49-F238E27FC236}">
                <a16:creationId xmlns:a16="http://schemas.microsoft.com/office/drawing/2014/main" id="{655A0AE0-EF81-4722-BE1A-66E8EB834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1788" y="4636479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Range – Numerical Example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838200" y="2211195"/>
            <a:ext cx="4958858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Data Set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8121749" y="2267911"/>
            <a:ext cx="287567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0B318-E3F3-4778-A281-8B70E6BAE28A}"/>
              </a:ext>
            </a:extLst>
          </p:cNvPr>
          <p:cNvSpPr txBox="1"/>
          <p:nvPr/>
        </p:nvSpPr>
        <p:spPr>
          <a:xfrm>
            <a:off x="8121749" y="3000805"/>
            <a:ext cx="28756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Range of IQ in Class A 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= 140 – 89 </a:t>
            </a:r>
          </a:p>
          <a:p>
            <a:r>
              <a:rPr lang="en-IN" sz="1600" dirty="0">
                <a:latin typeface="Franklin Gothic Book (Body)"/>
              </a:rPr>
              <a:t>= 51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Range of IQ in Class B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= 162 – 80 </a:t>
            </a:r>
          </a:p>
          <a:p>
            <a:r>
              <a:rPr lang="en-IN" sz="1600" dirty="0">
                <a:latin typeface="Franklin Gothic Book (Body)"/>
              </a:rPr>
              <a:t>= 82</a:t>
            </a:r>
          </a:p>
          <a:p>
            <a:endParaRPr lang="en-IN" sz="1600" dirty="0">
              <a:latin typeface="Franklin Gothic Book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13295-C180-4CDF-9BA1-49CC928C888B}"/>
              </a:ext>
            </a:extLst>
          </p:cNvPr>
          <p:cNvSpPr txBox="1"/>
          <p:nvPr/>
        </p:nvSpPr>
        <p:spPr>
          <a:xfrm>
            <a:off x="804588" y="2676378"/>
            <a:ext cx="2486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Class A IQ of 13 Students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721DA-E9DA-45F7-A4A5-64843497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83797"/>
              </p:ext>
            </p:extLst>
          </p:nvPr>
        </p:nvGraphicFramePr>
        <p:xfrm>
          <a:off x="804587" y="3073536"/>
          <a:ext cx="2486892" cy="2648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446">
                  <a:extLst>
                    <a:ext uri="{9D8B030D-6E8A-4147-A177-3AD203B41FA5}">
                      <a16:colId xmlns:a16="http://schemas.microsoft.com/office/drawing/2014/main" val="966140704"/>
                    </a:ext>
                  </a:extLst>
                </a:gridCol>
                <a:gridCol w="1243446">
                  <a:extLst>
                    <a:ext uri="{9D8B030D-6E8A-4147-A177-3AD203B41FA5}">
                      <a16:colId xmlns:a16="http://schemas.microsoft.com/office/drawing/2014/main" val="3811230885"/>
                    </a:ext>
                  </a:extLst>
                </a:gridCol>
              </a:tblGrid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102.00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115.00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820642530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128.00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106.00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63543531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131.00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89.00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153237804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98.00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671312995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140.00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119.00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4155528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  97.00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287165742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110.00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2893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ABEFF9-0CCA-48D0-9D68-38BA0F5B074C}"/>
              </a:ext>
            </a:extLst>
          </p:cNvPr>
          <p:cNvGraphicFramePr>
            <a:graphicFrameLocks noGrp="1"/>
          </p:cNvGraphicFramePr>
          <p:nvPr/>
        </p:nvGraphicFramePr>
        <p:xfrm>
          <a:off x="3485658" y="3091607"/>
          <a:ext cx="2311400" cy="262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67437164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325146100"/>
                    </a:ext>
                  </a:extLst>
                </a:gridCol>
              </a:tblGrid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127.00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162.00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734164666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131.00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103.00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197506932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96.00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111.00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132529647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80.00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109.00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023385137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  87.00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323442824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120.00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105.00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1259387706"/>
                  </a:ext>
                </a:extLst>
              </a:tr>
              <a:tr h="37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109.00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6087716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4CABE7-644B-47C9-BF02-5289CD62A6AE}"/>
              </a:ext>
            </a:extLst>
          </p:cNvPr>
          <p:cNvSpPr txBox="1"/>
          <p:nvPr/>
        </p:nvSpPr>
        <p:spPr>
          <a:xfrm>
            <a:off x="3485658" y="2722544"/>
            <a:ext cx="2486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Class B IQ of 13 Students</a:t>
            </a:r>
          </a:p>
        </p:txBody>
      </p:sp>
    </p:spTree>
    <p:extLst>
      <p:ext uri="{BB962C8B-B14F-4D97-AF65-F5344CB8AC3E}">
        <p14:creationId xmlns:p14="http://schemas.microsoft.com/office/powerpoint/2010/main" val="15375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Variance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994585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F48A3-DDAC-47AB-A865-AD1936D368C3}"/>
              </a:ext>
            </a:extLst>
          </p:cNvPr>
          <p:cNvSpPr txBox="1"/>
          <p:nvPr/>
        </p:nvSpPr>
        <p:spPr>
          <a:xfrm>
            <a:off x="1097280" y="2747827"/>
            <a:ext cx="10058394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 measure of the spread of the recorded values on a variable.  A measure of dispersion.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A70CB-4551-4064-BDA8-E72CE357CD3D}"/>
              </a:ext>
            </a:extLst>
          </p:cNvPr>
          <p:cNvSpPr txBox="1"/>
          <p:nvPr/>
        </p:nvSpPr>
        <p:spPr>
          <a:xfrm>
            <a:off x="1153551" y="4835727"/>
            <a:ext cx="100583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smaller the variance, the closer the individual scores are to the mean.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30874-0D2C-43A7-86D6-1E84B091E943}"/>
              </a:ext>
            </a:extLst>
          </p:cNvPr>
          <p:cNvGrpSpPr/>
          <p:nvPr/>
        </p:nvGrpSpPr>
        <p:grpSpPr>
          <a:xfrm>
            <a:off x="3226191" y="3658868"/>
            <a:ext cx="4191000" cy="1206500"/>
            <a:chOff x="1524000" y="3122613"/>
            <a:chExt cx="4191000" cy="1206500"/>
          </a:xfrm>
        </p:grpSpPr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774C2963-B79B-4157-A6F8-A67630D7C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962400"/>
              <a:ext cx="419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F4CFAC-DF92-4F6D-8AD3-B5AABD610DC2}"/>
                </a:ext>
              </a:extLst>
            </p:cNvPr>
            <p:cNvGrpSpPr/>
            <p:nvPr/>
          </p:nvGrpSpPr>
          <p:grpSpPr>
            <a:xfrm>
              <a:off x="1628775" y="3122613"/>
              <a:ext cx="4086225" cy="1206500"/>
              <a:chOff x="1628775" y="3122613"/>
              <a:chExt cx="4086225" cy="1206500"/>
            </a:xfrm>
          </p:grpSpPr>
          <p:sp>
            <p:nvSpPr>
              <p:cNvPr id="20" name="Freeform 4">
                <a:extLst>
                  <a:ext uri="{FF2B5EF4-FFF2-40B4-BE49-F238E27FC236}">
                    <a16:creationId xmlns:a16="http://schemas.microsoft.com/office/drawing/2014/main" id="{F978E59E-53A0-4BA3-AE3E-F565D31AB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775" y="3122613"/>
                <a:ext cx="4086225" cy="792162"/>
              </a:xfrm>
              <a:custGeom>
                <a:avLst/>
                <a:gdLst>
                  <a:gd name="T0" fmla="*/ 50 w 2574"/>
                  <a:gd name="T1" fmla="*/ 474 h 499"/>
                  <a:gd name="T2" fmla="*/ 60 w 2574"/>
                  <a:gd name="T3" fmla="*/ 484 h 499"/>
                  <a:gd name="T4" fmla="*/ 412 w 2574"/>
                  <a:gd name="T5" fmla="*/ 381 h 499"/>
                  <a:gd name="T6" fmla="*/ 1230 w 2574"/>
                  <a:gd name="T7" fmla="*/ 1 h 499"/>
                  <a:gd name="T8" fmla="*/ 2094 w 2574"/>
                  <a:gd name="T9" fmla="*/ 385 h 499"/>
                  <a:gd name="T10" fmla="*/ 2574 w 2574"/>
                  <a:gd name="T11" fmla="*/ 48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74" h="499">
                    <a:moveTo>
                      <a:pt x="50" y="474"/>
                    </a:moveTo>
                    <a:cubicBezTo>
                      <a:pt x="53" y="476"/>
                      <a:pt x="0" y="499"/>
                      <a:pt x="60" y="484"/>
                    </a:cubicBezTo>
                    <a:cubicBezTo>
                      <a:pt x="120" y="469"/>
                      <a:pt x="217" y="461"/>
                      <a:pt x="412" y="381"/>
                    </a:cubicBezTo>
                    <a:cubicBezTo>
                      <a:pt x="607" y="301"/>
                      <a:pt x="950" y="0"/>
                      <a:pt x="1230" y="1"/>
                    </a:cubicBezTo>
                    <a:cubicBezTo>
                      <a:pt x="1510" y="2"/>
                      <a:pt x="1870" y="305"/>
                      <a:pt x="2094" y="385"/>
                    </a:cubicBezTo>
                    <a:cubicBezTo>
                      <a:pt x="2318" y="465"/>
                      <a:pt x="2494" y="465"/>
                      <a:pt x="2574" y="48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247105B3-8B5A-4ED5-85FD-36A3EBEB0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9624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 Box 10">
                <a:extLst>
                  <a:ext uri="{FF2B5EF4-FFF2-40B4-BE49-F238E27FC236}">
                    <a16:creationId xmlns:a16="http://schemas.microsoft.com/office/drawing/2014/main" id="{09ADB227-91C2-4FA1-8158-B01FA1840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3800" y="3962400"/>
                <a:ext cx="13716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Mean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4476B2-02E6-4641-AE8D-821A1F389419}"/>
              </a:ext>
            </a:extLst>
          </p:cNvPr>
          <p:cNvGrpSpPr/>
          <p:nvPr/>
        </p:nvGrpSpPr>
        <p:grpSpPr>
          <a:xfrm>
            <a:off x="6574302" y="4939036"/>
            <a:ext cx="4191000" cy="1360488"/>
            <a:chOff x="1524000" y="4949825"/>
            <a:chExt cx="4191000" cy="136048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5E50B-F4CE-40D7-B6E7-AA2C0B8D4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138" y="4949825"/>
              <a:ext cx="1428750" cy="846138"/>
            </a:xfrm>
            <a:custGeom>
              <a:avLst/>
              <a:gdLst>
                <a:gd name="T0" fmla="*/ 0 w 900"/>
                <a:gd name="T1" fmla="*/ 533 h 533"/>
                <a:gd name="T2" fmla="*/ 165 w 900"/>
                <a:gd name="T3" fmla="*/ 419 h 533"/>
                <a:gd name="T4" fmla="*/ 447 w 900"/>
                <a:gd name="T5" fmla="*/ 2 h 533"/>
                <a:gd name="T6" fmla="*/ 714 w 900"/>
                <a:gd name="T7" fmla="*/ 430 h 533"/>
                <a:gd name="T8" fmla="*/ 900 w 900"/>
                <a:gd name="T9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33">
                  <a:moveTo>
                    <a:pt x="0" y="533"/>
                  </a:moveTo>
                  <a:cubicBezTo>
                    <a:pt x="26" y="514"/>
                    <a:pt x="91" y="507"/>
                    <a:pt x="165" y="419"/>
                  </a:cubicBezTo>
                  <a:cubicBezTo>
                    <a:pt x="239" y="331"/>
                    <a:pt x="356" y="0"/>
                    <a:pt x="447" y="2"/>
                  </a:cubicBezTo>
                  <a:cubicBezTo>
                    <a:pt x="538" y="4"/>
                    <a:pt x="639" y="343"/>
                    <a:pt x="714" y="430"/>
                  </a:cubicBezTo>
                  <a:cubicBezTo>
                    <a:pt x="789" y="517"/>
                    <a:pt x="861" y="504"/>
                    <a:pt x="900" y="5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FF2F88C8-D843-4729-A3CE-97D8DF114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791200"/>
              <a:ext cx="419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BE3BB1C9-BA82-4277-9448-99FBC81D7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791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7BF0B07E-81BC-489F-BFFD-0C2CF747C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43600"/>
              <a:ext cx="1371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Mean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DA30F554-6CEF-47A9-96F7-42D34CAFE8FC}"/>
                  </a:ext>
                </a:extLst>
              </p:cNvPr>
              <p:cNvSpPr txBox="1"/>
              <p:nvPr/>
            </p:nvSpPr>
            <p:spPr bwMode="auto">
              <a:xfrm>
                <a:off x="9572602" y="3863574"/>
                <a:ext cx="2385399" cy="9975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IN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IN" sz="2000" dirty="0"/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DA30F554-6CEF-47A9-96F7-42D34CAF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2602" y="3863574"/>
                <a:ext cx="2385399" cy="997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1671FD-A027-4239-A12E-129499E6BD1F}"/>
              </a:ext>
            </a:extLst>
          </p:cNvPr>
          <p:cNvSpPr txBox="1"/>
          <p:nvPr/>
        </p:nvSpPr>
        <p:spPr>
          <a:xfrm>
            <a:off x="9572602" y="3550930"/>
            <a:ext cx="215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Franklin Gothic Book (Body)"/>
              </a:rPr>
              <a:t>Variance of Population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67FAF-DED3-48D5-9561-5DBB358DDC6C}"/>
              </a:ext>
            </a:extLst>
          </p:cNvPr>
          <p:cNvSpPr/>
          <p:nvPr/>
        </p:nvSpPr>
        <p:spPr>
          <a:xfrm>
            <a:off x="9465212" y="3510153"/>
            <a:ext cx="2257984" cy="1424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Variance – Numerical Example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838200" y="2211195"/>
            <a:ext cx="2875671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Data Set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4057176" y="2211193"/>
            <a:ext cx="2250020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Step 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CDD35-C90B-4A8B-B800-B12A7A282A1D}"/>
              </a:ext>
            </a:extLst>
          </p:cNvPr>
          <p:cNvSpPr txBox="1"/>
          <p:nvPr/>
        </p:nvSpPr>
        <p:spPr>
          <a:xfrm>
            <a:off x="838200" y="2694450"/>
            <a:ext cx="2875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Class A IQ of 13 Students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38ED2D-1BC8-48E1-A460-05131E286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55440"/>
              </p:ext>
            </p:extLst>
          </p:nvPr>
        </p:nvGraphicFramePr>
        <p:xfrm>
          <a:off x="838199" y="3091609"/>
          <a:ext cx="2875672" cy="27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836">
                  <a:extLst>
                    <a:ext uri="{9D8B030D-6E8A-4147-A177-3AD203B41FA5}">
                      <a16:colId xmlns:a16="http://schemas.microsoft.com/office/drawing/2014/main" val="966140704"/>
                    </a:ext>
                  </a:extLst>
                </a:gridCol>
                <a:gridCol w="1437836">
                  <a:extLst>
                    <a:ext uri="{9D8B030D-6E8A-4147-A177-3AD203B41FA5}">
                      <a16:colId xmlns:a16="http://schemas.microsoft.com/office/drawing/2014/main" val="3811230885"/>
                    </a:ext>
                  </a:extLst>
                </a:gridCol>
              </a:tblGrid>
              <a:tr h="3963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102.00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115.00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820642530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128.00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106.00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63543531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131.00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89.00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153237804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98.00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671312995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140.00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119.00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4155528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  97.00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287165742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110.00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289344"/>
                  </a:ext>
                </a:extLst>
              </a:tr>
            </a:tbl>
          </a:graphicData>
        </a:graphic>
      </p:graphicFrame>
      <p:sp>
        <p:nvSpPr>
          <p:cNvPr id="20" name="Rectangle 3">
            <a:extLst>
              <a:ext uri="{FF2B5EF4-FFF2-40B4-BE49-F238E27FC236}">
                <a16:creationId xmlns:a16="http://schemas.microsoft.com/office/drawing/2014/main" id="{6F780A17-672C-4D81-809A-332982DF80BC}"/>
              </a:ext>
            </a:extLst>
          </p:cNvPr>
          <p:cNvSpPr txBox="1">
            <a:spLocks noChangeArrowheads="1"/>
          </p:cNvSpPr>
          <p:nvPr/>
        </p:nvSpPr>
        <p:spPr>
          <a:xfrm>
            <a:off x="6492918" y="3199236"/>
            <a:ext cx="3183986" cy="2743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(102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 (115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(126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 (109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(131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 (89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(98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 (106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(140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 (119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(93 – 110.54)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+ (97 – 110.54)</a:t>
            </a:r>
            <a:r>
              <a:rPr lang="en-US" altLang="en-US" sz="1500" baseline="30000" dirty="0"/>
              <a:t>2 </a:t>
            </a:r>
            <a:r>
              <a:rPr lang="en-US" altLang="en-US" sz="1500" dirty="0"/>
              <a:t> 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(110 – 110.54)</a:t>
            </a:r>
            <a:r>
              <a:rPr lang="en-US" altLang="en-US" sz="1500" baseline="30000" dirty="0"/>
              <a:t> </a:t>
            </a:r>
            <a:r>
              <a:rPr lang="en-US" altLang="en-US" sz="1500" dirty="0"/>
              <a:t>= SS = 2825.39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F14F3-D2CC-4B65-85D2-91EA0D34092D}"/>
              </a:ext>
            </a:extLst>
          </p:cNvPr>
          <p:cNvSpPr txBox="1"/>
          <p:nvPr/>
        </p:nvSpPr>
        <p:spPr>
          <a:xfrm>
            <a:off x="6977146" y="2743110"/>
            <a:ext cx="1663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Sum of Squares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C6F43C-245B-4394-8957-3AA3351CB177}"/>
              </a:ext>
            </a:extLst>
          </p:cNvPr>
          <p:cNvSpPr txBox="1"/>
          <p:nvPr/>
        </p:nvSpPr>
        <p:spPr>
          <a:xfrm>
            <a:off x="4277389" y="3091605"/>
            <a:ext cx="166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Y-bar = 110.54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028B6-B54F-45AB-82CB-1028848678EE}"/>
              </a:ext>
            </a:extLst>
          </p:cNvPr>
          <p:cNvSpPr txBox="1"/>
          <p:nvPr/>
        </p:nvSpPr>
        <p:spPr>
          <a:xfrm>
            <a:off x="4214044" y="2739227"/>
            <a:ext cx="2875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Calculate the Mean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EA51D-FC78-4B4E-A7A1-B50D1F91C0CA}"/>
              </a:ext>
            </a:extLst>
          </p:cNvPr>
          <p:cNvSpPr/>
          <p:nvPr/>
        </p:nvSpPr>
        <p:spPr>
          <a:xfrm>
            <a:off x="6471814" y="2207220"/>
            <a:ext cx="2875670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Step 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16F297-B3B2-45D4-B8FD-91D03CC010C2}"/>
              </a:ext>
            </a:extLst>
          </p:cNvPr>
          <p:cNvSpPr/>
          <p:nvPr/>
        </p:nvSpPr>
        <p:spPr>
          <a:xfrm>
            <a:off x="9676904" y="2218958"/>
            <a:ext cx="2250020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Step 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BBC3A9-29D6-4CAC-BFFA-729498E121BA}"/>
              </a:ext>
            </a:extLst>
          </p:cNvPr>
          <p:cNvSpPr txBox="1"/>
          <p:nvPr/>
        </p:nvSpPr>
        <p:spPr>
          <a:xfrm>
            <a:off x="9676904" y="3120465"/>
            <a:ext cx="25150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SS/N = Variance for a population.= 217.34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SS/n-1 = Variance for a sample =235.45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95AC66-C7D2-4E92-AEF4-8405A00E1798}"/>
              </a:ext>
            </a:extLst>
          </p:cNvPr>
          <p:cNvSpPr txBox="1"/>
          <p:nvPr/>
        </p:nvSpPr>
        <p:spPr>
          <a:xfrm>
            <a:off x="9852817" y="2739227"/>
            <a:ext cx="1971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Calculate Variance</a:t>
            </a:r>
          </a:p>
        </p:txBody>
      </p:sp>
    </p:spTree>
    <p:extLst>
      <p:ext uri="{BB962C8B-B14F-4D97-AF65-F5344CB8AC3E}">
        <p14:creationId xmlns:p14="http://schemas.microsoft.com/office/powerpoint/2010/main" val="355428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Standard Deviation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994585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F48A3-DDAC-47AB-A865-AD1936D368C3}"/>
              </a:ext>
            </a:extLst>
          </p:cNvPr>
          <p:cNvSpPr txBox="1"/>
          <p:nvPr/>
        </p:nvSpPr>
        <p:spPr>
          <a:xfrm>
            <a:off x="1097280" y="2747827"/>
            <a:ext cx="100583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 measure average deviation of observation or datapoints from the mean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1671FD-A027-4239-A12E-129499E6BD1F}"/>
              </a:ext>
            </a:extLst>
          </p:cNvPr>
          <p:cNvSpPr txBox="1"/>
          <p:nvPr/>
        </p:nvSpPr>
        <p:spPr>
          <a:xfrm>
            <a:off x="1507018" y="3739305"/>
            <a:ext cx="215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Franklin Gothic Book (Body)"/>
              </a:rPr>
              <a:t>SD of Population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67FAF-DED3-48D5-9561-5DBB358DDC6C}"/>
              </a:ext>
            </a:extLst>
          </p:cNvPr>
          <p:cNvSpPr/>
          <p:nvPr/>
        </p:nvSpPr>
        <p:spPr>
          <a:xfrm>
            <a:off x="1453326" y="3731871"/>
            <a:ext cx="2257984" cy="1644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717F91B9-6431-4347-A269-93799871E6A3}"/>
                  </a:ext>
                </a:extLst>
              </p:cNvPr>
              <p:cNvSpPr txBox="1"/>
              <p:nvPr/>
            </p:nvSpPr>
            <p:spPr bwMode="auto">
              <a:xfrm>
                <a:off x="1507018" y="4092389"/>
                <a:ext cx="1986560" cy="12981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717F91B9-6431-4347-A269-93799871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7018" y="4092389"/>
                <a:ext cx="1986560" cy="1298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10B461-D4BB-4FDA-9774-680EAC7DAA3F}"/>
              </a:ext>
            </a:extLst>
          </p:cNvPr>
          <p:cNvSpPr txBox="1"/>
          <p:nvPr/>
        </p:nvSpPr>
        <p:spPr>
          <a:xfrm>
            <a:off x="4576790" y="3739305"/>
            <a:ext cx="215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Franklin Gothic Book (Body)"/>
              </a:rPr>
              <a:t>SD of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7297-26BB-4AB4-8506-48EC1B86B774}"/>
              </a:ext>
            </a:extLst>
          </p:cNvPr>
          <p:cNvSpPr/>
          <p:nvPr/>
        </p:nvSpPr>
        <p:spPr>
          <a:xfrm>
            <a:off x="4523098" y="3731871"/>
            <a:ext cx="2257984" cy="1644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47C0757D-DA18-49AE-8E9B-E8C21D10867E}"/>
                  </a:ext>
                </a:extLst>
              </p:cNvPr>
              <p:cNvSpPr txBox="1"/>
              <p:nvPr/>
            </p:nvSpPr>
            <p:spPr bwMode="auto">
              <a:xfrm>
                <a:off x="4576790" y="4077859"/>
                <a:ext cx="1986560" cy="12981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nary>
                        </m:e>
                      </m:ra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47C0757D-DA18-49AE-8E9B-E8C21D108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790" y="4077859"/>
                <a:ext cx="1986560" cy="1298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7BC96A2-D7FC-4078-894F-189A9B614E1B}"/>
              </a:ext>
            </a:extLst>
          </p:cNvPr>
          <p:cNvSpPr txBox="1"/>
          <p:nvPr/>
        </p:nvSpPr>
        <p:spPr>
          <a:xfrm>
            <a:off x="7366782" y="3714286"/>
            <a:ext cx="378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Standard Deviation from the last example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= Square Root (235.45)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= 15.34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2B7730-DDF8-45A3-ADB6-B61406AB6D72}"/>
              </a:ext>
            </a:extLst>
          </p:cNvPr>
          <p:cNvSpPr txBox="1"/>
          <p:nvPr/>
        </p:nvSpPr>
        <p:spPr>
          <a:xfrm>
            <a:off x="1153551" y="5602919"/>
            <a:ext cx="1005839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An Average of Person’s Deviation from the average IQ is 15.34 points.</a:t>
            </a:r>
          </a:p>
        </p:txBody>
      </p:sp>
    </p:spTree>
    <p:extLst>
      <p:ext uri="{BB962C8B-B14F-4D97-AF65-F5344CB8AC3E}">
        <p14:creationId xmlns:p14="http://schemas.microsoft.com/office/powerpoint/2010/main" val="33215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Skewness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994585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F48A3-DDAC-47AB-A865-AD1936D368C3}"/>
              </a:ext>
            </a:extLst>
          </p:cNvPr>
          <p:cNvSpPr txBox="1"/>
          <p:nvPr/>
        </p:nvSpPr>
        <p:spPr>
          <a:xfrm>
            <a:off x="1097280" y="2747827"/>
            <a:ext cx="10058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Data is said to be skewed if it is not evenly distributed about the Mean</a:t>
            </a:r>
          </a:p>
          <a:p>
            <a:endParaRPr lang="en-US" alt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F375DA-85D1-434C-8F66-30C2213AC699}"/>
              </a:ext>
            </a:extLst>
          </p:cNvPr>
          <p:cNvGrpSpPr/>
          <p:nvPr/>
        </p:nvGrpSpPr>
        <p:grpSpPr>
          <a:xfrm>
            <a:off x="2262552" y="3112695"/>
            <a:ext cx="3533335" cy="3034885"/>
            <a:chOff x="3810000" y="2986087"/>
            <a:chExt cx="2286000" cy="26670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8716109-2B7A-421A-B45D-1F34C6F7E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429000"/>
              <a:ext cx="1981200" cy="1233487"/>
            </a:xfrm>
            <a:custGeom>
              <a:avLst/>
              <a:gdLst>
                <a:gd name="T0" fmla="*/ 0 w 1248"/>
                <a:gd name="T1" fmla="*/ 777 h 777"/>
                <a:gd name="T2" fmla="*/ 308 w 1248"/>
                <a:gd name="T3" fmla="*/ 474 h 777"/>
                <a:gd name="T4" fmla="*/ 608 w 1248"/>
                <a:gd name="T5" fmla="*/ 8 h 777"/>
                <a:gd name="T6" fmla="*/ 954 w 1248"/>
                <a:gd name="T7" fmla="*/ 521 h 777"/>
                <a:gd name="T8" fmla="*/ 1248 w 124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777">
                  <a:moveTo>
                    <a:pt x="0" y="777"/>
                  </a:moveTo>
                  <a:cubicBezTo>
                    <a:pt x="51" y="727"/>
                    <a:pt x="207" y="602"/>
                    <a:pt x="308" y="474"/>
                  </a:cubicBezTo>
                  <a:cubicBezTo>
                    <a:pt x="409" y="346"/>
                    <a:pt x="500" y="0"/>
                    <a:pt x="608" y="8"/>
                  </a:cubicBezTo>
                  <a:cubicBezTo>
                    <a:pt x="716" y="16"/>
                    <a:pt x="847" y="393"/>
                    <a:pt x="954" y="521"/>
                  </a:cubicBezTo>
                  <a:cubicBezTo>
                    <a:pt x="1061" y="649"/>
                    <a:pt x="1199" y="734"/>
                    <a:pt x="1248" y="777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CAAB194D-E135-4776-9314-F8FBDD467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4891087"/>
              <a:ext cx="0" cy="5334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33A9C4DB-B005-4ABA-8D54-2B2D20798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4738687"/>
              <a:ext cx="1219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Mean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A220FED-09FE-4127-ABE4-D8CA3CD07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286375"/>
              <a:ext cx="12954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Median</a:t>
              </a: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9B5E8F7F-DE84-4D7D-9E26-1BFA3DFA7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986087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Symmetric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73477A73-BFBB-4815-9E1C-607144BE9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4738687"/>
              <a:ext cx="19812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9ACE92-ECA8-4206-B131-F8C2D4C878AE}"/>
              </a:ext>
            </a:extLst>
          </p:cNvPr>
          <p:cNvGrpSpPr/>
          <p:nvPr/>
        </p:nvGrpSpPr>
        <p:grpSpPr>
          <a:xfrm>
            <a:off x="6396114" y="3391980"/>
            <a:ext cx="4858035" cy="2755563"/>
            <a:chOff x="3886200" y="4267200"/>
            <a:chExt cx="4267200" cy="25908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B285DB2-9FB6-4C8E-80A7-6295BAA20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4435475"/>
              <a:ext cx="4191000" cy="1431925"/>
            </a:xfrm>
            <a:custGeom>
              <a:avLst/>
              <a:gdLst>
                <a:gd name="T0" fmla="*/ 0 w 2640"/>
                <a:gd name="T1" fmla="*/ 902 h 902"/>
                <a:gd name="T2" fmla="*/ 359 w 2640"/>
                <a:gd name="T3" fmla="*/ 40 h 902"/>
                <a:gd name="T4" fmla="*/ 912 w 2640"/>
                <a:gd name="T5" fmla="*/ 662 h 902"/>
                <a:gd name="T6" fmla="*/ 2640 w 2640"/>
                <a:gd name="T7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902">
                  <a:moveTo>
                    <a:pt x="0" y="902"/>
                  </a:moveTo>
                  <a:cubicBezTo>
                    <a:pt x="60" y="758"/>
                    <a:pt x="207" y="80"/>
                    <a:pt x="359" y="40"/>
                  </a:cubicBezTo>
                  <a:cubicBezTo>
                    <a:pt x="511" y="0"/>
                    <a:pt x="532" y="518"/>
                    <a:pt x="912" y="662"/>
                  </a:cubicBezTo>
                  <a:cubicBezTo>
                    <a:pt x="1292" y="806"/>
                    <a:pt x="2352" y="862"/>
                    <a:pt x="2640" y="902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7">
              <a:extLst>
                <a:ext uri="{FF2B5EF4-FFF2-40B4-BE49-F238E27FC236}">
                  <a16:creationId xmlns:a16="http://schemas.microsoft.com/office/drawing/2014/main" id="{331D6C6C-B4A1-4303-A46B-B5C86B74A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5943600"/>
              <a:ext cx="419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5572BE6F-4411-468E-B8AE-0282F6B4D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5943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89CCFC38-1BED-401E-8135-1B5B3AC2E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5943600"/>
              <a:ext cx="0" cy="609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 Box 14">
              <a:extLst>
                <a:ext uri="{FF2B5EF4-FFF2-40B4-BE49-F238E27FC236}">
                  <a16:creationId xmlns:a16="http://schemas.microsoft.com/office/drawing/2014/main" id="{7EE1986A-1412-49A1-8F78-E0D6130CB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943600"/>
              <a:ext cx="1219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Mean</a:t>
              </a: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A3F16913-4F9E-4C35-9818-19F002C4D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6491288"/>
              <a:ext cx="12954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Median</a:t>
              </a:r>
            </a:p>
          </p:txBody>
        </p:sp>
        <p:sp>
          <p:nvSpPr>
            <p:cNvPr id="44" name="Text Box 17">
              <a:extLst>
                <a:ext uri="{FF2B5EF4-FFF2-40B4-BE49-F238E27FC236}">
                  <a16:creationId xmlns:a16="http://schemas.microsoft.com/office/drawing/2014/main" id="{D9D9C1DE-FBE7-485C-96DE-52F8B55E5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267200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Skewed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30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Box Plot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994585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F48A3-DDAC-47AB-A865-AD1936D368C3}"/>
              </a:ext>
            </a:extLst>
          </p:cNvPr>
          <p:cNvSpPr txBox="1"/>
          <p:nvPr/>
        </p:nvSpPr>
        <p:spPr>
          <a:xfrm>
            <a:off x="1209822" y="2728451"/>
            <a:ext cx="6321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Graphical way to represent nearly all the descriptive statistics in one 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 box-plot shows:	Upper and lower quartiles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					Mean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					Median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					Range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					Outliers (1.5 IQR)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endParaRPr lang="en-US" altLang="en-US" sz="1600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CDF1C512-A727-4031-A898-60BE87BDD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5073" y="3067664"/>
            <a:ext cx="3904950" cy="3122835"/>
          </a:xfrm>
          <a:noFill/>
          <a:ln/>
        </p:spPr>
      </p:pic>
      <p:sp>
        <p:nvSpPr>
          <p:cNvPr id="3" name="Text Box 17">
            <a:extLst>
              <a:ext uri="{FF2B5EF4-FFF2-40B4-BE49-F238E27FC236}">
                <a16:creationId xmlns:a16="http://schemas.microsoft.com/office/drawing/2014/main" id="{96F80776-18A7-44DA-BF2B-2279164C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7871" y="2628366"/>
            <a:ext cx="13762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Box Plot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F554C10-90B7-41F5-844B-B7432E67D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249" y="3159997"/>
            <a:ext cx="3085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</a:rPr>
              <a:t>IQR = 27;  There is no outlier.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5DF6C74C-E040-41A7-AF1E-EFDB8C57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223" y="4846003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96.5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7D367521-6B05-4E91-A461-5C711BF8B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0423" y="454120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106.5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05B7F92-2A5B-4D26-901D-99406E9B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7423" y="5379403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82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E94A5556-DC98-4E15-B45B-618EB48A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9673" y="3583065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/>
              <a:t>162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AC2DF13E-6EA0-4460-90FE-160E80B9C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474" y="4352082"/>
            <a:ext cx="11652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/>
              <a:t>Mean=110.5</a:t>
            </a:r>
          </a:p>
        </p:txBody>
      </p:sp>
    </p:spTree>
    <p:extLst>
      <p:ext uri="{BB962C8B-B14F-4D97-AF65-F5344CB8AC3E}">
        <p14:creationId xmlns:p14="http://schemas.microsoft.com/office/powerpoint/2010/main" val="3065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Learning Objectives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4A4E6C-C0EF-425A-B65C-448C14F67045}"/>
              </a:ext>
            </a:extLst>
          </p:cNvPr>
          <p:cNvSpPr/>
          <p:nvPr/>
        </p:nvSpPr>
        <p:spPr>
          <a:xfrm>
            <a:off x="978877" y="2121985"/>
            <a:ext cx="1314157" cy="63311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Franklin Gothic Book (Body)"/>
              </a:rPr>
              <a:t>What is it?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4D697-F8D9-4A0E-8C4D-15D36EFEC115}"/>
              </a:ext>
            </a:extLst>
          </p:cNvPr>
          <p:cNvSpPr/>
          <p:nvPr/>
        </p:nvSpPr>
        <p:spPr>
          <a:xfrm>
            <a:off x="978877" y="3198741"/>
            <a:ext cx="1314157" cy="63311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Franklin Gothic Book (Body)"/>
              </a:rPr>
              <a:t>Why Learn 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5556-C1E8-4A7B-9C6F-C87E8A33E272}"/>
              </a:ext>
            </a:extLst>
          </p:cNvPr>
          <p:cNvSpPr/>
          <p:nvPr/>
        </p:nvSpPr>
        <p:spPr>
          <a:xfrm>
            <a:off x="978877" y="4218212"/>
            <a:ext cx="1314157" cy="20181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Franklin Gothic Book (Body)"/>
              </a:rPr>
              <a:t>How to Learn?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10772-9D87-4EAB-8ADE-237CE89553CD}"/>
              </a:ext>
            </a:extLst>
          </p:cNvPr>
          <p:cNvSpPr txBox="1"/>
          <p:nvPr/>
        </p:nvSpPr>
        <p:spPr>
          <a:xfrm>
            <a:off x="2532186" y="2121985"/>
            <a:ext cx="9302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ranklin Gothic Book (Body)"/>
              </a:rPr>
              <a:t>Descriptive Measures or Summary Measures enable us to characterize the data and draw insights about the overall behaviour of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F2770-9CD2-4DCF-AA9C-6B7AAEFF6488}"/>
              </a:ext>
            </a:extLst>
          </p:cNvPr>
          <p:cNvSpPr txBox="1"/>
          <p:nvPr/>
        </p:nvSpPr>
        <p:spPr>
          <a:xfrm>
            <a:off x="2520818" y="3163492"/>
            <a:ext cx="9446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ranklin Gothic Book (Body)"/>
              </a:rPr>
              <a:t>Descriptive Measures  are used in EDA stage in Data Science Projects</a:t>
            </a:r>
            <a:r>
              <a:rPr lang="en-IN" dirty="0">
                <a:latin typeface="Franklin Gothic Book (Body)"/>
              </a:rPr>
              <a:t> from Missing Values to Outlier Treatments</a:t>
            </a:r>
            <a:endParaRPr lang="en-IN" sz="1800" dirty="0">
              <a:latin typeface="Franklin Gothic Book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D0A57-7670-45EC-9FB9-C04D51567FA2}"/>
              </a:ext>
            </a:extLst>
          </p:cNvPr>
          <p:cNvSpPr txBox="1"/>
          <p:nvPr/>
        </p:nvSpPr>
        <p:spPr>
          <a:xfrm>
            <a:off x="2531201" y="4204999"/>
            <a:ext cx="9370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Franklin Gothic Book (Body)"/>
              </a:rPr>
              <a:t>We will go through the following topics to chart out our learning journey on 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Central Tendency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Franklin Gothic 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Dispersion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Franklin Gothic 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Symmetry</a:t>
            </a:r>
            <a:endParaRPr lang="en-IN" sz="1800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1549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Practice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E19F1F-75AA-4B0E-BD69-C488EA5C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95634"/>
              </p:ext>
            </p:extLst>
          </p:nvPr>
        </p:nvGraphicFramePr>
        <p:xfrm>
          <a:off x="1252024" y="2049705"/>
          <a:ext cx="9903656" cy="3845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356">
                  <a:extLst>
                    <a:ext uri="{9D8B030D-6E8A-4147-A177-3AD203B41FA5}">
                      <a16:colId xmlns:a16="http://schemas.microsoft.com/office/drawing/2014/main" val="2369329515"/>
                    </a:ext>
                  </a:extLst>
                </a:gridCol>
                <a:gridCol w="9253300">
                  <a:extLst>
                    <a:ext uri="{9D8B030D-6E8A-4147-A177-3AD203B41FA5}">
                      <a16:colId xmlns:a16="http://schemas.microsoft.com/office/drawing/2014/main" val="2938182791"/>
                    </a:ext>
                  </a:extLst>
                </a:gridCol>
              </a:tblGrid>
              <a:tr h="3117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Here are 7 scores in an Algebra test.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1199566031"/>
                  </a:ext>
                </a:extLst>
              </a:tr>
              <a:tr h="250112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15, 18, 21, 22, 26, 28, 28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2550564547"/>
                  </a:ext>
                </a:extLst>
              </a:tr>
              <a:tr h="311764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Compute : Mean , Median , Q1, Q3, Mode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1337208194"/>
                  </a:ext>
                </a:extLst>
              </a:tr>
              <a:tr h="70059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2308016102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145, 136, 198, 115, 128, 156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3899404769"/>
                  </a:ext>
                </a:extLst>
              </a:tr>
              <a:tr h="250112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Compute: Variance, Standard Deviation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1721505531"/>
                  </a:ext>
                </a:extLst>
              </a:tr>
              <a:tr h="1174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In two units of company, unit one employees are 650  and monthly salary is $2750, employees in unit two are 700 and monthly salary is $2500 then what is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36518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combined arithmetic mean?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554166918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Number of observations are 30 and value  of arithmetic mean is 15 then what is the sum of all values?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3" marR="3503" marT="3503" marB="0" anchor="b"/>
                </a:tc>
                <a:extLst>
                  <a:ext uri="{0D108BD9-81ED-4DB2-BD59-A6C34878D82A}">
                    <a16:rowId xmlns:a16="http://schemas.microsoft.com/office/drawing/2014/main" val="200774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26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are Descriptive Measures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F3FFA-BE6A-4615-96C4-2F5E16CE1005}"/>
              </a:ext>
            </a:extLst>
          </p:cNvPr>
          <p:cNvSpPr txBox="1"/>
          <p:nvPr/>
        </p:nvSpPr>
        <p:spPr>
          <a:xfrm>
            <a:off x="992960" y="2022420"/>
            <a:ext cx="1060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Franklin Gothic Book (Body)"/>
              </a:rPr>
              <a:t>Descriptive Measures help in deciding what is the overall behaviour of the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21895-DE77-4D5F-A74D-8B10F77F9994}"/>
              </a:ext>
            </a:extLst>
          </p:cNvPr>
          <p:cNvSpPr/>
          <p:nvPr/>
        </p:nvSpPr>
        <p:spPr>
          <a:xfrm>
            <a:off x="992960" y="2707590"/>
            <a:ext cx="2131479" cy="63311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Central Tendency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A7B5A-571F-48FC-9C09-4F1E0A2CCAAA}"/>
              </a:ext>
            </a:extLst>
          </p:cNvPr>
          <p:cNvSpPr/>
          <p:nvPr/>
        </p:nvSpPr>
        <p:spPr>
          <a:xfrm>
            <a:off x="4633249" y="2707590"/>
            <a:ext cx="2131479" cy="63311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Dispersion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ACDB8-89E6-48DA-83A1-907C5467852E}"/>
              </a:ext>
            </a:extLst>
          </p:cNvPr>
          <p:cNvSpPr/>
          <p:nvPr/>
        </p:nvSpPr>
        <p:spPr>
          <a:xfrm>
            <a:off x="8387476" y="2707590"/>
            <a:ext cx="2131479" cy="63311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Symmetry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5561A-AA8B-4211-84CA-7E80CE612442}"/>
              </a:ext>
            </a:extLst>
          </p:cNvPr>
          <p:cNvSpPr/>
          <p:nvPr/>
        </p:nvSpPr>
        <p:spPr>
          <a:xfrm>
            <a:off x="1366451" y="3517293"/>
            <a:ext cx="1384495" cy="517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Mean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1F4C7-E471-4E53-A680-B3683EF7F1B5}"/>
              </a:ext>
            </a:extLst>
          </p:cNvPr>
          <p:cNvSpPr/>
          <p:nvPr/>
        </p:nvSpPr>
        <p:spPr>
          <a:xfrm>
            <a:off x="1366451" y="4353207"/>
            <a:ext cx="1384495" cy="517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Median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1CE8C-473A-4CD2-A119-B5D8D56BC254}"/>
              </a:ext>
            </a:extLst>
          </p:cNvPr>
          <p:cNvSpPr/>
          <p:nvPr/>
        </p:nvSpPr>
        <p:spPr>
          <a:xfrm>
            <a:off x="1366451" y="5184832"/>
            <a:ext cx="1384495" cy="517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1EFC5-A8DA-403C-A5A7-D9453FBA26A1}"/>
              </a:ext>
            </a:extLst>
          </p:cNvPr>
          <p:cNvSpPr/>
          <p:nvPr/>
        </p:nvSpPr>
        <p:spPr>
          <a:xfrm>
            <a:off x="5006740" y="3508346"/>
            <a:ext cx="1384495" cy="517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Range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9B46C-7908-48CB-B8DA-5351F9933249}"/>
              </a:ext>
            </a:extLst>
          </p:cNvPr>
          <p:cNvSpPr/>
          <p:nvPr/>
        </p:nvSpPr>
        <p:spPr>
          <a:xfrm>
            <a:off x="5003061" y="4196739"/>
            <a:ext cx="1384495" cy="517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Quartiles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93C44-67DC-4F78-A756-AB1134C730A3}"/>
              </a:ext>
            </a:extLst>
          </p:cNvPr>
          <p:cNvSpPr/>
          <p:nvPr/>
        </p:nvSpPr>
        <p:spPr>
          <a:xfrm>
            <a:off x="5003061" y="4925895"/>
            <a:ext cx="1384495" cy="517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Variance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79617-1D33-4C1C-88C6-691829D9FE22}"/>
              </a:ext>
            </a:extLst>
          </p:cNvPr>
          <p:cNvSpPr/>
          <p:nvPr/>
        </p:nvSpPr>
        <p:spPr>
          <a:xfrm>
            <a:off x="5003061" y="5614979"/>
            <a:ext cx="1384495" cy="517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Standard Deviation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8B44DE-4BF7-4102-9CC6-D87EA09AFE24}"/>
              </a:ext>
            </a:extLst>
          </p:cNvPr>
          <p:cNvSpPr/>
          <p:nvPr/>
        </p:nvSpPr>
        <p:spPr>
          <a:xfrm>
            <a:off x="8760967" y="3517293"/>
            <a:ext cx="1384495" cy="517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Skewness</a:t>
            </a:r>
          </a:p>
        </p:txBody>
      </p:sp>
    </p:spTree>
    <p:extLst>
      <p:ext uri="{BB962C8B-B14F-4D97-AF65-F5344CB8AC3E}">
        <p14:creationId xmlns:p14="http://schemas.microsoft.com/office/powerpoint/2010/main" val="11983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4492283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6096001" y="2098652"/>
            <a:ext cx="5059680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Advantage and 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CD97-BFC6-40A6-B7F7-CFEB28DB59D6}"/>
              </a:ext>
            </a:extLst>
          </p:cNvPr>
          <p:cNvSpPr txBox="1"/>
          <p:nvPr/>
        </p:nvSpPr>
        <p:spPr>
          <a:xfrm>
            <a:off x="1097280" y="2747827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Simple Arithmetic Mean is the calculated as the Sum of all datapoints divided by the number  of datapoints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7E905-F500-4E5E-8F7E-804592F929D5}"/>
              </a:ext>
            </a:extLst>
          </p:cNvPr>
          <p:cNvSpPr txBox="1"/>
          <p:nvPr/>
        </p:nvSpPr>
        <p:spPr>
          <a:xfrm>
            <a:off x="1097280" y="4535866"/>
            <a:ext cx="486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Weighted Mean is calculated by Summing up the product of Datapoints and relevant 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FCF65-6D53-4872-A2EB-8710785B3A48}"/>
              </a:ext>
            </a:extLst>
          </p:cNvPr>
          <p:cNvSpPr txBox="1"/>
          <p:nvPr/>
        </p:nvSpPr>
        <p:spPr>
          <a:xfrm>
            <a:off x="6096000" y="2747827"/>
            <a:ext cx="486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Advantage : Simple Interpretation of central behaviour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AB604-8C49-4843-B4E8-E16297C5E860}"/>
              </a:ext>
            </a:extLst>
          </p:cNvPr>
          <p:cNvSpPr txBox="1"/>
          <p:nvPr/>
        </p:nvSpPr>
        <p:spPr>
          <a:xfrm>
            <a:off x="6096000" y="4535866"/>
            <a:ext cx="486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Disadvantage : Affected by extreme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A95B3E22-C052-42DE-B37B-8EBDC7C36BED}"/>
                  </a:ext>
                </a:extLst>
              </p:cNvPr>
              <p:cNvSpPr txBox="1"/>
              <p:nvPr/>
            </p:nvSpPr>
            <p:spPr bwMode="auto">
              <a:xfrm>
                <a:off x="2719949" y="3753217"/>
                <a:ext cx="2375559" cy="1000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̄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A95B3E22-C052-42DE-B37B-8EBDC7C3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949" y="3753217"/>
                <a:ext cx="2375559" cy="1000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28BE1C97-A5EA-4E05-95CC-8CF733176729}"/>
                  </a:ext>
                </a:extLst>
              </p:cNvPr>
              <p:cNvSpPr txBox="1"/>
              <p:nvPr/>
            </p:nvSpPr>
            <p:spPr bwMode="auto">
              <a:xfrm>
                <a:off x="2719950" y="5386167"/>
                <a:ext cx="2614710" cy="1000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</m:t>
                                  </m:r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̄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28BE1C97-A5EA-4E05-95CC-8CF733176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950" y="5386167"/>
                <a:ext cx="2614710" cy="1000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2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 – Numerical Example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838200" y="2211195"/>
            <a:ext cx="2875671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Data Set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4956518" y="2211194"/>
            <a:ext cx="287567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Calculation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717CC-74D7-4833-A1CF-7C25597BC788}"/>
              </a:ext>
            </a:extLst>
          </p:cNvPr>
          <p:cNvSpPr/>
          <p:nvPr/>
        </p:nvSpPr>
        <p:spPr>
          <a:xfrm>
            <a:off x="8900521" y="2211193"/>
            <a:ext cx="287567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8E805E2F-A9F3-4953-A6C3-D357E9DAF420}"/>
                  </a:ext>
                </a:extLst>
              </p:cNvPr>
              <p:cNvSpPr txBox="1"/>
              <p:nvPr/>
            </p:nvSpPr>
            <p:spPr bwMode="auto">
              <a:xfrm>
                <a:off x="5206574" y="2928937"/>
                <a:ext cx="2375559" cy="1000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̄"/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8E805E2F-A9F3-4953-A6C3-D357E9DAF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6574" y="2928937"/>
                <a:ext cx="2375559" cy="1000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7A28A0B-1797-4B31-86CC-1D1B5B78FE8A}"/>
              </a:ext>
            </a:extLst>
          </p:cNvPr>
          <p:cNvSpPr txBox="1"/>
          <p:nvPr/>
        </p:nvSpPr>
        <p:spPr>
          <a:xfrm>
            <a:off x="5206574" y="3662227"/>
            <a:ext cx="2375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Franklin Gothic Book (Body)"/>
              </a:rPr>
              <a:t> = 1437 / 13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=   110.538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4FE7D-2604-4506-9AD1-E0B0C9BA507C}"/>
              </a:ext>
            </a:extLst>
          </p:cNvPr>
          <p:cNvSpPr txBox="1"/>
          <p:nvPr/>
        </p:nvSpPr>
        <p:spPr>
          <a:xfrm>
            <a:off x="8900522" y="2928937"/>
            <a:ext cx="28756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The mean IQ of the Class A Students is 110.538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110.538 is the central IQ Level of the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A0989-4E7E-47AB-9DF0-1A8C7CBACD93}"/>
              </a:ext>
            </a:extLst>
          </p:cNvPr>
          <p:cNvSpPr txBox="1"/>
          <p:nvPr/>
        </p:nvSpPr>
        <p:spPr>
          <a:xfrm>
            <a:off x="838200" y="2676378"/>
            <a:ext cx="2875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Class A IQ of 13 Students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7E2B60-EAF1-435A-9490-6BC6BA4AD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85265"/>
              </p:ext>
            </p:extLst>
          </p:nvPr>
        </p:nvGraphicFramePr>
        <p:xfrm>
          <a:off x="804587" y="3073536"/>
          <a:ext cx="2486892" cy="2648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446">
                  <a:extLst>
                    <a:ext uri="{9D8B030D-6E8A-4147-A177-3AD203B41FA5}">
                      <a16:colId xmlns:a16="http://schemas.microsoft.com/office/drawing/2014/main" val="966140704"/>
                    </a:ext>
                  </a:extLst>
                </a:gridCol>
                <a:gridCol w="1243446">
                  <a:extLst>
                    <a:ext uri="{9D8B030D-6E8A-4147-A177-3AD203B41FA5}">
                      <a16:colId xmlns:a16="http://schemas.microsoft.com/office/drawing/2014/main" val="3811230885"/>
                    </a:ext>
                  </a:extLst>
                </a:gridCol>
              </a:tblGrid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102.00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115.00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820642530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128.00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109.00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63543531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131.00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89.00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153237804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98.00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106.00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671312995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140.00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119.00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4155528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97.00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287165742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        110.00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2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1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Median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4492283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6096001" y="2098652"/>
            <a:ext cx="5059680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Advantage and 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CD97-BFC6-40A6-B7F7-CFEB28DB59D6}"/>
              </a:ext>
            </a:extLst>
          </p:cNvPr>
          <p:cNvSpPr txBox="1"/>
          <p:nvPr/>
        </p:nvSpPr>
        <p:spPr>
          <a:xfrm>
            <a:off x="1097280" y="2747827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The middle value when a variable’s values are ranked in order; the point that divides a distribution into two equal halves</a:t>
            </a:r>
            <a:endParaRPr lang="en-IN" sz="1600" dirty="0">
              <a:latin typeface="Franklin Gothic Book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7E905-F500-4E5E-8F7E-804592F929D5}"/>
              </a:ext>
            </a:extLst>
          </p:cNvPr>
          <p:cNvSpPr txBox="1"/>
          <p:nvPr/>
        </p:nvSpPr>
        <p:spPr>
          <a:xfrm>
            <a:off x="1097280" y="4535866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When data are listed in order, the median is the point at which 50% of the cases are above and 50% below it</a:t>
            </a:r>
            <a:endParaRPr lang="en-IN" sz="1600" dirty="0">
              <a:latin typeface="Franklin Gothic Book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FCF65-6D53-4872-A2EB-8710785B3A48}"/>
              </a:ext>
            </a:extLst>
          </p:cNvPr>
          <p:cNvSpPr txBox="1"/>
          <p:nvPr/>
        </p:nvSpPr>
        <p:spPr>
          <a:xfrm>
            <a:off x="6096000" y="2747827"/>
            <a:ext cx="4863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Advantage : </a:t>
            </a:r>
            <a:r>
              <a:rPr lang="en-US" altLang="en-US" sz="1600" dirty="0"/>
              <a:t>The median is unaffected by outliers, making it a better measure of central tendency, better describing the “typical person” than the mean when data are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Franklin Gothic Book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AB604-8C49-4843-B4E8-E16297C5E860}"/>
              </a:ext>
            </a:extLst>
          </p:cNvPr>
          <p:cNvSpPr txBox="1"/>
          <p:nvPr/>
        </p:nvSpPr>
        <p:spPr>
          <a:xfrm>
            <a:off x="6096000" y="4535866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Disadvantage : </a:t>
            </a:r>
            <a:r>
              <a:rPr lang="en-US" altLang="en-US" sz="1600" dirty="0"/>
              <a:t>If the recorded values for a variable form a symmetric distribution, the median and mean are identical</a:t>
            </a:r>
            <a:endParaRPr lang="en-IN" sz="1600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233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Median – Numerical Example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838200" y="2211195"/>
            <a:ext cx="2875671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Data Set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4956518" y="2211194"/>
            <a:ext cx="287567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Calculation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717CC-74D7-4833-A1CF-7C25597BC788}"/>
              </a:ext>
            </a:extLst>
          </p:cNvPr>
          <p:cNvSpPr/>
          <p:nvPr/>
        </p:nvSpPr>
        <p:spPr>
          <a:xfrm>
            <a:off x="8900521" y="2211193"/>
            <a:ext cx="287567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4FE7D-2604-4506-9AD1-E0B0C9BA507C}"/>
              </a:ext>
            </a:extLst>
          </p:cNvPr>
          <p:cNvSpPr txBox="1"/>
          <p:nvPr/>
        </p:nvSpPr>
        <p:spPr>
          <a:xfrm>
            <a:off x="8900522" y="2928937"/>
            <a:ext cx="28756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The median IQ of the Class A Students is 109</a:t>
            </a:r>
          </a:p>
          <a:p>
            <a:endParaRPr lang="en-IN" sz="1600" dirty="0">
              <a:latin typeface="Franklin Gothic Book (Body)"/>
            </a:endParaRPr>
          </a:p>
          <a:p>
            <a:r>
              <a:rPr lang="en-IN" sz="1600" dirty="0">
                <a:latin typeface="Franklin Gothic Book (Body)"/>
              </a:rPr>
              <a:t>Six cases above and Six cases below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0B318-E3F3-4778-A281-8B70E6BAE28A}"/>
              </a:ext>
            </a:extLst>
          </p:cNvPr>
          <p:cNvSpPr txBox="1"/>
          <p:nvPr/>
        </p:nvSpPr>
        <p:spPr>
          <a:xfrm>
            <a:off x="4981902" y="2665827"/>
            <a:ext cx="287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Sort the IQ data in Ascending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13295-C180-4CDF-9BA1-49CC928C888B}"/>
              </a:ext>
            </a:extLst>
          </p:cNvPr>
          <p:cNvSpPr txBox="1"/>
          <p:nvPr/>
        </p:nvSpPr>
        <p:spPr>
          <a:xfrm>
            <a:off x="838200" y="2676378"/>
            <a:ext cx="2875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Class A IQ of 13 Students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C86EF1-821D-430D-8A9E-B21F4567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70960"/>
              </p:ext>
            </p:extLst>
          </p:nvPr>
        </p:nvGraphicFramePr>
        <p:xfrm>
          <a:off x="804587" y="3073536"/>
          <a:ext cx="2486892" cy="2648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446">
                  <a:extLst>
                    <a:ext uri="{9D8B030D-6E8A-4147-A177-3AD203B41FA5}">
                      <a16:colId xmlns:a16="http://schemas.microsoft.com/office/drawing/2014/main" val="966140704"/>
                    </a:ext>
                  </a:extLst>
                </a:gridCol>
                <a:gridCol w="1243446">
                  <a:extLst>
                    <a:ext uri="{9D8B030D-6E8A-4147-A177-3AD203B41FA5}">
                      <a16:colId xmlns:a16="http://schemas.microsoft.com/office/drawing/2014/main" val="3811230885"/>
                    </a:ext>
                  </a:extLst>
                </a:gridCol>
              </a:tblGrid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102.00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115.00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820642530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128.00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109.00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63543531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131.00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89.00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153237804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98.00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106.00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671312995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140.00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119.00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4155528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97.00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287165742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        110.00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28934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9B4F938-4EF2-464F-8D0F-D17D4C2F4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87646"/>
              </p:ext>
            </p:extLst>
          </p:nvPr>
        </p:nvGraphicFramePr>
        <p:xfrm>
          <a:off x="5803804" y="3091607"/>
          <a:ext cx="11811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974255938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  89.00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240269054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  93.00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689387445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  97.00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338280536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  98.00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41256966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102.00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01446983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106.00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1156068200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109.00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96692162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         110.00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4540510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115.00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52693779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119.00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14424647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128.00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12514030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131.00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3702790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 dirty="0">
                          <a:effectLst/>
                        </a:rPr>
                        <a:t>  140.00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90113411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86353FD-38B8-4C93-A8AD-6AE6DAB0130A}"/>
              </a:ext>
            </a:extLst>
          </p:cNvPr>
          <p:cNvSpPr/>
          <p:nvPr/>
        </p:nvSpPr>
        <p:spPr>
          <a:xfrm>
            <a:off x="6096000" y="4513396"/>
            <a:ext cx="956603" cy="2696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 - Concept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1209822" y="2114334"/>
            <a:ext cx="4492283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Definition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6096001" y="2098652"/>
            <a:ext cx="5059680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Advantage and 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CD97-BFC6-40A6-B7F7-CFEB28DB59D6}"/>
              </a:ext>
            </a:extLst>
          </p:cNvPr>
          <p:cNvSpPr txBox="1"/>
          <p:nvPr/>
        </p:nvSpPr>
        <p:spPr>
          <a:xfrm>
            <a:off x="1097280" y="2747827"/>
            <a:ext cx="486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Mode is defined as the most frequent datapoint</a:t>
            </a:r>
            <a:endParaRPr lang="en-IN" sz="1600" dirty="0">
              <a:latin typeface="Franklin Gothic Book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7E905-F500-4E5E-8F7E-804592F929D5}"/>
              </a:ext>
            </a:extLst>
          </p:cNvPr>
          <p:cNvSpPr txBox="1"/>
          <p:nvPr/>
        </p:nvSpPr>
        <p:spPr>
          <a:xfrm>
            <a:off x="1097279" y="3655767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When data is grouped and for every datapoint we calculate the frequency, we can then observe the mode of the data</a:t>
            </a:r>
            <a:endParaRPr lang="en-IN" sz="1600" dirty="0">
              <a:latin typeface="Franklin Gothic Book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FCF65-6D53-4872-A2EB-8710785B3A48}"/>
              </a:ext>
            </a:extLst>
          </p:cNvPr>
          <p:cNvSpPr txBox="1"/>
          <p:nvPr/>
        </p:nvSpPr>
        <p:spPr>
          <a:xfrm>
            <a:off x="6096000" y="2747827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Advantage : </a:t>
            </a:r>
            <a:r>
              <a:rPr lang="en-US" altLang="en-US" sz="1600" dirty="0"/>
              <a:t>The mode conveys the “most likely” experience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Franklin Gothic Book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AB604-8C49-4843-B4E8-E16297C5E860}"/>
              </a:ext>
            </a:extLst>
          </p:cNvPr>
          <p:cNvSpPr txBox="1"/>
          <p:nvPr/>
        </p:nvSpPr>
        <p:spPr>
          <a:xfrm>
            <a:off x="6095999" y="3655767"/>
            <a:ext cx="48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Franklin Gothic Book (Body)"/>
              </a:rPr>
              <a:t>Disadvantage : </a:t>
            </a:r>
            <a:r>
              <a:rPr lang="en-US" altLang="en-US" sz="1600" dirty="0"/>
              <a:t>If the recorded values for a variable form a symmetric distribution, the median, mean and the model will be same</a:t>
            </a:r>
            <a:endParaRPr lang="en-IN" sz="1600" dirty="0">
              <a:latin typeface="Franklin Gothic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9203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 – Numerical Example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6FDEE-F648-42C1-8058-A4AC73D2935C}"/>
              </a:ext>
            </a:extLst>
          </p:cNvPr>
          <p:cNvSpPr/>
          <p:nvPr/>
        </p:nvSpPr>
        <p:spPr>
          <a:xfrm>
            <a:off x="838200" y="2211195"/>
            <a:ext cx="2875671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Data Set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0816E-CFD3-4E47-9CD3-61567C4FB513}"/>
              </a:ext>
            </a:extLst>
          </p:cNvPr>
          <p:cNvSpPr/>
          <p:nvPr/>
        </p:nvSpPr>
        <p:spPr>
          <a:xfrm>
            <a:off x="4956518" y="2211194"/>
            <a:ext cx="287567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Calculation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717CC-74D7-4833-A1CF-7C25597BC788}"/>
              </a:ext>
            </a:extLst>
          </p:cNvPr>
          <p:cNvSpPr/>
          <p:nvPr/>
        </p:nvSpPr>
        <p:spPr>
          <a:xfrm>
            <a:off x="8900521" y="2211193"/>
            <a:ext cx="2875672" cy="4065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4FE7D-2604-4506-9AD1-E0B0C9BA507C}"/>
              </a:ext>
            </a:extLst>
          </p:cNvPr>
          <p:cNvSpPr txBox="1"/>
          <p:nvPr/>
        </p:nvSpPr>
        <p:spPr>
          <a:xfrm>
            <a:off x="8900522" y="2928937"/>
            <a:ext cx="28756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The modal IQ of the Class A Students is 109</a:t>
            </a:r>
          </a:p>
          <a:p>
            <a:endParaRPr lang="en-IN" sz="1600" dirty="0">
              <a:latin typeface="Franklin Gothic Book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0B318-E3F3-4778-A281-8B70E6BAE28A}"/>
              </a:ext>
            </a:extLst>
          </p:cNvPr>
          <p:cNvSpPr txBox="1"/>
          <p:nvPr/>
        </p:nvSpPr>
        <p:spPr>
          <a:xfrm>
            <a:off x="4981902" y="2665827"/>
            <a:ext cx="287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Sort the IQ data in Ascending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13295-C180-4CDF-9BA1-49CC928C888B}"/>
              </a:ext>
            </a:extLst>
          </p:cNvPr>
          <p:cNvSpPr txBox="1"/>
          <p:nvPr/>
        </p:nvSpPr>
        <p:spPr>
          <a:xfrm>
            <a:off x="804587" y="2676378"/>
            <a:ext cx="34962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Franklin Gothic Book (Body)"/>
              </a:rPr>
              <a:t>Class A IQ of 13 Students – new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C86EF1-821D-430D-8A9E-B21F4567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11078"/>
              </p:ext>
            </p:extLst>
          </p:nvPr>
        </p:nvGraphicFramePr>
        <p:xfrm>
          <a:off x="804587" y="3073536"/>
          <a:ext cx="2486892" cy="2648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446">
                  <a:extLst>
                    <a:ext uri="{9D8B030D-6E8A-4147-A177-3AD203B41FA5}">
                      <a16:colId xmlns:a16="http://schemas.microsoft.com/office/drawing/2014/main" val="966140704"/>
                    </a:ext>
                  </a:extLst>
                </a:gridCol>
                <a:gridCol w="1243446">
                  <a:extLst>
                    <a:ext uri="{9D8B030D-6E8A-4147-A177-3AD203B41FA5}">
                      <a16:colId xmlns:a16="http://schemas.microsoft.com/office/drawing/2014/main" val="3811230885"/>
                    </a:ext>
                  </a:extLst>
                </a:gridCol>
              </a:tblGrid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102.00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115.00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820642530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128.00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109.00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63543531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131.00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89.00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153237804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98.00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109.00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671312995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140.00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119.00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4155528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>
                          <a:effectLst/>
                        </a:rPr>
                        <a:t>    93.00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u="none" strike="noStrike" dirty="0">
                          <a:effectLst/>
                        </a:rPr>
                        <a:t>    97.00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287165742"/>
                  </a:ext>
                </a:extLst>
              </a:tr>
              <a:tr h="378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        109.00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28934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9B4F938-4EF2-464F-8D0F-D17D4C2F4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67333"/>
              </p:ext>
            </p:extLst>
          </p:nvPr>
        </p:nvGraphicFramePr>
        <p:xfrm>
          <a:off x="5803804" y="3091607"/>
          <a:ext cx="11811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974255938"/>
                    </a:ext>
                  </a:extLst>
                </a:gridCol>
              </a:tblGrid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  89.00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240269054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  93.00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689387445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  97.00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338280536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  98.00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41256966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102.00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4001446983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 dirty="0">
                          <a:effectLst/>
                        </a:rPr>
                        <a:t>  109.00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1156068200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 dirty="0">
                          <a:effectLst/>
                        </a:rPr>
                        <a:t>  109.00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966921621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         109.00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4540510"/>
                  </a:ext>
                </a:extLst>
              </a:tr>
              <a:tr h="2197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115.00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526937798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119.00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144246477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 dirty="0">
                          <a:effectLst/>
                        </a:rPr>
                        <a:t>  128.00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12514030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>
                          <a:effectLst/>
                        </a:rPr>
                        <a:t>  131.00 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2370279049"/>
                  </a:ext>
                </a:extLst>
              </a:tr>
              <a:tr h="221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500" u="none" strike="noStrike" dirty="0">
                          <a:effectLst/>
                        </a:rPr>
                        <a:t>  140.00 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342900" marR="9525" marT="9525" marB="0" anchor="ctr"/>
                </a:tc>
                <a:extLst>
                  <a:ext uri="{0D108BD9-81ED-4DB2-BD59-A6C34878D82A}">
                    <a16:rowId xmlns:a16="http://schemas.microsoft.com/office/drawing/2014/main" val="390113411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86353FD-38B8-4C93-A8AD-6AE6DAB0130A}"/>
              </a:ext>
            </a:extLst>
          </p:cNvPr>
          <p:cNvSpPr/>
          <p:nvPr/>
        </p:nvSpPr>
        <p:spPr>
          <a:xfrm>
            <a:off x="5697415" y="4296714"/>
            <a:ext cx="1533379" cy="697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909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Microsoft Office PowerPoint</Application>
  <PresentationFormat>Widescreen</PresentationFormat>
  <Paragraphs>347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Bookman Old Style</vt:lpstr>
      <vt:lpstr>Calibri</vt:lpstr>
      <vt:lpstr>Cambria Math</vt:lpstr>
      <vt:lpstr>Franklin Gothic Book</vt:lpstr>
      <vt:lpstr>Franklin Gothic Book (Body)</vt:lpstr>
      <vt:lpstr>Times New Roman</vt:lpstr>
      <vt:lpstr>Wingdings</vt:lpstr>
      <vt:lpstr>1_RetrospectVTI</vt:lpstr>
      <vt:lpstr>Descriptive Statistics</vt:lpstr>
      <vt:lpstr>Learning Objectives</vt:lpstr>
      <vt:lpstr>What are Descriptive Measures</vt:lpstr>
      <vt:lpstr>Mean - Concept</vt:lpstr>
      <vt:lpstr>Mean – Numerical Example</vt:lpstr>
      <vt:lpstr>Median - Concept</vt:lpstr>
      <vt:lpstr>Median – Numerical Example</vt:lpstr>
      <vt:lpstr>Mode - Concept</vt:lpstr>
      <vt:lpstr>Mode – Numerical Example</vt:lpstr>
      <vt:lpstr>Range - Concept</vt:lpstr>
      <vt:lpstr>Range – Numerical Example</vt:lpstr>
      <vt:lpstr>Quartile - Concept</vt:lpstr>
      <vt:lpstr>Inter Quartile Range- Concept</vt:lpstr>
      <vt:lpstr>Range – Numerical Example</vt:lpstr>
      <vt:lpstr>Variance - Concept</vt:lpstr>
      <vt:lpstr>Variance – Numerical Example</vt:lpstr>
      <vt:lpstr>Standard Deviation - Concept</vt:lpstr>
      <vt:lpstr>Skewness - Concept</vt:lpstr>
      <vt:lpstr>Box Plot - Concept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2020-09-09T02:00:14Z</dcterms:created>
  <dcterms:modified xsi:type="dcterms:W3CDTF">2020-12-20T03:32:25Z</dcterms:modified>
</cp:coreProperties>
</file>