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2.xml" ContentType="application/inkml+xml"/>
  <Override PartName="/ppt/notesSlides/notesSlide31.xml" ContentType="application/vnd.openxmlformats-officedocument.presentationml.notesSlide+xml"/>
  <Override PartName="/ppt/ink/ink3.xml" ContentType="application/inkml+xml"/>
  <Override PartName="/ppt/notesSlides/notesSlide32.xml" ContentType="application/vnd.openxmlformats-officedocument.presentationml.notesSlide+xml"/>
  <Override PartName="/ppt/ink/ink4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ink/ink5.xml" ContentType="application/inkml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3" r:id="rId1"/>
  </p:sldMasterIdLst>
  <p:notesMasterIdLst>
    <p:notesMasterId r:id="rId59"/>
  </p:notesMasterIdLst>
  <p:handoutMasterIdLst>
    <p:handoutMasterId r:id="rId60"/>
  </p:handoutMasterIdLst>
  <p:sldIdLst>
    <p:sldId id="460" r:id="rId2"/>
    <p:sldId id="257" r:id="rId3"/>
    <p:sldId id="258" r:id="rId4"/>
    <p:sldId id="418" r:id="rId5"/>
    <p:sldId id="259" r:id="rId6"/>
    <p:sldId id="419" r:id="rId7"/>
    <p:sldId id="420" r:id="rId8"/>
    <p:sldId id="422" r:id="rId9"/>
    <p:sldId id="306" r:id="rId10"/>
    <p:sldId id="423" r:id="rId11"/>
    <p:sldId id="339" r:id="rId12"/>
    <p:sldId id="262" r:id="rId13"/>
    <p:sldId id="353" r:id="rId14"/>
    <p:sldId id="264" r:id="rId15"/>
    <p:sldId id="354" r:id="rId16"/>
    <p:sldId id="337" r:id="rId17"/>
    <p:sldId id="379" r:id="rId18"/>
    <p:sldId id="433" r:id="rId19"/>
    <p:sldId id="389" r:id="rId20"/>
    <p:sldId id="385" r:id="rId21"/>
    <p:sldId id="386" r:id="rId22"/>
    <p:sldId id="387" r:id="rId23"/>
    <p:sldId id="388" r:id="rId24"/>
    <p:sldId id="376" r:id="rId25"/>
    <p:sldId id="378" r:id="rId26"/>
    <p:sldId id="345" r:id="rId27"/>
    <p:sldId id="341" r:id="rId28"/>
    <p:sldId id="390" r:id="rId29"/>
    <p:sldId id="391" r:id="rId30"/>
    <p:sldId id="343" r:id="rId31"/>
    <p:sldId id="392" r:id="rId32"/>
    <p:sldId id="394" r:id="rId33"/>
    <p:sldId id="273" r:id="rId34"/>
    <p:sldId id="349" r:id="rId35"/>
    <p:sldId id="395" r:id="rId36"/>
    <p:sldId id="396" r:id="rId37"/>
    <p:sldId id="397" r:id="rId38"/>
    <p:sldId id="350" r:id="rId39"/>
    <p:sldId id="275" r:id="rId40"/>
    <p:sldId id="278" r:id="rId41"/>
    <p:sldId id="279" r:id="rId42"/>
    <p:sldId id="280" r:id="rId43"/>
    <p:sldId id="321" r:id="rId44"/>
    <p:sldId id="281" r:id="rId45"/>
    <p:sldId id="293" r:id="rId46"/>
    <p:sldId id="340" r:id="rId47"/>
    <p:sldId id="398" r:id="rId48"/>
    <p:sldId id="359" r:id="rId49"/>
    <p:sldId id="399" r:id="rId50"/>
    <p:sldId id="424" r:id="rId51"/>
    <p:sldId id="425" r:id="rId52"/>
    <p:sldId id="426" r:id="rId53"/>
    <p:sldId id="427" r:id="rId54"/>
    <p:sldId id="428" r:id="rId55"/>
    <p:sldId id="432" r:id="rId56"/>
    <p:sldId id="429" r:id="rId57"/>
    <p:sldId id="459" r:id="rId58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61"/>
      <p:bold r:id="rId62"/>
      <p:italic r:id="rId63"/>
      <p:boldItalic r:id="rId64"/>
    </p:embeddedFont>
    <p:embeddedFont>
      <p:font typeface="Monotype Sorts" panose="020B0604020202020204" charset="2"/>
      <p:regular r:id="rId65"/>
    </p:embeddedFont>
    <p:embeddedFont>
      <p:font typeface="MS Reference Serif" panose="020B0604020202020204" charset="0"/>
      <p:regular r:id="rId66"/>
      <p:bold r:id="rId67"/>
      <p:italic r:id="rId68"/>
      <p:boldItalic r:id="rId69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8">
          <p15:clr>
            <a:srgbClr val="A4A3A4"/>
          </p15:clr>
        </p15:guide>
        <p15:guide id="2" pos="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505"/>
    <a:srgbClr val="990033"/>
    <a:srgbClr val="72AF2F"/>
    <a:srgbClr val="3B7679"/>
    <a:srgbClr val="5A882C"/>
    <a:srgbClr val="006666"/>
    <a:srgbClr val="CC3300"/>
    <a:srgbClr val="009999"/>
    <a:srgbClr val="9BDA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3" autoAdjust="0"/>
    <p:restoredTop sz="90929"/>
  </p:normalViewPr>
  <p:slideViewPr>
    <p:cSldViewPr snapToGrid="0">
      <p:cViewPr varScale="1">
        <p:scale>
          <a:sx n="68" d="100"/>
          <a:sy n="68" d="100"/>
        </p:scale>
        <p:origin x="1650" y="72"/>
      </p:cViewPr>
      <p:guideLst>
        <p:guide orient="horz" pos="4198"/>
        <p:guide pos="49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font" Target="fonts/font5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13" Type="http://schemas.openxmlformats.org/officeDocument/2006/relationships/slide" Target="slides/slide39.xml"/><Relationship Id="rId18" Type="http://schemas.openxmlformats.org/officeDocument/2006/relationships/slide" Target="slides/slide45.xml"/><Relationship Id="rId3" Type="http://schemas.openxmlformats.org/officeDocument/2006/relationships/slide" Target="slides/slide11.xml"/><Relationship Id="rId7" Type="http://schemas.openxmlformats.org/officeDocument/2006/relationships/slide" Target="slides/slide17.xml"/><Relationship Id="rId12" Type="http://schemas.openxmlformats.org/officeDocument/2006/relationships/slide" Target="slides/slide38.xml"/><Relationship Id="rId17" Type="http://schemas.openxmlformats.org/officeDocument/2006/relationships/slide" Target="slides/slide44.xml"/><Relationship Id="rId2" Type="http://schemas.openxmlformats.org/officeDocument/2006/relationships/slide" Target="slides/slide3.xml"/><Relationship Id="rId16" Type="http://schemas.openxmlformats.org/officeDocument/2006/relationships/slide" Target="slides/slide43.xml"/><Relationship Id="rId1" Type="http://schemas.openxmlformats.org/officeDocument/2006/relationships/slide" Target="slides/slide2.xml"/><Relationship Id="rId6" Type="http://schemas.openxmlformats.org/officeDocument/2006/relationships/slide" Target="slides/slide15.xml"/><Relationship Id="rId11" Type="http://schemas.openxmlformats.org/officeDocument/2006/relationships/slide" Target="slides/slide34.xml"/><Relationship Id="rId5" Type="http://schemas.openxmlformats.org/officeDocument/2006/relationships/slide" Target="slides/slide14.xml"/><Relationship Id="rId15" Type="http://schemas.openxmlformats.org/officeDocument/2006/relationships/slide" Target="slides/slide41.xml"/><Relationship Id="rId10" Type="http://schemas.openxmlformats.org/officeDocument/2006/relationships/slide" Target="slides/slide33.xml"/><Relationship Id="rId4" Type="http://schemas.openxmlformats.org/officeDocument/2006/relationships/slide" Target="slides/slide13.xml"/><Relationship Id="rId9" Type="http://schemas.openxmlformats.org/officeDocument/2006/relationships/slide" Target="slides/slide29.xml"/><Relationship Id="rId14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0FB3E30B-8692-414D-B1B2-93F9830008D9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07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25T04:45:04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10438 14096 0 0,'0'0'23'16,"0"0"-7"-16,0 0 0 15,0 0 1-15,0 0-1 0,0 0-3 16,0 0 5-16,0 0-1 16,0 0 6-16,0 0 0 15,0 0 1-15,0 0 1 16,0 0 2-16,0 0 2 16,0 0-1-16,0 0-1 15,0 0-4-15,0 0-10 16,0 0-10-16,0 0 9 15,0 0-7-15,0 0-3 16,0 0-2-16,0 0-3 16,0 0-6-16,0 0-7 15,0 0-6-15,0 0-2 0,0 9 19 16,0 1 5-16,0-3 3 16,0 0-2-16,0-5 1 15,0 1 0-15,0 0-2 16,0 1 0-16,0-4-2 15,0 1 0-15,0 2 2 16,0-3 1-16,0 0-1 16,0 0 0-16,0 2-3 15,0 0-7-15,0 3-15 16,0 0-82-16</inkml:trace>
  <inkml:trace contextRef="#ctx0" brushRef="#br0" timeOffset="874.56">10895 14076 7 0,'0'0'43'0,"0"0"-12"15,0 0-13-15,0 0-11 16,0 0-7-16,0 0 0 16,0 0-3-16,0 0-7 15,0 7-8-15,0 6 16 16,0 1 2-16,0 3 0 16,0-3 0-16,0-8 0 15,0 1 3-15,0-2 3 0,0-5-1 16,0 2-1-1,0-2 6-15,0 2 6 0,0 0-10 16,0-1 0-16,0 1 0 16,0-2-5-16,0 3-1 15,0-3 0-15,0 0-26 16,5 0-84-16</inkml:trace>
  <inkml:trace contextRef="#ctx0" brushRef="#br0" timeOffset="1422.11">11419 14096 7 0,'0'0'17'16,"0"0"-6"-16,0 0 1 15,0 0 1-15,0 0 2 16,0 0-15-16,0 0-6 16,0 0-2-16,0 11 8 15,0 2 21-15,0 0-13 0,3-4-4 16,0 3-3-16,0-7 1 16,-1-1 0-16,-2-1-2 15,2-1 0 1,1 3 0-16,-1 1-23 0</inkml:trace>
  <inkml:trace contextRef="#ctx0" brushRef="#br0" timeOffset="1824.42">11829 14061 10 0,'0'0'90'0,"0"0"-89"15,0 0 5-15,0 0 12 16,0 0-1-16,0 0-17 16,14 0 0-16,-14 0 5 15,0 0 12-15,2 0-2 16,-2 0-15-16,2 0-3 0,3 0 3 16,-1 0 8-16,-2 3-7 15,2 4 1-15,0-2-1 16,-1 2 4-16,2-1-5 15,0-2-6-15,-1 4-27 16,0-1-35-16</inkml:trace>
  <inkml:trace contextRef="#ctx0" brushRef="#br0" timeOffset="2270.56">12248 14057 10 0,'0'0'0'0,"0"0"0"16,0 0-6-16,0 0 2 15,0 0 4-15,0 0 0 16,19 12 0-16,-15-6 0 16,-2-2 30-16,0 1-25 15,0 7 7-15,-2-1-11 16,0 4-1-16,3 4 0 16,-3-1 0-16,2-9-45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25T05:32:36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17840 13384 16 0,'0'-1'34'16,"0"-1"-3"-16,0 2-11 15,0-2-1-15,0 2 2 16,0 0-9-16,0 0-12 16,0 0-11-16,0 0-47 0</inkml:trace>
  <inkml:trace contextRef="#ctx0" brushRef="#br0" timeOffset="77854.14">9277 16311 59 0,'0'0'44'15,"0"0"-22"-15,0 0 19 16,0 0 10-16,0 0-11 16,0 0 8-16,0 0 2 15,-71 1 9-15,63-1 22 16,4 0-2-16,0 0-24 16,4 0-11-16,-2 0-9 15,2 0-9-15,0 0-14 16,0 0-9-16,0 0-3 15,0 0-6-15,14 0-8 16,19 4 11-16,23 5 3 16,19-9 23-16,21 0-4 15,13 0-10-15,0-9-4 0,-6-9-2 16,-21 4 6 0,-24 0-8-16,-17 6 1 0,-20 4 1 15,-7 0 0-15,-9 4-3 16,-5 0 2-16,0 0 2 15,0 0 3-15,0 0-6 16,0 0-1-16,0 0-5 16,-17 0-19-16,-8 4-32 15,-12 10-40-15,-11 4-79 16,-13-1-58-16</inkml:trace>
  <inkml:trace contextRef="#ctx0" brushRef="#br0" timeOffset="78153.89">9233 16334 258 0,'0'0'165'0,"0"0"-97"15,0 0 2-15,0 0-22 16,0 0-28-16,0 0 2 16,124-22 16-16,-40 22 4 15,13 0-18-15,3 0-3 16,-4 0-6-16,-18 4-9 15,-21 0 0-15,-20 1-6 16,-20-5 0-16,-7 4 7 0,-10-4-2 16,0 0 3-1,0 0 14-15,0 0 0 16,0 0-9-16,0 0 2 0,0 0-15 16,-3 0-19-16,-4 0-41 15,1 0-42-15,3 0-68 16,3 0-138-16</inkml:trace>
  <inkml:trace contextRef="#ctx0" brushRef="#br0" timeOffset="79458.64">17696 16200 110 0,'0'0'185'0,"0"0"-80"16,0 0-70-16,0 0 31 16,0 0 18-16,0 0-25 15,-133-18-12-15,124 18-4 16,4 0-10-16,5 0 0 15,0-3 0-15,0 3-2 16,30-2-3-16,22-3-22 16,31-7 16-16,25-3 10 15,9-2-5-15,-10-1-11 16,-20 6-7-16,-35 6-7 16,-28-2-2-16,-15 8 3 15,-9 0-1-15,0 0-2 0,0 0 0 16,0 0-2-16,0 0-17 15,0 0-20-15,0 0-29 16,-20 0-27-16,-15 0-22 16,-19 22-101-16,-9 0-98 15</inkml:trace>
  <inkml:trace contextRef="#ctx0" brushRef="#br0" timeOffset="79684.5">17645 16250 120 0,'0'0'190'16,"0"0"-40"-16,0 0-10 15,0 0-51-15,0 0 4 16,0 0-63-16,71-6 5 0,3-8-15 16,13 7 25-16,4 2-15 15,-2 5-17 1,-8 0-11-16,-19 0-2 0,-21 0 4 16,-17 0 2-16,-16 0-2 15,-8 0-4-15,0 0-12 16,0 0-32-16,0 0-33 15,0 0-46-15,0 0-85 16,-6-14-289-16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25T05:33:07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15398 8107 0 0,'-2'-3'3'15,"2"3"4"-15,0-1 8 16,0 1-3-16,0 0-7 0,0 0-5 16,0 0 0-16,0 0 2 15,0 0 4-15,0 0 4 16,0 0-1-16,0 0-5 15,0 0-4-15,0 0-1 16,0 0-5-16,18 0-12 16,29 0-1-16,36 10 19 15,32 4 19-15,30 0-13 16,24 4 4-16,21 0-8 16,11 2 0-16,13 4-2 15,-2-7-5-15,-12-2-4 16,-13-1-19-16,-22-4 14 0,-18 1 2 15</inkml:trace>
  <inkml:trace contextRef="#ctx0" brushRef="#br0" timeOffset="416.45">19292 8208 10 0,'0'0'14'16,"0"0"-13"-16,0 0 11 15,0 0-1-15,0 0-6 0,0 0 6 16,337 11 9 0,-321-11-14-16,-5 0 1 0,-10 0 7 15,2 0 4-15,-3 0 6 16,0 0 9-16,0 0 4 15,0 0-11-15,0 0-7 16,0 0-5-16,0 0-7 16,0 0 5-16,0 0-12 15,0 0 0-15,0 0 0 16,0 0 0-16,0 0-1 16,0 0 1-16,0 0 1 15,0 0-1-15,0 0-2 0,0 0 2 16,0 0 0-16,0 0 1 15,0 0 4-15,0 0 3 16,-11 0-8-16,-5 0-24 16,-5 0-114-16</inkml:trace>
  <inkml:trace contextRef="#ctx0" brushRef="#br0" timeOffset="2436.82">15630 8165 4 0,'0'0'59'0,"0"0"-24"16,0 0-5-16,0 0 9 16,0 0-19-16,0 0-10 15,-3-6-10-15,-3 6-16 0,-5 0 2 16,-5 6 14-16,-1 6 1 15,1 0-1-15,6-6 0 16,9-2 0-16,1-4 4 16,0 0 33-16,0 0 4 15,0 0-41-15,9 0-19 16,20 0 19-16,18 0 27 16,22 0 6-16,10 0-3 15,4 0-15-15,2-2-8 16,0-6-1-16,6 2-6 15,5-2 9-15,5 1-8 16,0-2 1-16,2-1 2 16,7 0-3-16,1 0 3 15,9-2 0-15,3-1-3 16,1 4 2-16,-1-1-3 0,-5 3 0 16,-6 2 4-16,-10-2-4 15,-10 2 1-15,-7-3 0 16,-7 2 0-16,2-2 3 15,4 0-3-15,1 0 2 16,5-4-2-16,-3 0 1 16,0-2 2-16,2 0-4 15,-3 0 1-15,-1 0 0 16,4 2 0-16,-4 2-2 16,0 2 1-16,-3 2-2 15,-2 3 2-15,-6 3 0 16,-7 0 1-16,-4 0-2 0,-5 0 2 15,-3 0-2-15,0-1 3 16,-3-3 4-16,1-5 3 16,-6 5-2-16,-4-1 8 15,-5-2-7-15,-9 1-1 16,-7 3 4-16,-7 1 2 16,-6 2-2-16,-4-3 0 15,-3 3-2-15,1 0 2 16,-3 0-5-16,0 0 0 15,0 0-6-15,0 0-1 16,0 0-3-16,0 0 3 16,0 0 1-16,0 0 3 15,0-2-3-15,-14-2-7 0,-13-4-141 16</inkml:trace>
  <inkml:trace contextRef="#ctx0" brushRef="#br0" timeOffset="15262.5">19826 7240 26 0,'0'0'38'15,"0"0"16"-15,0 0-10 16,0 0-13-16,0 0-14 16,0 0-3-16,0 0 15 15,0 0 9-15,0 0-6 0,0 0-10 16,0 0 8-16,0 0-3 16,0-2-3-16,0 2-5 15,0 0 5-15,0 0 9 16,0-3 10-16,0-3-6 15,0-2-14-15,0-2-18 16,0 2 5-16,2-3-3 16,-2 1 3-16,0 3-1 15,0-2-2-15,0 2 4 16,0 1 1-16,0 2 0 16,0 0-9-16,2 1 7 15,0 3 0-15,0 0-10 16,-2 0 0-16,0 0-5 15,0 0-2-15,0 0 0 0,0 0 6 16,0 0-1-16,0 0 1 16,0 0-1-16,0 0-4 15,2 0-1-15,3 0-1 16,1 8 7-16,2 3 0 16,0 1 1-16,-1-4 0 15,1 0-3-15,0-2 3 16,-4-2 0-16,1 0 0 15,-5 0 0-15,0-2 0 16,2 4-2-16,-1-2-15 0,2-1 11 16,-1 4 6-1,-2-1 0-15,2-3 0 0,0 2 2 16,1-3 1 0,-1 0 0-16,1-2-1 0,-1 0 4 15,-2 0 0-15,2 0 4 16,-2 0-4-16,0 0 1 15,0 0-3-15,0 0-3 16,0 0-1-16,0 0-3 16,0 0 1-16,0 0 2 15,0 0 0-15,0 0 0 16,0 0 2-16,0 0 1 16,0 0-2-16,2 0-1 0,3 0-6 15,7 0-3 1,16-11 9-16,19-14 6 0,15-11-6 15,7-11-5-15,9-9 0 16,2-5-19-16,7-4-7 16,-2 1-7-16,-12 10 24 15,-17 12 7-15,-20 13 5 16,-18 14 2-16,-14 8 0 16,-4 7-2-16,0 0-6 15,0 0 8-15,0 0 1 16,0 0 8-16,-2 0-9 15,-6 0-3-15,1 0 1 16,-6 0 0-16,3 5 0 16,1-2 2-16,4-3 3 0,3 2-2 15,0 0 1-15,2-2 2 16,0 0-2-16,0 0 0 16,0 0 2-16,0 0-4 15,0 0 1-15,0 0-1 16,0 0 0-16,0 0-10 15,0 5-48-15,0 7-101 16</inkml:trace>
  <inkml:trace contextRef="#ctx0" brushRef="#br0" timeOffset="39421.58">10086 13162 233 0,'-14'-15'55'0,"4"4"-28"16,3 5-22-16,0 0-4 15,2 4 2-15,3 2 3 16,2 0-2-16,0-1-4 16,0 1 0-16,0 0 2 15,0 0 1-15,0-3 16 16,-2 3 3-16,0 0 1 16,2-2-7-16,-2 2-11 0,2 0 1 15,0 0-3-15,0 0-2 16,0 0-1-16,0 0-1 15,0 0 1-15,0-2 2 16,0 2-1-16,0 0 4 16,0 0 3-16,0 0-4 15,0 0 1-15,0 0-5 16,0 0 0-16,0 0-2 16,0 0 1-16,0 0 0 15,0 0 1-15,0 0 1 0,0 0 10 16,0 0 8-16,0 0-10 15,0 0-1-15,0 0 1 16,0 0-2 0,0 0-7-16,0 0-1 0,13 0-7 15,19 0 8-15,21 2 8 16,19 6 20-16,17-2-19 16,13-6 5-16,12 0-9 15,13 0-3-15,0-16 3 16,-5-4-5-16,-14 4 6 15,-27 4-6-15,-25 6-3 16,-23 4-11-16,-16 2 10 16,-14 0 4-16,-3 0-6 0,0 0 6 15,0 0 1 1,0 0 22-16,0 0-6 0,0 0 2 16,0 0-8-16,0 0-5 15,0 0-1-15,0 0-3 16,0 0 0-16,0 0-1 15,0 0-1-15,0 0 2 16,0 0-2-16,0 0 1 16,0 0 0-16,0 0 0 15,0 0 1-15,0 0 2 16,0 0-3-16,0 0 1 16,0 0-2-16,0 0 0 15,0 0 0-15,0 0 2 16,0 0-4-16,0 0 1 0,0 0-1 15,0 0 1-15,0 0 1 16,0 0 1-16,0 0-1 16,0 0 0-16,0 0 1 15,0 0-1-15,0 0 1 16,0 0 0-16,0 0-1 16,0 0 0-16,0 0-1 15,0 0 0-15,0 0-1 16,0 0 2-16,0 0 0 15,0 0 0-15,0 0 0 16,0 0 0-16,0 0 0 16,0 0 1-16,0 0 0 15,0 0 0-15,0 0 0 16,0 0 1-16,0 0-2 16,0 0 0-16,0 0 1 0,0 0-2 15,0 0 1-15,0 0 0 16,0 0-2-16,0 0 4 15,0 0-4-15,0 0 4 16,0 0-1-16,0 0-1 16,0 0 0-16,0 0 0 15,0 0 1-15,0 0-2 16,0 0 1-16,0 0 0 16,0 0 0-16,0 0-1 15,0 0-1-15,0 0 2 0,0 0 0 16,0 0 0-16,0 0 0 15,0 0 0-15,0 0 0 16,0 0 0-16,0 0-5 16,0 0-71-16,-8 2-163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25T05:34:14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16898 14205 34 0,'0'0'29'16,"0"-2"-10"-16,0-1 30 16,-2 3-17-16,0 0-13 15,-2-5-19-15,-3 5 27 16,-2 0-5-16,-2-2-17 16,2 2 34-16,-1-4 0 15,4 2 12-15,-3 0-13 0,-1-3-6 16,-3 4-8-16,1-1-12 15,-2 2-8-15,3 0-4 16,7 0-1-16,2 0-1 16,2 0 2-16,0 0-7 15,0 0-16-15,2 0 18 16,25 0-17-16,13 0 22 16,18 0 18-16,6 0-10 15,3 0 0-15,-11 0 1 16,-19-4-8-16,-12 4-1 15,-18 0-18-15,-6 0-10 16,-1 0-10-16,0 0 38 16,-10 0 10-16,-21 0 24 15,-8 4-25-15,-5 2-4 0,0 0-3 16,-1 0-1-16,7-1 3 16,5 2-3-16,6-2 0 15,10 0-1-15,7-5 0 16,10 0-1-16,0 0-3 15,0 0-16-15,0 0-6 16,12 0 22-16,9 0 4 16,15 0 20-16,12 0-5 15,9-8-3-15,1-1-4 16,-2-2-3-16,-12 2-3 16,-15 6 5-16,-15-1-7 0,-14 4-11 15,0 0-72 1,-20 0 71-16,-25 18 12 15,-10 0 8-15,-5-1 0 16,6-2-4-16,14-5-2 0,15-3 4 16,14-7 4-1,8 0-7-15,3 0 3 0,5 0-6 16,29 0-2-16,10-11-64 16,6-13-221-16</inkml:trace>
  <inkml:trace contextRef="#ctx0" brushRef="#br0" timeOffset="3114.36">18437 14127 101 0,'0'0'85'0,"0"0"-27"15,0 0 42-15,0 0-11 16,0 0-20-16,0 0 9 16,-2 0-10-16,2 0-9 15,0 0-5-15,0 0-12 16,0 0 3-16,0 0-6 0,0 0-16 15,0 0-4-15,0 0-6 16,0 0-5-16,0 0-2 16,0 0-4-16,0 0-2 15,0 0 0-15,0 0-2 16,0 0 2-16,0 0-1 16,0 0-1-16,0 0 2 15,0 0 5-15,0 0 6 16,0 0 0-16,0 0-2 15,0 0-5-15,0 0 3 16,0 0-6-16,0 0-1 16,0-2-3-16,0 2-12 0,0-6-31 15,2 0-44-15,0-6-85 16,-2 0-353-16</inkml:trace>
  <inkml:trace contextRef="#ctx0" brushRef="#br0" timeOffset="4032.53">18109 14013 29 0,'0'0'50'0,"0"0"-12"15,0 0 39-15,0 0-8 16,0 0-36-16,0 0 1 16,-38-26 20-16,36 23-8 15,2 1-1-15,-2 2-8 16,0-2 12-16,2 2 5 16,0 0-19-16,-3 0-21 0,3 0-14 15,-3 0 0 1,3 0-11-16,0 0-4 15,-2 0 1-15,0 14 7 0,-2 0 6 16,-1 0 2-16,-1 1 2 16,-4 0 0-16,-3 12-3 15,-5 2 0-15,-1 5 0 16,1-5 3-16,5-7-1 16,4-10 0-16,6-5 1 15,3-7-3-15,0 0 4 16,0 0 4-16,0 0 10 15,0-23 34-15,0-12-37 0,0-9-15 16,0-5 0 0,0 3 3-16,0 3-2 0,0 15 2 15,0 10 13-15,0 14 2 16,0 0-10-16,0 4-8 16,0 0-3-16,0 0-4 15,0 0-6-15,0 0-5 16,7 0-5-16,8 12 23 15,4 2 1-15,-4 0 0 16,-1-4 0-16,-8-2-1 16,1-4 2-16,-5-4-2 15,0 0 3-15,-2 0 0 16,0 0 3-16,0 0 3 16,0 0-4-16,0 0-5 15,0 0-29-15,0 0-26 0,0 0-81 16,-9 0-121-1</inkml:trace>
  <inkml:trace contextRef="#ctx0" brushRef="#br0" timeOffset="5962.46">18125 14225 76 0,'0'0'66'0,"0"0"-59"15,0 0-2-15,0 0-5 16,0 0 1-16,0 0-1 16,2-6-1-16,-2 6 1 15,0 0 37-15,0 0 29 16,0 0 4-16,0 0-7 16,0 0-11-16,0 0-13 15,0 0-7-15,0 0-10 16,0 0-3-16,0 0-1 15,0 0-7-15,0 0 0 16,0 0-6-16,0 0-1 0,0 0 3 16,4 0-3-1,5-7-3-15,2 4 1 0,9-1 21 16,3 4-23 0,1 0-9-16,-4 0-7 0,-2 12-17 15,-9 10-4-15,-7 4-10 16,-2 8 20-16,0 4 24 15,-29-1 3-15,-5-2 4 16,-7-3 2-16,-1-2-5 16,5-7 1-16,4-9 5 15,12-5-4-15,11-4 1 16,7-5 3-16,3 0 10 16,0 0-4-16,5 0-1 15,26 0-10-15,12-2 34 16,10-12-15-16,-1 2 3 0,1-6-3 15,-9 4-14 1,-13 6-3-16,-8 2-4 0,-13 4-22 16,-4 2-83-16,-6 0-120 15</inkml:trace>
  <inkml:trace contextRef="#ctx0" brushRef="#br0" timeOffset="6264.28">18626 14221 542 0,'0'0'139'15,"0"0"-92"-15,0 0-26 16,0 0-1-16,0 0-5 16,0 0-15-16,0-18-6 15,0 18 0-15,-3 6 3 16,3-3-46-16,0-3 27 15,0 0 22-15,0 0 11 16,0 0 16-16,0 0 9 16,0 0-12-16,-4 0-24 15,-7 0-12-15,-11 0-38 16,-9 5 22-16,-5 4-19 16,2 8-11-16,12 1-64 15,13-9-104-15</inkml:trace>
  <inkml:trace contextRef="#ctx0" brushRef="#br0" timeOffset="6613.08">18753 14131 395 0,'0'0'118'0,"0"0"-109"16,0 0 23-16,0 0 20 15,0 0-52-15,0 0-19 16,-20-21-27-16,42 21 16 0,5 0 30 16,-2 0 6-16,-5 0-5 15,-7 0 2 1,-9 0-3-16,-2 0-7 0,-2 21-16 16,0 9 23-16,0 12 14 15,0 4 10-15,-2-2-6 16,-6-4-6-16,1-6 15 15,2-6-17-15,4-3-6 16,1-6-3-16,0 1 3 16,0-1 3-16,0-2-7 15,0 4-50-15,0-8-24 16,0-2-57-16,4-5-51 16</inkml:trace>
  <inkml:trace contextRef="#ctx0" brushRef="#br0" timeOffset="7130.79">18704 14374 233 0,'0'0'144'0,"0"0"-117"16,0 0 8-16,0 0 58 16,0 0-72-16,0 0-13 15,170-58-3-15,-108 43 2 16,-9-2-7-16,-11 3 1 15,-13 7-1-15,-14 2-10 0,-7 5-1 16,-8-5 10 0,0 3 1-16,0-2 19 0,0-2-7 15,-2-2-12-15,-7-2-1 16,5 4 1-16,1-4 3 16,0 3 1-16,3 7-4 15,0-5 9-15,0 5-2 16,-2 0-7-16,2 0 0 15,-4 0-25-15,-5 22-15 16,1 6 40-16,0 8 1 16,4-1-1-16,4-6-2 15,0-7-3-15,16-3 5 16,11-10 0-16,6-9-2 16,-2 0-1-16,3-7-8 15,-5-16-2-15,-7-5-17 16,-4-2 10-16,-12-2 13 0,-1 2 7 15,-5 6 7-15,0 10 35 16,0 10 22-16,0 4-31 16,0 2-33-16,0 26-33 15,0 18 33-15,0 17 0 16,0 3 1-16,17 2-1 16,10-4-87-16,2-12-119 15</inkml:trace>
  <inkml:trace contextRef="#ctx0" brushRef="#br0" timeOffset="7439.75">18308 14851 119 0,'0'0'139'0,"0"0"-80"15,0 0 7-15,0 0-7 16,0 0 34-16,0 0-69 16,91 18-4-16,29-32-3 15,22-2-1-15,12-4-7 16,5-2 15-16,-13 0 19 0,-18 8-3 16,-32 5-22-16,-36 6-5 15,-26 3-13-15,-26 0 0 16,-8 0-49-16,0 0-35 15,-13 0-17-15,-18 3 0 16,-5 3-206-16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5:52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46 656,'0'-3'288,"0"-9"-127,0 6 127,0 0-272,0 0 48,0 0-32,0 0-32,0 6-224,3 0-289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E3B011A0-6335-4352-8D60-EA0C7BE32164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90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5695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5695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0A8">
                <a:gamma/>
                <a:shade val="46275"/>
                <a:invGamma/>
              </a:srgbClr>
            </a:gs>
            <a:gs pos="50000">
              <a:srgbClr val="0070A8"/>
            </a:gs>
            <a:gs pos="100000">
              <a:srgbClr val="0070A8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906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251907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251908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09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0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1911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251912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3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4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5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191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191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8191500" y="6245225"/>
            <a:ext cx="5445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effectLst/>
                <a:latin typeface="Book Antiqua" pitchFamily="18" charset="0"/>
              </a:rPr>
              <a:t>  </a:t>
            </a:r>
            <a:fld id="{ACCBB94D-2D05-4074-A2A1-6ADB95F3FE9F}" type="slidenum">
              <a:rPr lang="en-US" sz="1600">
                <a:effectLst/>
                <a:latin typeface="Book Antiqua" pitchFamily="18" charset="0"/>
              </a:rPr>
              <a:pPr algn="l">
                <a:defRPr/>
              </a:pPr>
              <a:t>‹#›</a:t>
            </a:fld>
            <a:endParaRPr lang="en-US" sz="1600" dirty="0">
              <a:effectLst/>
              <a:latin typeface="Book Antiqua" pitchFamily="18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7737475" y="5995988"/>
            <a:ext cx="831850" cy="58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effectLst/>
                <a:latin typeface="Book Antiqua" pitchFamily="18" charset="0"/>
              </a:rPr>
              <a:t>            Slide</a:t>
            </a:r>
          </a:p>
        </p:txBody>
      </p:sp>
      <p:sp>
        <p:nvSpPr>
          <p:cNvPr id="19" name="Rectangle 16"/>
          <p:cNvSpPr>
            <a:spLocks noChangeArrowheads="1"/>
          </p:cNvSpPr>
          <p:nvPr userDrawn="1"/>
        </p:nvSpPr>
        <p:spPr bwMode="auto">
          <a:xfrm>
            <a:off x="563563" y="6164263"/>
            <a:ext cx="6827837" cy="54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ts val="16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© 2014  Cengage Learning.  All Rights Reserved.  May not be scanned, copied</a:t>
            </a:r>
          </a:p>
          <a:p>
            <a:pPr algn="l">
              <a:lnSpc>
                <a:spcPts val="16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or duplicated, or posted to a publicly accessible website, in whole or in part.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YhWvCOwiXg&amp;t=88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1.x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1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338471"/>
            <a:ext cx="9042400" cy="2207078"/>
          </a:xfrm>
        </p:spPr>
        <p:txBody>
          <a:bodyPr/>
          <a:lstStyle/>
          <a:p>
            <a:r>
              <a:rPr lang="en-US" sz="7200" dirty="0"/>
              <a:t>HYPOTHESIS TESTING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4343" y="4241327"/>
            <a:ext cx="6400800" cy="2242457"/>
          </a:xfrm>
        </p:spPr>
        <p:txBody>
          <a:bodyPr/>
          <a:lstStyle/>
          <a:p>
            <a:r>
              <a:rPr lang="en-US" sz="2800" dirty="0"/>
              <a:t>- Aritra Kumar Sinha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2944810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188913"/>
            <a:ext cx="7772400" cy="642937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Developing Null and Alternative Hypotheses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09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label on a soft drink bottle states that it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contains 67.6 fluid ounces.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09650" y="2774950"/>
            <a:ext cx="7315200" cy="108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label is correct. 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67.6 ounces.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771525" y="1714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771525" y="299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09650" y="3676650"/>
            <a:ext cx="7315200" cy="1098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label is incorrect. 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&lt; 67.6 ounces.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71525" y="3911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06438" y="1079500"/>
            <a:ext cx="7772400" cy="584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Null Hypothesis as an Assumption to be Challenged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3686175" y="3790950"/>
            <a:ext cx="1822450" cy="1192213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5629275" y="3790950"/>
            <a:ext cx="1822450" cy="1192213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743075" y="3790950"/>
            <a:ext cx="1822450" cy="1189038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1765300" y="5062538"/>
            <a:ext cx="16954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(lower-tail)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708400" y="5062538"/>
            <a:ext cx="173513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(upper-tail)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5710238" y="5062538"/>
            <a:ext cx="1655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</a:t>
            </a:r>
          </a:p>
        </p:txBody>
      </p:sp>
      <p:grpSp>
        <p:nvGrpSpPr>
          <p:cNvPr id="176156" name="Group 28"/>
          <p:cNvGrpSpPr>
            <a:grpSpLocks/>
          </p:cNvGrpSpPr>
          <p:nvPr/>
        </p:nvGrpSpPr>
        <p:grpSpPr bwMode="auto">
          <a:xfrm>
            <a:off x="1909763" y="3933825"/>
            <a:ext cx="1498600" cy="893763"/>
            <a:chOff x="1203" y="2478"/>
            <a:chExt cx="944" cy="563"/>
          </a:xfrm>
        </p:grpSpPr>
        <p:graphicFrame>
          <p:nvGraphicFramePr>
            <p:cNvPr id="176136" name="Object 8"/>
            <p:cNvGraphicFramePr>
              <a:graphicFrameLocks noChangeAspect="1"/>
            </p:cNvGraphicFramePr>
            <p:nvPr/>
          </p:nvGraphicFramePr>
          <p:xfrm>
            <a:off x="1203" y="2478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74640" imgH="419040" progId="Equation.DSMT4">
                    <p:embed/>
                  </p:oleObj>
                </mc:Choice>
                <mc:Fallback>
                  <p:oleObj name="Equation" r:id="rId3" imgW="1574640" imgH="419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2478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2" name="Object 14"/>
            <p:cNvGraphicFramePr>
              <a:graphicFrameLocks noChangeAspect="1"/>
            </p:cNvGraphicFramePr>
            <p:nvPr/>
          </p:nvGraphicFramePr>
          <p:xfrm>
            <a:off x="1207" y="2790"/>
            <a:ext cx="93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62040" imgH="419040" progId="Equation.DSMT4">
                    <p:embed/>
                  </p:oleObj>
                </mc:Choice>
                <mc:Fallback>
                  <p:oleObj name="Equation" r:id="rId5" imgW="1562040" imgH="4190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2790"/>
                          <a:ext cx="936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6157" name="Group 29"/>
          <p:cNvGrpSpPr>
            <a:grpSpLocks/>
          </p:cNvGrpSpPr>
          <p:nvPr/>
        </p:nvGrpSpPr>
        <p:grpSpPr bwMode="auto">
          <a:xfrm>
            <a:off x="3871913" y="3933825"/>
            <a:ext cx="1498600" cy="893763"/>
            <a:chOff x="2439" y="2478"/>
            <a:chExt cx="944" cy="563"/>
          </a:xfrm>
        </p:grpSpPr>
        <p:graphicFrame>
          <p:nvGraphicFramePr>
            <p:cNvPr id="176143" name="Object 15"/>
            <p:cNvGraphicFramePr>
              <a:graphicFrameLocks noChangeAspect="1"/>
            </p:cNvGraphicFramePr>
            <p:nvPr/>
          </p:nvGraphicFramePr>
          <p:xfrm>
            <a:off x="2439" y="2478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574640" imgH="419040" progId="Equation.DSMT4">
                    <p:embed/>
                  </p:oleObj>
                </mc:Choice>
                <mc:Fallback>
                  <p:oleObj name="Equation" r:id="rId7" imgW="1574640" imgH="41904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9" y="2478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4" name="Object 16"/>
            <p:cNvGraphicFramePr>
              <a:graphicFrameLocks noChangeAspect="1"/>
            </p:cNvGraphicFramePr>
            <p:nvPr/>
          </p:nvGraphicFramePr>
          <p:xfrm>
            <a:off x="2443" y="2790"/>
            <a:ext cx="93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62040" imgH="419040" progId="Equation.DSMT4">
                    <p:embed/>
                  </p:oleObj>
                </mc:Choice>
                <mc:Fallback>
                  <p:oleObj name="Equation" r:id="rId9" imgW="1562040" imgH="41904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3" y="2790"/>
                          <a:ext cx="936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6158" name="Group 30"/>
          <p:cNvGrpSpPr>
            <a:grpSpLocks/>
          </p:cNvGrpSpPr>
          <p:nvPr/>
        </p:nvGrpSpPr>
        <p:grpSpPr bwMode="auto">
          <a:xfrm>
            <a:off x="5786438" y="3933825"/>
            <a:ext cx="1498600" cy="893763"/>
            <a:chOff x="3645" y="2478"/>
            <a:chExt cx="944" cy="563"/>
          </a:xfrm>
        </p:grpSpPr>
        <p:graphicFrame>
          <p:nvGraphicFramePr>
            <p:cNvPr id="176145" name="Object 17"/>
            <p:cNvGraphicFramePr>
              <a:graphicFrameLocks noChangeAspect="1"/>
            </p:cNvGraphicFramePr>
            <p:nvPr/>
          </p:nvGraphicFramePr>
          <p:xfrm>
            <a:off x="3645" y="2478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74640" imgH="419040" progId="Equation.DSMT4">
                    <p:embed/>
                  </p:oleObj>
                </mc:Choice>
                <mc:Fallback>
                  <p:oleObj name="Equation" r:id="rId11" imgW="1574640" imgH="41904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2478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6" name="Object 18"/>
            <p:cNvGraphicFramePr>
              <a:graphicFrameLocks noChangeAspect="1"/>
            </p:cNvGraphicFramePr>
            <p:nvPr/>
          </p:nvGraphicFramePr>
          <p:xfrm>
            <a:off x="3645" y="2790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74640" imgH="419040" progId="Equation.DSMT4">
                    <p:embed/>
                  </p:oleObj>
                </mc:Choice>
                <mc:Fallback>
                  <p:oleObj name="Equation" r:id="rId13" imgW="1574640" imgH="41904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2790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68421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Summary of Forms for Null and Alternative Hypotheses about a Population Mean</a:t>
            </a: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 rot="5400000">
            <a:off x="52387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 rot="5400000">
            <a:off x="523875" y="2146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6151" name="AutoShape 23"/>
          <p:cNvSpPr>
            <a:spLocks noChangeArrowheads="1"/>
          </p:cNvSpPr>
          <p:nvPr/>
        </p:nvSpPr>
        <p:spPr bwMode="auto">
          <a:xfrm rot="10800000">
            <a:off x="258127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6152" name="AutoShape 24"/>
          <p:cNvSpPr>
            <a:spLocks noChangeArrowheads="1"/>
          </p:cNvSpPr>
          <p:nvPr/>
        </p:nvSpPr>
        <p:spPr bwMode="auto">
          <a:xfrm rot="10800000">
            <a:off x="450532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6153" name="AutoShape 25"/>
          <p:cNvSpPr>
            <a:spLocks noChangeArrowheads="1"/>
          </p:cNvSpPr>
          <p:nvPr/>
        </p:nvSpPr>
        <p:spPr bwMode="auto">
          <a:xfrm rot="10800000">
            <a:off x="644842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704850" y="1092200"/>
            <a:ext cx="7524750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equality part of the hypotheses always appears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 the null hypothesis.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85800" y="2019300"/>
            <a:ext cx="7524750" cy="154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general, a hypothesis test about the value of a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population mean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must take one of the following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three forms (where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hypothesized value of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population mean).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7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76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nimBg="1"/>
      <p:bldP spid="176131" grpId="0" animBg="1"/>
      <p:bldP spid="176132" grpId="0" animBg="1"/>
      <p:bldP spid="176133" grpId="0" autoUpdateAnimBg="0"/>
      <p:bldP spid="176134" grpId="0" autoUpdateAnimBg="0"/>
      <p:bldP spid="176135" grpId="0" autoUpdateAnimBg="0"/>
      <p:bldP spid="176149" grpId="0" animBg="1"/>
      <p:bldP spid="176150" grpId="0" animBg="1"/>
      <p:bldP spid="176151" grpId="0" animBg="1"/>
      <p:bldP spid="176152" grpId="0" animBg="1"/>
      <p:bldP spid="176153" grpId="0" animBg="1"/>
      <p:bldP spid="176154" grpId="0" autoUpdateAnimBg="0"/>
      <p:bldP spid="17615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3264"/>
            <a:ext cx="7772400" cy="585788"/>
          </a:xfrm>
          <a:noFill/>
          <a:ln/>
        </p:spPr>
        <p:txBody>
          <a:bodyPr/>
          <a:lstStyle/>
          <a:p>
            <a:r>
              <a:rPr lang="en-US" dirty="0"/>
              <a:t>Null and Alternative Hypotheses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9613" y="1090613"/>
            <a:ext cx="5124450" cy="471487"/>
          </a:xfrm>
          <a:noFill/>
          <a:ln/>
        </p:spPr>
        <p:txBody>
          <a:bodyPr/>
          <a:lstStyle/>
          <a:p>
            <a:pPr marL="400050" indent="-400050"/>
            <a:r>
              <a:rPr lang="en-US" dirty="0">
                <a:solidFill>
                  <a:srgbClr val="66FFFF"/>
                </a:solidFill>
              </a:rPr>
              <a:t>Example:  Metro EMS</a:t>
            </a:r>
            <a:r>
              <a:rPr lang="en-US" dirty="0"/>
              <a:t>	</a:t>
            </a:r>
          </a:p>
        </p:txBody>
      </p:sp>
      <p:sp>
        <p:nvSpPr>
          <p:cNvPr id="10416" name="Text Box 176"/>
          <p:cNvSpPr txBox="1">
            <a:spLocks noChangeArrowheads="1"/>
          </p:cNvSpPr>
          <p:nvPr/>
        </p:nvSpPr>
        <p:spPr bwMode="auto">
          <a:xfrm>
            <a:off x="1089025" y="1633538"/>
            <a:ext cx="716915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major west coast city provides one of the most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comprehensive emergency medical services in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world.  Operating in a multiple hospital system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with approximately 20 mobile medical units,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service goal is to respond to medical emergencies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with a mean time of 12 minutes or less.</a:t>
            </a:r>
          </a:p>
        </p:txBody>
      </p:sp>
      <p:sp>
        <p:nvSpPr>
          <p:cNvPr id="10417" name="AutoShape 177"/>
          <p:cNvSpPr>
            <a:spLocks noChangeArrowheads="1"/>
          </p:cNvSpPr>
          <p:nvPr/>
        </p:nvSpPr>
        <p:spPr bwMode="auto">
          <a:xfrm rot="5400000">
            <a:off x="752475" y="1708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1120775" y="3897313"/>
            <a:ext cx="7143750" cy="2027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director of medical services wants to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formulate a hypothesis test that could use a sample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of emergency response times to determine whether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 not the service goal of 12 minutes or less is being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achieved.</a:t>
            </a:r>
          </a:p>
        </p:txBody>
      </p:sp>
      <p:sp>
        <p:nvSpPr>
          <p:cNvPr id="10420" name="AutoShape 180"/>
          <p:cNvSpPr>
            <a:spLocks noChangeArrowheads="1"/>
          </p:cNvSpPr>
          <p:nvPr/>
        </p:nvSpPr>
        <p:spPr bwMode="auto">
          <a:xfrm rot="5400000">
            <a:off x="752475" y="4006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0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6" grpId="0" autoUpdateAnimBg="0"/>
      <p:bldP spid="10417" grpId="0" animBg="1"/>
      <p:bldP spid="10419" grpId="0" autoUpdateAnimBg="0"/>
      <p:bldP spid="104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33" name="Rectangle 109"/>
          <p:cNvSpPr>
            <a:spLocks noChangeArrowheads="1"/>
          </p:cNvSpPr>
          <p:nvPr/>
        </p:nvSpPr>
        <p:spPr bwMode="auto">
          <a:xfrm>
            <a:off x="838200" y="2876550"/>
            <a:ext cx="1885950" cy="685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and Alternative Hypotheses</a:t>
            </a:r>
          </a:p>
        </p:txBody>
      </p:sp>
      <p:sp>
        <p:nvSpPr>
          <p:cNvPr id="205929" name="Text Box 105"/>
          <p:cNvSpPr txBox="1">
            <a:spLocks noChangeArrowheads="1"/>
          </p:cNvSpPr>
          <p:nvPr/>
        </p:nvSpPr>
        <p:spPr bwMode="auto">
          <a:xfrm>
            <a:off x="2960688" y="1243013"/>
            <a:ext cx="4733925" cy="1223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emergency service is meeting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response goal; no follow-up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action is necessary.</a:t>
            </a:r>
          </a:p>
        </p:txBody>
      </p:sp>
      <p:sp>
        <p:nvSpPr>
          <p:cNvPr id="205930" name="Text Box 106"/>
          <p:cNvSpPr txBox="1">
            <a:spLocks noChangeArrowheads="1"/>
          </p:cNvSpPr>
          <p:nvPr/>
        </p:nvSpPr>
        <p:spPr bwMode="auto">
          <a:xfrm>
            <a:off x="2952750" y="2843213"/>
            <a:ext cx="4381500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emergency service is not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meeting the response goal;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appropriate follow-up action is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necessary.</a:t>
            </a:r>
          </a:p>
        </p:txBody>
      </p:sp>
      <p:sp>
        <p:nvSpPr>
          <p:cNvPr id="205931" name="Rectangle 107"/>
          <p:cNvSpPr>
            <a:spLocks noChangeArrowheads="1"/>
          </p:cNvSpPr>
          <p:nvPr/>
        </p:nvSpPr>
        <p:spPr bwMode="auto">
          <a:xfrm>
            <a:off x="838200" y="1276350"/>
            <a:ext cx="1885950" cy="685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932" name="Text Box 108"/>
          <p:cNvSpPr txBox="1">
            <a:spLocks noChangeArrowheads="1"/>
          </p:cNvSpPr>
          <p:nvPr/>
        </p:nvSpPr>
        <p:spPr bwMode="auto">
          <a:xfrm>
            <a:off x="1016000" y="1363663"/>
            <a:ext cx="15509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</a:t>
            </a:r>
          </a:p>
        </p:txBody>
      </p:sp>
      <p:sp>
        <p:nvSpPr>
          <p:cNvPr id="205934" name="Text Box 110"/>
          <p:cNvSpPr txBox="1">
            <a:spLocks noChangeArrowheads="1"/>
          </p:cNvSpPr>
          <p:nvPr/>
        </p:nvSpPr>
        <p:spPr bwMode="auto">
          <a:xfrm>
            <a:off x="987425" y="2963863"/>
            <a:ext cx="15700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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</a:t>
            </a:r>
          </a:p>
        </p:txBody>
      </p:sp>
      <p:sp>
        <p:nvSpPr>
          <p:cNvPr id="205935" name="Text Box 111"/>
          <p:cNvSpPr txBox="1">
            <a:spLocks noChangeArrowheads="1"/>
          </p:cNvSpPr>
          <p:nvPr/>
        </p:nvSpPr>
        <p:spPr bwMode="auto">
          <a:xfrm>
            <a:off x="1062038" y="4859338"/>
            <a:ext cx="7002462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mean response time for the population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  of medical emergency requests</a:t>
            </a:r>
          </a:p>
        </p:txBody>
      </p:sp>
      <p:sp>
        <p:nvSpPr>
          <p:cNvPr id="205936" name="AutoShape 112"/>
          <p:cNvSpPr>
            <a:spLocks noChangeArrowheads="1"/>
          </p:cNvSpPr>
          <p:nvPr/>
        </p:nvSpPr>
        <p:spPr bwMode="auto">
          <a:xfrm rot="5400000">
            <a:off x="561975" y="1536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937" name="AutoShape 113"/>
          <p:cNvSpPr>
            <a:spLocks noChangeArrowheads="1"/>
          </p:cNvSpPr>
          <p:nvPr/>
        </p:nvSpPr>
        <p:spPr bwMode="auto">
          <a:xfrm rot="5400000">
            <a:off x="561975" y="3117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5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0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05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0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0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3" grpId="0" animBg="1"/>
      <p:bldP spid="205929" grpId="0" autoUpdateAnimBg="0"/>
      <p:bldP spid="205930" grpId="0" autoUpdateAnimBg="0"/>
      <p:bldP spid="205931" grpId="0" animBg="1"/>
      <p:bldP spid="205932" grpId="0" autoUpdateAnimBg="0"/>
      <p:bldP spid="205934" grpId="0" autoUpdateAnimBg="0"/>
      <p:bldP spid="205935" grpId="0" autoUpdateAnimBg="0"/>
      <p:bldP spid="205936" grpId="0" animBg="1"/>
      <p:bldP spid="2059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025"/>
            <a:ext cx="7772400" cy="762000"/>
          </a:xfrm>
          <a:noFill/>
          <a:ln/>
        </p:spPr>
        <p:txBody>
          <a:bodyPr/>
          <a:lstStyle/>
          <a:p>
            <a:r>
              <a:rPr lang="en-US" dirty="0"/>
              <a:t>Type I Error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85800" y="1082675"/>
            <a:ext cx="7505700" cy="87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Because hypothesis tests are based on sample data,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we must allow for the possibility of errors.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04850" y="1917700"/>
            <a:ext cx="75057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A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error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rejecting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when it is true.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04850" y="2432050"/>
            <a:ext cx="75057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probability of making a Type I error when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null hypothesis is true as an equality is called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level of significance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 rot="5400000">
            <a:off x="504825" y="1244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 rot="5400000">
            <a:off x="504825" y="2101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 rot="5400000">
            <a:off x="504825" y="2673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04850" y="3860800"/>
            <a:ext cx="75057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Applications of hypothesis testing that only control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Type I error are often called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significance tests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 rot="5400000">
            <a:off x="504825" y="4121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utoUpdateAnimBg="0"/>
      <p:bldP spid="12294" grpId="0" autoUpdateAnimBg="0"/>
      <p:bldP spid="12296" grpId="0" animBg="1"/>
      <p:bldP spid="12297" grpId="0" animBg="1"/>
      <p:bldP spid="12298" grpId="0" animBg="1"/>
      <p:bldP spid="12299" grpId="0" autoUpdateAnimBg="0"/>
      <p:bldP spid="123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685800" y="7302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711200" y="873125"/>
            <a:ext cx="7505700" cy="87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A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accepting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when it is false.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692150" y="1822450"/>
            <a:ext cx="75057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It is difficult to control for the probability of making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 Type II error.</a:t>
            </a: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692150" y="2546350"/>
            <a:ext cx="7505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Statisticians avoid the risk of making a Type II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error by using “do not 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” and not “accept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”.</a:t>
            </a:r>
          </a:p>
        </p:txBody>
      </p:sp>
      <p:sp>
        <p:nvSpPr>
          <p:cNvPr id="206854" name="AutoShape 6"/>
          <p:cNvSpPr>
            <a:spLocks noChangeArrowheads="1"/>
          </p:cNvSpPr>
          <p:nvPr/>
        </p:nvSpPr>
        <p:spPr bwMode="auto">
          <a:xfrm rot="5400000">
            <a:off x="511175" y="1244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auto">
          <a:xfrm rot="5400000">
            <a:off x="511175" y="1797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6856" name="AutoShape 8"/>
          <p:cNvSpPr>
            <a:spLocks noChangeArrowheads="1"/>
          </p:cNvSpPr>
          <p:nvPr/>
        </p:nvSpPr>
        <p:spPr bwMode="auto">
          <a:xfrm rot="5400000">
            <a:off x="511175" y="2787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  <p:bldP spid="206852" grpId="0" autoUpdateAnimBg="0"/>
      <p:bldP spid="206853" grpId="0" autoUpdateAnimBg="0"/>
      <p:bldP spid="206854" grpId="0" animBg="1"/>
      <p:bldP spid="206855" grpId="0" animBg="1"/>
      <p:bldP spid="2068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685800" y="7937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and Type II Errors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232150" y="2884488"/>
            <a:ext cx="2667000" cy="1244600"/>
          </a:xfrm>
          <a:prstGeom prst="rect">
            <a:avLst/>
          </a:prstGeom>
          <a:gradFill flip="none" rotWithShape="1">
            <a:gsLst>
              <a:gs pos="0">
                <a:srgbClr val="5A882C">
                  <a:shade val="30000"/>
                  <a:satMod val="115000"/>
                </a:srgbClr>
              </a:gs>
              <a:gs pos="50000">
                <a:srgbClr val="5A882C">
                  <a:shade val="67500"/>
                  <a:satMod val="115000"/>
                </a:srgbClr>
              </a:gs>
              <a:gs pos="100000">
                <a:srgbClr val="5A882C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Decision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924550" y="2884488"/>
            <a:ext cx="2660650" cy="1244600"/>
          </a:xfrm>
          <a:prstGeom prst="rect">
            <a:avLst/>
          </a:prstGeom>
          <a:solidFill>
            <a:srgbClr val="6F0505"/>
          </a:soli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5924550" y="4149725"/>
            <a:ext cx="2660650" cy="1266825"/>
          </a:xfrm>
          <a:prstGeom prst="rect">
            <a:avLst/>
          </a:prstGeom>
          <a:gradFill flip="none" rotWithShape="1">
            <a:gsLst>
              <a:gs pos="0">
                <a:srgbClr val="5A882C">
                  <a:shade val="30000"/>
                  <a:satMod val="115000"/>
                </a:srgbClr>
              </a:gs>
              <a:gs pos="50000">
                <a:srgbClr val="5A882C">
                  <a:shade val="67500"/>
                  <a:satMod val="115000"/>
                </a:srgbClr>
              </a:gs>
              <a:gs pos="100000">
                <a:srgbClr val="5A882C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Decision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3240088" y="4149725"/>
            <a:ext cx="2660650" cy="1266825"/>
          </a:xfrm>
          <a:prstGeom prst="rect">
            <a:avLst/>
          </a:prstGeom>
          <a:solidFill>
            <a:srgbClr val="6F0505"/>
          </a:soli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Error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666750" y="4154488"/>
            <a:ext cx="2587625" cy="12636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(Conclude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12)</a:t>
            </a:r>
            <a:endParaRPr lang="en-US" sz="24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74688" y="2884488"/>
            <a:ext cx="2552700" cy="12446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Accept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(Conclude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12)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3238500" y="1787525"/>
            <a:ext cx="2660650" cy="1092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True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12)</a:t>
            </a:r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5924550" y="1787525"/>
            <a:ext cx="2660650" cy="1092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False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12)</a:t>
            </a: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647700" y="2393950"/>
            <a:ext cx="2565400" cy="4762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Conclusion</a:t>
            </a: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3219450" y="1231900"/>
            <a:ext cx="5391150" cy="4953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Condition </a:t>
            </a:r>
          </a:p>
        </p:txBody>
      </p:sp>
      <p:grpSp>
        <p:nvGrpSpPr>
          <p:cNvPr id="172046" name="Group 14"/>
          <p:cNvGrpSpPr>
            <a:grpSpLocks/>
          </p:cNvGrpSpPr>
          <p:nvPr/>
        </p:nvGrpSpPr>
        <p:grpSpPr bwMode="auto">
          <a:xfrm>
            <a:off x="666750" y="1765300"/>
            <a:ext cx="7924800" cy="3657600"/>
            <a:chOff x="420" y="1464"/>
            <a:chExt cx="4992" cy="2304"/>
          </a:xfrm>
        </p:grpSpPr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>
              <a:off x="3720" y="1482"/>
              <a:ext cx="0" cy="2280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048" name="Rectangle 16"/>
            <p:cNvSpPr>
              <a:spLocks noChangeArrowheads="1"/>
            </p:cNvSpPr>
            <p:nvPr/>
          </p:nvSpPr>
          <p:spPr bwMode="auto">
            <a:xfrm>
              <a:off x="2040" y="1464"/>
              <a:ext cx="3372" cy="2304"/>
            </a:xfrm>
            <a:prstGeom prst="rect">
              <a:avLst/>
            </a:prstGeom>
            <a:noFill/>
            <a:ln w="57150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2049" name="Line 17"/>
            <p:cNvSpPr>
              <a:spLocks noChangeShapeType="1"/>
            </p:cNvSpPr>
            <p:nvPr/>
          </p:nvSpPr>
          <p:spPr bwMode="auto">
            <a:xfrm rot="-5400000">
              <a:off x="3720" y="480"/>
              <a:ext cx="0" cy="337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050" name="Rectangle 18"/>
            <p:cNvSpPr>
              <a:spLocks noChangeArrowheads="1"/>
            </p:cNvSpPr>
            <p:nvPr/>
          </p:nvSpPr>
          <p:spPr bwMode="auto">
            <a:xfrm>
              <a:off x="420" y="2172"/>
              <a:ext cx="1620" cy="1596"/>
            </a:xfrm>
            <a:prstGeom prst="rect">
              <a:avLst/>
            </a:prstGeom>
            <a:noFill/>
            <a:ln w="57150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2051" name="Line 19"/>
            <p:cNvSpPr>
              <a:spLocks noChangeShapeType="1"/>
            </p:cNvSpPr>
            <p:nvPr/>
          </p:nvSpPr>
          <p:spPr bwMode="auto">
            <a:xfrm rot="-5400000">
              <a:off x="1233" y="2154"/>
              <a:ext cx="0" cy="1608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052" name="Line 20"/>
            <p:cNvSpPr>
              <a:spLocks noChangeShapeType="1"/>
            </p:cNvSpPr>
            <p:nvPr/>
          </p:nvSpPr>
          <p:spPr bwMode="auto">
            <a:xfrm rot="-5400000">
              <a:off x="3720" y="1272"/>
              <a:ext cx="0" cy="337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72054" name="AutoShape 22"/>
          <p:cNvSpPr>
            <a:spLocks noChangeArrowheads="1"/>
          </p:cNvSpPr>
          <p:nvPr/>
        </p:nvSpPr>
        <p:spPr bwMode="auto">
          <a:xfrm rot="10800000">
            <a:off x="1876425" y="21732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2055" name="AutoShape 23"/>
          <p:cNvSpPr>
            <a:spLocks noChangeArrowheads="1"/>
          </p:cNvSpPr>
          <p:nvPr/>
        </p:nvSpPr>
        <p:spPr bwMode="auto">
          <a:xfrm rot="10800000">
            <a:off x="5781675" y="10112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2056" name="AutoShape 24"/>
          <p:cNvSpPr>
            <a:spLocks noChangeArrowheads="1"/>
          </p:cNvSpPr>
          <p:nvPr/>
        </p:nvSpPr>
        <p:spPr bwMode="auto">
          <a:xfrm rot="10800000" flipV="1">
            <a:off x="5781675" y="55070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nimBg="1" autoUpdateAnimBg="0"/>
      <p:bldP spid="172036" grpId="0" animBg="1" autoUpdateAnimBg="0"/>
      <p:bldP spid="172037" grpId="0" animBg="1" autoUpdateAnimBg="0"/>
      <p:bldP spid="172038" grpId="0" animBg="1" autoUpdateAnimBg="0"/>
      <p:bldP spid="172039" grpId="0" animBg="1" autoUpdateAnimBg="0"/>
      <p:bldP spid="172040" grpId="0" animBg="1" autoUpdateAnimBg="0"/>
      <p:bldP spid="172041" grpId="0" animBg="1" autoUpdateAnimBg="0"/>
      <p:bldP spid="172042" grpId="0" animBg="1" autoUpdateAnimBg="0"/>
      <p:bldP spid="172043" grpId="0" animBg="1" autoUpdateAnimBg="0"/>
      <p:bldP spid="172044" grpId="0" animBg="1" autoUpdateAnimBg="0"/>
      <p:bldP spid="172054" grpId="0" animBg="1"/>
      <p:bldP spid="172055" grpId="0" animBg="1"/>
      <p:bldP spid="1720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685800" y="69850"/>
            <a:ext cx="7772400" cy="96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 to</a:t>
            </a:r>
          </a:p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Hypothesis Testing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685800" y="4089400"/>
            <a:ext cx="4343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the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i="1" dirty="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685800" y="1120775"/>
            <a:ext cx="7467600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i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probability, computed using the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test statistic, that measures the support (or lack of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support) provided by the sample for the null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hypothesis.</a:t>
            </a: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685800" y="2870200"/>
            <a:ext cx="78105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If the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is less than or equal to the level of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significance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the value of the test statistic is in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rejection region.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57033" name="AutoShape 9"/>
          <p:cNvSpPr>
            <a:spLocks noChangeArrowheads="1"/>
          </p:cNvSpPr>
          <p:nvPr/>
        </p:nvSpPr>
        <p:spPr bwMode="auto">
          <a:xfrm rot="5400000">
            <a:off x="523875" y="1238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7034" name="AutoShape 10"/>
          <p:cNvSpPr>
            <a:spLocks noChangeArrowheads="1"/>
          </p:cNvSpPr>
          <p:nvPr/>
        </p:nvSpPr>
        <p:spPr bwMode="auto">
          <a:xfrm rot="5400000">
            <a:off x="523875" y="2978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7035" name="AutoShape 11"/>
          <p:cNvSpPr>
            <a:spLocks noChangeArrowheads="1"/>
          </p:cNvSpPr>
          <p:nvPr/>
        </p:nvSpPr>
        <p:spPr bwMode="auto">
          <a:xfrm rot="5400000">
            <a:off x="523875" y="4311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C3E4644-0CF2-47C3-AAC3-5F91D79A0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295900"/>
            <a:ext cx="4343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Book Antiqua" pitchFamily="18" charset="0"/>
              </a:rPr>
              <a:t>   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Book Antiqua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https://www.youtube.com/watch?v=xYhWvCOwiXg&amp;t=88s</a:t>
            </a:r>
            <a:endParaRPr lang="en-US" sz="20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highlight>
                <a:srgbClr val="FFFF00"/>
              </a:highlight>
              <a:latin typeface="Book Antiqua" pitchFamily="18" charset="0"/>
            </a:endParaRPr>
          </a:p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endParaRPr lang="en-US" sz="2000" i="1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highlight>
                <a:srgbClr val="FFFF00"/>
              </a:highlight>
              <a:latin typeface="Symbol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0" grpId="0" autoUpdateAnimBg="0"/>
      <p:bldP spid="257031" grpId="0" autoUpdateAnimBg="0"/>
      <p:bldP spid="257032" grpId="0" autoUpdateAnimBg="0"/>
      <p:bldP spid="257033" grpId="0" animBg="1"/>
      <p:bldP spid="257034" grpId="0" animBg="1"/>
      <p:bldP spid="257035" grpId="0" animBg="1"/>
      <p:bldP spid="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7937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Suggested Guidelines for Interpreting </a:t>
            </a:r>
            <a:r>
              <a:rPr lang="en-US" sz="28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-Values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017361"/>
            <a:ext cx="7505700" cy="974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Less than .01</a:t>
            </a:r>
          </a:p>
          <a:p>
            <a:pPr algn="l">
              <a:buClr>
                <a:srgbClr val="66FFFF"/>
              </a:buClr>
              <a:buSzPct val="9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Overwhelming evidence to conclude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true.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04850" y="1992086"/>
            <a:ext cx="75057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Between  .01 and .05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Strong evidence to conclude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true.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04850" y="2901722"/>
            <a:ext cx="7505700" cy="1204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Between .05 and .10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Weak evidence to conclude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true.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504825" y="123008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504825" y="21508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 rot="5400000">
            <a:off x="504825" y="3217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04850" y="3973286"/>
            <a:ext cx="75057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Greater than .10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Insufficient evidence to conclude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true.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 rot="5400000">
            <a:off x="504825" y="4233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505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nimBg="1"/>
      <p:bldP spid="7" grpId="0" animBg="1"/>
      <p:bldP spid="8" grpId="0" animBg="1"/>
      <p:bldP spid="9" grpId="0" autoUpdateAnimBg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1139825" y="1574800"/>
            <a:ext cx="6877050" cy="4597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706438" y="1090613"/>
            <a:ext cx="43322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  <a:endParaRPr lang="en-US" sz="24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7268" name="Freeform 4"/>
          <p:cNvSpPr>
            <a:spLocks/>
          </p:cNvSpPr>
          <p:nvPr/>
        </p:nvSpPr>
        <p:spPr bwMode="auto">
          <a:xfrm>
            <a:off x="2533650" y="1892300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63"/>
              </a:cxn>
              <a:cxn ang="0">
                <a:pos x="2694" y="1834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2" y="1867"/>
                </a:lnTo>
                <a:lnTo>
                  <a:pt x="2796" y="1863"/>
                </a:lnTo>
                <a:lnTo>
                  <a:pt x="2754" y="1863"/>
                </a:lnTo>
                <a:lnTo>
                  <a:pt x="2718" y="1837"/>
                </a:lnTo>
                <a:lnTo>
                  <a:pt x="2694" y="1834"/>
                </a:lnTo>
                <a:lnTo>
                  <a:pt x="2670" y="1828"/>
                </a:lnTo>
                <a:lnTo>
                  <a:pt x="2622" y="1810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395413" y="3494088"/>
            <a:ext cx="11779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66FFFF"/>
                </a:solidFill>
                <a:effectLst/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 dirty="0">
                <a:solidFill>
                  <a:srgbClr val="66FFFF"/>
                </a:solidFill>
                <a:effectLst/>
                <a:latin typeface="Symbol" pitchFamily="18" charset="2"/>
              </a:rPr>
              <a:t> </a:t>
            </a:r>
            <a:r>
              <a:rPr lang="en-US" sz="2400" dirty="0">
                <a:solidFill>
                  <a:srgbClr val="66FFFF"/>
                </a:solidFill>
                <a:effectLst/>
                <a:latin typeface="Symbol" pitchFamily="18" charset="2"/>
              </a:rPr>
              <a:t>72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 flipH="1">
            <a:off x="2901950" y="242252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4629150" y="528955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3376613" y="5284788"/>
            <a:ext cx="8921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effectLst/>
                <a:latin typeface="Book Antiqua" pitchFamily="18" charset="0"/>
              </a:rPr>
              <a:t> -</a:t>
            </a:r>
            <a:r>
              <a:rPr lang="en-US" sz="2400" i="1" dirty="0">
                <a:effectLst/>
                <a:latin typeface="Book Antiqua" pitchFamily="18" charset="0"/>
              </a:rPr>
              <a:t>z</a:t>
            </a:r>
            <a:r>
              <a:rPr lang="en-US" sz="2400" i="1" baseline="-25000" dirty="0">
                <a:effectLst/>
                <a:latin typeface="Symbol" pitchFamily="18" charset="2"/>
              </a:rPr>
              <a:t>a</a:t>
            </a:r>
            <a:r>
              <a:rPr lang="en-US" sz="2400" dirty="0"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effectLst/>
                <a:latin typeface="Book Antiqua" pitchFamily="18" charset="0"/>
              </a:rPr>
              <a:t> -1.28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1776413" y="2198688"/>
            <a:ext cx="1090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effectLst/>
                <a:latin typeface="Symbol" pitchFamily="18" charset="2"/>
              </a:rPr>
              <a:t>a</a:t>
            </a:r>
            <a:r>
              <a:rPr lang="en-US" sz="2400" dirty="0">
                <a:effectLst/>
                <a:latin typeface="Book Antiqua" pitchFamily="18" charset="0"/>
              </a:rPr>
              <a:t> = .10</a:t>
            </a:r>
            <a:endParaRPr lang="en-US" sz="2400" baseline="-25000" dirty="0">
              <a:effectLst/>
              <a:latin typeface="Book Antiqua" pitchFamily="18" charset="0"/>
            </a:endParaRPr>
          </a:p>
        </p:txBody>
      </p:sp>
      <p:sp>
        <p:nvSpPr>
          <p:cNvPr id="267275" name="Line 11"/>
          <p:cNvSpPr>
            <a:spLocks noChangeShapeType="1"/>
          </p:cNvSpPr>
          <p:nvPr/>
        </p:nvSpPr>
        <p:spPr bwMode="auto">
          <a:xfrm>
            <a:off x="2297113" y="495458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7396163" y="4732338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2595563" y="5284788"/>
            <a:ext cx="8159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i="1" dirty="0">
                <a:solidFill>
                  <a:srgbClr val="66FFFF"/>
                </a:solidFill>
                <a:effectLst/>
                <a:latin typeface="Book Antiqua" pitchFamily="18" charset="0"/>
              </a:rPr>
              <a:t> z</a:t>
            </a:r>
            <a:r>
              <a:rPr lang="en-US" sz="2400" dirty="0">
                <a:solidFill>
                  <a:srgbClr val="66FFFF"/>
                </a:solidFill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66FFFF"/>
                </a:solidFill>
                <a:effectLst/>
                <a:latin typeface="Book Antiqua" pitchFamily="18" charset="0"/>
              </a:rPr>
              <a:t>-1.46</a:t>
            </a:r>
          </a:p>
        </p:txBody>
      </p:sp>
      <p:sp>
        <p:nvSpPr>
          <p:cNvPr id="267278" name="Freeform 14"/>
          <p:cNvSpPr>
            <a:spLocks noChangeArrowheads="1"/>
          </p:cNvSpPr>
          <p:nvPr/>
        </p:nvSpPr>
        <p:spPr bwMode="auto">
          <a:xfrm>
            <a:off x="4792663" y="4829175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7299" name="Freeform 35"/>
          <p:cNvSpPr>
            <a:spLocks/>
          </p:cNvSpPr>
          <p:nvPr/>
        </p:nvSpPr>
        <p:spPr bwMode="auto">
          <a:xfrm>
            <a:off x="2530475" y="4616450"/>
            <a:ext cx="703263" cy="330200"/>
          </a:xfrm>
          <a:custGeom>
            <a:avLst/>
            <a:gdLst/>
            <a:ahLst/>
            <a:cxnLst>
              <a:cxn ang="0">
                <a:pos x="438" y="10"/>
              </a:cxn>
              <a:cxn ang="0">
                <a:pos x="438" y="25"/>
              </a:cxn>
              <a:cxn ang="0">
                <a:pos x="439" y="52"/>
              </a:cxn>
              <a:cxn ang="0">
                <a:pos x="439" y="71"/>
              </a:cxn>
              <a:cxn ang="0">
                <a:pos x="438" y="91"/>
              </a:cxn>
              <a:cxn ang="0">
                <a:pos x="438" y="108"/>
              </a:cxn>
              <a:cxn ang="0">
                <a:pos x="438" y="124"/>
              </a:cxn>
              <a:cxn ang="0">
                <a:pos x="438" y="141"/>
              </a:cxn>
              <a:cxn ang="0">
                <a:pos x="438" y="200"/>
              </a:cxn>
              <a:cxn ang="0">
                <a:pos x="0" y="198"/>
              </a:cxn>
              <a:cxn ang="0">
                <a:pos x="0" y="184"/>
              </a:cxn>
              <a:cxn ang="0">
                <a:pos x="0" y="166"/>
              </a:cxn>
              <a:cxn ang="0">
                <a:pos x="2" y="154"/>
              </a:cxn>
              <a:cxn ang="0">
                <a:pos x="30" y="144"/>
              </a:cxn>
              <a:cxn ang="0">
                <a:pos x="56" y="138"/>
              </a:cxn>
              <a:cxn ang="0">
                <a:pos x="90" y="127"/>
              </a:cxn>
              <a:cxn ang="0">
                <a:pos x="122" y="118"/>
              </a:cxn>
              <a:cxn ang="0">
                <a:pos x="152" y="106"/>
              </a:cxn>
              <a:cxn ang="0">
                <a:pos x="174" y="102"/>
              </a:cxn>
              <a:cxn ang="0">
                <a:pos x="206" y="92"/>
              </a:cxn>
              <a:cxn ang="0">
                <a:pos x="246" y="78"/>
              </a:cxn>
              <a:cxn ang="0">
                <a:pos x="272" y="72"/>
              </a:cxn>
              <a:cxn ang="0">
                <a:pos x="290" y="61"/>
              </a:cxn>
              <a:cxn ang="0">
                <a:pos x="310" y="56"/>
              </a:cxn>
              <a:cxn ang="0">
                <a:pos x="326" y="50"/>
              </a:cxn>
              <a:cxn ang="0">
                <a:pos x="342" y="42"/>
              </a:cxn>
              <a:cxn ang="0">
                <a:pos x="362" y="32"/>
              </a:cxn>
              <a:cxn ang="0">
                <a:pos x="377" y="28"/>
              </a:cxn>
              <a:cxn ang="0">
                <a:pos x="400" y="13"/>
              </a:cxn>
              <a:cxn ang="0">
                <a:pos x="420" y="6"/>
              </a:cxn>
              <a:cxn ang="0">
                <a:pos x="436" y="0"/>
              </a:cxn>
              <a:cxn ang="0">
                <a:pos x="436" y="2"/>
              </a:cxn>
            </a:cxnLst>
            <a:rect l="0" t="0" r="r" b="b"/>
            <a:pathLst>
              <a:path w="439" h="200">
                <a:moveTo>
                  <a:pt x="438" y="10"/>
                </a:moveTo>
                <a:lnTo>
                  <a:pt x="438" y="25"/>
                </a:lnTo>
                <a:lnTo>
                  <a:pt x="439" y="52"/>
                </a:lnTo>
                <a:lnTo>
                  <a:pt x="439" y="71"/>
                </a:lnTo>
                <a:lnTo>
                  <a:pt x="438" y="91"/>
                </a:lnTo>
                <a:lnTo>
                  <a:pt x="438" y="108"/>
                </a:lnTo>
                <a:lnTo>
                  <a:pt x="438" y="124"/>
                </a:lnTo>
                <a:lnTo>
                  <a:pt x="438" y="141"/>
                </a:lnTo>
                <a:lnTo>
                  <a:pt x="438" y="200"/>
                </a:lnTo>
                <a:lnTo>
                  <a:pt x="0" y="198"/>
                </a:lnTo>
                <a:lnTo>
                  <a:pt x="0" y="184"/>
                </a:lnTo>
                <a:lnTo>
                  <a:pt x="0" y="166"/>
                </a:lnTo>
                <a:lnTo>
                  <a:pt x="2" y="154"/>
                </a:lnTo>
                <a:lnTo>
                  <a:pt x="30" y="144"/>
                </a:lnTo>
                <a:lnTo>
                  <a:pt x="56" y="138"/>
                </a:lnTo>
                <a:lnTo>
                  <a:pt x="90" y="127"/>
                </a:lnTo>
                <a:lnTo>
                  <a:pt x="122" y="118"/>
                </a:lnTo>
                <a:lnTo>
                  <a:pt x="152" y="106"/>
                </a:lnTo>
                <a:lnTo>
                  <a:pt x="174" y="102"/>
                </a:lnTo>
                <a:lnTo>
                  <a:pt x="206" y="92"/>
                </a:lnTo>
                <a:lnTo>
                  <a:pt x="246" y="78"/>
                </a:lnTo>
                <a:lnTo>
                  <a:pt x="272" y="72"/>
                </a:lnTo>
                <a:lnTo>
                  <a:pt x="290" y="61"/>
                </a:lnTo>
                <a:lnTo>
                  <a:pt x="310" y="56"/>
                </a:lnTo>
                <a:lnTo>
                  <a:pt x="326" y="50"/>
                </a:lnTo>
                <a:lnTo>
                  <a:pt x="342" y="42"/>
                </a:lnTo>
                <a:lnTo>
                  <a:pt x="362" y="32"/>
                </a:lnTo>
                <a:lnTo>
                  <a:pt x="377" y="28"/>
                </a:lnTo>
                <a:lnTo>
                  <a:pt x="400" y="13"/>
                </a:lnTo>
                <a:lnTo>
                  <a:pt x="420" y="6"/>
                </a:lnTo>
                <a:lnTo>
                  <a:pt x="436" y="0"/>
                </a:lnTo>
                <a:lnTo>
                  <a:pt x="436" y="2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67279" name="Group 15"/>
          <p:cNvGrpSpPr>
            <a:grpSpLocks/>
          </p:cNvGrpSpPr>
          <p:nvPr/>
        </p:nvGrpSpPr>
        <p:grpSpPr bwMode="auto">
          <a:xfrm>
            <a:off x="2433638" y="1825625"/>
            <a:ext cx="4773612" cy="2936875"/>
            <a:chOff x="981" y="1178"/>
            <a:chExt cx="3007" cy="1850"/>
          </a:xfrm>
        </p:grpSpPr>
        <p:sp>
          <p:nvSpPr>
            <p:cNvPr id="267280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7281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7282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7283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7284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7285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67286" name="Group 22"/>
          <p:cNvGrpSpPr>
            <a:grpSpLocks/>
          </p:cNvGrpSpPr>
          <p:nvPr/>
        </p:nvGrpSpPr>
        <p:grpSpPr bwMode="auto">
          <a:xfrm flipH="1">
            <a:off x="3138488" y="3536950"/>
            <a:ext cx="176212" cy="1765300"/>
            <a:chOff x="3645" y="2256"/>
            <a:chExt cx="111" cy="1112"/>
          </a:xfrm>
        </p:grpSpPr>
        <p:sp>
          <p:nvSpPr>
            <p:cNvPr id="267287" name="Freeform 23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7288" name="Line 24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67289" name="Group 25"/>
          <p:cNvGrpSpPr>
            <a:grpSpLocks/>
          </p:cNvGrpSpPr>
          <p:nvPr/>
        </p:nvGrpSpPr>
        <p:grpSpPr bwMode="auto">
          <a:xfrm flipH="1">
            <a:off x="3536950" y="2238375"/>
            <a:ext cx="101600" cy="3076575"/>
            <a:chOff x="3380" y="1438"/>
            <a:chExt cx="64" cy="1938"/>
          </a:xfrm>
        </p:grpSpPr>
        <p:sp>
          <p:nvSpPr>
            <p:cNvPr id="267290" name="Line 26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7291" name="Line 27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67292" name="Line 28"/>
          <p:cNvSpPr>
            <a:spLocks noChangeShapeType="1"/>
          </p:cNvSpPr>
          <p:nvPr/>
        </p:nvSpPr>
        <p:spPr bwMode="auto">
          <a:xfrm flipH="1">
            <a:off x="2597150" y="373697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7293" name="AutoShape 29"/>
          <p:cNvSpPr>
            <a:spLocks noChangeArrowheads="1"/>
          </p:cNvSpPr>
          <p:nvPr/>
        </p:nvSpPr>
        <p:spPr bwMode="auto">
          <a:xfrm rot="5400000">
            <a:off x="733425" y="2216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7294" name="AutoShape 30"/>
          <p:cNvSpPr>
            <a:spLocks noChangeArrowheads="1"/>
          </p:cNvSpPr>
          <p:nvPr/>
        </p:nvSpPr>
        <p:spPr bwMode="auto">
          <a:xfrm rot="5400000">
            <a:off x="733425" y="3740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7295" name="Rectangle 31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Lower-Tailed Test About a Population Mean:</a:t>
            </a:r>
          </a:p>
          <a:p>
            <a:r>
              <a:rPr lang="en-US" sz="28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67296" name="Group 32"/>
          <p:cNvGrpSpPr>
            <a:grpSpLocks/>
          </p:cNvGrpSpPr>
          <p:nvPr/>
        </p:nvGrpSpPr>
        <p:grpSpPr bwMode="auto">
          <a:xfrm>
            <a:off x="5973763" y="2214563"/>
            <a:ext cx="1779587" cy="1379537"/>
            <a:chOff x="3571" y="1663"/>
            <a:chExt cx="1121" cy="869"/>
          </a:xfrm>
        </p:grpSpPr>
        <p:sp>
          <p:nvSpPr>
            <p:cNvPr id="267297" name="Rectangle 33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 dirty="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 dirty="0">
                <a:effectLst/>
                <a:latin typeface="Book Antiqua" pitchFamily="18" charset="0"/>
              </a:endParaRPr>
            </a:p>
            <a:p>
              <a:pPr algn="l"/>
              <a:r>
                <a:rPr lang="en-US" sz="2400" dirty="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7298" name="Object 3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04560" imgH="607680" progId="Equation">
                    <p:embed/>
                  </p:oleObj>
                </mc:Choice>
                <mc:Fallback>
                  <p:oleObj name="Equation" r:id="rId3" imgW="1204560" imgH="607680" progId="Equation">
                    <p:embed/>
                    <p:pic>
                      <p:nvPicPr>
                        <p:cNvPr id="0" name="Picture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7300" name="AutoShape 36"/>
          <p:cNvSpPr>
            <a:spLocks noChangeArrowheads="1"/>
          </p:cNvSpPr>
          <p:nvPr/>
        </p:nvSpPr>
        <p:spPr bwMode="auto">
          <a:xfrm>
            <a:off x="5524500" y="1066800"/>
            <a:ext cx="2133600" cy="800100"/>
          </a:xfrm>
          <a:prstGeom prst="wedgeRoundRectCallout">
            <a:avLst>
              <a:gd name="adj1" fmla="val -202083"/>
              <a:gd name="adj2" fmla="val 270042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 reject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7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6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67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2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 animBg="1" autoUpdateAnimBg="0"/>
      <p:bldP spid="267268" grpId="0" animBg="1"/>
      <p:bldP spid="267269" grpId="0" autoUpdateAnimBg="0"/>
      <p:bldP spid="267271" grpId="0" animBg="1"/>
      <p:bldP spid="267272" grpId="0" autoUpdateAnimBg="0"/>
      <p:bldP spid="267273" grpId="0" autoUpdateAnimBg="0"/>
      <p:bldP spid="267274" grpId="0" autoUpdateAnimBg="0"/>
      <p:bldP spid="267275" grpId="0" animBg="1"/>
      <p:bldP spid="267276" grpId="0" autoUpdateAnimBg="0"/>
      <p:bldP spid="267277" grpId="0" autoUpdateAnimBg="0"/>
      <p:bldP spid="267278" grpId="0" animBg="1"/>
      <p:bldP spid="267299" grpId="0" animBg="1"/>
      <p:bldP spid="267292" grpId="0" animBg="1"/>
      <p:bldP spid="267293" grpId="0" animBg="1"/>
      <p:bldP spid="267294" grpId="0" animBg="1"/>
      <p:bldP spid="26730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573" y="0"/>
            <a:ext cx="7772400" cy="814388"/>
          </a:xfrm>
          <a:noFill/>
          <a:ln/>
        </p:spPr>
        <p:txBody>
          <a:bodyPr/>
          <a:lstStyle/>
          <a:p>
            <a:br>
              <a:rPr lang="en-US" dirty="0"/>
            </a:br>
            <a:r>
              <a:rPr lang="en-US" dirty="0"/>
              <a:t> Hypothesis Testing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79450" y="1106488"/>
            <a:ext cx="67611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Developing Null and Alternative Hypotheses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82625" y="1563688"/>
            <a:ext cx="40417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Type I and Type II Errors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82625" y="2013177"/>
            <a:ext cx="45164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Population Mean: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87388" y="2489427"/>
            <a:ext cx="4879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Population Mean: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 rot="5400000">
            <a:off x="498475" y="1257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 rot="5400000">
            <a:off x="498475" y="1695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 rot="5400000">
            <a:off x="498475" y="21481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 rot="5400000">
            <a:off x="498475" y="262436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682625" y="2983139"/>
            <a:ext cx="3663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 rot="5400000">
            <a:off x="498475" y="3114902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675371" y="3469361"/>
            <a:ext cx="643477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Hypothesis Testing and Decision Making</a:t>
            </a: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 rot="5400000">
            <a:off x="491221" y="360112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682631" y="3955583"/>
            <a:ext cx="661591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 of Type II Errors</a:t>
            </a: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 rot="5400000">
            <a:off x="498481" y="408734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675377" y="4441805"/>
            <a:ext cx="6819496" cy="904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a Hypothesis Test About a Population mean</a:t>
            </a: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 rot="5400000">
            <a:off x="491227" y="457356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utoUpdateAnimBg="0"/>
      <p:bldP spid="5127" grpId="0" autoUpdateAnimBg="0"/>
      <p:bldP spid="5128" grpId="0" autoUpdateAnimBg="0"/>
      <p:bldP spid="5129" grpId="0" autoUpdateAnimBg="0"/>
      <p:bldP spid="5133" grpId="0" animBg="1"/>
      <p:bldP spid="5134" grpId="0" animBg="1"/>
      <p:bldP spid="5137" grpId="0" animBg="1"/>
      <p:bldP spid="5138" grpId="0" animBg="1"/>
      <p:bldP spid="5143" grpId="0" autoUpdateAnimBg="0"/>
      <p:bldP spid="5144" grpId="0" animBg="1"/>
      <p:bldP spid="13" grpId="0" autoUpdateAnimBg="0"/>
      <p:bldP spid="14" grpId="0" animBg="1"/>
      <p:bldP spid="15" grpId="0" autoUpdateAnimBg="0"/>
      <p:bldP spid="16" grpId="0" animBg="1"/>
      <p:bldP spid="17" grpId="0" autoUpdateAnimBg="0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1143000" y="1612900"/>
            <a:ext cx="6877050" cy="441166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706438" y="1090613"/>
            <a:ext cx="47386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  <a:endParaRPr lang="en-US" sz="24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3172" name="Freeform 4"/>
          <p:cNvSpPr>
            <a:spLocks/>
          </p:cNvSpPr>
          <p:nvPr/>
        </p:nvSpPr>
        <p:spPr bwMode="auto">
          <a:xfrm>
            <a:off x="1657350" y="1924050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63"/>
              </a:cxn>
              <a:cxn ang="0">
                <a:pos x="2694" y="1834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2" y="1867"/>
                </a:lnTo>
                <a:lnTo>
                  <a:pt x="2796" y="1863"/>
                </a:lnTo>
                <a:lnTo>
                  <a:pt x="2754" y="1863"/>
                </a:lnTo>
                <a:lnTo>
                  <a:pt x="2718" y="1837"/>
                </a:lnTo>
                <a:lnTo>
                  <a:pt x="2694" y="1834"/>
                </a:lnTo>
                <a:lnTo>
                  <a:pt x="2670" y="1828"/>
                </a:lnTo>
                <a:lnTo>
                  <a:pt x="2622" y="1810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6634163" y="3506788"/>
            <a:ext cx="12271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66FFFF"/>
                </a:solidFill>
                <a:effectLst/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 dirty="0">
                <a:solidFill>
                  <a:srgbClr val="66FFFF"/>
                </a:solidFill>
                <a:effectLst/>
                <a:latin typeface="Symbol" pitchFamily="18" charset="2"/>
              </a:rPr>
              <a:t> </a:t>
            </a:r>
            <a:r>
              <a:rPr lang="en-US" sz="2400" dirty="0">
                <a:solidFill>
                  <a:srgbClr val="66FFFF"/>
                </a:solidFill>
                <a:effectLst/>
                <a:latin typeface="Symbol" pitchFamily="18" charset="2"/>
              </a:rPr>
              <a:t>11</a:t>
            </a:r>
          </a:p>
        </p:txBody>
      </p:sp>
      <p:sp>
        <p:nvSpPr>
          <p:cNvPr id="263174" name="Freeform 6"/>
          <p:cNvSpPr>
            <a:spLocks/>
          </p:cNvSpPr>
          <p:nvPr/>
        </p:nvSpPr>
        <p:spPr bwMode="auto">
          <a:xfrm>
            <a:off x="5861050" y="4791075"/>
            <a:ext cx="311150" cy="190500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1" y="0"/>
              </a:cxn>
              <a:cxn ang="0">
                <a:pos x="4" y="15"/>
              </a:cxn>
              <a:cxn ang="0">
                <a:pos x="4" y="26"/>
              </a:cxn>
              <a:cxn ang="0">
                <a:pos x="4" y="42"/>
              </a:cxn>
              <a:cxn ang="0">
                <a:pos x="4" y="54"/>
              </a:cxn>
              <a:cxn ang="0">
                <a:pos x="4" y="68"/>
              </a:cxn>
              <a:cxn ang="0">
                <a:pos x="4" y="90"/>
              </a:cxn>
              <a:cxn ang="0">
                <a:pos x="6" y="118"/>
              </a:cxn>
              <a:cxn ang="0">
                <a:pos x="192" y="120"/>
              </a:cxn>
              <a:cxn ang="0">
                <a:pos x="196" y="72"/>
              </a:cxn>
              <a:cxn ang="0">
                <a:pos x="180" y="60"/>
              </a:cxn>
              <a:cxn ang="0">
                <a:pos x="166" y="58"/>
              </a:cxn>
              <a:cxn ang="0">
                <a:pos x="156" y="52"/>
              </a:cxn>
              <a:cxn ang="0">
                <a:pos x="144" y="52"/>
              </a:cxn>
              <a:cxn ang="0">
                <a:pos x="136" y="52"/>
              </a:cxn>
              <a:cxn ang="0">
                <a:pos x="130" y="46"/>
              </a:cxn>
              <a:cxn ang="0">
                <a:pos x="104" y="38"/>
              </a:cxn>
              <a:cxn ang="0">
                <a:pos x="116" y="44"/>
              </a:cxn>
              <a:cxn ang="0">
                <a:pos x="110" y="42"/>
              </a:cxn>
              <a:cxn ang="0">
                <a:pos x="96" y="40"/>
              </a:cxn>
              <a:cxn ang="0">
                <a:pos x="86" y="37"/>
              </a:cxn>
              <a:cxn ang="0">
                <a:pos x="77" y="33"/>
              </a:cxn>
              <a:cxn ang="0">
                <a:pos x="72" y="32"/>
              </a:cxn>
              <a:cxn ang="0">
                <a:pos x="59" y="26"/>
              </a:cxn>
              <a:cxn ang="0">
                <a:pos x="50" y="22"/>
              </a:cxn>
              <a:cxn ang="0">
                <a:pos x="40" y="19"/>
              </a:cxn>
              <a:cxn ang="0">
                <a:pos x="31" y="15"/>
              </a:cxn>
              <a:cxn ang="0">
                <a:pos x="22" y="7"/>
              </a:cxn>
              <a:cxn ang="0">
                <a:pos x="13" y="4"/>
              </a:cxn>
              <a:cxn ang="0">
                <a:pos x="0" y="4"/>
              </a:cxn>
              <a:cxn ang="0">
                <a:pos x="8" y="8"/>
              </a:cxn>
            </a:cxnLst>
            <a:rect l="0" t="0" r="r" b="b"/>
            <a:pathLst>
              <a:path w="196" h="120">
                <a:moveTo>
                  <a:pt x="6" y="6"/>
                </a:moveTo>
                <a:lnTo>
                  <a:pt x="1" y="0"/>
                </a:lnTo>
                <a:lnTo>
                  <a:pt x="4" y="15"/>
                </a:lnTo>
                <a:lnTo>
                  <a:pt x="4" y="26"/>
                </a:lnTo>
                <a:lnTo>
                  <a:pt x="4" y="42"/>
                </a:lnTo>
                <a:lnTo>
                  <a:pt x="4" y="54"/>
                </a:lnTo>
                <a:lnTo>
                  <a:pt x="4" y="68"/>
                </a:lnTo>
                <a:lnTo>
                  <a:pt x="4" y="90"/>
                </a:lnTo>
                <a:lnTo>
                  <a:pt x="6" y="118"/>
                </a:lnTo>
                <a:lnTo>
                  <a:pt x="192" y="120"/>
                </a:lnTo>
                <a:lnTo>
                  <a:pt x="196" y="72"/>
                </a:lnTo>
                <a:lnTo>
                  <a:pt x="180" y="60"/>
                </a:lnTo>
                <a:lnTo>
                  <a:pt x="166" y="58"/>
                </a:lnTo>
                <a:lnTo>
                  <a:pt x="156" y="52"/>
                </a:lnTo>
                <a:lnTo>
                  <a:pt x="144" y="52"/>
                </a:lnTo>
                <a:lnTo>
                  <a:pt x="136" y="52"/>
                </a:lnTo>
                <a:lnTo>
                  <a:pt x="130" y="46"/>
                </a:lnTo>
                <a:lnTo>
                  <a:pt x="104" y="38"/>
                </a:lnTo>
                <a:lnTo>
                  <a:pt x="116" y="44"/>
                </a:lnTo>
                <a:lnTo>
                  <a:pt x="110" y="42"/>
                </a:lnTo>
                <a:lnTo>
                  <a:pt x="96" y="40"/>
                </a:lnTo>
                <a:lnTo>
                  <a:pt x="86" y="37"/>
                </a:lnTo>
                <a:lnTo>
                  <a:pt x="77" y="33"/>
                </a:lnTo>
                <a:lnTo>
                  <a:pt x="72" y="32"/>
                </a:lnTo>
                <a:lnTo>
                  <a:pt x="59" y="26"/>
                </a:lnTo>
                <a:lnTo>
                  <a:pt x="50" y="22"/>
                </a:lnTo>
                <a:lnTo>
                  <a:pt x="40" y="19"/>
                </a:lnTo>
                <a:lnTo>
                  <a:pt x="31" y="15"/>
                </a:lnTo>
                <a:lnTo>
                  <a:pt x="22" y="7"/>
                </a:lnTo>
                <a:lnTo>
                  <a:pt x="13" y="4"/>
                </a:lnTo>
                <a:lnTo>
                  <a:pt x="0" y="4"/>
                </a:lnTo>
                <a:lnTo>
                  <a:pt x="8" y="8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5416550" y="245427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3749675" y="532130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3177" name="Rectangle 9"/>
          <p:cNvSpPr>
            <a:spLocks noChangeArrowheads="1"/>
          </p:cNvSpPr>
          <p:nvPr/>
        </p:nvSpPr>
        <p:spPr bwMode="auto">
          <a:xfrm>
            <a:off x="4652963" y="5278438"/>
            <a:ext cx="7905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effectLst/>
                <a:latin typeface="Book Antiqua" pitchFamily="18" charset="0"/>
              </a:rPr>
              <a:t> </a:t>
            </a:r>
            <a:r>
              <a:rPr lang="en-US" sz="2400" i="1" dirty="0">
                <a:effectLst/>
                <a:latin typeface="Book Antiqua" pitchFamily="18" charset="0"/>
              </a:rPr>
              <a:t>z</a:t>
            </a:r>
            <a:r>
              <a:rPr lang="en-US" sz="2400" i="1" baseline="-25000" dirty="0">
                <a:effectLst/>
                <a:latin typeface="Symbol" pitchFamily="18" charset="2"/>
              </a:rPr>
              <a:t>a</a:t>
            </a:r>
            <a:r>
              <a:rPr lang="en-US" sz="2400" dirty="0"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effectLst/>
                <a:latin typeface="Book Antiqua" pitchFamily="18" charset="0"/>
              </a:rPr>
              <a:t> 1.75</a:t>
            </a:r>
          </a:p>
        </p:txBody>
      </p:sp>
      <p:sp>
        <p:nvSpPr>
          <p:cNvPr id="263178" name="Rectangle 10"/>
          <p:cNvSpPr>
            <a:spLocks noChangeArrowheads="1"/>
          </p:cNvSpPr>
          <p:nvPr/>
        </p:nvSpPr>
        <p:spPr bwMode="auto">
          <a:xfrm>
            <a:off x="6138863" y="2211388"/>
            <a:ext cx="1090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effectLst/>
                <a:latin typeface="Symbol" pitchFamily="18" charset="2"/>
              </a:rPr>
              <a:t>a</a:t>
            </a:r>
            <a:r>
              <a:rPr lang="en-US" sz="2400" dirty="0">
                <a:effectLst/>
                <a:latin typeface="Book Antiqua" pitchFamily="18" charset="0"/>
              </a:rPr>
              <a:t> = .04</a:t>
            </a:r>
            <a:endParaRPr lang="en-US" sz="2400" baseline="-25000" dirty="0">
              <a:effectLst/>
              <a:latin typeface="Book Antiqua" pitchFamily="18" charset="0"/>
            </a:endParaRPr>
          </a:p>
        </p:txBody>
      </p:sp>
      <p:sp>
        <p:nvSpPr>
          <p:cNvPr id="263179" name="Line 11"/>
          <p:cNvSpPr>
            <a:spLocks noChangeShapeType="1"/>
          </p:cNvSpPr>
          <p:nvPr/>
        </p:nvSpPr>
        <p:spPr bwMode="auto">
          <a:xfrm>
            <a:off x="1420813" y="49863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6519863" y="4764088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5795963" y="5278438"/>
            <a:ext cx="7143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i="1" dirty="0">
                <a:solidFill>
                  <a:srgbClr val="66FFFF"/>
                </a:solidFill>
                <a:effectLst/>
                <a:latin typeface="Book Antiqua" pitchFamily="18" charset="0"/>
              </a:rPr>
              <a:t> z</a:t>
            </a:r>
            <a:r>
              <a:rPr lang="en-US" sz="2400" dirty="0">
                <a:solidFill>
                  <a:srgbClr val="66FFFF"/>
                </a:solidFill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66FFFF"/>
                </a:solidFill>
                <a:effectLst/>
                <a:latin typeface="Book Antiqua" pitchFamily="18" charset="0"/>
              </a:rPr>
              <a:t>2.29</a:t>
            </a:r>
          </a:p>
        </p:txBody>
      </p:sp>
      <p:sp>
        <p:nvSpPr>
          <p:cNvPr id="263182" name="Freeform 14"/>
          <p:cNvSpPr>
            <a:spLocks noChangeArrowheads="1"/>
          </p:cNvSpPr>
          <p:nvPr/>
        </p:nvSpPr>
        <p:spPr bwMode="auto">
          <a:xfrm>
            <a:off x="3916363" y="4860925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63183" name="Group 15"/>
          <p:cNvGrpSpPr>
            <a:grpSpLocks/>
          </p:cNvGrpSpPr>
          <p:nvPr/>
        </p:nvGrpSpPr>
        <p:grpSpPr bwMode="auto">
          <a:xfrm>
            <a:off x="1557338" y="1857375"/>
            <a:ext cx="4773612" cy="2936875"/>
            <a:chOff x="981" y="1178"/>
            <a:chExt cx="3007" cy="1850"/>
          </a:xfrm>
        </p:grpSpPr>
        <p:sp>
          <p:nvSpPr>
            <p:cNvPr id="263184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3185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3186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3187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3188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3189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63292" name="Group 124"/>
          <p:cNvGrpSpPr>
            <a:grpSpLocks/>
          </p:cNvGrpSpPr>
          <p:nvPr/>
        </p:nvGrpSpPr>
        <p:grpSpPr bwMode="auto">
          <a:xfrm>
            <a:off x="5786438" y="3568700"/>
            <a:ext cx="176212" cy="1765300"/>
            <a:chOff x="3645" y="2256"/>
            <a:chExt cx="111" cy="1112"/>
          </a:xfrm>
        </p:grpSpPr>
        <p:sp>
          <p:nvSpPr>
            <p:cNvPr id="263293" name="Freeform 125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3294" name="Line 126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63295" name="Group 127"/>
          <p:cNvGrpSpPr>
            <a:grpSpLocks/>
          </p:cNvGrpSpPr>
          <p:nvPr/>
        </p:nvGrpSpPr>
        <p:grpSpPr bwMode="auto">
          <a:xfrm>
            <a:off x="5289550" y="2270125"/>
            <a:ext cx="101600" cy="3076575"/>
            <a:chOff x="3380" y="1438"/>
            <a:chExt cx="64" cy="1938"/>
          </a:xfrm>
        </p:grpSpPr>
        <p:sp>
          <p:nvSpPr>
            <p:cNvPr id="263296" name="Line 128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3297" name="Line 129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63298" name="Line 130"/>
          <p:cNvSpPr>
            <a:spLocks noChangeShapeType="1"/>
          </p:cNvSpPr>
          <p:nvPr/>
        </p:nvSpPr>
        <p:spPr bwMode="auto">
          <a:xfrm>
            <a:off x="5873750" y="376872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3299" name="AutoShape 131"/>
          <p:cNvSpPr>
            <a:spLocks noChangeArrowheads="1"/>
          </p:cNvSpPr>
          <p:nvPr/>
        </p:nvSpPr>
        <p:spPr bwMode="auto">
          <a:xfrm rot="5400000">
            <a:off x="752475" y="2171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3300" name="AutoShape 132"/>
          <p:cNvSpPr>
            <a:spLocks noChangeArrowheads="1"/>
          </p:cNvSpPr>
          <p:nvPr/>
        </p:nvSpPr>
        <p:spPr bwMode="auto">
          <a:xfrm rot="5400000">
            <a:off x="752475" y="3695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3301" name="Rectangle 133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Upper-Tailed Test About a Population Mean:</a:t>
            </a:r>
          </a:p>
          <a:p>
            <a:r>
              <a:rPr lang="en-US" sz="28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63303" name="Group 135"/>
          <p:cNvGrpSpPr>
            <a:grpSpLocks/>
          </p:cNvGrpSpPr>
          <p:nvPr/>
        </p:nvGrpSpPr>
        <p:grpSpPr bwMode="auto">
          <a:xfrm>
            <a:off x="1363663" y="1693863"/>
            <a:ext cx="1779587" cy="1379537"/>
            <a:chOff x="3571" y="1663"/>
            <a:chExt cx="1121" cy="869"/>
          </a:xfrm>
        </p:grpSpPr>
        <p:sp>
          <p:nvSpPr>
            <p:cNvPr id="263304" name="Rectangle 136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 dirty="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 dirty="0">
                <a:effectLst/>
                <a:latin typeface="Book Antiqua" pitchFamily="18" charset="0"/>
              </a:endParaRPr>
            </a:p>
            <a:p>
              <a:pPr algn="l"/>
              <a:r>
                <a:rPr lang="en-US" sz="2400" dirty="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3305" name="Object 13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04560" imgH="607680" progId="Equation">
                    <p:embed/>
                  </p:oleObj>
                </mc:Choice>
                <mc:Fallback>
                  <p:oleObj name="Equation" r:id="rId3" imgW="1204560" imgH="607680" progId="Equation">
                    <p:embed/>
                    <p:pic>
                      <p:nvPicPr>
                        <p:cNvPr id="0" name="Picture 1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3306" name="AutoShape 138"/>
          <p:cNvSpPr>
            <a:spLocks noChangeArrowheads="1"/>
          </p:cNvSpPr>
          <p:nvPr/>
        </p:nvSpPr>
        <p:spPr bwMode="auto">
          <a:xfrm>
            <a:off x="5734050" y="939800"/>
            <a:ext cx="2647950" cy="800100"/>
          </a:xfrm>
          <a:prstGeom prst="wedgeRoundRectCallout">
            <a:avLst>
              <a:gd name="adj1" fmla="val 15949"/>
              <a:gd name="adj2" fmla="val 274801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 reject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3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6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63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animBg="1" autoUpdateAnimBg="0"/>
      <p:bldP spid="263172" grpId="0" animBg="1"/>
      <p:bldP spid="263173" grpId="0" autoUpdateAnimBg="0"/>
      <p:bldP spid="263174" grpId="0" animBg="1"/>
      <p:bldP spid="263175" grpId="0" animBg="1"/>
      <p:bldP spid="263176" grpId="0" autoUpdateAnimBg="0"/>
      <p:bldP spid="263177" grpId="0" autoUpdateAnimBg="0"/>
      <p:bldP spid="263178" grpId="0" autoUpdateAnimBg="0"/>
      <p:bldP spid="263179" grpId="0" animBg="1"/>
      <p:bldP spid="263180" grpId="0" autoUpdateAnimBg="0"/>
      <p:bldP spid="263181" grpId="0" autoUpdateAnimBg="0"/>
      <p:bldP spid="263182" grpId="0" animBg="1"/>
      <p:bldP spid="263298" grpId="0" animBg="1"/>
      <p:bldP spid="263299" grpId="0" animBg="1"/>
      <p:bldP spid="263300" grpId="0" animBg="1"/>
      <p:bldP spid="26330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685800" y="50800"/>
            <a:ext cx="77724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 to </a:t>
            </a:r>
          </a:p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Hypothesis Testing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685800" y="1098324"/>
            <a:ext cx="76596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test statistic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has a standard normal probability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distribution.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685800" y="1917474"/>
            <a:ext cx="76136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We can use the standard normal probability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distribution table to find the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with an area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of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in the lower (or upper) tail of the distribution.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685800" y="3136674"/>
            <a:ext cx="7138988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value of the test statistic that established the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boundary of the rejection region is called the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the test.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708025" y="4403499"/>
            <a:ext cx="4935538" cy="1223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rejection rule is: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Lower tail:  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Upper tail:  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4199" name="AutoShape 7"/>
          <p:cNvSpPr>
            <a:spLocks noChangeArrowheads="1"/>
          </p:cNvSpPr>
          <p:nvPr/>
        </p:nvSpPr>
        <p:spPr bwMode="auto">
          <a:xfrm rot="5400000">
            <a:off x="485775" y="123008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4200" name="AutoShape 8"/>
          <p:cNvSpPr>
            <a:spLocks noChangeArrowheads="1"/>
          </p:cNvSpPr>
          <p:nvPr/>
        </p:nvSpPr>
        <p:spPr bwMode="auto">
          <a:xfrm rot="5400000">
            <a:off x="485775" y="20492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4201" name="AutoShape 9"/>
          <p:cNvSpPr>
            <a:spLocks noChangeArrowheads="1"/>
          </p:cNvSpPr>
          <p:nvPr/>
        </p:nvSpPr>
        <p:spPr bwMode="auto">
          <a:xfrm rot="5400000">
            <a:off x="485775" y="32684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4202" name="AutoShape 10"/>
          <p:cNvSpPr>
            <a:spLocks noChangeArrowheads="1"/>
          </p:cNvSpPr>
          <p:nvPr/>
        </p:nvSpPr>
        <p:spPr bwMode="auto">
          <a:xfrm rot="5400000">
            <a:off x="485775" y="45257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autoUpdateAnimBg="0"/>
      <p:bldP spid="264196" grpId="0" autoUpdateAnimBg="0"/>
      <p:bldP spid="264197" grpId="0" autoUpdateAnimBg="0"/>
      <p:bldP spid="264198" grpId="0" autoUpdateAnimBg="0"/>
      <p:bldP spid="264199" grpId="0" animBg="1"/>
      <p:bldP spid="264200" grpId="0" animBg="1"/>
      <p:bldP spid="264201" grpId="0" animBg="1"/>
      <p:bldP spid="26420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1219200" y="1638300"/>
            <a:ext cx="6724650" cy="42735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5219" name="Freeform 3"/>
          <p:cNvSpPr>
            <a:spLocks/>
          </p:cNvSpPr>
          <p:nvPr/>
        </p:nvSpPr>
        <p:spPr bwMode="auto">
          <a:xfrm>
            <a:off x="2509838" y="203676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5220" name="Freeform 4"/>
          <p:cNvSpPr>
            <a:spLocks/>
          </p:cNvSpPr>
          <p:nvPr/>
        </p:nvSpPr>
        <p:spPr bwMode="auto">
          <a:xfrm>
            <a:off x="2501900" y="4559300"/>
            <a:ext cx="1004888" cy="51435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624" y="41"/>
              </a:cxn>
              <a:cxn ang="0">
                <a:pos x="633" y="102"/>
              </a:cxn>
              <a:cxn ang="0">
                <a:pos x="633" y="130"/>
              </a:cxn>
              <a:cxn ang="0">
                <a:pos x="632" y="161"/>
              </a:cxn>
              <a:cxn ang="0">
                <a:pos x="632" y="186"/>
              </a:cxn>
              <a:cxn ang="0">
                <a:pos x="632" y="210"/>
              </a:cxn>
              <a:cxn ang="0">
                <a:pos x="632" y="235"/>
              </a:cxn>
              <a:cxn ang="0">
                <a:pos x="632" y="324"/>
              </a:cxn>
              <a:cxn ang="0">
                <a:pos x="4" y="324"/>
              </a:cxn>
              <a:cxn ang="0">
                <a:pos x="0" y="303"/>
              </a:cxn>
              <a:cxn ang="0">
                <a:pos x="4" y="283"/>
              </a:cxn>
              <a:cxn ang="0">
                <a:pos x="40" y="271"/>
              </a:cxn>
              <a:cxn ang="0">
                <a:pos x="80" y="267"/>
              </a:cxn>
              <a:cxn ang="0">
                <a:pos x="124" y="250"/>
              </a:cxn>
              <a:cxn ang="0">
                <a:pos x="164" y="238"/>
              </a:cxn>
              <a:cxn ang="0">
                <a:pos x="196" y="226"/>
              </a:cxn>
              <a:cxn ang="0">
                <a:pos x="236" y="213"/>
              </a:cxn>
              <a:cxn ang="0">
                <a:pos x="276" y="197"/>
              </a:cxn>
              <a:cxn ang="0">
                <a:pos x="352" y="168"/>
              </a:cxn>
              <a:cxn ang="0">
                <a:pos x="388" y="156"/>
              </a:cxn>
              <a:cxn ang="0">
                <a:pos x="412" y="144"/>
              </a:cxn>
              <a:cxn ang="0">
                <a:pos x="440" y="127"/>
              </a:cxn>
              <a:cxn ang="0">
                <a:pos x="464" y="115"/>
              </a:cxn>
              <a:cxn ang="0">
                <a:pos x="480" y="111"/>
              </a:cxn>
              <a:cxn ang="0">
                <a:pos x="500" y="98"/>
              </a:cxn>
              <a:cxn ang="0">
                <a:pos x="528" y="82"/>
              </a:cxn>
              <a:cxn ang="0">
                <a:pos x="548" y="66"/>
              </a:cxn>
              <a:cxn ang="0">
                <a:pos x="580" y="45"/>
              </a:cxn>
              <a:cxn ang="0">
                <a:pos x="600" y="25"/>
              </a:cxn>
              <a:cxn ang="0">
                <a:pos x="624" y="0"/>
              </a:cxn>
              <a:cxn ang="0">
                <a:pos x="616" y="12"/>
              </a:cxn>
            </a:cxnLst>
            <a:rect l="0" t="0" r="r" b="b"/>
            <a:pathLst>
              <a:path w="633" h="324">
                <a:moveTo>
                  <a:pt x="624" y="0"/>
                </a:moveTo>
                <a:lnTo>
                  <a:pt x="624" y="41"/>
                </a:lnTo>
                <a:lnTo>
                  <a:pt x="633" y="102"/>
                </a:lnTo>
                <a:lnTo>
                  <a:pt x="633" y="130"/>
                </a:lnTo>
                <a:lnTo>
                  <a:pt x="632" y="161"/>
                </a:lnTo>
                <a:lnTo>
                  <a:pt x="632" y="186"/>
                </a:lnTo>
                <a:lnTo>
                  <a:pt x="632" y="210"/>
                </a:lnTo>
                <a:lnTo>
                  <a:pt x="632" y="235"/>
                </a:lnTo>
                <a:lnTo>
                  <a:pt x="632" y="324"/>
                </a:lnTo>
                <a:lnTo>
                  <a:pt x="4" y="324"/>
                </a:lnTo>
                <a:lnTo>
                  <a:pt x="0" y="303"/>
                </a:lnTo>
                <a:lnTo>
                  <a:pt x="4" y="283"/>
                </a:lnTo>
                <a:lnTo>
                  <a:pt x="40" y="271"/>
                </a:lnTo>
                <a:lnTo>
                  <a:pt x="80" y="267"/>
                </a:lnTo>
                <a:lnTo>
                  <a:pt x="124" y="250"/>
                </a:lnTo>
                <a:lnTo>
                  <a:pt x="164" y="238"/>
                </a:lnTo>
                <a:lnTo>
                  <a:pt x="196" y="226"/>
                </a:lnTo>
                <a:lnTo>
                  <a:pt x="236" y="213"/>
                </a:lnTo>
                <a:lnTo>
                  <a:pt x="276" y="197"/>
                </a:lnTo>
                <a:lnTo>
                  <a:pt x="352" y="168"/>
                </a:lnTo>
                <a:lnTo>
                  <a:pt x="388" y="156"/>
                </a:lnTo>
                <a:lnTo>
                  <a:pt x="412" y="144"/>
                </a:lnTo>
                <a:lnTo>
                  <a:pt x="440" y="127"/>
                </a:lnTo>
                <a:lnTo>
                  <a:pt x="464" y="115"/>
                </a:lnTo>
                <a:lnTo>
                  <a:pt x="480" y="111"/>
                </a:lnTo>
                <a:lnTo>
                  <a:pt x="500" y="98"/>
                </a:lnTo>
                <a:lnTo>
                  <a:pt x="528" y="82"/>
                </a:lnTo>
                <a:lnTo>
                  <a:pt x="548" y="66"/>
                </a:lnTo>
                <a:lnTo>
                  <a:pt x="580" y="45"/>
                </a:lnTo>
                <a:lnTo>
                  <a:pt x="600" y="25"/>
                </a:lnTo>
                <a:lnTo>
                  <a:pt x="624" y="0"/>
                </a:lnTo>
                <a:lnTo>
                  <a:pt x="616" y="12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2271713" y="3851275"/>
            <a:ext cx="11493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effectLst/>
                <a:latin typeface="Symbol" pitchFamily="18" charset="2"/>
              </a:rPr>
              <a:t>a</a:t>
            </a:r>
            <a:r>
              <a:rPr lang="en-US" sz="2400" dirty="0">
                <a:effectLst/>
                <a:latin typeface="Symbol" pitchFamily="18" charset="2"/>
              </a:rPr>
              <a:t>  1</a:t>
            </a:r>
          </a:p>
        </p:txBody>
      </p:sp>
      <p:sp>
        <p:nvSpPr>
          <p:cNvPr id="265222" name="Line 6"/>
          <p:cNvSpPr>
            <a:spLocks noChangeShapeType="1"/>
          </p:cNvSpPr>
          <p:nvPr/>
        </p:nvSpPr>
        <p:spPr bwMode="auto">
          <a:xfrm>
            <a:off x="3505200" y="309086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 flipH="1">
            <a:off x="2863850" y="33321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>
            <a:off x="3168650" y="434816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4656138" y="52800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2328863" y="5260975"/>
            <a:ext cx="1724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/>
                <a:latin typeface="Book Antiqua" pitchFamily="18" charset="0"/>
              </a:rPr>
              <a:t> </a:t>
            </a:r>
            <a:r>
              <a:rPr lang="en-US" sz="2400" dirty="0">
                <a:effectLst/>
                <a:latin typeface="Symbol" pitchFamily="18" charset="2"/>
              </a:rPr>
              <a:t>-</a:t>
            </a:r>
            <a:r>
              <a:rPr lang="en-US" sz="2400" i="1" dirty="0">
                <a:effectLst/>
                <a:latin typeface="Book Antiqua" pitchFamily="18" charset="0"/>
              </a:rPr>
              <a:t>z</a:t>
            </a:r>
            <a:r>
              <a:rPr lang="en-US" sz="2400" i="1" baseline="-25000" dirty="0">
                <a:effectLst/>
                <a:latin typeface="Symbol" pitchFamily="18" charset="2"/>
              </a:rPr>
              <a:t>a</a:t>
            </a:r>
            <a:r>
              <a:rPr lang="en-US" sz="2400" dirty="0">
                <a:effectLst/>
                <a:latin typeface="Book Antiqua" pitchFamily="18" charset="0"/>
              </a:rPr>
              <a:t> = </a:t>
            </a:r>
            <a:r>
              <a:rPr lang="en-US" sz="2400" dirty="0">
                <a:effectLst/>
                <a:latin typeface="Symbol" pitchFamily="18" charset="2"/>
              </a:rPr>
              <a:t>-</a:t>
            </a:r>
            <a:r>
              <a:rPr lang="en-US" sz="2400" dirty="0">
                <a:effectLst/>
                <a:latin typeface="Book Antiqua" pitchFamily="18" charset="0"/>
              </a:rPr>
              <a:t>1.28</a:t>
            </a:r>
          </a:p>
        </p:txBody>
      </p:sp>
      <p:sp>
        <p:nvSpPr>
          <p:cNvPr id="265227" name="Line 11"/>
          <p:cNvSpPr>
            <a:spLocks noChangeShapeType="1"/>
          </p:cNvSpPr>
          <p:nvPr/>
        </p:nvSpPr>
        <p:spPr bwMode="auto">
          <a:xfrm>
            <a:off x="3498850" y="434181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1414463" y="3127375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/>
                <a:latin typeface="Book Antiqua" pitchFamily="18" charset="0"/>
              </a:rPr>
              <a:t>Reject </a:t>
            </a:r>
            <a:r>
              <a:rPr lang="en-US" sz="2400" i="1" dirty="0">
                <a:effectLst/>
                <a:latin typeface="Book Antiqua" pitchFamily="18" charset="0"/>
              </a:rPr>
              <a:t>H</a:t>
            </a:r>
            <a:r>
              <a:rPr lang="en-US" sz="2400" baseline="-25000" dirty="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4672013" y="4117975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/>
                <a:latin typeface="Book Antiqua" pitchFamily="18" charset="0"/>
              </a:rPr>
              <a:t>Do Not Reject </a:t>
            </a:r>
            <a:r>
              <a:rPr lang="en-US" sz="2400" i="1" dirty="0">
                <a:effectLst/>
                <a:latin typeface="Book Antiqua" pitchFamily="18" charset="0"/>
              </a:rPr>
              <a:t>H</a:t>
            </a:r>
            <a:r>
              <a:rPr lang="en-US" sz="2400" baseline="-25000" dirty="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7302500" y="4811713"/>
            <a:ext cx="3302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</a:p>
        </p:txBody>
      </p:sp>
      <p:grpSp>
        <p:nvGrpSpPr>
          <p:cNvPr id="265231" name="Group 15"/>
          <p:cNvGrpSpPr>
            <a:grpSpLocks/>
          </p:cNvGrpSpPr>
          <p:nvPr/>
        </p:nvGrpSpPr>
        <p:grpSpPr bwMode="auto">
          <a:xfrm>
            <a:off x="5802313" y="2030413"/>
            <a:ext cx="1779587" cy="1379537"/>
            <a:chOff x="3571" y="1663"/>
            <a:chExt cx="1121" cy="869"/>
          </a:xfrm>
        </p:grpSpPr>
        <p:sp>
          <p:nvSpPr>
            <p:cNvPr id="265232" name="Rectangle 16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 dirty="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 dirty="0">
                <a:effectLst/>
                <a:latin typeface="Book Antiqua" pitchFamily="18" charset="0"/>
              </a:endParaRPr>
            </a:p>
            <a:p>
              <a:pPr algn="l"/>
              <a:r>
                <a:rPr lang="en-US" sz="2400" dirty="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5233" name="Object 1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04560" imgH="607680" progId="Equation">
                    <p:embed/>
                  </p:oleObj>
                </mc:Choice>
                <mc:Fallback>
                  <p:oleObj name="Equation" r:id="rId3" imgW="1204560" imgH="607680" progId="Equation">
                    <p:embed/>
                    <p:pic>
                      <p:nvPicPr>
                        <p:cNvPr id="0" name="Picture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5235" name="Line 19"/>
          <p:cNvSpPr>
            <a:spLocks noChangeShapeType="1"/>
          </p:cNvSpPr>
          <p:nvPr/>
        </p:nvSpPr>
        <p:spPr bwMode="auto">
          <a:xfrm>
            <a:off x="2278063" y="508317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65236" name="Group 20"/>
          <p:cNvGrpSpPr>
            <a:grpSpLocks/>
          </p:cNvGrpSpPr>
          <p:nvPr/>
        </p:nvGrpSpPr>
        <p:grpSpPr bwMode="auto">
          <a:xfrm>
            <a:off x="2405063" y="1971675"/>
            <a:ext cx="4722812" cy="2917825"/>
            <a:chOff x="1515" y="1218"/>
            <a:chExt cx="2975" cy="1838"/>
          </a:xfrm>
        </p:grpSpPr>
        <p:sp>
          <p:nvSpPr>
            <p:cNvPr id="265237" name="Arc 21"/>
            <p:cNvSpPr>
              <a:spLocks/>
            </p:cNvSpPr>
            <p:nvPr/>
          </p:nvSpPr>
          <p:spPr bwMode="auto">
            <a:xfrm rot="4500000">
              <a:off x="3304" y="2322"/>
              <a:ext cx="766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5238" name="Arc 22"/>
            <p:cNvSpPr>
              <a:spLocks/>
            </p:cNvSpPr>
            <p:nvPr/>
          </p:nvSpPr>
          <p:spPr bwMode="auto">
            <a:xfrm rot="6300000">
              <a:off x="2275" y="158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5239" name="Arc 23"/>
            <p:cNvSpPr>
              <a:spLocks/>
            </p:cNvSpPr>
            <p:nvPr/>
          </p:nvSpPr>
          <p:spPr bwMode="auto">
            <a:xfrm rot="16980000">
              <a:off x="1897" y="2343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5240" name="Arc 24"/>
            <p:cNvSpPr>
              <a:spLocks/>
            </p:cNvSpPr>
            <p:nvPr/>
          </p:nvSpPr>
          <p:spPr bwMode="auto">
            <a:xfrm rot="15300000">
              <a:off x="2739" y="1584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5241" name="Arc 25"/>
            <p:cNvSpPr>
              <a:spLocks/>
            </p:cNvSpPr>
            <p:nvPr/>
          </p:nvSpPr>
          <p:spPr bwMode="auto">
            <a:xfrm rot="844471">
              <a:off x="3764" y="2858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5242" name="Arc 26"/>
            <p:cNvSpPr>
              <a:spLocks/>
            </p:cNvSpPr>
            <p:nvPr/>
          </p:nvSpPr>
          <p:spPr bwMode="auto">
            <a:xfrm rot="20760000">
              <a:off x="1515" y="2892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65243" name="AutoShape 27"/>
          <p:cNvSpPr>
            <a:spLocks noChangeArrowheads="1"/>
          </p:cNvSpPr>
          <p:nvPr/>
        </p:nvSpPr>
        <p:spPr bwMode="auto">
          <a:xfrm rot="5400000">
            <a:off x="752475" y="1955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5244" name="AutoShape 28"/>
          <p:cNvSpPr>
            <a:spLocks noChangeArrowheads="1"/>
          </p:cNvSpPr>
          <p:nvPr/>
        </p:nvSpPr>
        <p:spPr bwMode="auto">
          <a:xfrm rot="5400000">
            <a:off x="752475" y="4984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5245" name="Line 29"/>
          <p:cNvSpPr>
            <a:spLocks noChangeShapeType="1"/>
          </p:cNvSpPr>
          <p:nvPr/>
        </p:nvSpPr>
        <p:spPr bwMode="auto">
          <a:xfrm>
            <a:off x="4821238" y="4843463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265246" name="Rectangle 30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Lower-Tailed Test About a Population Mean:</a:t>
            </a:r>
          </a:p>
          <a:p>
            <a:r>
              <a:rPr lang="en-US" sz="28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5247" name="Rectangle 31"/>
          <p:cNvSpPr>
            <a:spLocks noChangeArrowheads="1"/>
          </p:cNvSpPr>
          <p:nvPr/>
        </p:nvSpPr>
        <p:spPr bwMode="auto">
          <a:xfrm>
            <a:off x="706438" y="1090613"/>
            <a:ext cx="54244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  <a:endParaRPr lang="en-US" sz="24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B810CD-7646-4806-A028-B28EDC045EC1}"/>
                  </a:ext>
                </a:extLst>
              </p14:cNvPr>
              <p14:cNvContentPartPr/>
              <p14:nvPr/>
            </p14:nvContentPartPr>
            <p14:xfrm>
              <a:off x="3757680" y="5060520"/>
              <a:ext cx="664200" cy="44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B810CD-7646-4806-A028-B28EDC045E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48320" y="5051160"/>
                <a:ext cx="682920" cy="6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animBg="1" autoUpdateAnimBg="0"/>
      <p:bldP spid="265219" grpId="0" animBg="1"/>
      <p:bldP spid="265220" grpId="0" animBg="1"/>
      <p:bldP spid="265221" grpId="0" autoUpdateAnimBg="0"/>
      <p:bldP spid="265222" grpId="0" animBg="1"/>
      <p:bldP spid="265223" grpId="0" animBg="1"/>
      <p:bldP spid="265224" grpId="0" animBg="1"/>
      <p:bldP spid="265225" grpId="0" autoUpdateAnimBg="0"/>
      <p:bldP spid="265226" grpId="0" autoUpdateAnimBg="0"/>
      <p:bldP spid="265227" grpId="0" animBg="1"/>
      <p:bldP spid="265228" grpId="0" autoUpdateAnimBg="0"/>
      <p:bldP spid="265229" grpId="0" autoUpdateAnimBg="0"/>
      <p:bldP spid="265230" grpId="0" autoUpdateAnimBg="0"/>
      <p:bldP spid="265235" grpId="0" animBg="1"/>
      <p:bldP spid="265243" grpId="0" animBg="1"/>
      <p:bldP spid="265244" grpId="0" animBg="1"/>
      <p:bldP spid="2652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1219200" y="1638300"/>
            <a:ext cx="6724650" cy="426561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6243" name="Freeform 3"/>
          <p:cNvSpPr>
            <a:spLocks/>
          </p:cNvSpPr>
          <p:nvPr/>
        </p:nvSpPr>
        <p:spPr bwMode="auto">
          <a:xfrm>
            <a:off x="1862138" y="205581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6244" name="Line 4"/>
          <p:cNvSpPr>
            <a:spLocks noChangeShapeType="1"/>
          </p:cNvSpPr>
          <p:nvPr/>
        </p:nvSpPr>
        <p:spPr bwMode="auto">
          <a:xfrm flipH="1">
            <a:off x="4144963" y="4849813"/>
            <a:ext cx="1587" cy="414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45" name="Freeform 5"/>
          <p:cNvSpPr>
            <a:spLocks/>
          </p:cNvSpPr>
          <p:nvPr/>
        </p:nvSpPr>
        <p:spPr bwMode="auto">
          <a:xfrm>
            <a:off x="5697538" y="4795838"/>
            <a:ext cx="708025" cy="304800"/>
          </a:xfrm>
          <a:custGeom>
            <a:avLst/>
            <a:gdLst/>
            <a:ahLst/>
            <a:cxnLst>
              <a:cxn ang="0">
                <a:pos x="16" y="8"/>
              </a:cxn>
              <a:cxn ang="0">
                <a:pos x="0" y="16"/>
              </a:cxn>
              <a:cxn ang="0">
                <a:pos x="2" y="42"/>
              </a:cxn>
              <a:cxn ang="0">
                <a:pos x="2" y="70"/>
              </a:cxn>
              <a:cxn ang="0">
                <a:pos x="3" y="100"/>
              </a:cxn>
              <a:cxn ang="0">
                <a:pos x="3" y="124"/>
              </a:cxn>
              <a:cxn ang="0">
                <a:pos x="3" y="148"/>
              </a:cxn>
              <a:cxn ang="0">
                <a:pos x="3" y="172"/>
              </a:cxn>
              <a:cxn ang="0">
                <a:pos x="4" y="188"/>
              </a:cxn>
              <a:cxn ang="0">
                <a:pos x="444" y="192"/>
              </a:cxn>
              <a:cxn ang="0">
                <a:pos x="446" y="154"/>
              </a:cxn>
              <a:cxn ang="0">
                <a:pos x="444" y="152"/>
              </a:cxn>
              <a:cxn ang="0">
                <a:pos x="427" y="148"/>
              </a:cxn>
              <a:cxn ang="0">
                <a:pos x="400" y="144"/>
              </a:cxn>
              <a:cxn ang="0">
                <a:pos x="376" y="136"/>
              </a:cxn>
              <a:cxn ang="0">
                <a:pos x="356" y="130"/>
              </a:cxn>
              <a:cxn ang="0">
                <a:pos x="332" y="122"/>
              </a:cxn>
              <a:cxn ang="0">
                <a:pos x="310" y="116"/>
              </a:cxn>
              <a:cxn ang="0">
                <a:pos x="284" y="108"/>
              </a:cxn>
              <a:cxn ang="0">
                <a:pos x="258" y="102"/>
              </a:cxn>
              <a:cxn ang="0">
                <a:pos x="238" y="94"/>
              </a:cxn>
              <a:cxn ang="0">
                <a:pos x="212" y="88"/>
              </a:cxn>
              <a:cxn ang="0">
                <a:pos x="186" y="78"/>
              </a:cxn>
              <a:cxn ang="0">
                <a:pos x="162" y="70"/>
              </a:cxn>
              <a:cxn ang="0">
                <a:pos x="142" y="62"/>
              </a:cxn>
              <a:cxn ang="0">
                <a:pos x="118" y="52"/>
              </a:cxn>
              <a:cxn ang="0">
                <a:pos x="94" y="42"/>
              </a:cxn>
              <a:cxn ang="0">
                <a:pos x="72" y="34"/>
              </a:cxn>
              <a:cxn ang="0">
                <a:pos x="52" y="24"/>
              </a:cxn>
              <a:cxn ang="0">
                <a:pos x="30" y="14"/>
              </a:cxn>
              <a:cxn ang="0">
                <a:pos x="2" y="2"/>
              </a:cxn>
              <a:cxn ang="0">
                <a:pos x="2" y="0"/>
              </a:cxn>
            </a:cxnLst>
            <a:rect l="0" t="0" r="r" b="b"/>
            <a:pathLst>
              <a:path w="446" h="192">
                <a:moveTo>
                  <a:pt x="16" y="8"/>
                </a:moveTo>
                <a:lnTo>
                  <a:pt x="0" y="16"/>
                </a:lnTo>
                <a:lnTo>
                  <a:pt x="2" y="42"/>
                </a:lnTo>
                <a:lnTo>
                  <a:pt x="2" y="70"/>
                </a:lnTo>
                <a:lnTo>
                  <a:pt x="3" y="100"/>
                </a:lnTo>
                <a:lnTo>
                  <a:pt x="3" y="124"/>
                </a:lnTo>
                <a:lnTo>
                  <a:pt x="3" y="148"/>
                </a:lnTo>
                <a:lnTo>
                  <a:pt x="3" y="172"/>
                </a:lnTo>
                <a:lnTo>
                  <a:pt x="4" y="188"/>
                </a:lnTo>
                <a:lnTo>
                  <a:pt x="444" y="192"/>
                </a:lnTo>
                <a:lnTo>
                  <a:pt x="446" y="154"/>
                </a:lnTo>
                <a:lnTo>
                  <a:pt x="444" y="152"/>
                </a:lnTo>
                <a:lnTo>
                  <a:pt x="427" y="148"/>
                </a:lnTo>
                <a:lnTo>
                  <a:pt x="400" y="144"/>
                </a:lnTo>
                <a:lnTo>
                  <a:pt x="376" y="136"/>
                </a:lnTo>
                <a:lnTo>
                  <a:pt x="356" y="130"/>
                </a:lnTo>
                <a:lnTo>
                  <a:pt x="332" y="122"/>
                </a:lnTo>
                <a:lnTo>
                  <a:pt x="310" y="116"/>
                </a:lnTo>
                <a:lnTo>
                  <a:pt x="284" y="108"/>
                </a:lnTo>
                <a:lnTo>
                  <a:pt x="258" y="102"/>
                </a:lnTo>
                <a:lnTo>
                  <a:pt x="238" y="94"/>
                </a:lnTo>
                <a:lnTo>
                  <a:pt x="212" y="88"/>
                </a:lnTo>
                <a:lnTo>
                  <a:pt x="186" y="78"/>
                </a:lnTo>
                <a:lnTo>
                  <a:pt x="162" y="70"/>
                </a:lnTo>
                <a:lnTo>
                  <a:pt x="142" y="62"/>
                </a:lnTo>
                <a:lnTo>
                  <a:pt x="118" y="52"/>
                </a:lnTo>
                <a:lnTo>
                  <a:pt x="94" y="42"/>
                </a:lnTo>
                <a:lnTo>
                  <a:pt x="72" y="34"/>
                </a:lnTo>
                <a:lnTo>
                  <a:pt x="52" y="24"/>
                </a:lnTo>
                <a:lnTo>
                  <a:pt x="30" y="14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5891213" y="3870325"/>
            <a:ext cx="1073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effectLst/>
                <a:latin typeface="Symbol" pitchFamily="18" charset="2"/>
              </a:rPr>
              <a:t></a:t>
            </a:r>
            <a:r>
              <a:rPr lang="en-US" sz="2400" dirty="0">
                <a:effectLst/>
                <a:latin typeface="Symbol" pitchFamily="18" charset="2"/>
              </a:rPr>
              <a:t></a:t>
            </a:r>
          </a:p>
        </p:txBody>
      </p:sp>
      <p:sp>
        <p:nvSpPr>
          <p:cNvPr id="266247" name="Line 7"/>
          <p:cNvSpPr>
            <a:spLocks noChangeShapeType="1"/>
          </p:cNvSpPr>
          <p:nvPr/>
        </p:nvSpPr>
        <p:spPr bwMode="auto">
          <a:xfrm>
            <a:off x="5695950" y="310991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48" name="Line 8"/>
          <p:cNvSpPr>
            <a:spLocks noChangeShapeType="1"/>
          </p:cNvSpPr>
          <p:nvPr/>
        </p:nvSpPr>
        <p:spPr bwMode="auto">
          <a:xfrm>
            <a:off x="5702300" y="335121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49" name="Line 9"/>
          <p:cNvSpPr>
            <a:spLocks noChangeShapeType="1"/>
          </p:cNvSpPr>
          <p:nvPr/>
        </p:nvSpPr>
        <p:spPr bwMode="auto">
          <a:xfrm>
            <a:off x="6102350" y="436721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50" name="Rectangle 10"/>
          <p:cNvSpPr>
            <a:spLocks noChangeArrowheads="1"/>
          </p:cNvSpPr>
          <p:nvPr/>
        </p:nvSpPr>
        <p:spPr bwMode="auto">
          <a:xfrm>
            <a:off x="3979863" y="529907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4710113" y="5280025"/>
            <a:ext cx="1695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/>
                <a:latin typeface="Book Antiqua" pitchFamily="18" charset="0"/>
              </a:rPr>
              <a:t>   </a:t>
            </a:r>
            <a:r>
              <a:rPr lang="en-US" sz="2400" i="1" dirty="0">
                <a:effectLst/>
                <a:latin typeface="Book Antiqua" pitchFamily="18" charset="0"/>
              </a:rPr>
              <a:t>z</a:t>
            </a:r>
            <a:r>
              <a:rPr lang="en-US" sz="2400" i="1" baseline="-25000" dirty="0">
                <a:effectLst/>
                <a:latin typeface="Symbol" pitchFamily="18" charset="2"/>
              </a:rPr>
              <a:t>a</a:t>
            </a:r>
            <a:r>
              <a:rPr lang="en-US" sz="2400" dirty="0">
                <a:effectLst/>
                <a:latin typeface="Book Antiqua" pitchFamily="18" charset="0"/>
              </a:rPr>
              <a:t> = 1.645</a:t>
            </a:r>
          </a:p>
        </p:txBody>
      </p:sp>
      <p:sp>
        <p:nvSpPr>
          <p:cNvPr id="266252" name="Line 12"/>
          <p:cNvSpPr>
            <a:spLocks noChangeShapeType="1"/>
          </p:cNvSpPr>
          <p:nvPr/>
        </p:nvSpPr>
        <p:spPr bwMode="auto">
          <a:xfrm flipH="1">
            <a:off x="4546600" y="436086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6386513" y="3146425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/>
                <a:latin typeface="Book Antiqua" pitchFamily="18" charset="0"/>
              </a:rPr>
              <a:t>Reject </a:t>
            </a:r>
            <a:r>
              <a:rPr lang="en-US" sz="2400" i="1" dirty="0">
                <a:effectLst/>
                <a:latin typeface="Book Antiqua" pitchFamily="18" charset="0"/>
              </a:rPr>
              <a:t>H</a:t>
            </a:r>
            <a:r>
              <a:rPr lang="en-US" sz="2400" baseline="-25000" dirty="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6254" name="Rectangle 14"/>
          <p:cNvSpPr>
            <a:spLocks noChangeArrowheads="1"/>
          </p:cNvSpPr>
          <p:nvPr/>
        </p:nvSpPr>
        <p:spPr bwMode="auto">
          <a:xfrm>
            <a:off x="2043113" y="4137025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/>
                <a:latin typeface="Book Antiqua" pitchFamily="18" charset="0"/>
              </a:rPr>
              <a:t>Do Not Reject </a:t>
            </a:r>
            <a:r>
              <a:rPr lang="en-US" sz="2400" i="1" dirty="0">
                <a:effectLst/>
                <a:latin typeface="Book Antiqua" pitchFamily="18" charset="0"/>
              </a:rPr>
              <a:t>H</a:t>
            </a:r>
            <a:r>
              <a:rPr lang="en-US" sz="2400" baseline="-25000" dirty="0">
                <a:effectLst/>
                <a:latin typeface="Book Antiqua" pitchFamily="18" charset="0"/>
              </a:rPr>
              <a:t>0</a:t>
            </a:r>
          </a:p>
        </p:txBody>
      </p:sp>
      <p:grpSp>
        <p:nvGrpSpPr>
          <p:cNvPr id="266255" name="Group 15"/>
          <p:cNvGrpSpPr>
            <a:grpSpLocks/>
          </p:cNvGrpSpPr>
          <p:nvPr/>
        </p:nvGrpSpPr>
        <p:grpSpPr bwMode="auto">
          <a:xfrm>
            <a:off x="1757363" y="1990725"/>
            <a:ext cx="4722812" cy="2917825"/>
            <a:chOff x="1107" y="1218"/>
            <a:chExt cx="2975" cy="1838"/>
          </a:xfrm>
        </p:grpSpPr>
        <p:sp>
          <p:nvSpPr>
            <p:cNvPr id="266256" name="Arc 16"/>
            <p:cNvSpPr>
              <a:spLocks/>
            </p:cNvSpPr>
            <p:nvPr/>
          </p:nvSpPr>
          <p:spPr bwMode="auto">
            <a:xfrm rot="4500000">
              <a:off x="2893" y="2320"/>
              <a:ext cx="77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6257" name="Arc 17"/>
            <p:cNvSpPr>
              <a:spLocks/>
            </p:cNvSpPr>
            <p:nvPr/>
          </p:nvSpPr>
          <p:spPr bwMode="auto">
            <a:xfrm rot="6300000">
              <a:off x="1867" y="158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6258" name="Arc 18"/>
            <p:cNvSpPr>
              <a:spLocks/>
            </p:cNvSpPr>
            <p:nvPr/>
          </p:nvSpPr>
          <p:spPr bwMode="auto">
            <a:xfrm rot="16980000">
              <a:off x="1489" y="2343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6259" name="Arc 19"/>
            <p:cNvSpPr>
              <a:spLocks/>
            </p:cNvSpPr>
            <p:nvPr/>
          </p:nvSpPr>
          <p:spPr bwMode="auto">
            <a:xfrm rot="20760000">
              <a:off x="1107" y="2892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6260" name="Arc 20"/>
            <p:cNvSpPr>
              <a:spLocks/>
            </p:cNvSpPr>
            <p:nvPr/>
          </p:nvSpPr>
          <p:spPr bwMode="auto">
            <a:xfrm rot="15300000">
              <a:off x="2331" y="1584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6261" name="Arc 21"/>
            <p:cNvSpPr>
              <a:spLocks/>
            </p:cNvSpPr>
            <p:nvPr/>
          </p:nvSpPr>
          <p:spPr bwMode="auto">
            <a:xfrm rot="844471">
              <a:off x="3356" y="2858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66262" name="Line 22"/>
          <p:cNvSpPr>
            <a:spLocks noChangeShapeType="1"/>
          </p:cNvSpPr>
          <p:nvPr/>
        </p:nvSpPr>
        <p:spPr bwMode="auto">
          <a:xfrm>
            <a:off x="1630363" y="510222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63" name="Text Box 23"/>
          <p:cNvSpPr txBox="1">
            <a:spLocks noChangeArrowheads="1"/>
          </p:cNvSpPr>
          <p:nvPr/>
        </p:nvSpPr>
        <p:spPr bwMode="auto">
          <a:xfrm>
            <a:off x="6654800" y="4830763"/>
            <a:ext cx="3302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</a:p>
        </p:txBody>
      </p:sp>
      <p:grpSp>
        <p:nvGrpSpPr>
          <p:cNvPr id="266264" name="Group 24"/>
          <p:cNvGrpSpPr>
            <a:grpSpLocks/>
          </p:cNvGrpSpPr>
          <p:nvPr/>
        </p:nvGrpSpPr>
        <p:grpSpPr bwMode="auto">
          <a:xfrm>
            <a:off x="1420813" y="2106613"/>
            <a:ext cx="1779587" cy="1379537"/>
            <a:chOff x="895" y="1663"/>
            <a:chExt cx="1121" cy="869"/>
          </a:xfrm>
        </p:grpSpPr>
        <p:sp>
          <p:nvSpPr>
            <p:cNvPr id="266265" name="Rectangle 25"/>
            <p:cNvSpPr>
              <a:spLocks noChangeArrowheads="1"/>
            </p:cNvSpPr>
            <p:nvPr/>
          </p:nvSpPr>
          <p:spPr bwMode="auto">
            <a:xfrm>
              <a:off x="895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 dirty="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 dirty="0">
                <a:effectLst/>
                <a:latin typeface="Book Antiqua" pitchFamily="18" charset="0"/>
              </a:endParaRPr>
            </a:p>
            <a:p>
              <a:pPr algn="l"/>
              <a:r>
                <a:rPr lang="en-US" sz="2400" dirty="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6266" name="Object 2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08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04560" imgH="607680" progId="Equation">
                    <p:embed/>
                  </p:oleObj>
                </mc:Choice>
                <mc:Fallback>
                  <p:oleObj name="Equation" r:id="rId3" imgW="1204560" imgH="607680" progId="Equation">
                    <p:embed/>
                    <p:pic>
                      <p:nvPicPr>
                        <p:cNvPr id="0" name="Picture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68" name="AutoShape 28"/>
          <p:cNvSpPr>
            <a:spLocks noChangeArrowheads="1"/>
          </p:cNvSpPr>
          <p:nvPr/>
        </p:nvSpPr>
        <p:spPr bwMode="auto">
          <a:xfrm rot="5400000">
            <a:off x="752475" y="1955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69" name="AutoShape 29"/>
          <p:cNvSpPr>
            <a:spLocks noChangeArrowheads="1"/>
          </p:cNvSpPr>
          <p:nvPr/>
        </p:nvSpPr>
        <p:spPr bwMode="auto">
          <a:xfrm rot="5400000">
            <a:off x="752475" y="5003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70" name="Rectangle 30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Upper-Tailed Test About a Population Mean:</a:t>
            </a:r>
          </a:p>
          <a:p>
            <a:r>
              <a:rPr lang="en-US" sz="28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6271" name="Rectangle 31"/>
          <p:cNvSpPr>
            <a:spLocks noChangeArrowheads="1"/>
          </p:cNvSpPr>
          <p:nvPr/>
        </p:nvSpPr>
        <p:spPr bwMode="auto">
          <a:xfrm>
            <a:off x="706438" y="1090613"/>
            <a:ext cx="55768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  <a:endParaRPr lang="en-US" sz="24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6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66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animBg="1" autoUpdateAnimBg="0"/>
      <p:bldP spid="266243" grpId="0" animBg="1"/>
      <p:bldP spid="266244" grpId="0" animBg="1"/>
      <p:bldP spid="266245" grpId="0" animBg="1"/>
      <p:bldP spid="266246" grpId="0" autoUpdateAnimBg="0"/>
      <p:bldP spid="266247" grpId="0" animBg="1"/>
      <p:bldP spid="266248" grpId="0" animBg="1"/>
      <p:bldP spid="266249" grpId="0" animBg="1"/>
      <p:bldP spid="266250" grpId="0" autoUpdateAnimBg="0"/>
      <p:bldP spid="266251" grpId="0" autoUpdateAnimBg="0"/>
      <p:bldP spid="266252" grpId="0" animBg="1"/>
      <p:bldP spid="266253" grpId="0" autoUpdateAnimBg="0"/>
      <p:bldP spid="266254" grpId="0" autoUpdateAnimBg="0"/>
      <p:bldP spid="266262" grpId="0" animBg="1"/>
      <p:bldP spid="266263" grpId="0" autoUpdateAnimBg="0"/>
      <p:bldP spid="266268" grpId="0" animBg="1"/>
      <p:bldP spid="2662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87313"/>
            <a:ext cx="7772400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Steps of Hypothesis Testing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796925" y="1165225"/>
            <a:ext cx="7273925" cy="420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Monotype Sorts" pitchFamily="2" charset="2"/>
              <a:buNone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1.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Develop the null and alternative hypotheses.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811213" y="1611313"/>
            <a:ext cx="57880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2.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Specify the level of significance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811213" y="2109788"/>
            <a:ext cx="746125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 algn="l"/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3.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Collect the sample data and compute the value of the test statistic.</a:t>
            </a:r>
          </a:p>
        </p:txBody>
      </p:sp>
      <p:sp>
        <p:nvSpPr>
          <p:cNvPr id="253962" name="AutoShape 10"/>
          <p:cNvSpPr>
            <a:spLocks noChangeArrowheads="1"/>
          </p:cNvSpPr>
          <p:nvPr/>
        </p:nvSpPr>
        <p:spPr bwMode="auto">
          <a:xfrm rot="5400000">
            <a:off x="56197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3963" name="AutoShape 11"/>
          <p:cNvSpPr>
            <a:spLocks noChangeArrowheads="1"/>
          </p:cNvSpPr>
          <p:nvPr/>
        </p:nvSpPr>
        <p:spPr bwMode="auto">
          <a:xfrm rot="5400000">
            <a:off x="561975" y="1746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3964" name="AutoShape 12"/>
          <p:cNvSpPr>
            <a:spLocks noChangeArrowheads="1"/>
          </p:cNvSpPr>
          <p:nvPr/>
        </p:nvSpPr>
        <p:spPr bwMode="auto">
          <a:xfrm rot="5400000">
            <a:off x="561975" y="2241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792163" y="3138488"/>
            <a:ext cx="2660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811213" y="3671888"/>
            <a:ext cx="76581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1028700" indent="-1028700" algn="l"/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4.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value of the test statistic to compute the</a:t>
            </a:r>
          </a:p>
          <a:p>
            <a:pPr marL="1028700" indent="-1028700"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	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-value.</a:t>
            </a:r>
          </a:p>
        </p:txBody>
      </p: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811213" y="4567238"/>
            <a:ext cx="721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5.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3971" name="AutoShape 19"/>
          <p:cNvSpPr>
            <a:spLocks noChangeArrowheads="1"/>
          </p:cNvSpPr>
          <p:nvPr/>
        </p:nvSpPr>
        <p:spPr bwMode="auto">
          <a:xfrm rot="5400000">
            <a:off x="561975" y="3803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3972" name="AutoShape 20"/>
          <p:cNvSpPr>
            <a:spLocks noChangeArrowheads="1"/>
          </p:cNvSpPr>
          <p:nvPr/>
        </p:nvSpPr>
        <p:spPr bwMode="auto">
          <a:xfrm rot="5400000">
            <a:off x="561975" y="4718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53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53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utoUpdateAnimBg="0"/>
      <p:bldP spid="253956" grpId="0" autoUpdateAnimBg="0"/>
      <p:bldP spid="253957" grpId="0" autoUpdateAnimBg="0"/>
      <p:bldP spid="253962" grpId="0" animBg="1"/>
      <p:bldP spid="253963" grpId="0" animBg="1"/>
      <p:bldP spid="253964" grpId="0" animBg="1"/>
      <p:bldP spid="253968" grpId="0" autoUpdateAnimBg="0"/>
      <p:bldP spid="253969" grpId="0" autoUpdateAnimBg="0"/>
      <p:bldP spid="253970" grpId="0" autoUpdateAnimBg="0"/>
      <p:bldP spid="253971" grpId="0" animBg="1"/>
      <p:bldP spid="2539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811213" y="1138238"/>
            <a:ext cx="3473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795338" y="1611313"/>
            <a:ext cx="73437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 algn="l"/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4.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level of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significance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determine the critical value and the rejection rule.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800100" y="2509838"/>
            <a:ext cx="79517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5.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value of the test statistic and the rejection</a:t>
            </a:r>
          </a:p>
          <a:p>
            <a:pPr marL="1028700" indent="-10287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	rule to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6005" name="AutoShape 5"/>
          <p:cNvSpPr>
            <a:spLocks noChangeArrowheads="1"/>
          </p:cNvSpPr>
          <p:nvPr/>
        </p:nvSpPr>
        <p:spPr bwMode="auto">
          <a:xfrm rot="5400000">
            <a:off x="561975" y="1765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06" name="AutoShape 6"/>
          <p:cNvSpPr>
            <a:spLocks noChangeArrowheads="1"/>
          </p:cNvSpPr>
          <p:nvPr/>
        </p:nvSpPr>
        <p:spPr bwMode="auto">
          <a:xfrm rot="5400000">
            <a:off x="561975" y="2641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684213" y="87313"/>
            <a:ext cx="7772400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Steps of Hypothesis Testing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autoUpdateAnimBg="0"/>
      <p:bldP spid="256004" grpId="0" autoUpdateAnimBg="0"/>
      <p:bldP spid="256005" grpId="0" animBg="1"/>
      <p:bldP spid="2560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10" name="Rectangle 166"/>
          <p:cNvSpPr>
            <a:spLocks noChangeArrowheads="1"/>
          </p:cNvSpPr>
          <p:nvPr/>
        </p:nvSpPr>
        <p:spPr bwMode="auto">
          <a:xfrm>
            <a:off x="709613" y="1116013"/>
            <a:ext cx="4876800" cy="490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Example:  Metro EMS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5511" name="Text Box 167"/>
          <p:cNvSpPr txBox="1">
            <a:spLocks noChangeArrowheads="1"/>
          </p:cNvSpPr>
          <p:nvPr/>
        </p:nvSpPr>
        <p:spPr bwMode="auto">
          <a:xfrm>
            <a:off x="1127125" y="3157538"/>
            <a:ext cx="7321550" cy="147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EMS director wants to perform a hypothesis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test, with a .05 level of significance, to determine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whether the service goal of 12 minutes or less is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being achieved.</a:t>
            </a:r>
          </a:p>
        </p:txBody>
      </p:sp>
      <p:sp>
        <p:nvSpPr>
          <p:cNvPr id="185512" name="Text Box 168"/>
          <p:cNvSpPr txBox="1">
            <a:spLocks noChangeArrowheads="1"/>
          </p:cNvSpPr>
          <p:nvPr/>
        </p:nvSpPr>
        <p:spPr bwMode="auto">
          <a:xfrm>
            <a:off x="1095375" y="1614488"/>
            <a:ext cx="7275513" cy="147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response times for a random sample of 40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medical emergencies were tabulated.  The sample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mean is 13.25 minutes.  The population standard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deviation is believed to be 3.2 minutes.</a:t>
            </a:r>
          </a:p>
        </p:txBody>
      </p:sp>
      <p:sp>
        <p:nvSpPr>
          <p:cNvPr id="185513" name="AutoShape 169"/>
          <p:cNvSpPr>
            <a:spLocks noChangeArrowheads="1"/>
          </p:cNvSpPr>
          <p:nvPr/>
        </p:nvSpPr>
        <p:spPr bwMode="auto">
          <a:xfrm rot="5400000">
            <a:off x="752475" y="1689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14" name="AutoShape 170"/>
          <p:cNvSpPr>
            <a:spLocks noChangeArrowheads="1"/>
          </p:cNvSpPr>
          <p:nvPr/>
        </p:nvSpPr>
        <p:spPr bwMode="auto">
          <a:xfrm rot="5400000">
            <a:off x="752475" y="3263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15" name="Rectangle 171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8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5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11" grpId="0" autoUpdateAnimBg="0"/>
      <p:bldP spid="185512" grpId="0" autoUpdateAnimBg="0"/>
      <p:bldP spid="185513" grpId="0" animBg="1"/>
      <p:bldP spid="1855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33" name="Rectangle 109"/>
          <p:cNvSpPr>
            <a:spLocks noChangeArrowheads="1"/>
          </p:cNvSpPr>
          <p:nvPr/>
        </p:nvSpPr>
        <p:spPr bwMode="auto">
          <a:xfrm>
            <a:off x="1181100" y="1733550"/>
            <a:ext cx="40005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0334" name="Text Box 110"/>
          <p:cNvSpPr txBox="1">
            <a:spLocks noChangeArrowheads="1"/>
          </p:cNvSpPr>
          <p:nvPr/>
        </p:nvSpPr>
        <p:spPr bwMode="auto">
          <a:xfrm>
            <a:off x="1216025" y="1785938"/>
            <a:ext cx="3879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Develop the hypotheses.</a:t>
            </a:r>
          </a:p>
        </p:txBody>
      </p:sp>
      <p:sp>
        <p:nvSpPr>
          <p:cNvPr id="180335" name="Rectangle 111"/>
          <p:cNvSpPr>
            <a:spLocks noChangeArrowheads="1"/>
          </p:cNvSpPr>
          <p:nvPr/>
        </p:nvSpPr>
        <p:spPr bwMode="auto">
          <a:xfrm>
            <a:off x="1181100" y="2876550"/>
            <a:ext cx="49530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0336" name="Text Box 112"/>
          <p:cNvSpPr txBox="1">
            <a:spLocks noChangeArrowheads="1"/>
          </p:cNvSpPr>
          <p:nvPr/>
        </p:nvSpPr>
        <p:spPr bwMode="auto">
          <a:xfrm>
            <a:off x="1219200" y="292893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180339" name="Text Box 115"/>
          <p:cNvSpPr txBox="1">
            <a:spLocks noChangeArrowheads="1"/>
          </p:cNvSpPr>
          <p:nvPr/>
        </p:nvSpPr>
        <p:spPr bwMode="auto">
          <a:xfrm>
            <a:off x="6256338" y="292576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180341" name="Text Box 117"/>
          <p:cNvSpPr txBox="1">
            <a:spLocks noChangeArrowheads="1"/>
          </p:cNvSpPr>
          <p:nvPr/>
        </p:nvSpPr>
        <p:spPr bwMode="auto">
          <a:xfrm>
            <a:off x="5357813" y="1820863"/>
            <a:ext cx="15700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</a:t>
            </a:r>
          </a:p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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0351" name="Text Box 127"/>
          <p:cNvSpPr txBox="1">
            <a:spLocks noChangeArrowheads="1"/>
          </p:cNvSpPr>
          <p:nvPr/>
        </p:nvSpPr>
        <p:spPr bwMode="auto">
          <a:xfrm>
            <a:off x="698500" y="1093788"/>
            <a:ext cx="5899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 and Critical Value Approaches</a:t>
            </a:r>
          </a:p>
        </p:txBody>
      </p:sp>
      <p:sp>
        <p:nvSpPr>
          <p:cNvPr id="180352" name="AutoShape 128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53" name="AutoShape 129"/>
          <p:cNvSpPr>
            <a:spLocks noChangeArrowheads="1"/>
          </p:cNvSpPr>
          <p:nvPr/>
        </p:nvSpPr>
        <p:spPr bwMode="auto">
          <a:xfrm rot="5400000">
            <a:off x="771525" y="3079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54" name="AutoShape 130"/>
          <p:cNvSpPr>
            <a:spLocks noChangeArrowheads="1"/>
          </p:cNvSpPr>
          <p:nvPr/>
        </p:nvSpPr>
        <p:spPr bwMode="auto">
          <a:xfrm rot="5400000">
            <a:off x="771525" y="3879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56" name="Rectangle 132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0357" name="Rectangle 133"/>
          <p:cNvSpPr>
            <a:spLocks noChangeArrowheads="1"/>
          </p:cNvSpPr>
          <p:nvPr/>
        </p:nvSpPr>
        <p:spPr bwMode="auto">
          <a:xfrm>
            <a:off x="1181100" y="3676650"/>
            <a:ext cx="58483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0358" name="Text Box 134"/>
          <p:cNvSpPr txBox="1">
            <a:spLocks noChangeArrowheads="1"/>
          </p:cNvSpPr>
          <p:nvPr/>
        </p:nvSpPr>
        <p:spPr bwMode="auto">
          <a:xfrm>
            <a:off x="1255713" y="37290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graphicFrame>
        <p:nvGraphicFramePr>
          <p:cNvPr id="180359" name="Object 13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52713" y="4408488"/>
          <a:ext cx="38512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47960" imgH="888840" progId="Equation.DSMT4">
                  <p:embed/>
                </p:oleObj>
              </mc:Choice>
              <mc:Fallback>
                <p:oleObj name="Equation" r:id="rId3" imgW="4647960" imgH="888840" progId="Equation.DSMT4">
                  <p:embed/>
                  <p:pic>
                    <p:nvPicPr>
                      <p:cNvPr id="0" name="Picture 13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408488"/>
                        <a:ext cx="38512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360" name="Oval 136"/>
          <p:cNvSpPr>
            <a:spLocks noChangeArrowheads="1"/>
          </p:cNvSpPr>
          <p:nvPr/>
        </p:nvSpPr>
        <p:spPr bwMode="auto">
          <a:xfrm>
            <a:off x="5791200" y="4476750"/>
            <a:ext cx="838200" cy="51435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0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80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8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80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0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0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8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33" grpId="0" animBg="1"/>
      <p:bldP spid="180334" grpId="0" autoUpdateAnimBg="0"/>
      <p:bldP spid="180335" grpId="0" animBg="1"/>
      <p:bldP spid="180336" grpId="0" autoUpdateAnimBg="0"/>
      <p:bldP spid="180339" grpId="0" autoUpdateAnimBg="0"/>
      <p:bldP spid="180341" grpId="0" autoUpdateAnimBg="0"/>
      <p:bldP spid="180352" grpId="0" animBg="1"/>
      <p:bldP spid="180353" grpId="0" animBg="1"/>
      <p:bldP spid="180354" grpId="0" animBg="1"/>
      <p:bldP spid="180357" grpId="0" animBg="1"/>
      <p:bldP spid="180358" grpId="0" autoUpdateAnimBg="0"/>
      <p:bldP spid="1803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32" name="Rectangle 104"/>
          <p:cNvSpPr>
            <a:spLocks noChangeArrowheads="1"/>
          </p:cNvSpPr>
          <p:nvPr/>
        </p:nvSpPr>
        <p:spPr bwMode="auto">
          <a:xfrm>
            <a:off x="1181100" y="36385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78633" name="Text Box 105"/>
          <p:cNvSpPr txBox="1">
            <a:spLocks noChangeArrowheads="1"/>
          </p:cNvSpPr>
          <p:nvPr/>
        </p:nvSpPr>
        <p:spPr bwMode="auto">
          <a:xfrm>
            <a:off x="1255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78636" name="Text Box 108"/>
          <p:cNvSpPr txBox="1">
            <a:spLocks noChangeArrowheads="1"/>
          </p:cNvSpPr>
          <p:nvPr/>
        </p:nvSpPr>
        <p:spPr bwMode="auto">
          <a:xfrm>
            <a:off x="698500" y="1093788"/>
            <a:ext cx="314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78637" name="AutoShape 109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38" name="AutoShape 110"/>
          <p:cNvSpPr>
            <a:spLocks noChangeArrowheads="1"/>
          </p:cNvSpPr>
          <p:nvPr/>
        </p:nvSpPr>
        <p:spPr bwMode="auto">
          <a:xfrm rot="5400000">
            <a:off x="77152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39" name="Rectangle 111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8641" name="Rectangle 113"/>
          <p:cNvSpPr>
            <a:spLocks noChangeArrowheads="1"/>
          </p:cNvSpPr>
          <p:nvPr/>
        </p:nvSpPr>
        <p:spPr bwMode="auto">
          <a:xfrm>
            <a:off x="1181100" y="1733550"/>
            <a:ext cx="37719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78642" name="Text Box 114"/>
          <p:cNvSpPr txBox="1">
            <a:spLocks noChangeArrowheads="1"/>
          </p:cNvSpPr>
          <p:nvPr/>
        </p:nvSpPr>
        <p:spPr bwMode="auto">
          <a:xfrm>
            <a:off x="1236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78644" name="Text Box 116"/>
          <p:cNvSpPr txBox="1">
            <a:spLocks noChangeArrowheads="1"/>
          </p:cNvSpPr>
          <p:nvPr/>
        </p:nvSpPr>
        <p:spPr bwMode="auto">
          <a:xfrm>
            <a:off x="1677988" y="2376488"/>
            <a:ext cx="6065837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2.47, cumulative probability = .9932.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.9932 =  .0068</a:t>
            </a:r>
          </a:p>
        </p:txBody>
      </p:sp>
      <p:sp>
        <p:nvSpPr>
          <p:cNvPr id="278645" name="Oval 117"/>
          <p:cNvSpPr>
            <a:spLocks noChangeArrowheads="1"/>
          </p:cNvSpPr>
          <p:nvPr/>
        </p:nvSpPr>
        <p:spPr bwMode="auto">
          <a:xfrm>
            <a:off x="5727700" y="2838450"/>
            <a:ext cx="952500" cy="4953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46" name="Text Box 118"/>
          <p:cNvSpPr txBox="1">
            <a:spLocks noChangeArrowheads="1"/>
          </p:cNvSpPr>
          <p:nvPr/>
        </p:nvSpPr>
        <p:spPr bwMode="auto">
          <a:xfrm>
            <a:off x="1577975" y="4259263"/>
            <a:ext cx="6492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.0068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78647" name="Rectangle 119"/>
          <p:cNvSpPr>
            <a:spLocks noChangeArrowheads="1"/>
          </p:cNvSpPr>
          <p:nvPr/>
        </p:nvSpPr>
        <p:spPr bwMode="auto">
          <a:xfrm>
            <a:off x="1925638" y="4827588"/>
            <a:ext cx="5597525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infer that Metro EMS is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meeting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response goal of 12 minutes.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8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7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78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7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7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632" grpId="0" animBg="1"/>
      <p:bldP spid="278633" grpId="0" autoUpdateAnimBg="0"/>
      <p:bldP spid="278637" grpId="0" animBg="1"/>
      <p:bldP spid="278638" grpId="0" animBg="1"/>
      <p:bldP spid="278641" grpId="0" animBg="1"/>
      <p:bldP spid="278642" grpId="0" autoUpdateAnimBg="0"/>
      <p:bldP spid="278644" grpId="0" autoUpdateAnimBg="0"/>
      <p:bldP spid="278645" grpId="0" animBg="1"/>
      <p:bldP spid="278646" grpId="0" autoUpdateAnimBg="0"/>
      <p:bldP spid="27864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1130300" y="1600200"/>
            <a:ext cx="6877050" cy="44450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706438" y="1092427"/>
            <a:ext cx="46497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 dirty="0">
                <a:solidFill>
                  <a:srgbClr val="66FFFF"/>
                </a:solidFill>
                <a:effectLst/>
                <a:latin typeface="Book Antiqua" pitchFamily="18" charset="0"/>
              </a:rPr>
              <a:t>p </a:t>
            </a:r>
            <a:r>
              <a:rPr lang="en-US" sz="2400" dirty="0">
                <a:solidFill>
                  <a:srgbClr val="66FFFF"/>
                </a:solidFill>
                <a:effectLst/>
                <a:latin typeface="Book Antiqua" pitchFamily="18" charset="0"/>
              </a:rPr>
              <a:t>–Value Approach</a:t>
            </a:r>
            <a:endParaRPr lang="en-US" sz="2400" baseline="-25000" dirty="0">
              <a:effectLst/>
              <a:latin typeface="Book Antiqua" pitchFamily="18" charset="0"/>
            </a:endParaRPr>
          </a:p>
        </p:txBody>
      </p:sp>
      <p:sp>
        <p:nvSpPr>
          <p:cNvPr id="279556" name="Freeform 4"/>
          <p:cNvSpPr>
            <a:spLocks/>
          </p:cNvSpPr>
          <p:nvPr/>
        </p:nvSpPr>
        <p:spPr bwMode="auto">
          <a:xfrm>
            <a:off x="1657350" y="1771650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56"/>
              </a:cxn>
              <a:cxn ang="0">
                <a:pos x="2692" y="1826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8" y="1868"/>
                </a:lnTo>
                <a:lnTo>
                  <a:pt x="2796" y="1856"/>
                </a:lnTo>
                <a:lnTo>
                  <a:pt x="2754" y="1846"/>
                </a:lnTo>
                <a:lnTo>
                  <a:pt x="2724" y="1834"/>
                </a:lnTo>
                <a:lnTo>
                  <a:pt x="2692" y="1826"/>
                </a:lnTo>
                <a:lnTo>
                  <a:pt x="2670" y="1820"/>
                </a:lnTo>
                <a:lnTo>
                  <a:pt x="2620" y="1804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6634163" y="3354388"/>
            <a:ext cx="11779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Symbol" pitchFamily="18" charset="2"/>
              </a:rPr>
              <a:t></a:t>
            </a:r>
            <a:r>
              <a:rPr lang="en-US" sz="2400">
                <a:solidFill>
                  <a:srgbClr val="66FFFF"/>
                </a:solidFill>
                <a:effectLst/>
                <a:latin typeface="Symbol" pitchFamily="18" charset="2"/>
              </a:rPr>
              <a:t></a:t>
            </a:r>
          </a:p>
        </p:txBody>
      </p:sp>
      <p:sp>
        <p:nvSpPr>
          <p:cNvPr id="279558" name="Freeform 6"/>
          <p:cNvSpPr>
            <a:spLocks/>
          </p:cNvSpPr>
          <p:nvPr/>
        </p:nvSpPr>
        <p:spPr bwMode="auto">
          <a:xfrm>
            <a:off x="5861050" y="4641850"/>
            <a:ext cx="307975" cy="190500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1" y="0"/>
              </a:cxn>
              <a:cxn ang="0">
                <a:pos x="4" y="15"/>
              </a:cxn>
              <a:cxn ang="0">
                <a:pos x="4" y="26"/>
              </a:cxn>
              <a:cxn ang="0">
                <a:pos x="4" y="42"/>
              </a:cxn>
              <a:cxn ang="0">
                <a:pos x="4" y="54"/>
              </a:cxn>
              <a:cxn ang="0">
                <a:pos x="4" y="68"/>
              </a:cxn>
              <a:cxn ang="0">
                <a:pos x="4" y="90"/>
              </a:cxn>
              <a:cxn ang="0">
                <a:pos x="6" y="118"/>
              </a:cxn>
              <a:cxn ang="0">
                <a:pos x="192" y="120"/>
              </a:cxn>
              <a:cxn ang="0">
                <a:pos x="194" y="64"/>
              </a:cxn>
              <a:cxn ang="0">
                <a:pos x="184" y="58"/>
              </a:cxn>
              <a:cxn ang="0">
                <a:pos x="170" y="54"/>
              </a:cxn>
              <a:cxn ang="0">
                <a:pos x="156" y="52"/>
              </a:cxn>
              <a:cxn ang="0">
                <a:pos x="146" y="50"/>
              </a:cxn>
              <a:cxn ang="0">
                <a:pos x="140" y="48"/>
              </a:cxn>
              <a:cxn ang="0">
                <a:pos x="130" y="46"/>
              </a:cxn>
              <a:cxn ang="0">
                <a:pos x="104" y="38"/>
              </a:cxn>
              <a:cxn ang="0">
                <a:pos x="116" y="44"/>
              </a:cxn>
              <a:cxn ang="0">
                <a:pos x="110" y="42"/>
              </a:cxn>
              <a:cxn ang="0">
                <a:pos x="98" y="38"/>
              </a:cxn>
              <a:cxn ang="0">
                <a:pos x="90" y="34"/>
              </a:cxn>
              <a:cxn ang="0">
                <a:pos x="78" y="30"/>
              </a:cxn>
              <a:cxn ang="0">
                <a:pos x="70" y="28"/>
              </a:cxn>
              <a:cxn ang="0">
                <a:pos x="59" y="26"/>
              </a:cxn>
              <a:cxn ang="0">
                <a:pos x="50" y="22"/>
              </a:cxn>
              <a:cxn ang="0">
                <a:pos x="40" y="19"/>
              </a:cxn>
              <a:cxn ang="0">
                <a:pos x="31" y="15"/>
              </a:cxn>
              <a:cxn ang="0">
                <a:pos x="22" y="7"/>
              </a:cxn>
              <a:cxn ang="0">
                <a:pos x="13" y="4"/>
              </a:cxn>
              <a:cxn ang="0">
                <a:pos x="0" y="4"/>
              </a:cxn>
              <a:cxn ang="0">
                <a:pos x="8" y="8"/>
              </a:cxn>
            </a:cxnLst>
            <a:rect l="0" t="0" r="r" b="b"/>
            <a:pathLst>
              <a:path w="194" h="120">
                <a:moveTo>
                  <a:pt x="6" y="6"/>
                </a:moveTo>
                <a:lnTo>
                  <a:pt x="1" y="0"/>
                </a:lnTo>
                <a:lnTo>
                  <a:pt x="4" y="15"/>
                </a:lnTo>
                <a:lnTo>
                  <a:pt x="4" y="26"/>
                </a:lnTo>
                <a:lnTo>
                  <a:pt x="4" y="42"/>
                </a:lnTo>
                <a:lnTo>
                  <a:pt x="4" y="54"/>
                </a:lnTo>
                <a:lnTo>
                  <a:pt x="4" y="68"/>
                </a:lnTo>
                <a:lnTo>
                  <a:pt x="4" y="90"/>
                </a:lnTo>
                <a:lnTo>
                  <a:pt x="6" y="118"/>
                </a:lnTo>
                <a:lnTo>
                  <a:pt x="192" y="120"/>
                </a:lnTo>
                <a:lnTo>
                  <a:pt x="194" y="64"/>
                </a:lnTo>
                <a:lnTo>
                  <a:pt x="184" y="58"/>
                </a:lnTo>
                <a:lnTo>
                  <a:pt x="170" y="54"/>
                </a:lnTo>
                <a:lnTo>
                  <a:pt x="156" y="52"/>
                </a:lnTo>
                <a:lnTo>
                  <a:pt x="146" y="50"/>
                </a:lnTo>
                <a:lnTo>
                  <a:pt x="140" y="48"/>
                </a:lnTo>
                <a:lnTo>
                  <a:pt x="130" y="46"/>
                </a:lnTo>
                <a:lnTo>
                  <a:pt x="104" y="38"/>
                </a:lnTo>
                <a:lnTo>
                  <a:pt x="116" y="44"/>
                </a:lnTo>
                <a:lnTo>
                  <a:pt x="110" y="42"/>
                </a:lnTo>
                <a:lnTo>
                  <a:pt x="98" y="38"/>
                </a:lnTo>
                <a:lnTo>
                  <a:pt x="90" y="34"/>
                </a:lnTo>
                <a:lnTo>
                  <a:pt x="78" y="30"/>
                </a:lnTo>
                <a:lnTo>
                  <a:pt x="70" y="28"/>
                </a:lnTo>
                <a:lnTo>
                  <a:pt x="59" y="26"/>
                </a:lnTo>
                <a:lnTo>
                  <a:pt x="50" y="22"/>
                </a:lnTo>
                <a:lnTo>
                  <a:pt x="40" y="19"/>
                </a:lnTo>
                <a:lnTo>
                  <a:pt x="31" y="15"/>
                </a:lnTo>
                <a:lnTo>
                  <a:pt x="22" y="7"/>
                </a:lnTo>
                <a:lnTo>
                  <a:pt x="13" y="4"/>
                </a:lnTo>
                <a:lnTo>
                  <a:pt x="0" y="4"/>
                </a:lnTo>
                <a:lnTo>
                  <a:pt x="8" y="8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>
            <a:off x="5416550" y="230187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3752850" y="516413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4652963" y="5126038"/>
            <a:ext cx="8667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1.645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6138863" y="2058988"/>
            <a:ext cx="1090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.05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1420813" y="48339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6519863" y="4611688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5795963" y="5126038"/>
            <a:ext cx="7143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 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2.47</a:t>
            </a:r>
          </a:p>
        </p:txBody>
      </p:sp>
      <p:sp>
        <p:nvSpPr>
          <p:cNvPr id="279566" name="Freeform 14"/>
          <p:cNvSpPr>
            <a:spLocks noChangeArrowheads="1"/>
          </p:cNvSpPr>
          <p:nvPr/>
        </p:nvSpPr>
        <p:spPr bwMode="auto">
          <a:xfrm>
            <a:off x="3916363" y="4708525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9567" name="Group 15"/>
          <p:cNvGrpSpPr>
            <a:grpSpLocks/>
          </p:cNvGrpSpPr>
          <p:nvPr/>
        </p:nvGrpSpPr>
        <p:grpSpPr bwMode="auto">
          <a:xfrm>
            <a:off x="1557338" y="1704975"/>
            <a:ext cx="4773612" cy="2936875"/>
            <a:chOff x="981" y="1178"/>
            <a:chExt cx="3007" cy="1850"/>
          </a:xfrm>
        </p:grpSpPr>
        <p:sp>
          <p:nvSpPr>
            <p:cNvPr id="279568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9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0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1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2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3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9676" name="Group 124"/>
          <p:cNvGrpSpPr>
            <a:grpSpLocks/>
          </p:cNvGrpSpPr>
          <p:nvPr/>
        </p:nvGrpSpPr>
        <p:grpSpPr bwMode="auto">
          <a:xfrm>
            <a:off x="5786438" y="3416300"/>
            <a:ext cx="176212" cy="1765300"/>
            <a:chOff x="3645" y="2256"/>
            <a:chExt cx="111" cy="1112"/>
          </a:xfrm>
        </p:grpSpPr>
        <p:sp>
          <p:nvSpPr>
            <p:cNvPr id="279677" name="Freeform 125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78" name="Line 126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9679" name="Group 127"/>
          <p:cNvGrpSpPr>
            <a:grpSpLocks/>
          </p:cNvGrpSpPr>
          <p:nvPr/>
        </p:nvGrpSpPr>
        <p:grpSpPr bwMode="auto">
          <a:xfrm>
            <a:off x="5289550" y="2117725"/>
            <a:ext cx="101600" cy="3076575"/>
            <a:chOff x="3380" y="1438"/>
            <a:chExt cx="64" cy="1938"/>
          </a:xfrm>
        </p:grpSpPr>
        <p:sp>
          <p:nvSpPr>
            <p:cNvPr id="279680" name="Line 128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81" name="Line 129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9682" name="Line 130"/>
          <p:cNvSpPr>
            <a:spLocks noChangeShapeType="1"/>
          </p:cNvSpPr>
          <p:nvPr/>
        </p:nvSpPr>
        <p:spPr bwMode="auto">
          <a:xfrm>
            <a:off x="5873750" y="361632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683" name="AutoShape 131"/>
          <p:cNvSpPr>
            <a:spLocks noChangeArrowheads="1"/>
          </p:cNvSpPr>
          <p:nvPr/>
        </p:nvSpPr>
        <p:spPr bwMode="auto">
          <a:xfrm rot="5400000">
            <a:off x="885825" y="2171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684" name="AutoShape 132"/>
          <p:cNvSpPr>
            <a:spLocks noChangeArrowheads="1"/>
          </p:cNvSpPr>
          <p:nvPr/>
        </p:nvSpPr>
        <p:spPr bwMode="auto">
          <a:xfrm rot="5400000">
            <a:off x="885825" y="3695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685" name="Rectangle 133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79686" name="Group 134"/>
          <p:cNvGrpSpPr>
            <a:grpSpLocks/>
          </p:cNvGrpSpPr>
          <p:nvPr/>
        </p:nvGrpSpPr>
        <p:grpSpPr bwMode="auto">
          <a:xfrm>
            <a:off x="1344613" y="1636713"/>
            <a:ext cx="1779587" cy="1379537"/>
            <a:chOff x="895" y="1663"/>
            <a:chExt cx="1121" cy="869"/>
          </a:xfrm>
        </p:grpSpPr>
        <p:sp>
          <p:nvSpPr>
            <p:cNvPr id="279687" name="Rectangle 135"/>
            <p:cNvSpPr>
              <a:spLocks noChangeArrowheads="1"/>
            </p:cNvSpPr>
            <p:nvPr/>
          </p:nvSpPr>
          <p:spPr bwMode="auto">
            <a:xfrm>
              <a:off x="895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79688" name="Object 13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08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04560" imgH="607680" progId="Equation">
                    <p:embed/>
                  </p:oleObj>
                </mc:Choice>
                <mc:Fallback>
                  <p:oleObj name="Equation" r:id="rId3" imgW="1204560" imgH="607680" progId="Equation">
                    <p:embed/>
                    <p:pic>
                      <p:nvPicPr>
                        <p:cNvPr id="0" name="Picture 1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9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7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7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7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7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79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7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7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animBg="1" autoUpdateAnimBg="0"/>
      <p:bldP spid="279556" grpId="0" animBg="1"/>
      <p:bldP spid="279557" grpId="0" autoUpdateAnimBg="0"/>
      <p:bldP spid="279558" grpId="0" animBg="1"/>
      <p:bldP spid="279559" grpId="0" animBg="1"/>
      <p:bldP spid="279560" grpId="0" autoUpdateAnimBg="0"/>
      <p:bldP spid="279561" grpId="0" autoUpdateAnimBg="0"/>
      <p:bldP spid="279562" grpId="0" autoUpdateAnimBg="0"/>
      <p:bldP spid="279563" grpId="0" animBg="1"/>
      <p:bldP spid="279564" grpId="0" autoUpdateAnimBg="0"/>
      <p:bldP spid="279565" grpId="0" autoUpdateAnimBg="0"/>
      <p:bldP spid="279566" grpId="0" animBg="1"/>
      <p:bldP spid="279682" grpId="0" animBg="1"/>
      <p:bldP spid="279683" grpId="0" animBg="1"/>
      <p:bldP spid="2796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7249"/>
            <a:ext cx="7772400" cy="642937"/>
          </a:xfrm>
          <a:noFill/>
          <a:ln/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 rot="5400000">
            <a:off x="498475" y="1257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85800" y="1073150"/>
            <a:ext cx="8058150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Hypothesis testing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can be used to determine whether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 statement about the value of a population parameter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should or should not be rejected.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85800" y="2235200"/>
            <a:ext cx="80391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denoted by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a tentative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assumption about a population parameter.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704850" y="3073400"/>
            <a:ext cx="8001000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denoted by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is the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opposite of what is stated in the null hypothesis.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 rot="5400000">
            <a:off x="498475" y="2457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 rot="5400000">
            <a:off x="498475" y="3314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704850" y="3937000"/>
            <a:ext cx="80010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hypothesis testing procedure uses data from a 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sample to test the two competing statements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indicated by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rot="5400000">
            <a:off x="498475" y="4203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49" grpId="0" autoUpdateAnimBg="0"/>
      <p:bldP spid="6150" grpId="0" autoUpdateAnimBg="0"/>
      <p:bldP spid="6151" grpId="0" autoUpdateAnimBg="0"/>
      <p:bldP spid="6153" grpId="0" animBg="1"/>
      <p:bldP spid="6154" grpId="0" animBg="1"/>
      <p:bldP spid="6155" grpId="0" autoUpdateAnimBg="0"/>
      <p:bldP spid="61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83" name="Rectangle 111"/>
          <p:cNvSpPr>
            <a:spLocks noChangeArrowheads="1"/>
          </p:cNvSpPr>
          <p:nvPr/>
        </p:nvSpPr>
        <p:spPr bwMode="auto">
          <a:xfrm>
            <a:off x="1181100" y="36385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2384" name="Text Box 112"/>
          <p:cNvSpPr txBox="1">
            <a:spLocks noChangeArrowheads="1"/>
          </p:cNvSpPr>
          <p:nvPr/>
        </p:nvSpPr>
        <p:spPr bwMode="auto">
          <a:xfrm>
            <a:off x="1255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82386" name="Rectangle 114"/>
          <p:cNvSpPr>
            <a:spLocks noChangeArrowheads="1"/>
          </p:cNvSpPr>
          <p:nvPr/>
        </p:nvSpPr>
        <p:spPr bwMode="auto">
          <a:xfrm>
            <a:off x="1925638" y="4827588"/>
            <a:ext cx="5597525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infer that Metro EMS is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meeting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response goal of 12 minutes.</a:t>
            </a:r>
          </a:p>
        </p:txBody>
      </p:sp>
      <p:sp>
        <p:nvSpPr>
          <p:cNvPr id="182387" name="Text Box 115"/>
          <p:cNvSpPr txBox="1">
            <a:spLocks noChangeArrowheads="1"/>
          </p:cNvSpPr>
          <p:nvPr/>
        </p:nvSpPr>
        <p:spPr bwMode="auto">
          <a:xfrm>
            <a:off x="2363788" y="4281488"/>
            <a:ext cx="4732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2.47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1.645,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82388" name="Text Box 116"/>
          <p:cNvSpPr txBox="1">
            <a:spLocks noChangeArrowheads="1"/>
          </p:cNvSpPr>
          <p:nvPr/>
        </p:nvSpPr>
        <p:spPr bwMode="auto">
          <a:xfrm>
            <a:off x="698500" y="10937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182389" name="AutoShape 117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90" name="AutoShape 118"/>
          <p:cNvSpPr>
            <a:spLocks noChangeArrowheads="1"/>
          </p:cNvSpPr>
          <p:nvPr/>
        </p:nvSpPr>
        <p:spPr bwMode="auto">
          <a:xfrm rot="5400000">
            <a:off x="77152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92" name="Rectangle 120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2393" name="Text Box 121"/>
          <p:cNvSpPr txBox="1">
            <a:spLocks noChangeArrowheads="1"/>
          </p:cNvSpPr>
          <p:nvPr/>
        </p:nvSpPr>
        <p:spPr bwMode="auto">
          <a:xfrm>
            <a:off x="3016250" y="2392363"/>
            <a:ext cx="32670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1.645</a:t>
            </a:r>
          </a:p>
        </p:txBody>
      </p:sp>
      <p:sp>
        <p:nvSpPr>
          <p:cNvPr id="182394" name="Rectangle 122"/>
          <p:cNvSpPr>
            <a:spLocks noChangeArrowheads="1"/>
          </p:cNvSpPr>
          <p:nvPr/>
        </p:nvSpPr>
        <p:spPr bwMode="auto">
          <a:xfrm>
            <a:off x="1181100" y="1733550"/>
            <a:ext cx="6934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2395" name="Text Box 123"/>
          <p:cNvSpPr txBox="1">
            <a:spLocks noChangeArrowheads="1"/>
          </p:cNvSpPr>
          <p:nvPr/>
        </p:nvSpPr>
        <p:spPr bwMode="auto">
          <a:xfrm>
            <a:off x="1236663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182397" name="Text Box 125"/>
          <p:cNvSpPr txBox="1">
            <a:spLocks noChangeArrowheads="1"/>
          </p:cNvSpPr>
          <p:nvPr/>
        </p:nvSpPr>
        <p:spPr bwMode="auto">
          <a:xfrm>
            <a:off x="3201988" y="2947988"/>
            <a:ext cx="2900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1.645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2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2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2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8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82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2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2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8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8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83" grpId="0" animBg="1"/>
      <p:bldP spid="182384" grpId="0" autoUpdateAnimBg="0"/>
      <p:bldP spid="182386" grpId="0" autoUpdateAnimBg="0"/>
      <p:bldP spid="182387" grpId="0" autoUpdateAnimBg="0"/>
      <p:bldP spid="182389" grpId="0" animBg="1"/>
      <p:bldP spid="182390" grpId="0" animBg="1"/>
      <p:bldP spid="182393" grpId="0" autoUpdateAnimBg="0"/>
      <p:bldP spid="182394" grpId="0" animBg="1"/>
      <p:bldP spid="182395" grpId="0" autoUpdateAnimBg="0"/>
      <p:bldP spid="18239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685800" y="69850"/>
            <a:ext cx="7772400" cy="96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 to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Hypothesis Testing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698500" y="4924874"/>
            <a:ext cx="65913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rejection rule:</a:t>
            </a:r>
          </a:p>
          <a:p>
            <a:pPr algn="l">
              <a:buClr>
                <a:srgbClr val="66FFFF"/>
              </a:buClr>
              <a:buSzPct val="90000"/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        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98500" y="1019175"/>
            <a:ext cx="746760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Compute the 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using the following three steps:</a:t>
            </a:r>
          </a:p>
        </p:txBody>
      </p:sp>
      <p:sp>
        <p:nvSpPr>
          <p:cNvPr id="282630" name="AutoShape 6"/>
          <p:cNvSpPr>
            <a:spLocks noChangeArrowheads="1"/>
          </p:cNvSpPr>
          <p:nvPr/>
        </p:nvSpPr>
        <p:spPr bwMode="auto">
          <a:xfrm rot="5400000">
            <a:off x="536575" y="122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2" name="AutoShape 8"/>
          <p:cNvSpPr>
            <a:spLocks noChangeArrowheads="1"/>
          </p:cNvSpPr>
          <p:nvPr/>
        </p:nvSpPr>
        <p:spPr bwMode="auto">
          <a:xfrm rot="5400000">
            <a:off x="536575" y="507092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3" name="AutoShape 9"/>
          <p:cNvSpPr>
            <a:spLocks noChangeArrowheads="1"/>
          </p:cNvSpPr>
          <p:nvPr/>
        </p:nvSpPr>
        <p:spPr bwMode="auto">
          <a:xfrm rot="5400000">
            <a:off x="536575" y="1695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4" name="AutoShape 10"/>
          <p:cNvSpPr>
            <a:spLocks noChangeArrowheads="1"/>
          </p:cNvSpPr>
          <p:nvPr/>
        </p:nvSpPr>
        <p:spPr bwMode="auto">
          <a:xfrm rot="5400000">
            <a:off x="536575" y="2171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5" name="AutoShape 11"/>
          <p:cNvSpPr>
            <a:spLocks noChangeArrowheads="1"/>
          </p:cNvSpPr>
          <p:nvPr/>
        </p:nvSpPr>
        <p:spPr bwMode="auto">
          <a:xfrm rot="5400000">
            <a:off x="536575" y="423272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6" name="Text Box 12"/>
          <p:cNvSpPr txBox="1">
            <a:spLocks noChangeArrowheads="1"/>
          </p:cNvSpPr>
          <p:nvPr/>
        </p:nvSpPr>
        <p:spPr bwMode="auto">
          <a:xfrm>
            <a:off x="1139825" y="4072387"/>
            <a:ext cx="6950075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Double the tail area obtained in step 2 to obtain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82637" name="Text Box 13"/>
          <p:cNvSpPr txBox="1">
            <a:spLocks noChangeArrowheads="1"/>
          </p:cNvSpPr>
          <p:nvPr/>
        </p:nvSpPr>
        <p:spPr bwMode="auto">
          <a:xfrm>
            <a:off x="1158875" y="2011363"/>
            <a:ext cx="7824578" cy="21236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If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in the upper tail 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0), compute the 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probability that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greater than or equal to the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value of the test statistic.  If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in the lower tail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&lt; 0), compute the probability that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less than or 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equal to the value of the test statistic. </a:t>
            </a:r>
          </a:p>
        </p:txBody>
      </p: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1158875" y="1535113"/>
            <a:ext cx="5930900" cy="493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Compute the value of the test statistic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8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8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utoUpdateAnimBg="0"/>
      <p:bldP spid="282628" grpId="0" autoUpdateAnimBg="0"/>
      <p:bldP spid="282630" grpId="0" animBg="1"/>
      <p:bldP spid="282632" grpId="0" animBg="1"/>
      <p:bldP spid="282633" grpId="0" animBg="1"/>
      <p:bldP spid="282634" grpId="0" animBg="1"/>
      <p:bldP spid="282635" grpId="0" animBg="1"/>
      <p:bldP spid="282636" grpId="0" autoUpdateAnimBg="0"/>
      <p:bldP spid="282637" grpId="0" autoUpdateAnimBg="0"/>
      <p:bldP spid="28263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685800" y="50800"/>
            <a:ext cx="77724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 to 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Hypothesis Testing</a:t>
            </a:r>
          </a:p>
        </p:txBody>
      </p:sp>
      <p:sp>
        <p:nvSpPr>
          <p:cNvPr id="284676" name="AutoShape 4"/>
          <p:cNvSpPr>
            <a:spLocks noChangeArrowheads="1"/>
          </p:cNvSpPr>
          <p:nvPr/>
        </p:nvSpPr>
        <p:spPr bwMode="auto">
          <a:xfrm rot="5400000">
            <a:off x="536575" y="122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698500" y="1206500"/>
            <a:ext cx="4343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critical values will occur in both the lower and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upper tails of the standard normal curve.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720725" y="3192463"/>
            <a:ext cx="60340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rejection rule is: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4679" name="AutoShape 7"/>
          <p:cNvSpPr>
            <a:spLocks noChangeArrowheads="1"/>
          </p:cNvSpPr>
          <p:nvPr/>
        </p:nvSpPr>
        <p:spPr bwMode="auto">
          <a:xfrm rot="5400000">
            <a:off x="536575" y="3314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698500" y="1963738"/>
            <a:ext cx="76136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Use the standard normal probability distribution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table to find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with an area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in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upper tail of the distribution).</a:t>
            </a:r>
          </a:p>
        </p:txBody>
      </p:sp>
      <p:sp>
        <p:nvSpPr>
          <p:cNvPr id="284681" name="AutoShape 9"/>
          <p:cNvSpPr>
            <a:spLocks noChangeArrowheads="1"/>
          </p:cNvSpPr>
          <p:nvPr/>
        </p:nvSpPr>
        <p:spPr bwMode="auto">
          <a:xfrm rot="5400000">
            <a:off x="536575" y="2095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 animBg="1"/>
      <p:bldP spid="284677" grpId="0" autoUpdateAnimBg="0"/>
      <p:bldP spid="284678" grpId="0" autoUpdateAnimBg="0"/>
      <p:bldP spid="284679" grpId="0" animBg="1"/>
      <p:bldP spid="284680" grpId="0" autoUpdateAnimBg="0"/>
      <p:bldP spid="2846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084263"/>
            <a:ext cx="5110163" cy="5413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Example:  Glow Toothpaste</a:t>
            </a:r>
            <a:r>
              <a:rPr lang="en-US"/>
              <a:t> </a:t>
            </a:r>
          </a:p>
        </p:txBody>
      </p:sp>
      <p:sp>
        <p:nvSpPr>
          <p:cNvPr id="21572" name="AutoShape 68"/>
          <p:cNvSpPr>
            <a:spLocks noChangeArrowheads="1"/>
          </p:cNvSpPr>
          <p:nvPr/>
        </p:nvSpPr>
        <p:spPr bwMode="auto">
          <a:xfrm rot="5400000">
            <a:off x="752475" y="1733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3" name="AutoShape 69"/>
          <p:cNvSpPr>
            <a:spLocks noChangeArrowheads="1"/>
          </p:cNvSpPr>
          <p:nvPr/>
        </p:nvSpPr>
        <p:spPr bwMode="auto">
          <a:xfrm rot="5400000">
            <a:off x="752475" y="3295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1082675" y="3195638"/>
            <a:ext cx="7343775" cy="184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Quality assurance procedures call for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continuation of the filling process if the sample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results are consistent with the assumption that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mean filling weight for the population of toothpaste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tubes is 6 oz.; otherwise the process will be adjusted.</a:t>
            </a:r>
          </a:p>
        </p:txBody>
      </p:sp>
      <p:sp>
        <p:nvSpPr>
          <p:cNvPr id="21575" name="Text Box 71"/>
          <p:cNvSpPr txBox="1">
            <a:spLocks noChangeArrowheads="1"/>
          </p:cNvSpPr>
          <p:nvPr/>
        </p:nvSpPr>
        <p:spPr bwMode="auto">
          <a:xfrm>
            <a:off x="1076325" y="1665288"/>
            <a:ext cx="7200900" cy="147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production line for Glow toothpaste is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designed to fill tubes with a mean weight of 6 oz.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Periodically, a sample of 30 tubes will be selected 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order to check the filling process.</a:t>
            </a:r>
          </a:p>
        </p:txBody>
      </p:sp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2" grpId="0" animBg="1"/>
      <p:bldP spid="21573" grpId="0" animBg="1"/>
      <p:bldP spid="21574" grpId="0" autoUpdateAnimBg="0"/>
      <p:bldP spid="2157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01" name="AutoShape 193"/>
          <p:cNvSpPr>
            <a:spLocks noChangeArrowheads="1"/>
          </p:cNvSpPr>
          <p:nvPr/>
        </p:nvSpPr>
        <p:spPr bwMode="auto">
          <a:xfrm rot="5400000">
            <a:off x="752475" y="1739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802" name="AutoShape 194"/>
          <p:cNvSpPr>
            <a:spLocks noChangeArrowheads="1"/>
          </p:cNvSpPr>
          <p:nvPr/>
        </p:nvSpPr>
        <p:spPr bwMode="auto">
          <a:xfrm rot="5400000">
            <a:off x="752475" y="3028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803" name="Text Box 195"/>
          <p:cNvSpPr txBox="1">
            <a:spLocks noChangeArrowheads="1"/>
          </p:cNvSpPr>
          <p:nvPr/>
        </p:nvSpPr>
        <p:spPr bwMode="auto">
          <a:xfrm>
            <a:off x="1038225" y="2919413"/>
            <a:ext cx="7378700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Perform a hypothesis test, at the .03 level of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significance, to help determine whether the filling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process should continue operating or be stopped and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corrected.</a:t>
            </a:r>
          </a:p>
        </p:txBody>
      </p:sp>
      <p:sp>
        <p:nvSpPr>
          <p:cNvPr id="196804" name="Text Box 196"/>
          <p:cNvSpPr txBox="1">
            <a:spLocks noChangeArrowheads="1"/>
          </p:cNvSpPr>
          <p:nvPr/>
        </p:nvSpPr>
        <p:spPr bwMode="auto">
          <a:xfrm>
            <a:off x="1019175" y="1636713"/>
            <a:ext cx="7234238" cy="1223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Assume that a sample of 30 toothpaste tubes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provides a sample mean of 6.1 oz.  The population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deviation is believed to be 0.2 oz.</a:t>
            </a:r>
          </a:p>
        </p:txBody>
      </p:sp>
      <p:sp>
        <p:nvSpPr>
          <p:cNvPr id="196805" name="Rectangle 197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96806" name="Rectangle 198"/>
          <p:cNvSpPr>
            <a:spLocks noChangeArrowheads="1"/>
          </p:cNvSpPr>
          <p:nvPr/>
        </p:nvSpPr>
        <p:spPr bwMode="auto">
          <a:xfrm>
            <a:off x="711200" y="1084263"/>
            <a:ext cx="5110163" cy="541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Glow Toothpaste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6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96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01" grpId="0" animBg="1"/>
      <p:bldP spid="196802" grpId="0" animBg="1"/>
      <p:bldP spid="196803" grpId="0" autoUpdateAnimBg="0"/>
      <p:bldP spid="19680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1181100" y="1733550"/>
            <a:ext cx="4267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216025" y="1785938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181100" y="2876550"/>
            <a:ext cx="49530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219200" y="292893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1181100" y="3714750"/>
            <a:ext cx="58293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1236663" y="37671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6237288" y="292576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.03</a:t>
            </a:r>
          </a:p>
        </p:txBody>
      </p:sp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698500" y="1106488"/>
            <a:ext cx="5949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grpSp>
        <p:nvGrpSpPr>
          <p:cNvPr id="285743" name="Group 47"/>
          <p:cNvGrpSpPr>
            <a:grpSpLocks/>
          </p:cNvGrpSpPr>
          <p:nvPr/>
        </p:nvGrpSpPr>
        <p:grpSpPr bwMode="auto">
          <a:xfrm>
            <a:off x="5643563" y="1820863"/>
            <a:ext cx="1398587" cy="822325"/>
            <a:chOff x="3543" y="1147"/>
            <a:chExt cx="881" cy="518"/>
          </a:xfrm>
        </p:grpSpPr>
        <p:sp>
          <p:nvSpPr>
            <p:cNvPr id="285744" name="Text Box 48"/>
            <p:cNvSpPr txBox="1">
              <a:spLocks noChangeArrowheads="1"/>
            </p:cNvSpPr>
            <p:nvPr/>
          </p:nvSpPr>
          <p:spPr bwMode="auto">
            <a:xfrm>
              <a:off x="3543" y="1147"/>
              <a:ext cx="881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 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= 6</a:t>
              </a:r>
            </a:p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</a:t>
              </a:r>
            </a:p>
          </p:txBody>
        </p:sp>
        <p:graphicFrame>
          <p:nvGraphicFramePr>
            <p:cNvPr id="285745" name="Object 49"/>
            <p:cNvGraphicFramePr>
              <a:graphicFrameLocks noChangeAspect="1"/>
            </p:cNvGraphicFramePr>
            <p:nvPr/>
          </p:nvGraphicFramePr>
          <p:xfrm>
            <a:off x="3946" y="1430"/>
            <a:ext cx="405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25480" imgH="393480" progId="Equation.DSMT4">
                    <p:embed/>
                  </p:oleObj>
                </mc:Choice>
                <mc:Fallback>
                  <p:oleObj name="Equation" r:id="rId3" imgW="825480" imgH="39348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1430"/>
                          <a:ext cx="405" cy="22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5746" name="AutoShape 5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47" name="AutoShape 51"/>
          <p:cNvSpPr>
            <a:spLocks noChangeArrowheads="1"/>
          </p:cNvSpPr>
          <p:nvPr/>
        </p:nvSpPr>
        <p:spPr bwMode="auto">
          <a:xfrm rot="5400000">
            <a:off x="771525" y="3079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48" name="AutoShape 52"/>
          <p:cNvSpPr>
            <a:spLocks noChangeArrowheads="1"/>
          </p:cNvSpPr>
          <p:nvPr/>
        </p:nvSpPr>
        <p:spPr bwMode="auto">
          <a:xfrm rot="5400000">
            <a:off x="771525" y="3898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50" name="Rectangle 54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285751" name="Object 5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32050" y="4422775"/>
          <a:ext cx="41211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17840" imgH="888840" progId="Equation.DSMT4">
                  <p:embed/>
                </p:oleObj>
              </mc:Choice>
              <mc:Fallback>
                <p:oleObj name="Equation" r:id="rId5" imgW="4317840" imgH="888840" progId="Equation.DSMT4">
                  <p:embed/>
                  <p:pic>
                    <p:nvPicPr>
                      <p:cNvPr id="0" name="Picture 5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422775"/>
                        <a:ext cx="412115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52" name="Oval 56"/>
          <p:cNvSpPr>
            <a:spLocks noChangeArrowheads="1"/>
          </p:cNvSpPr>
          <p:nvPr/>
        </p:nvSpPr>
        <p:spPr bwMode="auto">
          <a:xfrm>
            <a:off x="5695950" y="4514850"/>
            <a:ext cx="1047750" cy="4953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5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5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85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28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 animBg="1"/>
      <p:bldP spid="285699" grpId="0" autoUpdateAnimBg="0"/>
      <p:bldP spid="285700" grpId="0" animBg="1"/>
      <p:bldP spid="285701" grpId="0" autoUpdateAnimBg="0"/>
      <p:bldP spid="285702" grpId="0" animBg="1"/>
      <p:bldP spid="285703" grpId="0" autoUpdateAnimBg="0"/>
      <p:bldP spid="285704" grpId="0" autoUpdateAnimBg="0"/>
      <p:bldP spid="285746" grpId="0" animBg="1"/>
      <p:bldP spid="285747" grpId="0" animBg="1"/>
      <p:bldP spid="285748" grpId="0" animBg="1"/>
      <p:bldP spid="2857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5" name="Rectangle 35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6756" name="Rectangle 36"/>
          <p:cNvSpPr>
            <a:spLocks noChangeArrowheads="1"/>
          </p:cNvSpPr>
          <p:nvPr/>
        </p:nvSpPr>
        <p:spPr bwMode="auto">
          <a:xfrm>
            <a:off x="1181100" y="36004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6757" name="Text Box 37"/>
          <p:cNvSpPr txBox="1">
            <a:spLocks noChangeArrowheads="1"/>
          </p:cNvSpPr>
          <p:nvPr/>
        </p:nvSpPr>
        <p:spPr bwMode="auto">
          <a:xfrm>
            <a:off x="1255713" y="36528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86759" name="Text Box 39"/>
          <p:cNvSpPr txBox="1">
            <a:spLocks noChangeArrowheads="1"/>
          </p:cNvSpPr>
          <p:nvPr/>
        </p:nvSpPr>
        <p:spPr bwMode="auto">
          <a:xfrm>
            <a:off x="685800" y="1106488"/>
            <a:ext cx="314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86760" name="AutoShape 4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1" name="AutoShape 41"/>
          <p:cNvSpPr>
            <a:spLocks noChangeArrowheads="1"/>
          </p:cNvSpPr>
          <p:nvPr/>
        </p:nvSpPr>
        <p:spPr bwMode="auto">
          <a:xfrm rot="5400000">
            <a:off x="771525" y="3784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2" name="Rectangle 42"/>
          <p:cNvSpPr>
            <a:spLocks noChangeArrowheads="1"/>
          </p:cNvSpPr>
          <p:nvPr/>
        </p:nvSpPr>
        <p:spPr bwMode="auto">
          <a:xfrm>
            <a:off x="1181100" y="1733550"/>
            <a:ext cx="37719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6763" name="Text Box 43"/>
          <p:cNvSpPr txBox="1">
            <a:spLocks noChangeArrowheads="1"/>
          </p:cNvSpPr>
          <p:nvPr/>
        </p:nvSpPr>
        <p:spPr bwMode="auto">
          <a:xfrm>
            <a:off x="1236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86764" name="Text Box 44"/>
          <p:cNvSpPr txBox="1">
            <a:spLocks noChangeArrowheads="1"/>
          </p:cNvSpPr>
          <p:nvPr/>
        </p:nvSpPr>
        <p:spPr bwMode="auto">
          <a:xfrm>
            <a:off x="1716088" y="2376488"/>
            <a:ext cx="5989637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2.74, cumulative probability = .9969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2(1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.9969) =  .0062</a:t>
            </a:r>
          </a:p>
        </p:txBody>
      </p:sp>
      <p:sp>
        <p:nvSpPr>
          <p:cNvPr id="286765" name="Oval 45"/>
          <p:cNvSpPr>
            <a:spLocks noChangeArrowheads="1"/>
          </p:cNvSpPr>
          <p:nvPr/>
        </p:nvSpPr>
        <p:spPr bwMode="auto">
          <a:xfrm>
            <a:off x="5905500" y="2857500"/>
            <a:ext cx="952500" cy="4953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6" name="Text Box 46"/>
          <p:cNvSpPr txBox="1">
            <a:spLocks noChangeArrowheads="1"/>
          </p:cNvSpPr>
          <p:nvPr/>
        </p:nvSpPr>
        <p:spPr bwMode="auto">
          <a:xfrm>
            <a:off x="1577975" y="4221163"/>
            <a:ext cx="6492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.0062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.03,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86767" name="Rectangle 47"/>
          <p:cNvSpPr>
            <a:spLocks noChangeArrowheads="1"/>
          </p:cNvSpPr>
          <p:nvPr/>
        </p:nvSpPr>
        <p:spPr bwMode="auto">
          <a:xfrm>
            <a:off x="1371600" y="4751388"/>
            <a:ext cx="6743700" cy="1306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 to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infer that the alternative hypothesis is true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(i.e. the mean filling weight is not 6 ounces).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6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86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8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8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6" grpId="0" animBg="1"/>
      <p:bldP spid="286757" grpId="0" autoUpdateAnimBg="0"/>
      <p:bldP spid="286760" grpId="0" animBg="1"/>
      <p:bldP spid="286761" grpId="0" animBg="1"/>
      <p:bldP spid="286762" grpId="0" animBg="1"/>
      <p:bldP spid="286763" grpId="0" autoUpdateAnimBg="0"/>
      <p:bldP spid="286764" grpId="0" autoUpdateAnimBg="0"/>
      <p:bldP spid="286765" grpId="0" animBg="1"/>
      <p:bldP spid="286766" grpId="0" autoUpdateAnimBg="0"/>
      <p:bldP spid="28676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79" name="Rectangle 35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7780" name="Rectangle 36"/>
          <p:cNvSpPr>
            <a:spLocks noChangeArrowheads="1"/>
          </p:cNvSpPr>
          <p:nvPr/>
        </p:nvSpPr>
        <p:spPr bwMode="auto">
          <a:xfrm>
            <a:off x="819150" y="1631950"/>
            <a:ext cx="7562850" cy="4349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7781" name="Freeform 37"/>
          <p:cNvSpPr>
            <a:spLocks/>
          </p:cNvSpPr>
          <p:nvPr/>
        </p:nvSpPr>
        <p:spPr bwMode="auto">
          <a:xfrm>
            <a:off x="2308225" y="1839913"/>
            <a:ext cx="4514850" cy="3057525"/>
          </a:xfrm>
          <a:custGeom>
            <a:avLst/>
            <a:gdLst/>
            <a:ahLst/>
            <a:cxnLst>
              <a:cxn ang="0">
                <a:pos x="1339" y="18"/>
              </a:cxn>
              <a:cxn ang="0">
                <a:pos x="1258" y="99"/>
              </a:cxn>
              <a:cxn ang="0">
                <a:pos x="1192" y="202"/>
              </a:cxn>
              <a:cxn ang="0">
                <a:pos x="1138" y="310"/>
              </a:cxn>
              <a:cxn ang="0">
                <a:pos x="1096" y="418"/>
              </a:cxn>
              <a:cxn ang="0">
                <a:pos x="1051" y="513"/>
              </a:cxn>
              <a:cxn ang="0">
                <a:pos x="1006" y="639"/>
              </a:cxn>
              <a:cxn ang="0">
                <a:pos x="970" y="747"/>
              </a:cxn>
              <a:cxn ang="0">
                <a:pos x="946" y="850"/>
              </a:cxn>
              <a:cxn ang="0">
                <a:pos x="910" y="964"/>
              </a:cxn>
              <a:cxn ang="0">
                <a:pos x="877" y="1068"/>
              </a:cxn>
              <a:cxn ang="0">
                <a:pos x="844" y="1176"/>
              </a:cxn>
              <a:cxn ang="0">
                <a:pos x="800" y="1278"/>
              </a:cxn>
              <a:cxn ang="0">
                <a:pos x="742" y="1396"/>
              </a:cxn>
              <a:cxn ang="0">
                <a:pos x="679" y="1515"/>
              </a:cxn>
              <a:cxn ang="0">
                <a:pos x="595" y="1614"/>
              </a:cxn>
              <a:cxn ang="0">
                <a:pos x="496" y="1689"/>
              </a:cxn>
              <a:cxn ang="0">
                <a:pos x="382" y="1746"/>
              </a:cxn>
              <a:cxn ang="0">
                <a:pos x="298" y="1782"/>
              </a:cxn>
              <a:cxn ang="0">
                <a:pos x="193" y="1820"/>
              </a:cxn>
              <a:cxn ang="0">
                <a:pos x="67" y="1857"/>
              </a:cxn>
              <a:cxn ang="0">
                <a:pos x="1" y="1877"/>
              </a:cxn>
              <a:cxn ang="0">
                <a:pos x="2844" y="1920"/>
              </a:cxn>
              <a:cxn ang="0">
                <a:pos x="2776" y="1859"/>
              </a:cxn>
              <a:cxn ang="0">
                <a:pos x="2683" y="1833"/>
              </a:cxn>
              <a:cxn ang="0">
                <a:pos x="2566" y="1794"/>
              </a:cxn>
              <a:cxn ang="0">
                <a:pos x="2452" y="1746"/>
              </a:cxn>
              <a:cxn ang="0">
                <a:pos x="2320" y="1680"/>
              </a:cxn>
              <a:cxn ang="0">
                <a:pos x="2275" y="1650"/>
              </a:cxn>
              <a:cxn ang="0">
                <a:pos x="2200" y="1582"/>
              </a:cxn>
              <a:cxn ang="0">
                <a:pos x="2125" y="1485"/>
              </a:cxn>
              <a:cxn ang="0">
                <a:pos x="2062" y="1386"/>
              </a:cxn>
              <a:cxn ang="0">
                <a:pos x="2029" y="1326"/>
              </a:cxn>
              <a:cxn ang="0">
                <a:pos x="1963" y="1191"/>
              </a:cxn>
              <a:cxn ang="0">
                <a:pos x="1936" y="1107"/>
              </a:cxn>
              <a:cxn ang="0">
                <a:pos x="1903" y="1011"/>
              </a:cxn>
              <a:cxn ang="0">
                <a:pos x="1867" y="891"/>
              </a:cxn>
              <a:cxn ang="0">
                <a:pos x="1831" y="771"/>
              </a:cxn>
              <a:cxn ang="0">
                <a:pos x="1792" y="642"/>
              </a:cxn>
              <a:cxn ang="0">
                <a:pos x="1741" y="504"/>
              </a:cxn>
              <a:cxn ang="0">
                <a:pos x="1699" y="399"/>
              </a:cxn>
              <a:cxn ang="0">
                <a:pos x="1657" y="312"/>
              </a:cxn>
              <a:cxn ang="0">
                <a:pos x="1621" y="228"/>
              </a:cxn>
              <a:cxn ang="0">
                <a:pos x="1564" y="135"/>
              </a:cxn>
              <a:cxn ang="0">
                <a:pos x="1588" y="174"/>
              </a:cxn>
              <a:cxn ang="0">
                <a:pos x="1552" y="129"/>
              </a:cxn>
              <a:cxn ang="0">
                <a:pos x="1501" y="57"/>
              </a:cxn>
              <a:cxn ang="0">
                <a:pos x="1432" y="6"/>
              </a:cxn>
            </a:cxnLst>
            <a:rect l="0" t="0" r="r" b="b"/>
            <a:pathLst>
              <a:path w="2844" h="1926">
                <a:moveTo>
                  <a:pt x="1399" y="3"/>
                </a:moveTo>
                <a:lnTo>
                  <a:pt x="1372" y="6"/>
                </a:lnTo>
                <a:lnTo>
                  <a:pt x="1339" y="18"/>
                </a:lnTo>
                <a:lnTo>
                  <a:pt x="1308" y="30"/>
                </a:lnTo>
                <a:lnTo>
                  <a:pt x="1288" y="62"/>
                </a:lnTo>
                <a:lnTo>
                  <a:pt x="1258" y="99"/>
                </a:lnTo>
                <a:lnTo>
                  <a:pt x="1228" y="130"/>
                </a:lnTo>
                <a:lnTo>
                  <a:pt x="1210" y="160"/>
                </a:lnTo>
                <a:lnTo>
                  <a:pt x="1192" y="202"/>
                </a:lnTo>
                <a:lnTo>
                  <a:pt x="1168" y="232"/>
                </a:lnTo>
                <a:lnTo>
                  <a:pt x="1156" y="274"/>
                </a:lnTo>
                <a:lnTo>
                  <a:pt x="1138" y="310"/>
                </a:lnTo>
                <a:lnTo>
                  <a:pt x="1120" y="354"/>
                </a:lnTo>
                <a:lnTo>
                  <a:pt x="1108" y="382"/>
                </a:lnTo>
                <a:lnTo>
                  <a:pt x="1096" y="418"/>
                </a:lnTo>
                <a:lnTo>
                  <a:pt x="1078" y="447"/>
                </a:lnTo>
                <a:lnTo>
                  <a:pt x="1063" y="483"/>
                </a:lnTo>
                <a:lnTo>
                  <a:pt x="1051" y="513"/>
                </a:lnTo>
                <a:lnTo>
                  <a:pt x="1036" y="552"/>
                </a:lnTo>
                <a:lnTo>
                  <a:pt x="1021" y="594"/>
                </a:lnTo>
                <a:lnTo>
                  <a:pt x="1006" y="639"/>
                </a:lnTo>
                <a:lnTo>
                  <a:pt x="997" y="678"/>
                </a:lnTo>
                <a:lnTo>
                  <a:pt x="982" y="714"/>
                </a:lnTo>
                <a:lnTo>
                  <a:pt x="970" y="747"/>
                </a:lnTo>
                <a:lnTo>
                  <a:pt x="961" y="783"/>
                </a:lnTo>
                <a:lnTo>
                  <a:pt x="952" y="819"/>
                </a:lnTo>
                <a:lnTo>
                  <a:pt x="946" y="850"/>
                </a:lnTo>
                <a:lnTo>
                  <a:pt x="940" y="886"/>
                </a:lnTo>
                <a:lnTo>
                  <a:pt x="928" y="922"/>
                </a:lnTo>
                <a:lnTo>
                  <a:pt x="910" y="964"/>
                </a:lnTo>
                <a:lnTo>
                  <a:pt x="904" y="994"/>
                </a:lnTo>
                <a:lnTo>
                  <a:pt x="892" y="1030"/>
                </a:lnTo>
                <a:lnTo>
                  <a:pt x="877" y="1068"/>
                </a:lnTo>
                <a:lnTo>
                  <a:pt x="868" y="1098"/>
                </a:lnTo>
                <a:lnTo>
                  <a:pt x="856" y="1134"/>
                </a:lnTo>
                <a:lnTo>
                  <a:pt x="844" y="1176"/>
                </a:lnTo>
                <a:lnTo>
                  <a:pt x="829" y="1215"/>
                </a:lnTo>
                <a:lnTo>
                  <a:pt x="812" y="1254"/>
                </a:lnTo>
                <a:lnTo>
                  <a:pt x="800" y="1278"/>
                </a:lnTo>
                <a:lnTo>
                  <a:pt x="793" y="1311"/>
                </a:lnTo>
                <a:lnTo>
                  <a:pt x="772" y="1359"/>
                </a:lnTo>
                <a:lnTo>
                  <a:pt x="742" y="1396"/>
                </a:lnTo>
                <a:lnTo>
                  <a:pt x="721" y="1446"/>
                </a:lnTo>
                <a:lnTo>
                  <a:pt x="703" y="1479"/>
                </a:lnTo>
                <a:lnTo>
                  <a:pt x="679" y="1515"/>
                </a:lnTo>
                <a:lnTo>
                  <a:pt x="655" y="1545"/>
                </a:lnTo>
                <a:lnTo>
                  <a:pt x="628" y="1584"/>
                </a:lnTo>
                <a:lnTo>
                  <a:pt x="595" y="1614"/>
                </a:lnTo>
                <a:lnTo>
                  <a:pt x="571" y="1635"/>
                </a:lnTo>
                <a:lnTo>
                  <a:pt x="532" y="1665"/>
                </a:lnTo>
                <a:lnTo>
                  <a:pt x="496" y="1689"/>
                </a:lnTo>
                <a:lnTo>
                  <a:pt x="462" y="1710"/>
                </a:lnTo>
                <a:lnTo>
                  <a:pt x="423" y="1728"/>
                </a:lnTo>
                <a:lnTo>
                  <a:pt x="382" y="1746"/>
                </a:lnTo>
                <a:lnTo>
                  <a:pt x="355" y="1758"/>
                </a:lnTo>
                <a:lnTo>
                  <a:pt x="324" y="1770"/>
                </a:lnTo>
                <a:lnTo>
                  <a:pt x="298" y="1782"/>
                </a:lnTo>
                <a:lnTo>
                  <a:pt x="264" y="1794"/>
                </a:lnTo>
                <a:lnTo>
                  <a:pt x="232" y="1808"/>
                </a:lnTo>
                <a:lnTo>
                  <a:pt x="193" y="1820"/>
                </a:lnTo>
                <a:lnTo>
                  <a:pt x="154" y="1832"/>
                </a:lnTo>
                <a:lnTo>
                  <a:pt x="109" y="1847"/>
                </a:lnTo>
                <a:lnTo>
                  <a:pt x="67" y="1857"/>
                </a:lnTo>
                <a:lnTo>
                  <a:pt x="31" y="1869"/>
                </a:lnTo>
                <a:lnTo>
                  <a:pt x="12" y="1874"/>
                </a:lnTo>
                <a:lnTo>
                  <a:pt x="1" y="1877"/>
                </a:lnTo>
                <a:lnTo>
                  <a:pt x="1" y="1926"/>
                </a:lnTo>
                <a:lnTo>
                  <a:pt x="0" y="1920"/>
                </a:lnTo>
                <a:lnTo>
                  <a:pt x="2844" y="1920"/>
                </a:lnTo>
                <a:lnTo>
                  <a:pt x="2842" y="1874"/>
                </a:lnTo>
                <a:lnTo>
                  <a:pt x="2809" y="1868"/>
                </a:lnTo>
                <a:lnTo>
                  <a:pt x="2776" y="1859"/>
                </a:lnTo>
                <a:lnTo>
                  <a:pt x="2748" y="1850"/>
                </a:lnTo>
                <a:lnTo>
                  <a:pt x="2712" y="1839"/>
                </a:lnTo>
                <a:lnTo>
                  <a:pt x="2683" y="1833"/>
                </a:lnTo>
                <a:lnTo>
                  <a:pt x="2650" y="1821"/>
                </a:lnTo>
                <a:lnTo>
                  <a:pt x="2608" y="1806"/>
                </a:lnTo>
                <a:lnTo>
                  <a:pt x="2566" y="1794"/>
                </a:lnTo>
                <a:lnTo>
                  <a:pt x="2524" y="1776"/>
                </a:lnTo>
                <a:lnTo>
                  <a:pt x="2494" y="1764"/>
                </a:lnTo>
                <a:lnTo>
                  <a:pt x="2452" y="1746"/>
                </a:lnTo>
                <a:lnTo>
                  <a:pt x="2416" y="1728"/>
                </a:lnTo>
                <a:lnTo>
                  <a:pt x="2365" y="1704"/>
                </a:lnTo>
                <a:lnTo>
                  <a:pt x="2320" y="1680"/>
                </a:lnTo>
                <a:lnTo>
                  <a:pt x="2307" y="1670"/>
                </a:lnTo>
                <a:lnTo>
                  <a:pt x="2290" y="1662"/>
                </a:lnTo>
                <a:lnTo>
                  <a:pt x="2275" y="1650"/>
                </a:lnTo>
                <a:lnTo>
                  <a:pt x="2256" y="1634"/>
                </a:lnTo>
                <a:lnTo>
                  <a:pt x="2221" y="1611"/>
                </a:lnTo>
                <a:lnTo>
                  <a:pt x="2200" y="1582"/>
                </a:lnTo>
                <a:lnTo>
                  <a:pt x="2182" y="1558"/>
                </a:lnTo>
                <a:lnTo>
                  <a:pt x="2152" y="1522"/>
                </a:lnTo>
                <a:lnTo>
                  <a:pt x="2125" y="1485"/>
                </a:lnTo>
                <a:lnTo>
                  <a:pt x="2101" y="1452"/>
                </a:lnTo>
                <a:lnTo>
                  <a:pt x="2080" y="1419"/>
                </a:lnTo>
                <a:lnTo>
                  <a:pt x="2062" y="1386"/>
                </a:lnTo>
                <a:lnTo>
                  <a:pt x="2047" y="1356"/>
                </a:lnTo>
                <a:lnTo>
                  <a:pt x="2011" y="1293"/>
                </a:lnTo>
                <a:lnTo>
                  <a:pt x="2029" y="1326"/>
                </a:lnTo>
                <a:lnTo>
                  <a:pt x="1996" y="1257"/>
                </a:lnTo>
                <a:lnTo>
                  <a:pt x="1975" y="1218"/>
                </a:lnTo>
                <a:lnTo>
                  <a:pt x="1963" y="1191"/>
                </a:lnTo>
                <a:lnTo>
                  <a:pt x="1954" y="1161"/>
                </a:lnTo>
                <a:lnTo>
                  <a:pt x="1942" y="1140"/>
                </a:lnTo>
                <a:lnTo>
                  <a:pt x="1936" y="1107"/>
                </a:lnTo>
                <a:lnTo>
                  <a:pt x="1924" y="1083"/>
                </a:lnTo>
                <a:lnTo>
                  <a:pt x="1915" y="1053"/>
                </a:lnTo>
                <a:lnTo>
                  <a:pt x="1903" y="1011"/>
                </a:lnTo>
                <a:lnTo>
                  <a:pt x="1888" y="978"/>
                </a:lnTo>
                <a:lnTo>
                  <a:pt x="1873" y="930"/>
                </a:lnTo>
                <a:lnTo>
                  <a:pt x="1867" y="891"/>
                </a:lnTo>
                <a:lnTo>
                  <a:pt x="1855" y="852"/>
                </a:lnTo>
                <a:lnTo>
                  <a:pt x="1846" y="819"/>
                </a:lnTo>
                <a:lnTo>
                  <a:pt x="1831" y="771"/>
                </a:lnTo>
                <a:lnTo>
                  <a:pt x="1819" y="729"/>
                </a:lnTo>
                <a:lnTo>
                  <a:pt x="1801" y="681"/>
                </a:lnTo>
                <a:lnTo>
                  <a:pt x="1792" y="642"/>
                </a:lnTo>
                <a:lnTo>
                  <a:pt x="1774" y="600"/>
                </a:lnTo>
                <a:lnTo>
                  <a:pt x="1762" y="546"/>
                </a:lnTo>
                <a:lnTo>
                  <a:pt x="1741" y="504"/>
                </a:lnTo>
                <a:lnTo>
                  <a:pt x="1726" y="465"/>
                </a:lnTo>
                <a:lnTo>
                  <a:pt x="1714" y="432"/>
                </a:lnTo>
                <a:lnTo>
                  <a:pt x="1699" y="399"/>
                </a:lnTo>
                <a:lnTo>
                  <a:pt x="1675" y="345"/>
                </a:lnTo>
                <a:lnTo>
                  <a:pt x="1687" y="375"/>
                </a:lnTo>
                <a:lnTo>
                  <a:pt x="1657" y="312"/>
                </a:lnTo>
                <a:lnTo>
                  <a:pt x="1645" y="285"/>
                </a:lnTo>
                <a:lnTo>
                  <a:pt x="1630" y="252"/>
                </a:lnTo>
                <a:lnTo>
                  <a:pt x="1621" y="228"/>
                </a:lnTo>
                <a:lnTo>
                  <a:pt x="1609" y="207"/>
                </a:lnTo>
                <a:lnTo>
                  <a:pt x="1579" y="156"/>
                </a:lnTo>
                <a:lnTo>
                  <a:pt x="1564" y="135"/>
                </a:lnTo>
                <a:lnTo>
                  <a:pt x="1564" y="141"/>
                </a:lnTo>
                <a:lnTo>
                  <a:pt x="1573" y="144"/>
                </a:lnTo>
                <a:lnTo>
                  <a:pt x="1588" y="174"/>
                </a:lnTo>
                <a:lnTo>
                  <a:pt x="1594" y="192"/>
                </a:lnTo>
                <a:lnTo>
                  <a:pt x="1579" y="156"/>
                </a:lnTo>
                <a:lnTo>
                  <a:pt x="1552" y="129"/>
                </a:lnTo>
                <a:lnTo>
                  <a:pt x="1540" y="105"/>
                </a:lnTo>
                <a:lnTo>
                  <a:pt x="1519" y="81"/>
                </a:lnTo>
                <a:lnTo>
                  <a:pt x="1501" y="57"/>
                </a:lnTo>
                <a:lnTo>
                  <a:pt x="1480" y="39"/>
                </a:lnTo>
                <a:lnTo>
                  <a:pt x="1456" y="18"/>
                </a:lnTo>
                <a:lnTo>
                  <a:pt x="1432" y="6"/>
                </a:lnTo>
                <a:lnTo>
                  <a:pt x="1417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2" name="Rectangle 38"/>
          <p:cNvSpPr>
            <a:spLocks noChangeArrowheads="1"/>
          </p:cNvSpPr>
          <p:nvPr/>
        </p:nvSpPr>
        <p:spPr bwMode="auto">
          <a:xfrm>
            <a:off x="7091363" y="3516313"/>
            <a:ext cx="9699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  .015</a:t>
            </a:r>
            <a:endParaRPr lang="en-US" sz="2400">
              <a:effectLst/>
              <a:latin typeface="Symbol" pitchFamily="18" charset="2"/>
            </a:endParaRPr>
          </a:p>
        </p:txBody>
      </p:sp>
      <p:sp>
        <p:nvSpPr>
          <p:cNvPr id="287783" name="Freeform 39"/>
          <p:cNvSpPr>
            <a:spLocks/>
          </p:cNvSpPr>
          <p:nvPr/>
        </p:nvSpPr>
        <p:spPr bwMode="auto">
          <a:xfrm>
            <a:off x="6115050" y="4560888"/>
            <a:ext cx="709613" cy="32702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18"/>
              </a:cxn>
              <a:cxn ang="0">
                <a:pos x="0" y="39"/>
              </a:cxn>
              <a:cxn ang="0">
                <a:pos x="0" y="66"/>
              </a:cxn>
              <a:cxn ang="0">
                <a:pos x="1" y="95"/>
              </a:cxn>
              <a:cxn ang="0">
                <a:pos x="1" y="119"/>
              </a:cxn>
              <a:cxn ang="0">
                <a:pos x="1" y="143"/>
              </a:cxn>
              <a:cxn ang="0">
                <a:pos x="1" y="167"/>
              </a:cxn>
              <a:cxn ang="0">
                <a:pos x="0" y="198"/>
              </a:cxn>
              <a:cxn ang="0">
                <a:pos x="447" y="198"/>
              </a:cxn>
              <a:cxn ang="0">
                <a:pos x="447" y="150"/>
              </a:cxn>
              <a:cxn ang="0">
                <a:pos x="444" y="153"/>
              </a:cxn>
              <a:cxn ang="0">
                <a:pos x="425" y="143"/>
              </a:cxn>
              <a:cxn ang="0">
                <a:pos x="401" y="143"/>
              </a:cxn>
              <a:cxn ang="0">
                <a:pos x="377" y="135"/>
              </a:cxn>
              <a:cxn ang="0">
                <a:pos x="353" y="135"/>
              </a:cxn>
              <a:cxn ang="0">
                <a:pos x="329" y="127"/>
              </a:cxn>
              <a:cxn ang="0">
                <a:pos x="305" y="119"/>
              </a:cxn>
              <a:cxn ang="0">
                <a:pos x="281" y="111"/>
              </a:cxn>
              <a:cxn ang="0">
                <a:pos x="258" y="102"/>
              </a:cxn>
              <a:cxn ang="0">
                <a:pos x="234" y="96"/>
              </a:cxn>
              <a:cxn ang="0">
                <a:pos x="209" y="87"/>
              </a:cxn>
              <a:cxn ang="0">
                <a:pos x="185" y="79"/>
              </a:cxn>
              <a:cxn ang="0">
                <a:pos x="162" y="69"/>
              </a:cxn>
              <a:cxn ang="0">
                <a:pos x="135" y="60"/>
              </a:cxn>
              <a:cxn ang="0">
                <a:pos x="111" y="54"/>
              </a:cxn>
              <a:cxn ang="0">
                <a:pos x="87" y="42"/>
              </a:cxn>
              <a:cxn ang="0">
                <a:pos x="63" y="30"/>
              </a:cxn>
              <a:cxn ang="0">
                <a:pos x="41" y="23"/>
              </a:cxn>
              <a:cxn ang="0">
                <a:pos x="17" y="15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447" h="198">
                <a:moveTo>
                  <a:pt x="0" y="3"/>
                </a:moveTo>
                <a:lnTo>
                  <a:pt x="0" y="18"/>
                </a:lnTo>
                <a:lnTo>
                  <a:pt x="0" y="39"/>
                </a:lnTo>
                <a:lnTo>
                  <a:pt x="0" y="66"/>
                </a:lnTo>
                <a:lnTo>
                  <a:pt x="1" y="95"/>
                </a:lnTo>
                <a:lnTo>
                  <a:pt x="1" y="119"/>
                </a:lnTo>
                <a:lnTo>
                  <a:pt x="1" y="143"/>
                </a:lnTo>
                <a:lnTo>
                  <a:pt x="1" y="167"/>
                </a:lnTo>
                <a:lnTo>
                  <a:pt x="0" y="198"/>
                </a:lnTo>
                <a:lnTo>
                  <a:pt x="447" y="198"/>
                </a:lnTo>
                <a:lnTo>
                  <a:pt x="447" y="150"/>
                </a:lnTo>
                <a:lnTo>
                  <a:pt x="444" y="153"/>
                </a:lnTo>
                <a:lnTo>
                  <a:pt x="425" y="143"/>
                </a:lnTo>
                <a:lnTo>
                  <a:pt x="401" y="143"/>
                </a:lnTo>
                <a:lnTo>
                  <a:pt x="377" y="135"/>
                </a:lnTo>
                <a:lnTo>
                  <a:pt x="353" y="135"/>
                </a:lnTo>
                <a:lnTo>
                  <a:pt x="329" y="127"/>
                </a:lnTo>
                <a:lnTo>
                  <a:pt x="305" y="119"/>
                </a:lnTo>
                <a:lnTo>
                  <a:pt x="281" y="111"/>
                </a:lnTo>
                <a:lnTo>
                  <a:pt x="258" y="102"/>
                </a:lnTo>
                <a:lnTo>
                  <a:pt x="234" y="96"/>
                </a:lnTo>
                <a:lnTo>
                  <a:pt x="209" y="87"/>
                </a:lnTo>
                <a:lnTo>
                  <a:pt x="185" y="79"/>
                </a:lnTo>
                <a:lnTo>
                  <a:pt x="162" y="69"/>
                </a:lnTo>
                <a:lnTo>
                  <a:pt x="135" y="60"/>
                </a:lnTo>
                <a:lnTo>
                  <a:pt x="111" y="54"/>
                </a:lnTo>
                <a:lnTo>
                  <a:pt x="87" y="42"/>
                </a:lnTo>
                <a:lnTo>
                  <a:pt x="63" y="30"/>
                </a:lnTo>
                <a:lnTo>
                  <a:pt x="41" y="23"/>
                </a:lnTo>
                <a:lnTo>
                  <a:pt x="17" y="15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6130925" y="3754438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5" name="Rectangle 41"/>
          <p:cNvSpPr>
            <a:spLocks noChangeArrowheads="1"/>
          </p:cNvSpPr>
          <p:nvPr/>
        </p:nvSpPr>
        <p:spPr bwMode="auto">
          <a:xfrm>
            <a:off x="4402138" y="508317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87786" name="Rectangle 42"/>
          <p:cNvSpPr>
            <a:spLocks noChangeArrowheads="1"/>
          </p:cNvSpPr>
          <p:nvPr/>
        </p:nvSpPr>
        <p:spPr bwMode="auto">
          <a:xfrm>
            <a:off x="5329238" y="5397500"/>
            <a:ext cx="15398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 baseline="-25000">
                <a:effectLst/>
                <a:latin typeface="Book Antiqua" pitchFamily="18" charset="0"/>
              </a:rPr>
              <a:t>/2</a:t>
            </a:r>
            <a:r>
              <a:rPr lang="en-US" sz="2400">
                <a:effectLst/>
                <a:latin typeface="Book Antiqua" pitchFamily="18" charset="0"/>
              </a:rPr>
              <a:t> = 2.17</a:t>
            </a:r>
          </a:p>
        </p:txBody>
      </p:sp>
      <p:sp>
        <p:nvSpPr>
          <p:cNvPr id="287787" name="Rectangle 43"/>
          <p:cNvSpPr>
            <a:spLocks noChangeArrowheads="1"/>
          </p:cNvSpPr>
          <p:nvPr/>
        </p:nvSpPr>
        <p:spPr bwMode="auto">
          <a:xfrm>
            <a:off x="7100888" y="4625975"/>
            <a:ext cx="327025" cy="48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6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87788" name="Freeform 44"/>
          <p:cNvSpPr>
            <a:spLocks/>
          </p:cNvSpPr>
          <p:nvPr/>
        </p:nvSpPr>
        <p:spPr bwMode="auto">
          <a:xfrm>
            <a:off x="2305050" y="4546600"/>
            <a:ext cx="738188" cy="350838"/>
          </a:xfrm>
          <a:custGeom>
            <a:avLst/>
            <a:gdLst/>
            <a:ahLst/>
            <a:cxnLst>
              <a:cxn ang="0">
                <a:pos x="462" y="0"/>
              </a:cxn>
              <a:cxn ang="0">
                <a:pos x="462" y="25"/>
              </a:cxn>
              <a:cxn ang="0">
                <a:pos x="462" y="47"/>
              </a:cxn>
              <a:cxn ang="0">
                <a:pos x="462" y="72"/>
              </a:cxn>
              <a:cxn ang="0">
                <a:pos x="463" y="96"/>
              </a:cxn>
              <a:cxn ang="0">
                <a:pos x="463" y="121"/>
              </a:cxn>
              <a:cxn ang="0">
                <a:pos x="463" y="145"/>
              </a:cxn>
              <a:cxn ang="0">
                <a:pos x="463" y="170"/>
              </a:cxn>
              <a:cxn ang="0">
                <a:pos x="462" y="218"/>
              </a:cxn>
              <a:cxn ang="0">
                <a:pos x="0" y="221"/>
              </a:cxn>
              <a:cxn ang="0">
                <a:pos x="0" y="171"/>
              </a:cxn>
              <a:cxn ang="0">
                <a:pos x="17" y="170"/>
              </a:cxn>
              <a:cxn ang="0">
                <a:pos x="35" y="163"/>
              </a:cxn>
              <a:cxn ang="0">
                <a:pos x="54" y="157"/>
              </a:cxn>
              <a:cxn ang="0">
                <a:pos x="86" y="148"/>
              </a:cxn>
              <a:cxn ang="0">
                <a:pos x="110" y="142"/>
              </a:cxn>
              <a:cxn ang="0">
                <a:pos x="132" y="133"/>
              </a:cxn>
              <a:cxn ang="0">
                <a:pos x="159" y="127"/>
              </a:cxn>
              <a:cxn ang="0">
                <a:pos x="182" y="118"/>
              </a:cxn>
              <a:cxn ang="0">
                <a:pos x="207" y="112"/>
              </a:cxn>
              <a:cxn ang="0">
                <a:pos x="231" y="104"/>
              </a:cxn>
              <a:cxn ang="0">
                <a:pos x="252" y="94"/>
              </a:cxn>
              <a:cxn ang="0">
                <a:pos x="279" y="84"/>
              </a:cxn>
              <a:cxn ang="0">
                <a:pos x="303" y="76"/>
              </a:cxn>
              <a:cxn ang="0">
                <a:pos x="327" y="66"/>
              </a:cxn>
              <a:cxn ang="0">
                <a:pos x="351" y="53"/>
              </a:cxn>
              <a:cxn ang="0">
                <a:pos x="375" y="46"/>
              </a:cxn>
              <a:cxn ang="0">
                <a:pos x="399" y="37"/>
              </a:cxn>
              <a:cxn ang="0">
                <a:pos x="423" y="21"/>
              </a:cxn>
              <a:cxn ang="0">
                <a:pos x="447" y="13"/>
              </a:cxn>
              <a:cxn ang="0">
                <a:pos x="464" y="2"/>
              </a:cxn>
              <a:cxn ang="0">
                <a:pos x="465" y="2"/>
              </a:cxn>
            </a:cxnLst>
            <a:rect l="0" t="0" r="r" b="b"/>
            <a:pathLst>
              <a:path w="465" h="221">
                <a:moveTo>
                  <a:pt x="462" y="0"/>
                </a:moveTo>
                <a:lnTo>
                  <a:pt x="462" y="25"/>
                </a:lnTo>
                <a:lnTo>
                  <a:pt x="462" y="47"/>
                </a:lnTo>
                <a:lnTo>
                  <a:pt x="462" y="72"/>
                </a:lnTo>
                <a:lnTo>
                  <a:pt x="463" y="96"/>
                </a:lnTo>
                <a:lnTo>
                  <a:pt x="463" y="121"/>
                </a:lnTo>
                <a:lnTo>
                  <a:pt x="463" y="145"/>
                </a:lnTo>
                <a:lnTo>
                  <a:pt x="463" y="170"/>
                </a:lnTo>
                <a:lnTo>
                  <a:pt x="462" y="218"/>
                </a:lnTo>
                <a:lnTo>
                  <a:pt x="0" y="221"/>
                </a:lnTo>
                <a:lnTo>
                  <a:pt x="0" y="171"/>
                </a:lnTo>
                <a:lnTo>
                  <a:pt x="17" y="170"/>
                </a:lnTo>
                <a:lnTo>
                  <a:pt x="35" y="163"/>
                </a:lnTo>
                <a:lnTo>
                  <a:pt x="54" y="157"/>
                </a:lnTo>
                <a:lnTo>
                  <a:pt x="86" y="148"/>
                </a:lnTo>
                <a:lnTo>
                  <a:pt x="110" y="142"/>
                </a:lnTo>
                <a:lnTo>
                  <a:pt x="132" y="133"/>
                </a:lnTo>
                <a:lnTo>
                  <a:pt x="159" y="127"/>
                </a:lnTo>
                <a:lnTo>
                  <a:pt x="182" y="118"/>
                </a:lnTo>
                <a:lnTo>
                  <a:pt x="207" y="112"/>
                </a:lnTo>
                <a:lnTo>
                  <a:pt x="231" y="104"/>
                </a:lnTo>
                <a:lnTo>
                  <a:pt x="252" y="94"/>
                </a:lnTo>
                <a:lnTo>
                  <a:pt x="279" y="84"/>
                </a:lnTo>
                <a:lnTo>
                  <a:pt x="303" y="76"/>
                </a:lnTo>
                <a:lnTo>
                  <a:pt x="327" y="66"/>
                </a:lnTo>
                <a:lnTo>
                  <a:pt x="351" y="53"/>
                </a:lnTo>
                <a:lnTo>
                  <a:pt x="375" y="46"/>
                </a:lnTo>
                <a:lnTo>
                  <a:pt x="399" y="37"/>
                </a:lnTo>
                <a:lnTo>
                  <a:pt x="423" y="21"/>
                </a:lnTo>
                <a:lnTo>
                  <a:pt x="447" y="13"/>
                </a:lnTo>
                <a:lnTo>
                  <a:pt x="464" y="2"/>
                </a:lnTo>
                <a:lnTo>
                  <a:pt x="465" y="2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 flipH="1">
            <a:off x="2079625" y="3754438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0" name="Line 46"/>
          <p:cNvSpPr>
            <a:spLocks noChangeShapeType="1"/>
          </p:cNvSpPr>
          <p:nvPr/>
        </p:nvSpPr>
        <p:spPr bwMode="auto">
          <a:xfrm>
            <a:off x="2058988" y="489108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791" name="Group 47"/>
          <p:cNvGrpSpPr>
            <a:grpSpLocks/>
          </p:cNvGrpSpPr>
          <p:nvPr/>
        </p:nvGrpSpPr>
        <p:grpSpPr bwMode="auto">
          <a:xfrm>
            <a:off x="2190750" y="1776413"/>
            <a:ext cx="4835525" cy="2941637"/>
            <a:chOff x="1380" y="1175"/>
            <a:chExt cx="3046" cy="1853"/>
          </a:xfrm>
        </p:grpSpPr>
        <p:sp>
          <p:nvSpPr>
            <p:cNvPr id="287792" name="Arc 48"/>
            <p:cNvSpPr>
              <a:spLocks/>
            </p:cNvSpPr>
            <p:nvPr/>
          </p:nvSpPr>
          <p:spPr bwMode="auto">
            <a:xfrm rot="4500000">
              <a:off x="3168" y="2280"/>
              <a:ext cx="764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78 w 18778"/>
                <a:gd name="T1" fmla="*/ 10674 h 21600"/>
                <a:gd name="T2" fmla="*/ 0 w 18778"/>
                <a:gd name="T3" fmla="*/ 21600 h 21600"/>
                <a:gd name="T4" fmla="*/ 0 w 1877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78" h="21600" fill="none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</a:path>
                <a:path w="18778" h="21600" stroke="0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3" name="Arc 49"/>
            <p:cNvSpPr>
              <a:spLocks/>
            </p:cNvSpPr>
            <p:nvPr/>
          </p:nvSpPr>
          <p:spPr bwMode="auto">
            <a:xfrm rot="6300000">
              <a:off x="2143" y="1541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4" name="Arc 50"/>
            <p:cNvSpPr>
              <a:spLocks/>
            </p:cNvSpPr>
            <p:nvPr/>
          </p:nvSpPr>
          <p:spPr bwMode="auto">
            <a:xfrm rot="16980000">
              <a:off x="1764" y="2305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5" name="Arc 51"/>
            <p:cNvSpPr>
              <a:spLocks/>
            </p:cNvSpPr>
            <p:nvPr/>
          </p:nvSpPr>
          <p:spPr bwMode="auto">
            <a:xfrm rot="15300000">
              <a:off x="2604" y="1543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6" name="Arc 52"/>
            <p:cNvSpPr>
              <a:spLocks/>
            </p:cNvSpPr>
            <p:nvPr/>
          </p:nvSpPr>
          <p:spPr bwMode="auto">
            <a:xfrm rot="720000">
              <a:off x="3619" y="2807"/>
              <a:ext cx="807" cy="221"/>
            </a:xfrm>
            <a:custGeom>
              <a:avLst/>
              <a:gdLst>
                <a:gd name="G0" fmla="+- 20857 0 0"/>
                <a:gd name="G1" fmla="+- 0 0 0"/>
                <a:gd name="G2" fmla="+- 21600 0 0"/>
                <a:gd name="T0" fmla="*/ 18718 w 20857"/>
                <a:gd name="T1" fmla="*/ 21494 h 21494"/>
                <a:gd name="T2" fmla="*/ 0 w 20857"/>
                <a:gd name="T3" fmla="*/ 5616 h 21494"/>
                <a:gd name="T4" fmla="*/ 20857 w 20857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57" h="21494" fill="none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</a:path>
                <a:path w="20857" h="21494" stroke="0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  <a:lnTo>
                    <a:pt x="2085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7" name="Arc 53"/>
            <p:cNvSpPr>
              <a:spLocks/>
            </p:cNvSpPr>
            <p:nvPr/>
          </p:nvSpPr>
          <p:spPr bwMode="auto">
            <a:xfrm rot="20760000">
              <a:off x="1380" y="2857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798" name="Rectangle 54"/>
          <p:cNvSpPr>
            <a:spLocks noChangeArrowheads="1"/>
          </p:cNvSpPr>
          <p:nvPr/>
        </p:nvSpPr>
        <p:spPr bwMode="auto">
          <a:xfrm>
            <a:off x="1100138" y="3525838"/>
            <a:ext cx="9699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  .015</a:t>
            </a:r>
          </a:p>
        </p:txBody>
      </p:sp>
      <p:sp>
        <p:nvSpPr>
          <p:cNvPr id="287799" name="Line 55"/>
          <p:cNvSpPr>
            <a:spLocks noChangeShapeType="1"/>
          </p:cNvSpPr>
          <p:nvPr/>
        </p:nvSpPr>
        <p:spPr bwMode="auto">
          <a:xfrm>
            <a:off x="4567238" y="4811713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800" name="Line 56"/>
          <p:cNvSpPr>
            <a:spLocks noChangeShapeType="1"/>
          </p:cNvSpPr>
          <p:nvPr/>
        </p:nvSpPr>
        <p:spPr bwMode="auto">
          <a:xfrm>
            <a:off x="3038475" y="3243263"/>
            <a:ext cx="0" cy="2162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01" name="Text Box 57"/>
          <p:cNvSpPr txBox="1">
            <a:spLocks noChangeArrowheads="1"/>
          </p:cNvSpPr>
          <p:nvPr/>
        </p:nvSpPr>
        <p:spPr bwMode="auto">
          <a:xfrm>
            <a:off x="688975" y="1104900"/>
            <a:ext cx="3021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</a:p>
        </p:txBody>
      </p:sp>
      <p:sp>
        <p:nvSpPr>
          <p:cNvPr id="287802" name="Rectangle 58"/>
          <p:cNvSpPr>
            <a:spLocks noChangeArrowheads="1"/>
          </p:cNvSpPr>
          <p:nvPr/>
        </p:nvSpPr>
        <p:spPr bwMode="auto">
          <a:xfrm>
            <a:off x="2147888" y="5397500"/>
            <a:ext cx="17430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-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 baseline="-25000">
                <a:effectLst/>
                <a:latin typeface="Book Antiqua" pitchFamily="18" charset="0"/>
              </a:rPr>
              <a:t>/2</a:t>
            </a:r>
            <a:r>
              <a:rPr lang="en-US" sz="2400">
                <a:effectLst/>
                <a:latin typeface="Book Antiqua" pitchFamily="18" charset="0"/>
              </a:rPr>
              <a:t> = -2.17</a:t>
            </a:r>
          </a:p>
        </p:txBody>
      </p:sp>
      <p:grpSp>
        <p:nvGrpSpPr>
          <p:cNvPr id="287803" name="Group 59"/>
          <p:cNvGrpSpPr>
            <a:grpSpLocks/>
          </p:cNvGrpSpPr>
          <p:nvPr/>
        </p:nvGrpSpPr>
        <p:grpSpPr bwMode="auto">
          <a:xfrm>
            <a:off x="2409825" y="1838325"/>
            <a:ext cx="104775" cy="3378200"/>
            <a:chOff x="1458" y="1214"/>
            <a:chExt cx="66" cy="2128"/>
          </a:xfrm>
        </p:grpSpPr>
        <p:sp>
          <p:nvSpPr>
            <p:cNvPr id="287804" name="Line 60"/>
            <p:cNvSpPr>
              <a:spLocks noChangeShapeType="1"/>
            </p:cNvSpPr>
            <p:nvPr/>
          </p:nvSpPr>
          <p:spPr bwMode="auto">
            <a:xfrm>
              <a:off x="1524" y="1214"/>
              <a:ext cx="0" cy="206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5" name="Line 61"/>
            <p:cNvSpPr>
              <a:spLocks noChangeShapeType="1"/>
            </p:cNvSpPr>
            <p:nvPr/>
          </p:nvSpPr>
          <p:spPr bwMode="auto">
            <a:xfrm flipH="1">
              <a:off x="1458" y="3276"/>
              <a:ext cx="66" cy="66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806" name="Group 62"/>
          <p:cNvGrpSpPr>
            <a:grpSpLocks/>
          </p:cNvGrpSpPr>
          <p:nvPr/>
        </p:nvGrpSpPr>
        <p:grpSpPr bwMode="auto">
          <a:xfrm>
            <a:off x="6629400" y="1857375"/>
            <a:ext cx="104775" cy="3349625"/>
            <a:chOff x="4236" y="1226"/>
            <a:chExt cx="66" cy="2110"/>
          </a:xfrm>
        </p:grpSpPr>
        <p:sp>
          <p:nvSpPr>
            <p:cNvPr id="287807" name="Line 63"/>
            <p:cNvSpPr>
              <a:spLocks noChangeShapeType="1"/>
            </p:cNvSpPr>
            <p:nvPr/>
          </p:nvSpPr>
          <p:spPr bwMode="auto">
            <a:xfrm>
              <a:off x="4236" y="1226"/>
              <a:ext cx="0" cy="2044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8" name="Line 64"/>
            <p:cNvSpPr>
              <a:spLocks noChangeShapeType="1"/>
            </p:cNvSpPr>
            <p:nvPr/>
          </p:nvSpPr>
          <p:spPr bwMode="auto">
            <a:xfrm>
              <a:off x="4236" y="3270"/>
              <a:ext cx="66" cy="66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809" name="Rectangle 65"/>
          <p:cNvSpPr>
            <a:spLocks noChangeArrowheads="1"/>
          </p:cNvSpPr>
          <p:nvPr/>
        </p:nvSpPr>
        <p:spPr bwMode="auto">
          <a:xfrm>
            <a:off x="6710363" y="5083175"/>
            <a:ext cx="11858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 2.74</a:t>
            </a:r>
          </a:p>
        </p:txBody>
      </p:sp>
      <p:sp>
        <p:nvSpPr>
          <p:cNvPr id="287810" name="Rectangle 66"/>
          <p:cNvSpPr>
            <a:spLocks noChangeArrowheads="1"/>
          </p:cNvSpPr>
          <p:nvPr/>
        </p:nvSpPr>
        <p:spPr bwMode="auto">
          <a:xfrm>
            <a:off x="1100138" y="5083175"/>
            <a:ext cx="12874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 -2.74</a:t>
            </a:r>
          </a:p>
        </p:txBody>
      </p:sp>
      <p:sp>
        <p:nvSpPr>
          <p:cNvPr id="287811" name="Line 67"/>
          <p:cNvSpPr>
            <a:spLocks noChangeShapeType="1"/>
          </p:cNvSpPr>
          <p:nvPr/>
        </p:nvSpPr>
        <p:spPr bwMode="auto">
          <a:xfrm>
            <a:off x="6626225" y="2020888"/>
            <a:ext cx="36195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2" name="Rectangle 68"/>
          <p:cNvSpPr>
            <a:spLocks noChangeArrowheads="1"/>
          </p:cNvSpPr>
          <p:nvPr/>
        </p:nvSpPr>
        <p:spPr bwMode="auto">
          <a:xfrm>
            <a:off x="6843713" y="1844675"/>
            <a:ext cx="1254125" cy="1074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   1/2</a:t>
            </a:r>
          </a:p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 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= .0031</a:t>
            </a:r>
          </a:p>
        </p:txBody>
      </p:sp>
      <p:sp>
        <p:nvSpPr>
          <p:cNvPr id="287813" name="Rectangle 69"/>
          <p:cNvSpPr>
            <a:spLocks noChangeArrowheads="1"/>
          </p:cNvSpPr>
          <p:nvPr/>
        </p:nvSpPr>
        <p:spPr bwMode="auto">
          <a:xfrm>
            <a:off x="1166813" y="1863725"/>
            <a:ext cx="1254125" cy="1074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  1/2</a:t>
            </a:r>
          </a:p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 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= .0031</a:t>
            </a:r>
          </a:p>
        </p:txBody>
      </p:sp>
      <p:sp>
        <p:nvSpPr>
          <p:cNvPr id="287814" name="Line 70"/>
          <p:cNvSpPr>
            <a:spLocks noChangeShapeType="1"/>
          </p:cNvSpPr>
          <p:nvPr/>
        </p:nvSpPr>
        <p:spPr bwMode="auto">
          <a:xfrm flipH="1">
            <a:off x="2149475" y="2020888"/>
            <a:ext cx="36195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5" name="AutoShape 71"/>
          <p:cNvSpPr>
            <a:spLocks noChangeArrowheads="1"/>
          </p:cNvSpPr>
          <p:nvPr/>
        </p:nvSpPr>
        <p:spPr bwMode="auto">
          <a:xfrm rot="5400000">
            <a:off x="542925" y="3676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6" name="AutoShape 72"/>
          <p:cNvSpPr>
            <a:spLocks noChangeArrowheads="1"/>
          </p:cNvSpPr>
          <p:nvPr/>
        </p:nvSpPr>
        <p:spPr bwMode="auto">
          <a:xfrm rot="5400000">
            <a:off x="542925" y="2209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7" name="Line 73"/>
          <p:cNvSpPr>
            <a:spLocks noChangeShapeType="1"/>
          </p:cNvSpPr>
          <p:nvPr/>
        </p:nvSpPr>
        <p:spPr bwMode="auto">
          <a:xfrm>
            <a:off x="6105525" y="3243263"/>
            <a:ext cx="0" cy="2162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3A1F95-962B-4352-8F31-DAE745F07F60}"/>
                  </a:ext>
                </a:extLst>
              </p14:cNvPr>
              <p14:cNvContentPartPr/>
              <p14:nvPr/>
            </p14:nvContentPartPr>
            <p14:xfrm>
              <a:off x="3307680" y="4816440"/>
              <a:ext cx="3270960" cy="106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3A1F95-962B-4352-8F31-DAE745F07F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8320" y="4807080"/>
                <a:ext cx="3289680" cy="108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7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8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8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8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28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2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87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28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8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28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28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28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0"/>
                            </p:stCondLst>
                            <p:childTnLst>
                              <p:par>
                                <p:cTn id="10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2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3" dur="500"/>
                                        <p:tgtEl>
                                          <p:spTgt spid="2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0" grpId="0" animBg="1"/>
      <p:bldP spid="287781" grpId="0" animBg="1"/>
      <p:bldP spid="287782" grpId="0" autoUpdateAnimBg="0"/>
      <p:bldP spid="287783" grpId="0" animBg="1"/>
      <p:bldP spid="287784" grpId="0" animBg="1"/>
      <p:bldP spid="287785" grpId="0" autoUpdateAnimBg="0"/>
      <p:bldP spid="287786" grpId="0" autoUpdateAnimBg="0"/>
      <p:bldP spid="287787" grpId="0" autoUpdateAnimBg="0"/>
      <p:bldP spid="287788" grpId="0" animBg="1"/>
      <p:bldP spid="287789" grpId="0" animBg="1"/>
      <p:bldP spid="287790" grpId="0" animBg="1"/>
      <p:bldP spid="287798" grpId="0" autoUpdateAnimBg="0"/>
      <p:bldP spid="287799" grpId="0" animBg="1"/>
      <p:bldP spid="287800" grpId="0" animBg="1"/>
      <p:bldP spid="287802" grpId="0" autoUpdateAnimBg="0"/>
      <p:bldP spid="287809" grpId="0" autoUpdateAnimBg="0"/>
      <p:bldP spid="287810" grpId="0" autoUpdateAnimBg="0"/>
      <p:bldP spid="287811" grpId="0" animBg="1"/>
      <p:bldP spid="287812" grpId="0" autoUpdateAnimBg="0"/>
      <p:bldP spid="287813" grpId="0" autoUpdateAnimBg="0"/>
      <p:bldP spid="287814" grpId="0" animBg="1"/>
      <p:bldP spid="287815" grpId="0" animBg="1"/>
      <p:bldP spid="287816" grpId="0" animBg="1"/>
      <p:bldP spid="2878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685800" y="11064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197688" name="Rectangle 56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97689" name="Rectangle 57"/>
          <p:cNvSpPr>
            <a:spLocks noChangeArrowheads="1"/>
          </p:cNvSpPr>
          <p:nvPr/>
        </p:nvSpPr>
        <p:spPr bwMode="auto">
          <a:xfrm>
            <a:off x="1181100" y="36385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97690" name="Text Box 58"/>
          <p:cNvSpPr txBox="1">
            <a:spLocks noChangeArrowheads="1"/>
          </p:cNvSpPr>
          <p:nvPr/>
        </p:nvSpPr>
        <p:spPr bwMode="auto">
          <a:xfrm>
            <a:off x="1255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97691" name="Rectangle 59"/>
          <p:cNvSpPr>
            <a:spLocks noChangeArrowheads="1"/>
          </p:cNvSpPr>
          <p:nvPr/>
        </p:nvSpPr>
        <p:spPr bwMode="auto">
          <a:xfrm>
            <a:off x="1428750" y="4756150"/>
            <a:ext cx="6381750" cy="1277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 to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infer that the alternative hypothesis is true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(i.e. the mean filling weight is not 6 ounces).</a:t>
            </a:r>
          </a:p>
        </p:txBody>
      </p:sp>
      <p:sp>
        <p:nvSpPr>
          <p:cNvPr id="197692" name="Text Box 60"/>
          <p:cNvSpPr txBox="1">
            <a:spLocks noChangeArrowheads="1"/>
          </p:cNvSpPr>
          <p:nvPr/>
        </p:nvSpPr>
        <p:spPr bwMode="auto">
          <a:xfrm>
            <a:off x="2349500" y="4281488"/>
            <a:ext cx="45799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2.74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2.17,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97693" name="AutoShape 61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4" name="AutoShape 62"/>
          <p:cNvSpPr>
            <a:spLocks noChangeArrowheads="1"/>
          </p:cNvSpPr>
          <p:nvPr/>
        </p:nvSpPr>
        <p:spPr bwMode="auto">
          <a:xfrm rot="5400000">
            <a:off x="77152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5" name="Text Box 63"/>
          <p:cNvSpPr txBox="1">
            <a:spLocks noChangeArrowheads="1"/>
          </p:cNvSpPr>
          <p:nvPr/>
        </p:nvSpPr>
        <p:spPr bwMode="auto">
          <a:xfrm>
            <a:off x="2270125" y="2392363"/>
            <a:ext cx="47593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= .03/2 = .015,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.015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2.17</a:t>
            </a:r>
          </a:p>
        </p:txBody>
      </p:sp>
      <p:sp>
        <p:nvSpPr>
          <p:cNvPr id="197696" name="Rectangle 64"/>
          <p:cNvSpPr>
            <a:spLocks noChangeArrowheads="1"/>
          </p:cNvSpPr>
          <p:nvPr/>
        </p:nvSpPr>
        <p:spPr bwMode="auto">
          <a:xfrm>
            <a:off x="1181100" y="1733550"/>
            <a:ext cx="6934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97697" name="Text Box 65"/>
          <p:cNvSpPr txBox="1">
            <a:spLocks noChangeArrowheads="1"/>
          </p:cNvSpPr>
          <p:nvPr/>
        </p:nvSpPr>
        <p:spPr bwMode="auto">
          <a:xfrm>
            <a:off x="1236663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197698" name="Text Box 66"/>
          <p:cNvSpPr txBox="1">
            <a:spLocks noChangeArrowheads="1"/>
          </p:cNvSpPr>
          <p:nvPr/>
        </p:nvSpPr>
        <p:spPr bwMode="auto">
          <a:xfrm>
            <a:off x="2409825" y="2928938"/>
            <a:ext cx="44465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-2.17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2.17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7CB779-CA1E-4312-BDEB-B72635D731C6}"/>
                  </a:ext>
                </a:extLst>
              </p14:cNvPr>
              <p14:cNvContentPartPr/>
              <p14:nvPr/>
            </p14:nvContentPartPr>
            <p14:xfrm>
              <a:off x="3612600" y="2424600"/>
              <a:ext cx="3825720" cy="2314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7CB779-CA1E-4312-BDEB-B72635D731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3240" y="2415240"/>
                <a:ext cx="3844440" cy="233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7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9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9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97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9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9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9" grpId="0" animBg="1"/>
      <p:bldP spid="197690" grpId="0" autoUpdateAnimBg="0"/>
      <p:bldP spid="197691" grpId="0" autoUpdateAnimBg="0"/>
      <p:bldP spid="197692" grpId="0" autoUpdateAnimBg="0"/>
      <p:bldP spid="197693" grpId="0" animBg="1"/>
      <p:bldP spid="197694" grpId="0" animBg="1"/>
      <p:bldP spid="197695" grpId="0" autoUpdateAnimBg="0"/>
      <p:bldP spid="197696" grpId="0" animBg="1"/>
      <p:bldP spid="197697" grpId="0" autoUpdateAnimBg="0"/>
      <p:bldP spid="19769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3" name="Rectangle 141"/>
          <p:cNvSpPr>
            <a:spLocks noChangeArrowheads="1"/>
          </p:cNvSpPr>
          <p:nvPr/>
        </p:nvSpPr>
        <p:spPr bwMode="auto">
          <a:xfrm>
            <a:off x="819150" y="1714500"/>
            <a:ext cx="7562850" cy="4095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2308225" y="1990725"/>
            <a:ext cx="4510088" cy="3052763"/>
          </a:xfrm>
          <a:custGeom>
            <a:avLst/>
            <a:gdLst/>
            <a:ahLst/>
            <a:cxnLst>
              <a:cxn ang="0">
                <a:pos x="1339" y="15"/>
              </a:cxn>
              <a:cxn ang="0">
                <a:pos x="1258" y="96"/>
              </a:cxn>
              <a:cxn ang="0">
                <a:pos x="1192" y="199"/>
              </a:cxn>
              <a:cxn ang="0">
                <a:pos x="1138" y="307"/>
              </a:cxn>
              <a:cxn ang="0">
                <a:pos x="1092" y="408"/>
              </a:cxn>
              <a:cxn ang="0">
                <a:pos x="1051" y="510"/>
              </a:cxn>
              <a:cxn ang="0">
                <a:pos x="1006" y="636"/>
              </a:cxn>
              <a:cxn ang="0">
                <a:pos x="970" y="744"/>
              </a:cxn>
              <a:cxn ang="0">
                <a:pos x="943" y="846"/>
              </a:cxn>
              <a:cxn ang="0">
                <a:pos x="910" y="961"/>
              </a:cxn>
              <a:cxn ang="0">
                <a:pos x="883" y="1062"/>
              </a:cxn>
              <a:cxn ang="0">
                <a:pos x="844" y="1173"/>
              </a:cxn>
              <a:cxn ang="0">
                <a:pos x="805" y="1277"/>
              </a:cxn>
              <a:cxn ang="0">
                <a:pos x="751" y="1392"/>
              </a:cxn>
              <a:cxn ang="0">
                <a:pos x="679" y="1512"/>
              </a:cxn>
              <a:cxn ang="0">
                <a:pos x="597" y="1613"/>
              </a:cxn>
              <a:cxn ang="0">
                <a:pos x="496" y="1686"/>
              </a:cxn>
              <a:cxn ang="0">
                <a:pos x="382" y="1743"/>
              </a:cxn>
              <a:cxn ang="0">
                <a:pos x="298" y="1779"/>
              </a:cxn>
              <a:cxn ang="0">
                <a:pos x="196" y="1818"/>
              </a:cxn>
              <a:cxn ang="0">
                <a:pos x="67" y="1854"/>
              </a:cxn>
              <a:cxn ang="0">
                <a:pos x="0" y="1875"/>
              </a:cxn>
              <a:cxn ang="0">
                <a:pos x="2841" y="1916"/>
              </a:cxn>
              <a:cxn ang="0">
                <a:pos x="2779" y="1854"/>
              </a:cxn>
              <a:cxn ang="0">
                <a:pos x="2671" y="1823"/>
              </a:cxn>
              <a:cxn ang="0">
                <a:pos x="2566" y="1791"/>
              </a:cxn>
              <a:cxn ang="0">
                <a:pos x="2452" y="1743"/>
              </a:cxn>
              <a:cxn ang="0">
                <a:pos x="2341" y="1688"/>
              </a:cxn>
              <a:cxn ang="0">
                <a:pos x="2274" y="1646"/>
              </a:cxn>
              <a:cxn ang="0">
                <a:pos x="2200" y="1579"/>
              </a:cxn>
              <a:cxn ang="0">
                <a:pos x="2125" y="1482"/>
              </a:cxn>
              <a:cxn ang="0">
                <a:pos x="2062" y="1383"/>
              </a:cxn>
              <a:cxn ang="0">
                <a:pos x="2029" y="1323"/>
              </a:cxn>
              <a:cxn ang="0">
                <a:pos x="1963" y="1188"/>
              </a:cxn>
              <a:cxn ang="0">
                <a:pos x="1936" y="1104"/>
              </a:cxn>
              <a:cxn ang="0">
                <a:pos x="1903" y="1008"/>
              </a:cxn>
              <a:cxn ang="0">
                <a:pos x="1867" y="888"/>
              </a:cxn>
              <a:cxn ang="0">
                <a:pos x="1831" y="768"/>
              </a:cxn>
              <a:cxn ang="0">
                <a:pos x="1792" y="639"/>
              </a:cxn>
              <a:cxn ang="0">
                <a:pos x="1741" y="501"/>
              </a:cxn>
              <a:cxn ang="0">
                <a:pos x="1699" y="396"/>
              </a:cxn>
              <a:cxn ang="0">
                <a:pos x="1657" y="309"/>
              </a:cxn>
              <a:cxn ang="0">
                <a:pos x="1621" y="225"/>
              </a:cxn>
              <a:cxn ang="0">
                <a:pos x="1558" y="126"/>
              </a:cxn>
              <a:cxn ang="0">
                <a:pos x="1588" y="171"/>
              </a:cxn>
              <a:cxn ang="0">
                <a:pos x="1549" y="114"/>
              </a:cxn>
              <a:cxn ang="0">
                <a:pos x="1501" y="54"/>
              </a:cxn>
              <a:cxn ang="0">
                <a:pos x="1432" y="3"/>
              </a:cxn>
            </a:cxnLst>
            <a:rect l="0" t="0" r="r" b="b"/>
            <a:pathLst>
              <a:path w="2841" h="1923">
                <a:moveTo>
                  <a:pt x="1399" y="0"/>
                </a:moveTo>
                <a:lnTo>
                  <a:pt x="1372" y="3"/>
                </a:lnTo>
                <a:lnTo>
                  <a:pt x="1339" y="15"/>
                </a:lnTo>
                <a:lnTo>
                  <a:pt x="1312" y="35"/>
                </a:lnTo>
                <a:lnTo>
                  <a:pt x="1288" y="59"/>
                </a:lnTo>
                <a:lnTo>
                  <a:pt x="1258" y="96"/>
                </a:lnTo>
                <a:lnTo>
                  <a:pt x="1236" y="126"/>
                </a:lnTo>
                <a:lnTo>
                  <a:pt x="1213" y="161"/>
                </a:lnTo>
                <a:lnTo>
                  <a:pt x="1192" y="199"/>
                </a:lnTo>
                <a:lnTo>
                  <a:pt x="1176" y="227"/>
                </a:lnTo>
                <a:lnTo>
                  <a:pt x="1156" y="271"/>
                </a:lnTo>
                <a:lnTo>
                  <a:pt x="1138" y="307"/>
                </a:lnTo>
                <a:lnTo>
                  <a:pt x="1119" y="348"/>
                </a:lnTo>
                <a:lnTo>
                  <a:pt x="1105" y="380"/>
                </a:lnTo>
                <a:lnTo>
                  <a:pt x="1092" y="408"/>
                </a:lnTo>
                <a:lnTo>
                  <a:pt x="1078" y="444"/>
                </a:lnTo>
                <a:lnTo>
                  <a:pt x="1063" y="480"/>
                </a:lnTo>
                <a:lnTo>
                  <a:pt x="1051" y="510"/>
                </a:lnTo>
                <a:lnTo>
                  <a:pt x="1036" y="549"/>
                </a:lnTo>
                <a:lnTo>
                  <a:pt x="1021" y="591"/>
                </a:lnTo>
                <a:lnTo>
                  <a:pt x="1006" y="636"/>
                </a:lnTo>
                <a:lnTo>
                  <a:pt x="993" y="674"/>
                </a:lnTo>
                <a:lnTo>
                  <a:pt x="982" y="711"/>
                </a:lnTo>
                <a:lnTo>
                  <a:pt x="970" y="744"/>
                </a:lnTo>
                <a:lnTo>
                  <a:pt x="961" y="780"/>
                </a:lnTo>
                <a:lnTo>
                  <a:pt x="952" y="816"/>
                </a:lnTo>
                <a:lnTo>
                  <a:pt x="943" y="846"/>
                </a:lnTo>
                <a:lnTo>
                  <a:pt x="934" y="882"/>
                </a:lnTo>
                <a:lnTo>
                  <a:pt x="924" y="920"/>
                </a:lnTo>
                <a:lnTo>
                  <a:pt x="910" y="961"/>
                </a:lnTo>
                <a:lnTo>
                  <a:pt x="904" y="991"/>
                </a:lnTo>
                <a:lnTo>
                  <a:pt x="892" y="1027"/>
                </a:lnTo>
                <a:lnTo>
                  <a:pt x="883" y="1062"/>
                </a:lnTo>
                <a:lnTo>
                  <a:pt x="873" y="1094"/>
                </a:lnTo>
                <a:lnTo>
                  <a:pt x="861" y="1130"/>
                </a:lnTo>
                <a:lnTo>
                  <a:pt x="844" y="1173"/>
                </a:lnTo>
                <a:lnTo>
                  <a:pt x="832" y="1211"/>
                </a:lnTo>
                <a:lnTo>
                  <a:pt x="817" y="1250"/>
                </a:lnTo>
                <a:lnTo>
                  <a:pt x="805" y="1277"/>
                </a:lnTo>
                <a:lnTo>
                  <a:pt x="793" y="1308"/>
                </a:lnTo>
                <a:lnTo>
                  <a:pt x="772" y="1350"/>
                </a:lnTo>
                <a:lnTo>
                  <a:pt x="751" y="1392"/>
                </a:lnTo>
                <a:lnTo>
                  <a:pt x="726" y="1442"/>
                </a:lnTo>
                <a:lnTo>
                  <a:pt x="703" y="1479"/>
                </a:lnTo>
                <a:lnTo>
                  <a:pt x="679" y="1512"/>
                </a:lnTo>
                <a:lnTo>
                  <a:pt x="657" y="1544"/>
                </a:lnTo>
                <a:lnTo>
                  <a:pt x="628" y="1581"/>
                </a:lnTo>
                <a:lnTo>
                  <a:pt x="597" y="1613"/>
                </a:lnTo>
                <a:lnTo>
                  <a:pt x="570" y="1641"/>
                </a:lnTo>
                <a:lnTo>
                  <a:pt x="532" y="1662"/>
                </a:lnTo>
                <a:lnTo>
                  <a:pt x="496" y="1686"/>
                </a:lnTo>
                <a:lnTo>
                  <a:pt x="459" y="1709"/>
                </a:lnTo>
                <a:lnTo>
                  <a:pt x="424" y="1727"/>
                </a:lnTo>
                <a:lnTo>
                  <a:pt x="382" y="1743"/>
                </a:lnTo>
                <a:lnTo>
                  <a:pt x="355" y="1755"/>
                </a:lnTo>
                <a:lnTo>
                  <a:pt x="322" y="1767"/>
                </a:lnTo>
                <a:lnTo>
                  <a:pt x="298" y="1779"/>
                </a:lnTo>
                <a:lnTo>
                  <a:pt x="265" y="1791"/>
                </a:lnTo>
                <a:lnTo>
                  <a:pt x="234" y="1803"/>
                </a:lnTo>
                <a:lnTo>
                  <a:pt x="196" y="1818"/>
                </a:lnTo>
                <a:lnTo>
                  <a:pt x="153" y="1830"/>
                </a:lnTo>
                <a:lnTo>
                  <a:pt x="109" y="1845"/>
                </a:lnTo>
                <a:lnTo>
                  <a:pt x="67" y="1854"/>
                </a:lnTo>
                <a:lnTo>
                  <a:pt x="46" y="1860"/>
                </a:lnTo>
                <a:lnTo>
                  <a:pt x="24" y="1869"/>
                </a:lnTo>
                <a:lnTo>
                  <a:pt x="0" y="1875"/>
                </a:lnTo>
                <a:lnTo>
                  <a:pt x="1" y="1923"/>
                </a:lnTo>
                <a:lnTo>
                  <a:pt x="1" y="1919"/>
                </a:lnTo>
                <a:lnTo>
                  <a:pt x="2841" y="1916"/>
                </a:lnTo>
                <a:lnTo>
                  <a:pt x="2839" y="1872"/>
                </a:lnTo>
                <a:lnTo>
                  <a:pt x="2805" y="1863"/>
                </a:lnTo>
                <a:lnTo>
                  <a:pt x="2779" y="1854"/>
                </a:lnTo>
                <a:lnTo>
                  <a:pt x="2734" y="1842"/>
                </a:lnTo>
                <a:lnTo>
                  <a:pt x="2703" y="1835"/>
                </a:lnTo>
                <a:lnTo>
                  <a:pt x="2671" y="1823"/>
                </a:lnTo>
                <a:lnTo>
                  <a:pt x="2650" y="1818"/>
                </a:lnTo>
                <a:lnTo>
                  <a:pt x="2608" y="1803"/>
                </a:lnTo>
                <a:lnTo>
                  <a:pt x="2566" y="1791"/>
                </a:lnTo>
                <a:lnTo>
                  <a:pt x="2524" y="1773"/>
                </a:lnTo>
                <a:lnTo>
                  <a:pt x="2494" y="1761"/>
                </a:lnTo>
                <a:lnTo>
                  <a:pt x="2452" y="1743"/>
                </a:lnTo>
                <a:lnTo>
                  <a:pt x="2416" y="1725"/>
                </a:lnTo>
                <a:lnTo>
                  <a:pt x="2370" y="1706"/>
                </a:lnTo>
                <a:lnTo>
                  <a:pt x="2341" y="1688"/>
                </a:lnTo>
                <a:lnTo>
                  <a:pt x="2317" y="1674"/>
                </a:lnTo>
                <a:lnTo>
                  <a:pt x="2290" y="1659"/>
                </a:lnTo>
                <a:lnTo>
                  <a:pt x="2274" y="1646"/>
                </a:lnTo>
                <a:lnTo>
                  <a:pt x="2256" y="1631"/>
                </a:lnTo>
                <a:lnTo>
                  <a:pt x="2218" y="1604"/>
                </a:lnTo>
                <a:lnTo>
                  <a:pt x="2200" y="1579"/>
                </a:lnTo>
                <a:lnTo>
                  <a:pt x="2182" y="1555"/>
                </a:lnTo>
                <a:lnTo>
                  <a:pt x="2152" y="1519"/>
                </a:lnTo>
                <a:lnTo>
                  <a:pt x="2125" y="1482"/>
                </a:lnTo>
                <a:lnTo>
                  <a:pt x="2101" y="1449"/>
                </a:lnTo>
                <a:lnTo>
                  <a:pt x="2080" y="1416"/>
                </a:lnTo>
                <a:lnTo>
                  <a:pt x="2062" y="1383"/>
                </a:lnTo>
                <a:lnTo>
                  <a:pt x="2047" y="1353"/>
                </a:lnTo>
                <a:lnTo>
                  <a:pt x="2011" y="1290"/>
                </a:lnTo>
                <a:lnTo>
                  <a:pt x="2029" y="1323"/>
                </a:lnTo>
                <a:lnTo>
                  <a:pt x="1996" y="1254"/>
                </a:lnTo>
                <a:lnTo>
                  <a:pt x="1975" y="1215"/>
                </a:lnTo>
                <a:lnTo>
                  <a:pt x="1963" y="1188"/>
                </a:lnTo>
                <a:lnTo>
                  <a:pt x="1954" y="1158"/>
                </a:lnTo>
                <a:lnTo>
                  <a:pt x="1947" y="1136"/>
                </a:lnTo>
                <a:lnTo>
                  <a:pt x="1936" y="1104"/>
                </a:lnTo>
                <a:lnTo>
                  <a:pt x="1924" y="1080"/>
                </a:lnTo>
                <a:lnTo>
                  <a:pt x="1915" y="1050"/>
                </a:lnTo>
                <a:lnTo>
                  <a:pt x="1903" y="1008"/>
                </a:lnTo>
                <a:lnTo>
                  <a:pt x="1888" y="975"/>
                </a:lnTo>
                <a:lnTo>
                  <a:pt x="1876" y="923"/>
                </a:lnTo>
                <a:lnTo>
                  <a:pt x="1867" y="888"/>
                </a:lnTo>
                <a:lnTo>
                  <a:pt x="1855" y="849"/>
                </a:lnTo>
                <a:lnTo>
                  <a:pt x="1846" y="816"/>
                </a:lnTo>
                <a:lnTo>
                  <a:pt x="1831" y="768"/>
                </a:lnTo>
                <a:lnTo>
                  <a:pt x="1819" y="726"/>
                </a:lnTo>
                <a:lnTo>
                  <a:pt x="1804" y="675"/>
                </a:lnTo>
                <a:lnTo>
                  <a:pt x="1792" y="639"/>
                </a:lnTo>
                <a:lnTo>
                  <a:pt x="1774" y="597"/>
                </a:lnTo>
                <a:lnTo>
                  <a:pt x="1758" y="540"/>
                </a:lnTo>
                <a:lnTo>
                  <a:pt x="1741" y="501"/>
                </a:lnTo>
                <a:lnTo>
                  <a:pt x="1726" y="462"/>
                </a:lnTo>
                <a:lnTo>
                  <a:pt x="1714" y="429"/>
                </a:lnTo>
                <a:lnTo>
                  <a:pt x="1699" y="396"/>
                </a:lnTo>
                <a:lnTo>
                  <a:pt x="1675" y="342"/>
                </a:lnTo>
                <a:lnTo>
                  <a:pt x="1687" y="372"/>
                </a:lnTo>
                <a:lnTo>
                  <a:pt x="1657" y="309"/>
                </a:lnTo>
                <a:lnTo>
                  <a:pt x="1645" y="282"/>
                </a:lnTo>
                <a:lnTo>
                  <a:pt x="1630" y="249"/>
                </a:lnTo>
                <a:lnTo>
                  <a:pt x="1621" y="225"/>
                </a:lnTo>
                <a:lnTo>
                  <a:pt x="1609" y="204"/>
                </a:lnTo>
                <a:lnTo>
                  <a:pt x="1579" y="153"/>
                </a:lnTo>
                <a:lnTo>
                  <a:pt x="1558" y="126"/>
                </a:lnTo>
                <a:lnTo>
                  <a:pt x="1564" y="138"/>
                </a:lnTo>
                <a:lnTo>
                  <a:pt x="1573" y="141"/>
                </a:lnTo>
                <a:lnTo>
                  <a:pt x="1588" y="171"/>
                </a:lnTo>
                <a:lnTo>
                  <a:pt x="1596" y="188"/>
                </a:lnTo>
                <a:lnTo>
                  <a:pt x="1579" y="153"/>
                </a:lnTo>
                <a:lnTo>
                  <a:pt x="1549" y="114"/>
                </a:lnTo>
                <a:lnTo>
                  <a:pt x="1540" y="102"/>
                </a:lnTo>
                <a:lnTo>
                  <a:pt x="1521" y="77"/>
                </a:lnTo>
                <a:lnTo>
                  <a:pt x="1501" y="54"/>
                </a:lnTo>
                <a:lnTo>
                  <a:pt x="1480" y="36"/>
                </a:lnTo>
                <a:lnTo>
                  <a:pt x="1456" y="15"/>
                </a:lnTo>
                <a:lnTo>
                  <a:pt x="1432" y="3"/>
                </a:lnTo>
                <a:lnTo>
                  <a:pt x="1416" y="2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119813" y="4081463"/>
            <a:ext cx="15795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 .015</a:t>
            </a:r>
          </a:p>
        </p:txBody>
      </p:sp>
      <p:sp>
        <p:nvSpPr>
          <p:cNvPr id="23567" name="Freeform 15"/>
          <p:cNvSpPr>
            <a:spLocks/>
          </p:cNvSpPr>
          <p:nvPr/>
        </p:nvSpPr>
        <p:spPr bwMode="auto">
          <a:xfrm>
            <a:off x="6094413" y="4699000"/>
            <a:ext cx="730250" cy="334963"/>
          </a:xfrm>
          <a:custGeom>
            <a:avLst/>
            <a:gdLst/>
            <a:ahLst/>
            <a:cxnLst>
              <a:cxn ang="0">
                <a:pos x="1" y="4"/>
              </a:cxn>
              <a:cxn ang="0">
                <a:pos x="1" y="14"/>
              </a:cxn>
              <a:cxn ang="0">
                <a:pos x="1" y="37"/>
              </a:cxn>
              <a:cxn ang="0">
                <a:pos x="1" y="66"/>
              </a:cxn>
              <a:cxn ang="0">
                <a:pos x="2" y="98"/>
              </a:cxn>
              <a:cxn ang="0">
                <a:pos x="2" y="124"/>
              </a:cxn>
              <a:cxn ang="0">
                <a:pos x="2" y="151"/>
              </a:cxn>
              <a:cxn ang="0">
                <a:pos x="2" y="177"/>
              </a:cxn>
              <a:cxn ang="0">
                <a:pos x="1" y="211"/>
              </a:cxn>
              <a:cxn ang="0">
                <a:pos x="460" y="211"/>
              </a:cxn>
              <a:cxn ang="0">
                <a:pos x="459" y="165"/>
              </a:cxn>
              <a:cxn ang="0">
                <a:pos x="457" y="162"/>
              </a:cxn>
              <a:cxn ang="0">
                <a:pos x="432" y="159"/>
              </a:cxn>
              <a:cxn ang="0">
                <a:pos x="411" y="153"/>
              </a:cxn>
              <a:cxn ang="0">
                <a:pos x="387" y="147"/>
              </a:cxn>
              <a:cxn ang="0">
                <a:pos x="363" y="142"/>
              </a:cxn>
              <a:cxn ang="0">
                <a:pos x="339" y="133"/>
              </a:cxn>
              <a:cxn ang="0">
                <a:pos x="314" y="124"/>
              </a:cxn>
              <a:cxn ang="0">
                <a:pos x="290" y="116"/>
              </a:cxn>
              <a:cxn ang="0">
                <a:pos x="267" y="111"/>
              </a:cxn>
              <a:cxn ang="0">
                <a:pos x="238" y="105"/>
              </a:cxn>
              <a:cxn ang="0">
                <a:pos x="214" y="94"/>
              </a:cxn>
              <a:cxn ang="0">
                <a:pos x="190" y="84"/>
              </a:cxn>
              <a:cxn ang="0">
                <a:pos x="168" y="76"/>
              </a:cxn>
              <a:cxn ang="0">
                <a:pos x="141" y="66"/>
              </a:cxn>
              <a:cxn ang="0">
                <a:pos x="115" y="53"/>
              </a:cxn>
              <a:cxn ang="0">
                <a:pos x="90" y="45"/>
              </a:cxn>
              <a:cxn ang="0">
                <a:pos x="64" y="33"/>
              </a:cxn>
              <a:cxn ang="0">
                <a:pos x="43" y="25"/>
              </a:cxn>
              <a:cxn ang="0">
                <a:pos x="18" y="10"/>
              </a:cxn>
              <a:cxn ang="0">
                <a:pos x="1" y="1"/>
              </a:cxn>
              <a:cxn ang="0">
                <a:pos x="0" y="0"/>
              </a:cxn>
            </a:cxnLst>
            <a:rect l="0" t="0" r="r" b="b"/>
            <a:pathLst>
              <a:path w="460" h="211">
                <a:moveTo>
                  <a:pt x="1" y="4"/>
                </a:moveTo>
                <a:lnTo>
                  <a:pt x="1" y="14"/>
                </a:lnTo>
                <a:lnTo>
                  <a:pt x="1" y="37"/>
                </a:lnTo>
                <a:lnTo>
                  <a:pt x="1" y="66"/>
                </a:lnTo>
                <a:lnTo>
                  <a:pt x="2" y="98"/>
                </a:lnTo>
                <a:lnTo>
                  <a:pt x="2" y="124"/>
                </a:lnTo>
                <a:lnTo>
                  <a:pt x="2" y="151"/>
                </a:lnTo>
                <a:lnTo>
                  <a:pt x="2" y="177"/>
                </a:lnTo>
                <a:lnTo>
                  <a:pt x="1" y="211"/>
                </a:lnTo>
                <a:lnTo>
                  <a:pt x="460" y="211"/>
                </a:lnTo>
                <a:lnTo>
                  <a:pt x="459" y="165"/>
                </a:lnTo>
                <a:lnTo>
                  <a:pt x="457" y="162"/>
                </a:lnTo>
                <a:lnTo>
                  <a:pt x="432" y="159"/>
                </a:lnTo>
                <a:lnTo>
                  <a:pt x="411" y="153"/>
                </a:lnTo>
                <a:lnTo>
                  <a:pt x="387" y="147"/>
                </a:lnTo>
                <a:lnTo>
                  <a:pt x="363" y="142"/>
                </a:lnTo>
                <a:lnTo>
                  <a:pt x="339" y="133"/>
                </a:lnTo>
                <a:lnTo>
                  <a:pt x="314" y="124"/>
                </a:lnTo>
                <a:lnTo>
                  <a:pt x="290" y="116"/>
                </a:lnTo>
                <a:lnTo>
                  <a:pt x="267" y="111"/>
                </a:lnTo>
                <a:lnTo>
                  <a:pt x="238" y="105"/>
                </a:lnTo>
                <a:lnTo>
                  <a:pt x="214" y="94"/>
                </a:lnTo>
                <a:lnTo>
                  <a:pt x="190" y="84"/>
                </a:lnTo>
                <a:lnTo>
                  <a:pt x="168" y="76"/>
                </a:lnTo>
                <a:lnTo>
                  <a:pt x="141" y="66"/>
                </a:lnTo>
                <a:lnTo>
                  <a:pt x="115" y="53"/>
                </a:lnTo>
                <a:lnTo>
                  <a:pt x="90" y="45"/>
                </a:lnTo>
                <a:lnTo>
                  <a:pt x="64" y="33"/>
                </a:lnTo>
                <a:lnTo>
                  <a:pt x="43" y="25"/>
                </a:lnTo>
                <a:lnTo>
                  <a:pt x="18" y="10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6092825" y="380523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>
            <a:off x="6315075" y="4546600"/>
            <a:ext cx="0" cy="427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402138" y="518160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462588" y="5181600"/>
            <a:ext cx="1019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   2.17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6777038" y="3600450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328988" y="3619500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177088" y="4819650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985838" y="3619500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9" name="Freeform 27"/>
          <p:cNvSpPr>
            <a:spLocks/>
          </p:cNvSpPr>
          <p:nvPr/>
        </p:nvSpPr>
        <p:spPr bwMode="auto">
          <a:xfrm>
            <a:off x="2293938" y="4691063"/>
            <a:ext cx="749300" cy="350837"/>
          </a:xfrm>
          <a:custGeom>
            <a:avLst/>
            <a:gdLst/>
            <a:ahLst/>
            <a:cxnLst>
              <a:cxn ang="0">
                <a:pos x="469" y="6"/>
              </a:cxn>
              <a:cxn ang="0">
                <a:pos x="469" y="30"/>
              </a:cxn>
              <a:cxn ang="0">
                <a:pos x="469" y="52"/>
              </a:cxn>
              <a:cxn ang="0">
                <a:pos x="469" y="76"/>
              </a:cxn>
              <a:cxn ang="0">
                <a:pos x="470" y="99"/>
              </a:cxn>
              <a:cxn ang="0">
                <a:pos x="470" y="124"/>
              </a:cxn>
              <a:cxn ang="0">
                <a:pos x="470" y="148"/>
              </a:cxn>
              <a:cxn ang="0">
                <a:pos x="470" y="172"/>
              </a:cxn>
              <a:cxn ang="0">
                <a:pos x="469" y="219"/>
              </a:cxn>
              <a:cxn ang="0">
                <a:pos x="0" y="221"/>
              </a:cxn>
              <a:cxn ang="0">
                <a:pos x="0" y="174"/>
              </a:cxn>
              <a:cxn ang="0">
                <a:pos x="25" y="170"/>
              </a:cxn>
              <a:cxn ang="0">
                <a:pos x="45" y="164"/>
              </a:cxn>
              <a:cxn ang="0">
                <a:pos x="72" y="158"/>
              </a:cxn>
              <a:cxn ang="0">
                <a:pos x="96" y="149"/>
              </a:cxn>
              <a:cxn ang="0">
                <a:pos x="117" y="143"/>
              </a:cxn>
              <a:cxn ang="0">
                <a:pos x="142" y="137"/>
              </a:cxn>
              <a:cxn ang="0">
                <a:pos x="166" y="129"/>
              </a:cxn>
              <a:cxn ang="0">
                <a:pos x="190" y="119"/>
              </a:cxn>
              <a:cxn ang="0">
                <a:pos x="214" y="111"/>
              </a:cxn>
              <a:cxn ang="0">
                <a:pos x="237" y="102"/>
              </a:cxn>
              <a:cxn ang="0">
                <a:pos x="262" y="98"/>
              </a:cxn>
              <a:cxn ang="0">
                <a:pos x="286" y="88"/>
              </a:cxn>
              <a:cxn ang="0">
                <a:pos x="310" y="78"/>
              </a:cxn>
              <a:cxn ang="0">
                <a:pos x="334" y="70"/>
              </a:cxn>
              <a:cxn ang="0">
                <a:pos x="358" y="58"/>
              </a:cxn>
              <a:cxn ang="0">
                <a:pos x="381" y="48"/>
              </a:cxn>
              <a:cxn ang="0">
                <a:pos x="406" y="38"/>
              </a:cxn>
              <a:cxn ang="0">
                <a:pos x="430" y="26"/>
              </a:cxn>
              <a:cxn ang="0">
                <a:pos x="454" y="15"/>
              </a:cxn>
              <a:cxn ang="0">
                <a:pos x="472" y="2"/>
              </a:cxn>
              <a:cxn ang="0">
                <a:pos x="472" y="0"/>
              </a:cxn>
            </a:cxnLst>
            <a:rect l="0" t="0" r="r" b="b"/>
            <a:pathLst>
              <a:path w="472" h="221">
                <a:moveTo>
                  <a:pt x="469" y="6"/>
                </a:moveTo>
                <a:lnTo>
                  <a:pt x="469" y="30"/>
                </a:lnTo>
                <a:lnTo>
                  <a:pt x="469" y="52"/>
                </a:lnTo>
                <a:lnTo>
                  <a:pt x="469" y="76"/>
                </a:lnTo>
                <a:lnTo>
                  <a:pt x="470" y="99"/>
                </a:lnTo>
                <a:lnTo>
                  <a:pt x="470" y="124"/>
                </a:lnTo>
                <a:lnTo>
                  <a:pt x="470" y="148"/>
                </a:lnTo>
                <a:lnTo>
                  <a:pt x="470" y="172"/>
                </a:lnTo>
                <a:lnTo>
                  <a:pt x="469" y="219"/>
                </a:lnTo>
                <a:lnTo>
                  <a:pt x="0" y="221"/>
                </a:lnTo>
                <a:lnTo>
                  <a:pt x="0" y="174"/>
                </a:lnTo>
                <a:lnTo>
                  <a:pt x="25" y="170"/>
                </a:lnTo>
                <a:lnTo>
                  <a:pt x="45" y="164"/>
                </a:lnTo>
                <a:lnTo>
                  <a:pt x="72" y="158"/>
                </a:lnTo>
                <a:lnTo>
                  <a:pt x="96" y="149"/>
                </a:lnTo>
                <a:lnTo>
                  <a:pt x="117" y="143"/>
                </a:lnTo>
                <a:lnTo>
                  <a:pt x="142" y="137"/>
                </a:lnTo>
                <a:lnTo>
                  <a:pt x="166" y="129"/>
                </a:lnTo>
                <a:lnTo>
                  <a:pt x="190" y="119"/>
                </a:lnTo>
                <a:lnTo>
                  <a:pt x="214" y="111"/>
                </a:lnTo>
                <a:lnTo>
                  <a:pt x="237" y="102"/>
                </a:lnTo>
                <a:lnTo>
                  <a:pt x="262" y="98"/>
                </a:lnTo>
                <a:lnTo>
                  <a:pt x="286" y="88"/>
                </a:lnTo>
                <a:lnTo>
                  <a:pt x="310" y="78"/>
                </a:lnTo>
                <a:lnTo>
                  <a:pt x="334" y="70"/>
                </a:lnTo>
                <a:lnTo>
                  <a:pt x="358" y="58"/>
                </a:lnTo>
                <a:lnTo>
                  <a:pt x="381" y="48"/>
                </a:lnTo>
                <a:lnTo>
                  <a:pt x="406" y="38"/>
                </a:lnTo>
                <a:lnTo>
                  <a:pt x="430" y="26"/>
                </a:lnTo>
                <a:lnTo>
                  <a:pt x="454" y="15"/>
                </a:lnTo>
                <a:lnTo>
                  <a:pt x="472" y="2"/>
                </a:lnTo>
                <a:lnTo>
                  <a:pt x="472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2357438" y="5200650"/>
            <a:ext cx="1120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   -2.17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2365375" y="3843338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058988" y="50371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96" name="Group 144"/>
          <p:cNvGrpSpPr>
            <a:grpSpLocks/>
          </p:cNvGrpSpPr>
          <p:nvPr/>
        </p:nvGrpSpPr>
        <p:grpSpPr bwMode="auto">
          <a:xfrm>
            <a:off x="2190750" y="1922463"/>
            <a:ext cx="4835525" cy="2941637"/>
            <a:chOff x="1380" y="1247"/>
            <a:chExt cx="3046" cy="1853"/>
          </a:xfrm>
        </p:grpSpPr>
        <p:sp>
          <p:nvSpPr>
            <p:cNvPr id="23559" name="Arc 7"/>
            <p:cNvSpPr>
              <a:spLocks/>
            </p:cNvSpPr>
            <p:nvPr/>
          </p:nvSpPr>
          <p:spPr bwMode="auto">
            <a:xfrm rot="4500000">
              <a:off x="3168" y="2352"/>
              <a:ext cx="764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78 w 18778"/>
                <a:gd name="T1" fmla="*/ 10674 h 21600"/>
                <a:gd name="T2" fmla="*/ 0 w 18778"/>
                <a:gd name="T3" fmla="*/ 21600 h 21600"/>
                <a:gd name="T4" fmla="*/ 0 w 1877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78" h="21600" fill="none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</a:path>
                <a:path w="18778" h="21600" stroke="0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Arc 9"/>
            <p:cNvSpPr>
              <a:spLocks/>
            </p:cNvSpPr>
            <p:nvPr/>
          </p:nvSpPr>
          <p:spPr bwMode="auto">
            <a:xfrm rot="6300000">
              <a:off x="2143" y="161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Arc 10"/>
            <p:cNvSpPr>
              <a:spLocks/>
            </p:cNvSpPr>
            <p:nvPr/>
          </p:nvSpPr>
          <p:spPr bwMode="auto">
            <a:xfrm rot="16980000">
              <a:off x="1764" y="2377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Arc 12"/>
            <p:cNvSpPr>
              <a:spLocks/>
            </p:cNvSpPr>
            <p:nvPr/>
          </p:nvSpPr>
          <p:spPr bwMode="auto">
            <a:xfrm rot="15300000">
              <a:off x="2604" y="161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Arc 8"/>
            <p:cNvSpPr>
              <a:spLocks/>
            </p:cNvSpPr>
            <p:nvPr/>
          </p:nvSpPr>
          <p:spPr bwMode="auto">
            <a:xfrm rot="720000">
              <a:off x="3619" y="2879"/>
              <a:ext cx="807" cy="221"/>
            </a:xfrm>
            <a:custGeom>
              <a:avLst/>
              <a:gdLst>
                <a:gd name="G0" fmla="+- 20857 0 0"/>
                <a:gd name="G1" fmla="+- 0 0 0"/>
                <a:gd name="G2" fmla="+- 21600 0 0"/>
                <a:gd name="T0" fmla="*/ 18718 w 20857"/>
                <a:gd name="T1" fmla="*/ 21494 h 21494"/>
                <a:gd name="T2" fmla="*/ 0 w 20857"/>
                <a:gd name="T3" fmla="*/ 5616 h 21494"/>
                <a:gd name="T4" fmla="*/ 20857 w 20857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57" h="21494" fill="none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</a:path>
                <a:path w="20857" h="21494" stroke="0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  <a:lnTo>
                    <a:pt x="2085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Arc 11"/>
            <p:cNvSpPr>
              <a:spLocks/>
            </p:cNvSpPr>
            <p:nvPr/>
          </p:nvSpPr>
          <p:spPr bwMode="auto">
            <a:xfrm rot="20760000">
              <a:off x="1380" y="292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6" name="Line 34"/>
          <p:cNvSpPr>
            <a:spLocks noChangeShapeType="1"/>
          </p:cNvSpPr>
          <p:nvPr/>
        </p:nvSpPr>
        <p:spPr bwMode="auto">
          <a:xfrm flipH="1">
            <a:off x="2809875" y="4546600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4567238" y="4852988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89" name="Text Box 137"/>
          <p:cNvSpPr txBox="1">
            <a:spLocks noChangeArrowheads="1"/>
          </p:cNvSpPr>
          <p:nvPr/>
        </p:nvSpPr>
        <p:spPr bwMode="auto">
          <a:xfrm>
            <a:off x="685800" y="11064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grpSp>
        <p:nvGrpSpPr>
          <p:cNvPr id="23690" name="Group 138"/>
          <p:cNvGrpSpPr>
            <a:grpSpLocks/>
          </p:cNvGrpSpPr>
          <p:nvPr/>
        </p:nvGrpSpPr>
        <p:grpSpPr bwMode="auto">
          <a:xfrm>
            <a:off x="5402263" y="1820863"/>
            <a:ext cx="1779587" cy="1379537"/>
            <a:chOff x="3571" y="1663"/>
            <a:chExt cx="1121" cy="869"/>
          </a:xfrm>
        </p:grpSpPr>
        <p:sp>
          <p:nvSpPr>
            <p:cNvPr id="23691" name="Rectangle 139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3692" name="Object 14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04560" imgH="607680" progId="Equation">
                    <p:embed/>
                  </p:oleObj>
                </mc:Choice>
                <mc:Fallback>
                  <p:oleObj name="Equation" r:id="rId3" imgW="1204560" imgH="607680" progId="Equation">
                    <p:embed/>
                    <p:pic>
                      <p:nvPicPr>
                        <p:cNvPr id="0" name="Picture 1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3038475" y="3556000"/>
            <a:ext cx="0" cy="163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6086475" y="3556000"/>
            <a:ext cx="0" cy="163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4" name="AutoShape 142"/>
          <p:cNvSpPr>
            <a:spLocks noChangeArrowheads="1"/>
          </p:cNvSpPr>
          <p:nvPr/>
        </p:nvSpPr>
        <p:spPr bwMode="auto">
          <a:xfrm rot="5400000">
            <a:off x="561975" y="376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" name="AutoShape 143"/>
          <p:cNvSpPr>
            <a:spLocks noChangeArrowheads="1"/>
          </p:cNvSpPr>
          <p:nvPr/>
        </p:nvSpPr>
        <p:spPr bwMode="auto">
          <a:xfrm rot="5400000">
            <a:off x="561975" y="4946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8" name="Rectangle 146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699" name="Rectangle 147"/>
          <p:cNvSpPr>
            <a:spLocks noChangeArrowheads="1"/>
          </p:cNvSpPr>
          <p:nvPr/>
        </p:nvSpPr>
        <p:spPr bwMode="auto">
          <a:xfrm>
            <a:off x="1414463" y="4081463"/>
            <a:ext cx="15795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 .015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23043E-5399-438E-B022-D294C55D1010}"/>
                  </a:ext>
                </a:extLst>
              </p14:cNvPr>
              <p14:cNvContentPartPr/>
              <p14:nvPr/>
            </p14:nvContentPartPr>
            <p14:xfrm>
              <a:off x="6034680" y="5010480"/>
              <a:ext cx="966240" cy="34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23043E-5399-438E-B022-D294C55D10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25320" y="5001120"/>
                <a:ext cx="984960" cy="36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3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9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3" grpId="0" animBg="1"/>
      <p:bldP spid="23556" grpId="0" animBg="1"/>
      <p:bldP spid="23565" grpId="0" autoUpdateAnimBg="0"/>
      <p:bldP spid="23567" grpId="0" animBg="1"/>
      <p:bldP spid="23568" grpId="0" animBg="1"/>
      <p:bldP spid="23569" grpId="0" animBg="1"/>
      <p:bldP spid="23572" grpId="0" autoUpdateAnimBg="0"/>
      <p:bldP spid="23573" grpId="0" autoUpdateAnimBg="0"/>
      <p:bldP spid="23574" grpId="0" autoUpdateAnimBg="0"/>
      <p:bldP spid="23575" grpId="0" autoUpdateAnimBg="0"/>
      <p:bldP spid="23576" grpId="0" autoUpdateAnimBg="0"/>
      <p:bldP spid="23577" grpId="0" autoUpdateAnimBg="0"/>
      <p:bldP spid="23579" grpId="0" animBg="1"/>
      <p:bldP spid="23580" grpId="0" autoUpdateAnimBg="0"/>
      <p:bldP spid="23581" grpId="0" animBg="1"/>
      <p:bldP spid="23557" grpId="0" animBg="1"/>
      <p:bldP spid="23586" grpId="0" animBg="1"/>
      <p:bldP spid="23587" grpId="0" animBg="1"/>
      <p:bldP spid="23578" grpId="0" animBg="1"/>
      <p:bldP spid="23566" grpId="0" animBg="1"/>
      <p:bldP spid="23694" grpId="0" animBg="1"/>
      <p:bldP spid="23695" grpId="0" animBg="1"/>
      <p:bldP spid="236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188913"/>
            <a:ext cx="7772400" cy="642937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Developing Null and Alternative Hypotheses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30250" y="1130300"/>
            <a:ext cx="7353300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It is not always obvious how the null and alternative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hypotheses should be formulated.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30250" y="1949450"/>
            <a:ext cx="73152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Care must be taken to structure the hypotheses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appropriately so that the test conclusion provides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information the researcher wants.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492125" y="1257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492125" y="2095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30250" y="3041650"/>
            <a:ext cx="73152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context of the situation is very important in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determining how the hypotheses should be stated.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492125" y="3302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30250" y="3892550"/>
            <a:ext cx="73152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some cases it is easier to identify the alternative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 first.  In other cases the null is easier.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5400000">
            <a:off x="492125" y="4152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30250" y="4730750"/>
            <a:ext cx="7315200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Correct hypothesis formulation will take practice.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 rot="5400000">
            <a:off x="492125" y="5029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  <p:bldP spid="10" grpId="0" autoUpdateAnimBg="0"/>
      <p:bldP spid="11" grpId="0" animBg="1"/>
      <p:bldP spid="12" grpId="0" autoUpdateAnimBg="0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19063"/>
            <a:ext cx="7772400" cy="871537"/>
          </a:xfrm>
          <a:noFill/>
          <a:ln/>
        </p:spPr>
        <p:txBody>
          <a:bodyPr/>
          <a:lstStyle/>
          <a:p>
            <a:r>
              <a:rPr lang="en-US"/>
              <a:t>Confidence Interval Approach to</a:t>
            </a:r>
            <a:br>
              <a:rPr lang="en-US"/>
            </a:br>
            <a:r>
              <a:rPr lang="en-US"/>
              <a:t>Two-Tailed Tests About a Population Mean</a:t>
            </a:r>
          </a:p>
        </p:txBody>
      </p: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693964" y="1223736"/>
            <a:ext cx="7848600" cy="1428750"/>
            <a:chOff x="420" y="876"/>
            <a:chExt cx="4944" cy="900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20" y="876"/>
              <a:ext cx="4944" cy="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90000"/>
                <a:buFont typeface="Wingdings" pitchFamily="2" charset="2"/>
                <a:buChar char="n"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Select a simple random sample from the population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and use the value of the sample mean     to develop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the confidence interval for the population mean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(Confidence intervals are covered in Chapter 8.)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6628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977" y="1132"/>
            <a:ext cx="136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01600" imgH="188640" progId="Equation">
                    <p:embed/>
                  </p:oleObj>
                </mc:Choice>
                <mc:Fallback>
                  <p:oleObj name="Equation" r:id="rId3" imgW="201600" imgH="188640" progId="Equation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7" y="1132"/>
                          <a:ext cx="136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93964" y="2614386"/>
            <a:ext cx="76200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If the confidence interval contains the hypothesized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value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do not 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 Otherwise, 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(Actually,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should be rejected if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happens to be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equal to one of the end points of the confidence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interval.)  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 rot="5400000">
            <a:off x="462189" y="293188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 rot="5400000">
            <a:off x="462189" y="12364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utoUpdateAnimBg="0"/>
      <p:bldP spid="26633" grpId="0" animBg="1"/>
      <p:bldP spid="266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3" name="Rectangle 105"/>
          <p:cNvSpPr>
            <a:spLocks noGrp="1" noChangeArrowheads="1"/>
          </p:cNvSpPr>
          <p:nvPr>
            <p:ph type="title"/>
          </p:nvPr>
        </p:nvSpPr>
        <p:spPr>
          <a:xfrm>
            <a:off x="690563" y="119063"/>
            <a:ext cx="7772400" cy="871537"/>
          </a:xfrm>
          <a:noFill/>
          <a:ln/>
        </p:spPr>
        <p:txBody>
          <a:bodyPr/>
          <a:lstStyle/>
          <a:p>
            <a:r>
              <a:rPr lang="en-US"/>
              <a:t>Confidence Interval Approach to</a:t>
            </a:r>
            <a:br>
              <a:rPr lang="en-US"/>
            </a:br>
            <a:r>
              <a:rPr lang="en-US"/>
              <a:t>Two-Tailed Tests About a Population Mean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28725"/>
            <a:ext cx="7772400" cy="45720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		     </a:t>
            </a:r>
            <a:r>
              <a:rPr lang="en-US"/>
              <a:t>The 97% confidence interval for </a:t>
            </a:r>
            <a:r>
              <a:rPr lang="en-US" i="1">
                <a:latin typeface="Symbol" pitchFamily="18" charset="2"/>
              </a:rPr>
              <a:t></a:t>
            </a:r>
            <a:r>
              <a:rPr lang="en-US"/>
              <a:t> is</a:t>
            </a: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2765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89113" y="1628775"/>
          <a:ext cx="54435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95480" imgH="419040" progId="Equation.DSMT4">
                  <p:embed/>
                </p:oleObj>
              </mc:Choice>
              <mc:Fallback>
                <p:oleObj name="Equation" r:id="rId3" imgW="2895480" imgH="41904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628775"/>
                        <a:ext cx="544353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87" name="Text Box 139"/>
          <p:cNvSpPr txBox="1">
            <a:spLocks noChangeArrowheads="1"/>
          </p:cNvSpPr>
          <p:nvPr/>
        </p:nvSpPr>
        <p:spPr bwMode="auto">
          <a:xfrm>
            <a:off x="1466850" y="2995613"/>
            <a:ext cx="6421438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Because the hypothesized value for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mean,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6, is not in this interval,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hypothesis-testing conclusion is that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6, can be rejected.</a:t>
            </a:r>
          </a:p>
        </p:txBody>
      </p:sp>
      <p:sp>
        <p:nvSpPr>
          <p:cNvPr id="27788" name="Text Box 140"/>
          <p:cNvSpPr txBox="1">
            <a:spLocks noChangeArrowheads="1"/>
          </p:cNvSpPr>
          <p:nvPr/>
        </p:nvSpPr>
        <p:spPr bwMode="auto">
          <a:xfrm>
            <a:off x="3003550" y="2471738"/>
            <a:ext cx="3100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   6.02076 to 6.17924</a:t>
            </a:r>
          </a:p>
        </p:txBody>
      </p:sp>
      <p:sp>
        <p:nvSpPr>
          <p:cNvPr id="27789" name="AutoShape 141"/>
          <p:cNvSpPr>
            <a:spLocks noChangeArrowheads="1"/>
          </p:cNvSpPr>
          <p:nvPr/>
        </p:nvSpPr>
        <p:spPr bwMode="auto">
          <a:xfrm rot="5400000">
            <a:off x="1209675" y="3098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90" name="AutoShape 142"/>
          <p:cNvSpPr>
            <a:spLocks noChangeArrowheads="1"/>
          </p:cNvSpPr>
          <p:nvPr/>
        </p:nvSpPr>
        <p:spPr bwMode="auto">
          <a:xfrm rot="5400000">
            <a:off x="1209675" y="1955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87" grpId="0" autoUpdateAnimBg="0"/>
      <p:bldP spid="27788" grpId="0" autoUpdateAnimBg="0"/>
      <p:bldP spid="27789" grpId="0" animBg="1"/>
      <p:bldP spid="2779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50813"/>
            <a:ext cx="7772400" cy="814387"/>
          </a:xfrm>
          <a:noFill/>
          <a:ln/>
        </p:spPr>
        <p:txBody>
          <a:bodyPr/>
          <a:lstStyle/>
          <a:p>
            <a:r>
              <a:rPr lang="en-US"/>
              <a:t>Tests About a Population Mean:</a:t>
            </a:r>
            <a:br>
              <a:rPr lang="en-US"/>
            </a:br>
            <a:r>
              <a:rPr lang="en-US" i="1">
                <a:latin typeface="Symbol" pitchFamily="18" charset="2"/>
              </a:rPr>
              <a:t>s</a:t>
            </a:r>
            <a:r>
              <a:rPr lang="en-US"/>
              <a:t>  Unknown</a:t>
            </a:r>
            <a:endParaRPr lang="en-US" sz="26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03263" y="1093788"/>
            <a:ext cx="7772400" cy="6048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Test Statistic</a:t>
            </a:r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3759200" y="1751013"/>
            <a:ext cx="1693863" cy="9715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71925" y="1871663"/>
          <a:ext cx="12207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30120" imgH="709560" progId="Equation">
                  <p:embed/>
                </p:oleObj>
              </mc:Choice>
              <mc:Fallback>
                <p:oleObj name="Equation" r:id="rId3" imgW="1230120" imgH="709560" progId="Equation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1871663"/>
                        <a:ext cx="122078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105025" y="3109913"/>
            <a:ext cx="50323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This test statistic has a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with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- 1 degrees of freedom.</a:t>
            </a:r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 rot="5400000">
            <a:off x="3438525" y="2165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6" grpId="0" animBg="1"/>
      <p:bldP spid="28687" grpId="0" autoUpdateAnimBg="0"/>
      <p:bldP spid="2868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2260600" y="341630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703263" y="108426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2432050" y="342741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287838" y="3449638"/>
            <a:ext cx="2386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4275138" y="2763838"/>
            <a:ext cx="2487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4289425" y="4154488"/>
            <a:ext cx="3989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>
            <a:off x="2260600" y="271145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2260600" y="412115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451100" y="272256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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2451100" y="413226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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9" name="AutoShape 23"/>
          <p:cNvSpPr>
            <a:spLocks noChangeArrowheads="1"/>
          </p:cNvSpPr>
          <p:nvPr/>
        </p:nvSpPr>
        <p:spPr bwMode="auto">
          <a:xfrm rot="5400000">
            <a:off x="1927225" y="3581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AutoShape 24"/>
          <p:cNvSpPr>
            <a:spLocks noChangeArrowheads="1"/>
          </p:cNvSpPr>
          <p:nvPr/>
        </p:nvSpPr>
        <p:spPr bwMode="auto">
          <a:xfrm rot="5400000">
            <a:off x="1927225" y="2857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1" name="AutoShape 25"/>
          <p:cNvSpPr>
            <a:spLocks noChangeArrowheads="1"/>
          </p:cNvSpPr>
          <p:nvPr/>
        </p:nvSpPr>
        <p:spPr bwMode="auto">
          <a:xfrm rot="5400000">
            <a:off x="1927225" y="4286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2" name="Rectangle 26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Tests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32123" name="Rectangle 27"/>
          <p:cNvSpPr>
            <a:spLocks noChangeArrowheads="1"/>
          </p:cNvSpPr>
          <p:nvPr/>
        </p:nvSpPr>
        <p:spPr bwMode="auto">
          <a:xfrm>
            <a:off x="703263" y="217011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2903538" y="1617663"/>
            <a:ext cx="33702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endParaRPr lang="en-US" sz="2400" i="1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26" name="AutoShape 30"/>
          <p:cNvSpPr>
            <a:spLocks noChangeArrowheads="1"/>
          </p:cNvSpPr>
          <p:nvPr/>
        </p:nvSpPr>
        <p:spPr bwMode="auto">
          <a:xfrm rot="5400000">
            <a:off x="460375" y="2305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7" name="AutoShape 31"/>
          <p:cNvSpPr>
            <a:spLocks noChangeArrowheads="1"/>
          </p:cNvSpPr>
          <p:nvPr/>
        </p:nvSpPr>
        <p:spPr bwMode="auto">
          <a:xfrm rot="5400000">
            <a:off x="460375" y="1238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6" grpId="0" animBg="1"/>
      <p:bldP spid="132104" grpId="0" autoUpdateAnimBg="0"/>
      <p:bldP spid="132110" grpId="0" autoUpdateAnimBg="0"/>
      <p:bldP spid="132113" grpId="0" autoUpdateAnimBg="0"/>
      <p:bldP spid="132114" grpId="0" autoUpdateAnimBg="0"/>
      <p:bldP spid="132115" grpId="0" autoUpdateAnimBg="0"/>
      <p:bldP spid="132117" grpId="0" animBg="1"/>
      <p:bldP spid="132118" grpId="0" animBg="1"/>
      <p:bldP spid="132111" grpId="0" autoUpdateAnimBg="0"/>
      <p:bldP spid="132112" grpId="0" autoUpdateAnimBg="0"/>
      <p:bldP spid="132119" grpId="0" animBg="1"/>
      <p:bldP spid="132120" grpId="0" animBg="1"/>
      <p:bldP spid="132121" grpId="0" animBg="1"/>
      <p:bldP spid="132123" grpId="0" autoUpdateAnimBg="0"/>
      <p:bldP spid="132125" grpId="0" autoUpdateAnimBg="0"/>
      <p:bldP spid="132126" grpId="0" animBg="1"/>
      <p:bldP spid="1321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3825"/>
            <a:ext cx="7772400" cy="661988"/>
          </a:xfrm>
          <a:noFill/>
          <a:ln/>
        </p:spPr>
        <p:txBody>
          <a:bodyPr/>
          <a:lstStyle/>
          <a:p>
            <a:r>
              <a:rPr lang="en-US" i="1"/>
              <a:t>p </a:t>
            </a:r>
            <a:r>
              <a:rPr lang="en-US"/>
              <a:t>-Values and the </a:t>
            </a:r>
            <a:r>
              <a:rPr lang="en-US" i="1"/>
              <a:t>t</a:t>
            </a:r>
            <a:r>
              <a:rPr lang="en-US"/>
              <a:t> Distribution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1016000"/>
            <a:ext cx="77724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format of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 table provided in most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statistics textbooks does not have sufficient detail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to determine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exact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for a hypothesis test.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85800" y="2349500"/>
            <a:ext cx="7734300" cy="93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However, we can still use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 table to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identify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range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85800" y="3359150"/>
            <a:ext cx="7715250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An advantage of computer software packages is that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computer output will provide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for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distribution.</a:t>
            </a:r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 rot="5400000">
            <a:off x="466725" y="1238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 rot="5400000">
            <a:off x="466725" y="249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 rot="5400000">
            <a:off x="466725" y="3467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1" grpId="0" autoUpdateAnimBg="0"/>
      <p:bldP spid="29702" grpId="0" autoUpdateAnimBg="0"/>
      <p:bldP spid="29704" grpId="0" animBg="1"/>
      <p:bldP spid="29705" grpId="0" animBg="1"/>
      <p:bldP spid="2970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5" name="Text Box 103"/>
          <p:cNvSpPr txBox="1">
            <a:spLocks noChangeArrowheads="1"/>
          </p:cNvSpPr>
          <p:nvPr/>
        </p:nvSpPr>
        <p:spPr bwMode="auto">
          <a:xfrm>
            <a:off x="1019175" y="1525588"/>
            <a:ext cx="7254875" cy="177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State Highway Patrol periodically samples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vehicle speeds at various locations on a particular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roadway.  The sample of vehicle speeds is used to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 the hypothesis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65.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Highway Patrol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700088" y="1066800"/>
            <a:ext cx="8191500" cy="5667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One-Tailed Test About a Population Mean:  </a:t>
            </a:r>
            <a:r>
              <a:rPr lang="en-US" i="1">
                <a:solidFill>
                  <a:srgbClr val="66FFFF"/>
                </a:solidFill>
                <a:latin typeface="Symbol" pitchFamily="18" charset="2"/>
              </a:rPr>
              <a:t>s</a:t>
            </a:r>
            <a:r>
              <a:rPr lang="en-US">
                <a:solidFill>
                  <a:srgbClr val="66FFFF"/>
                </a:solidFill>
              </a:rPr>
              <a:t>  Unknown</a:t>
            </a:r>
            <a:endParaRPr lang="en-US"/>
          </a:p>
        </p:txBody>
      </p:sp>
      <p:sp>
        <p:nvSpPr>
          <p:cNvPr id="74853" name="Text Box 101"/>
          <p:cNvSpPr txBox="1">
            <a:spLocks noChangeArrowheads="1"/>
          </p:cNvSpPr>
          <p:nvPr/>
        </p:nvSpPr>
        <p:spPr bwMode="auto">
          <a:xfrm>
            <a:off x="1019175" y="3348038"/>
            <a:ext cx="739775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locations where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rejected are deemed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best locations for radar traps. At Location F, a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sample of 64 vehicles shows a mean speed of 66.2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mph with a standard deviation of 4.2 mph.  Use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.05 to test the hypothesis.</a:t>
            </a:r>
          </a:p>
        </p:txBody>
      </p:sp>
      <p:sp>
        <p:nvSpPr>
          <p:cNvPr id="74856" name="AutoShape 104"/>
          <p:cNvSpPr>
            <a:spLocks noChangeArrowheads="1"/>
          </p:cNvSpPr>
          <p:nvPr/>
        </p:nvSpPr>
        <p:spPr bwMode="auto">
          <a:xfrm rot="5400000">
            <a:off x="739775" y="1657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58" name="AutoShape 106"/>
          <p:cNvSpPr>
            <a:spLocks noChangeArrowheads="1"/>
          </p:cNvSpPr>
          <p:nvPr/>
        </p:nvSpPr>
        <p:spPr bwMode="auto">
          <a:xfrm rot="5400000">
            <a:off x="739775" y="3498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4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4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7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5" grpId="0" autoUpdateAnimBg="0"/>
      <p:bldP spid="74853" grpId="0" autoUpdateAnimBg="0"/>
      <p:bldP spid="74856" grpId="0" animBg="1"/>
      <p:bldP spid="748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</a:p>
        </p:txBody>
      </p:sp>
      <p:sp>
        <p:nvSpPr>
          <p:cNvPr id="177205" name="Rectangle 53"/>
          <p:cNvSpPr>
            <a:spLocks noChangeArrowheads="1"/>
          </p:cNvSpPr>
          <p:nvPr/>
        </p:nvSpPr>
        <p:spPr bwMode="auto">
          <a:xfrm>
            <a:off x="1181100" y="1733550"/>
            <a:ext cx="4267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7206" name="Text Box 54"/>
          <p:cNvSpPr txBox="1">
            <a:spLocks noChangeArrowheads="1"/>
          </p:cNvSpPr>
          <p:nvPr/>
        </p:nvSpPr>
        <p:spPr bwMode="auto">
          <a:xfrm>
            <a:off x="1216025" y="1785938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177207" name="Rectangle 55"/>
          <p:cNvSpPr>
            <a:spLocks noChangeArrowheads="1"/>
          </p:cNvSpPr>
          <p:nvPr/>
        </p:nvSpPr>
        <p:spPr bwMode="auto">
          <a:xfrm>
            <a:off x="1181100" y="2857500"/>
            <a:ext cx="49530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7208" name="Text Box 56"/>
          <p:cNvSpPr txBox="1">
            <a:spLocks noChangeArrowheads="1"/>
          </p:cNvSpPr>
          <p:nvPr/>
        </p:nvSpPr>
        <p:spPr bwMode="auto">
          <a:xfrm>
            <a:off x="1219200" y="290988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177209" name="Rectangle 57"/>
          <p:cNvSpPr>
            <a:spLocks noChangeArrowheads="1"/>
          </p:cNvSpPr>
          <p:nvPr/>
        </p:nvSpPr>
        <p:spPr bwMode="auto">
          <a:xfrm>
            <a:off x="1181100" y="3676650"/>
            <a:ext cx="58293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7210" name="Text Box 58"/>
          <p:cNvSpPr txBox="1">
            <a:spLocks noChangeArrowheads="1"/>
          </p:cNvSpPr>
          <p:nvPr/>
        </p:nvSpPr>
        <p:spPr bwMode="auto">
          <a:xfrm>
            <a:off x="1236663" y="37290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177211" name="Text Box 59"/>
          <p:cNvSpPr txBox="1">
            <a:spLocks noChangeArrowheads="1"/>
          </p:cNvSpPr>
          <p:nvPr/>
        </p:nvSpPr>
        <p:spPr bwMode="auto">
          <a:xfrm>
            <a:off x="6275388" y="290671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177217" name="Text Box 65"/>
          <p:cNvSpPr txBox="1">
            <a:spLocks noChangeArrowheads="1"/>
          </p:cNvSpPr>
          <p:nvPr/>
        </p:nvSpPr>
        <p:spPr bwMode="auto">
          <a:xfrm>
            <a:off x="685800" y="1106488"/>
            <a:ext cx="5949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sp>
        <p:nvSpPr>
          <p:cNvPr id="177219" name="Text Box 67"/>
          <p:cNvSpPr txBox="1">
            <a:spLocks noChangeArrowheads="1"/>
          </p:cNvSpPr>
          <p:nvPr/>
        </p:nvSpPr>
        <p:spPr bwMode="auto">
          <a:xfrm>
            <a:off x="5624513" y="1820863"/>
            <a:ext cx="15875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65</a:t>
            </a:r>
          </a:p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65</a:t>
            </a:r>
          </a:p>
        </p:txBody>
      </p:sp>
      <p:sp>
        <p:nvSpPr>
          <p:cNvPr id="177221" name="AutoShape 69"/>
          <p:cNvSpPr>
            <a:spLocks noChangeArrowheads="1"/>
          </p:cNvSpPr>
          <p:nvPr/>
        </p:nvSpPr>
        <p:spPr bwMode="auto">
          <a:xfrm rot="5400000">
            <a:off x="79057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22" name="AutoShape 70"/>
          <p:cNvSpPr>
            <a:spLocks noChangeArrowheads="1"/>
          </p:cNvSpPr>
          <p:nvPr/>
        </p:nvSpPr>
        <p:spPr bwMode="auto">
          <a:xfrm rot="5400000">
            <a:off x="790575" y="3060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23" name="AutoShape 71"/>
          <p:cNvSpPr>
            <a:spLocks noChangeArrowheads="1"/>
          </p:cNvSpPr>
          <p:nvPr/>
        </p:nvSpPr>
        <p:spPr bwMode="auto">
          <a:xfrm rot="5400000">
            <a:off x="790575" y="3860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7227" name="Object 7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16188" y="4384675"/>
          <a:ext cx="40227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59040" imgH="888840" progId="Equation.DSMT4">
                  <p:embed/>
                </p:oleObj>
              </mc:Choice>
              <mc:Fallback>
                <p:oleObj name="Equation" r:id="rId3" imgW="4559040" imgH="888840" progId="Equation.DSMT4">
                  <p:embed/>
                  <p:pic>
                    <p:nvPicPr>
                      <p:cNvPr id="0" name="Picture 7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4384675"/>
                        <a:ext cx="40227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28" name="Oval 76"/>
          <p:cNvSpPr>
            <a:spLocks noChangeArrowheads="1"/>
          </p:cNvSpPr>
          <p:nvPr/>
        </p:nvSpPr>
        <p:spPr bwMode="auto">
          <a:xfrm>
            <a:off x="5638800" y="4476750"/>
            <a:ext cx="1009650" cy="4572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7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77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7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77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7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05" grpId="0" animBg="1"/>
      <p:bldP spid="177206" grpId="0" autoUpdateAnimBg="0"/>
      <p:bldP spid="177207" grpId="0" animBg="1"/>
      <p:bldP spid="177208" grpId="0" autoUpdateAnimBg="0"/>
      <p:bldP spid="177209" grpId="0" animBg="1"/>
      <p:bldP spid="177210" grpId="0" autoUpdateAnimBg="0"/>
      <p:bldP spid="177211" grpId="0" autoUpdateAnimBg="0"/>
      <p:bldP spid="177219" grpId="0" autoUpdateAnimBg="0"/>
      <p:bldP spid="177221" grpId="0" animBg="1"/>
      <p:bldP spid="177222" grpId="0" animBg="1"/>
      <p:bldP spid="177223" grpId="0" animBg="1"/>
      <p:bldP spid="1772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40" name="Rectangle 52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</a:p>
        </p:txBody>
      </p:sp>
      <p:sp>
        <p:nvSpPr>
          <p:cNvPr id="293941" name="Text Box 53"/>
          <p:cNvSpPr txBox="1">
            <a:spLocks noChangeArrowheads="1"/>
          </p:cNvSpPr>
          <p:nvPr/>
        </p:nvSpPr>
        <p:spPr bwMode="auto">
          <a:xfrm>
            <a:off x="685800" y="1106488"/>
            <a:ext cx="314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93942" name="Rectangle 54"/>
          <p:cNvSpPr>
            <a:spLocks noChangeArrowheads="1"/>
          </p:cNvSpPr>
          <p:nvPr/>
        </p:nvSpPr>
        <p:spPr bwMode="auto">
          <a:xfrm>
            <a:off x="1181100" y="39433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93943" name="Text Box 55"/>
          <p:cNvSpPr txBox="1">
            <a:spLocks noChangeArrowheads="1"/>
          </p:cNvSpPr>
          <p:nvPr/>
        </p:nvSpPr>
        <p:spPr bwMode="auto">
          <a:xfrm>
            <a:off x="1255713" y="39957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93944" name="AutoShape 56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45" name="AutoShape 57"/>
          <p:cNvSpPr>
            <a:spLocks noChangeArrowheads="1"/>
          </p:cNvSpPr>
          <p:nvPr/>
        </p:nvSpPr>
        <p:spPr bwMode="auto">
          <a:xfrm rot="5400000">
            <a:off x="771525" y="4127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46" name="Rectangle 58"/>
          <p:cNvSpPr>
            <a:spLocks noChangeArrowheads="1"/>
          </p:cNvSpPr>
          <p:nvPr/>
        </p:nvSpPr>
        <p:spPr bwMode="auto">
          <a:xfrm>
            <a:off x="1181100" y="1733550"/>
            <a:ext cx="37719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93947" name="Text Box 59"/>
          <p:cNvSpPr txBox="1">
            <a:spLocks noChangeArrowheads="1"/>
          </p:cNvSpPr>
          <p:nvPr/>
        </p:nvSpPr>
        <p:spPr bwMode="auto">
          <a:xfrm>
            <a:off x="1236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93948" name="Text Box 60"/>
          <p:cNvSpPr txBox="1">
            <a:spLocks noChangeArrowheads="1"/>
          </p:cNvSpPr>
          <p:nvPr/>
        </p:nvSpPr>
        <p:spPr bwMode="auto">
          <a:xfrm>
            <a:off x="1371600" y="2376488"/>
            <a:ext cx="6686550" cy="1309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2.286,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must be less than .025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1.998) and greater than .01 (for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2.387).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.01 &lt;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&lt; .025</a:t>
            </a:r>
          </a:p>
        </p:txBody>
      </p:sp>
      <p:sp>
        <p:nvSpPr>
          <p:cNvPr id="293949" name="Oval 61"/>
          <p:cNvSpPr>
            <a:spLocks noChangeArrowheads="1"/>
          </p:cNvSpPr>
          <p:nvPr/>
        </p:nvSpPr>
        <p:spPr bwMode="auto">
          <a:xfrm>
            <a:off x="2990850" y="3143250"/>
            <a:ext cx="3448050" cy="6096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50" name="Text Box 62"/>
          <p:cNvSpPr txBox="1">
            <a:spLocks noChangeArrowheads="1"/>
          </p:cNvSpPr>
          <p:nvPr/>
        </p:nvSpPr>
        <p:spPr bwMode="auto">
          <a:xfrm>
            <a:off x="2035175" y="4564063"/>
            <a:ext cx="5470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93952" name="Rectangle 64"/>
          <p:cNvSpPr>
            <a:spLocks noChangeArrowheads="1"/>
          </p:cNvSpPr>
          <p:nvPr/>
        </p:nvSpPr>
        <p:spPr bwMode="auto">
          <a:xfrm>
            <a:off x="1314450" y="5094288"/>
            <a:ext cx="7219950" cy="96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are at least 95% confident that the mean speed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of vehicles at Location F is greater than 65 mph.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3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9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939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9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42" grpId="0" animBg="1"/>
      <p:bldP spid="293943" grpId="0" autoUpdateAnimBg="0"/>
      <p:bldP spid="293944" grpId="0" animBg="1"/>
      <p:bldP spid="293945" grpId="0" animBg="1"/>
      <p:bldP spid="293946" grpId="0" animBg="1"/>
      <p:bldP spid="293947" grpId="0" autoUpdateAnimBg="0"/>
      <p:bldP spid="293948" grpId="0" autoUpdateAnimBg="0"/>
      <p:bldP spid="293949" grpId="0" animBg="1"/>
      <p:bldP spid="293950" grpId="0" autoUpdateAnimBg="0"/>
      <p:bldP spid="29395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685800" y="11064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1181100" y="346710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255713" y="351948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1314450" y="4618038"/>
            <a:ext cx="7219950" cy="138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are at least 95% confident that the mean speed of vehicles at Location F is greater than 65 mph.  Location F is a good candidate for a radar trap.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2263775" y="4110038"/>
            <a:ext cx="4884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2.286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1.669,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18122" name="AutoShape 1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3" name="AutoShape 11"/>
          <p:cNvSpPr>
            <a:spLocks noChangeArrowheads="1"/>
          </p:cNvSpPr>
          <p:nvPr/>
        </p:nvSpPr>
        <p:spPr bwMode="auto">
          <a:xfrm rot="5400000">
            <a:off x="771525" y="3651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74" name="Rectangle 62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8178" name="Text Box 66"/>
          <p:cNvSpPr txBox="1">
            <a:spLocks noChangeArrowheads="1"/>
          </p:cNvSpPr>
          <p:nvPr/>
        </p:nvSpPr>
        <p:spPr bwMode="auto">
          <a:xfrm>
            <a:off x="1647825" y="2392363"/>
            <a:ext cx="60817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 and d.f. = 64 – 1 = 63,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1.669</a:t>
            </a:r>
          </a:p>
        </p:txBody>
      </p:sp>
      <p:sp>
        <p:nvSpPr>
          <p:cNvPr id="218179" name="Rectangle 67"/>
          <p:cNvSpPr>
            <a:spLocks noChangeArrowheads="1"/>
          </p:cNvSpPr>
          <p:nvPr/>
        </p:nvSpPr>
        <p:spPr bwMode="auto">
          <a:xfrm>
            <a:off x="1181100" y="1733550"/>
            <a:ext cx="6934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18180" name="Text Box 68"/>
          <p:cNvSpPr txBox="1">
            <a:spLocks noChangeArrowheads="1"/>
          </p:cNvSpPr>
          <p:nvPr/>
        </p:nvSpPr>
        <p:spPr bwMode="auto">
          <a:xfrm>
            <a:off x="1236663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218182" name="Text Box 70"/>
          <p:cNvSpPr txBox="1">
            <a:spLocks noChangeArrowheads="1"/>
          </p:cNvSpPr>
          <p:nvPr/>
        </p:nvSpPr>
        <p:spPr bwMode="auto">
          <a:xfrm>
            <a:off x="3332163" y="2852738"/>
            <a:ext cx="28670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1.669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EDB0A5-7315-43A5-89E9-054EA21637C5}"/>
                  </a:ext>
                </a:extLst>
              </p14:cNvPr>
              <p14:cNvContentPartPr/>
              <p14:nvPr/>
            </p14:nvContentPartPr>
            <p14:xfrm>
              <a:off x="3342417" y="2702546"/>
              <a:ext cx="1440" cy="1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EDB0A5-7315-43A5-89E9-054EA21637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3777" y="2693906"/>
                <a:ext cx="19080" cy="3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1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1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/>
      <p:bldP spid="218118" grpId="0" autoUpdateAnimBg="0"/>
      <p:bldP spid="218119" grpId="0" autoUpdateAnimBg="0"/>
      <p:bldP spid="218120" grpId="0" autoUpdateAnimBg="0"/>
      <p:bldP spid="218122" grpId="0" animBg="1"/>
      <p:bldP spid="218123" grpId="0" animBg="1"/>
      <p:bldP spid="218178" grpId="0" autoUpdateAnimBg="0"/>
      <p:bldP spid="218179" grpId="0" animBg="1"/>
      <p:bldP spid="218180" grpId="0" autoUpdateAnimBg="0"/>
      <p:bldP spid="21818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1276350" y="1504950"/>
            <a:ext cx="6515100" cy="44005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94915" name="Freeform 3"/>
          <p:cNvSpPr>
            <a:spLocks/>
          </p:cNvSpPr>
          <p:nvPr/>
        </p:nvSpPr>
        <p:spPr bwMode="auto">
          <a:xfrm>
            <a:off x="1747838" y="178911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16" name="Freeform 4"/>
          <p:cNvSpPr>
            <a:spLocks/>
          </p:cNvSpPr>
          <p:nvPr/>
        </p:nvSpPr>
        <p:spPr bwMode="auto">
          <a:xfrm>
            <a:off x="5583238" y="4529138"/>
            <a:ext cx="708025" cy="304800"/>
          </a:xfrm>
          <a:custGeom>
            <a:avLst/>
            <a:gdLst/>
            <a:ahLst/>
            <a:cxnLst>
              <a:cxn ang="0">
                <a:pos x="16" y="8"/>
              </a:cxn>
              <a:cxn ang="0">
                <a:pos x="0" y="16"/>
              </a:cxn>
              <a:cxn ang="0">
                <a:pos x="2" y="42"/>
              </a:cxn>
              <a:cxn ang="0">
                <a:pos x="2" y="70"/>
              </a:cxn>
              <a:cxn ang="0">
                <a:pos x="3" y="100"/>
              </a:cxn>
              <a:cxn ang="0">
                <a:pos x="3" y="124"/>
              </a:cxn>
              <a:cxn ang="0">
                <a:pos x="3" y="148"/>
              </a:cxn>
              <a:cxn ang="0">
                <a:pos x="3" y="172"/>
              </a:cxn>
              <a:cxn ang="0">
                <a:pos x="4" y="188"/>
              </a:cxn>
              <a:cxn ang="0">
                <a:pos x="444" y="192"/>
              </a:cxn>
              <a:cxn ang="0">
                <a:pos x="446" y="154"/>
              </a:cxn>
              <a:cxn ang="0">
                <a:pos x="444" y="152"/>
              </a:cxn>
              <a:cxn ang="0">
                <a:pos x="427" y="148"/>
              </a:cxn>
              <a:cxn ang="0">
                <a:pos x="400" y="144"/>
              </a:cxn>
              <a:cxn ang="0">
                <a:pos x="376" y="136"/>
              </a:cxn>
              <a:cxn ang="0">
                <a:pos x="356" y="130"/>
              </a:cxn>
              <a:cxn ang="0">
                <a:pos x="332" y="122"/>
              </a:cxn>
              <a:cxn ang="0">
                <a:pos x="310" y="116"/>
              </a:cxn>
              <a:cxn ang="0">
                <a:pos x="284" y="108"/>
              </a:cxn>
              <a:cxn ang="0">
                <a:pos x="258" y="102"/>
              </a:cxn>
              <a:cxn ang="0">
                <a:pos x="238" y="94"/>
              </a:cxn>
              <a:cxn ang="0">
                <a:pos x="212" y="88"/>
              </a:cxn>
              <a:cxn ang="0">
                <a:pos x="186" y="78"/>
              </a:cxn>
              <a:cxn ang="0">
                <a:pos x="162" y="70"/>
              </a:cxn>
              <a:cxn ang="0">
                <a:pos x="142" y="62"/>
              </a:cxn>
              <a:cxn ang="0">
                <a:pos x="118" y="52"/>
              </a:cxn>
              <a:cxn ang="0">
                <a:pos x="94" y="42"/>
              </a:cxn>
              <a:cxn ang="0">
                <a:pos x="72" y="34"/>
              </a:cxn>
              <a:cxn ang="0">
                <a:pos x="52" y="24"/>
              </a:cxn>
              <a:cxn ang="0">
                <a:pos x="30" y="14"/>
              </a:cxn>
              <a:cxn ang="0">
                <a:pos x="2" y="2"/>
              </a:cxn>
              <a:cxn ang="0">
                <a:pos x="2" y="0"/>
              </a:cxn>
            </a:cxnLst>
            <a:rect l="0" t="0" r="r" b="b"/>
            <a:pathLst>
              <a:path w="446" h="192">
                <a:moveTo>
                  <a:pt x="16" y="8"/>
                </a:moveTo>
                <a:lnTo>
                  <a:pt x="0" y="16"/>
                </a:lnTo>
                <a:lnTo>
                  <a:pt x="2" y="42"/>
                </a:lnTo>
                <a:lnTo>
                  <a:pt x="2" y="70"/>
                </a:lnTo>
                <a:lnTo>
                  <a:pt x="3" y="100"/>
                </a:lnTo>
                <a:lnTo>
                  <a:pt x="3" y="124"/>
                </a:lnTo>
                <a:lnTo>
                  <a:pt x="3" y="148"/>
                </a:lnTo>
                <a:lnTo>
                  <a:pt x="3" y="172"/>
                </a:lnTo>
                <a:lnTo>
                  <a:pt x="4" y="188"/>
                </a:lnTo>
                <a:lnTo>
                  <a:pt x="444" y="192"/>
                </a:lnTo>
                <a:lnTo>
                  <a:pt x="446" y="154"/>
                </a:lnTo>
                <a:lnTo>
                  <a:pt x="444" y="152"/>
                </a:lnTo>
                <a:lnTo>
                  <a:pt x="427" y="148"/>
                </a:lnTo>
                <a:lnTo>
                  <a:pt x="400" y="144"/>
                </a:lnTo>
                <a:lnTo>
                  <a:pt x="376" y="136"/>
                </a:lnTo>
                <a:lnTo>
                  <a:pt x="356" y="130"/>
                </a:lnTo>
                <a:lnTo>
                  <a:pt x="332" y="122"/>
                </a:lnTo>
                <a:lnTo>
                  <a:pt x="310" y="116"/>
                </a:lnTo>
                <a:lnTo>
                  <a:pt x="284" y="108"/>
                </a:lnTo>
                <a:lnTo>
                  <a:pt x="258" y="102"/>
                </a:lnTo>
                <a:lnTo>
                  <a:pt x="238" y="94"/>
                </a:lnTo>
                <a:lnTo>
                  <a:pt x="212" y="88"/>
                </a:lnTo>
                <a:lnTo>
                  <a:pt x="186" y="78"/>
                </a:lnTo>
                <a:lnTo>
                  <a:pt x="162" y="70"/>
                </a:lnTo>
                <a:lnTo>
                  <a:pt x="142" y="62"/>
                </a:lnTo>
                <a:lnTo>
                  <a:pt x="118" y="52"/>
                </a:lnTo>
                <a:lnTo>
                  <a:pt x="94" y="42"/>
                </a:lnTo>
                <a:lnTo>
                  <a:pt x="72" y="34"/>
                </a:lnTo>
                <a:lnTo>
                  <a:pt x="52" y="24"/>
                </a:lnTo>
                <a:lnTo>
                  <a:pt x="30" y="14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5719763" y="3641725"/>
            <a:ext cx="1073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</a:t>
            </a:r>
            <a:r>
              <a:rPr lang="en-US" sz="2400">
                <a:effectLst/>
                <a:latin typeface="Symbol" pitchFamily="18" charset="2"/>
              </a:rPr>
              <a:t></a:t>
            </a: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>
            <a:off x="5581650" y="284321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>
            <a:off x="5588000" y="308451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0" name="Line 8"/>
          <p:cNvSpPr>
            <a:spLocks noChangeShapeType="1"/>
          </p:cNvSpPr>
          <p:nvPr/>
        </p:nvSpPr>
        <p:spPr bwMode="auto">
          <a:xfrm>
            <a:off x="5988050" y="410051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3890963" y="49752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5091113" y="4956175"/>
            <a:ext cx="8667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 t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1.669</a:t>
            </a:r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 flipH="1">
            <a:off x="4432300" y="369411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6272213" y="2879725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1928813" y="3489325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grpSp>
        <p:nvGrpSpPr>
          <p:cNvPr id="294926" name="Group 14"/>
          <p:cNvGrpSpPr>
            <a:grpSpLocks/>
          </p:cNvGrpSpPr>
          <p:nvPr/>
        </p:nvGrpSpPr>
        <p:grpSpPr bwMode="auto">
          <a:xfrm>
            <a:off x="1643063" y="1724025"/>
            <a:ext cx="4722812" cy="2917825"/>
            <a:chOff x="1035" y="1086"/>
            <a:chExt cx="2975" cy="1838"/>
          </a:xfrm>
        </p:grpSpPr>
        <p:sp>
          <p:nvSpPr>
            <p:cNvPr id="294927" name="Arc 15"/>
            <p:cNvSpPr>
              <a:spLocks/>
            </p:cNvSpPr>
            <p:nvPr/>
          </p:nvSpPr>
          <p:spPr bwMode="auto">
            <a:xfrm rot="4500000">
              <a:off x="2827" y="2192"/>
              <a:ext cx="762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28" name="Arc 16"/>
            <p:cNvSpPr>
              <a:spLocks/>
            </p:cNvSpPr>
            <p:nvPr/>
          </p:nvSpPr>
          <p:spPr bwMode="auto">
            <a:xfrm rot="6300000">
              <a:off x="1795" y="145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29" name="Arc 17"/>
            <p:cNvSpPr>
              <a:spLocks/>
            </p:cNvSpPr>
            <p:nvPr/>
          </p:nvSpPr>
          <p:spPr bwMode="auto">
            <a:xfrm rot="16980000">
              <a:off x="1417" y="2211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0" name="Arc 18"/>
            <p:cNvSpPr>
              <a:spLocks/>
            </p:cNvSpPr>
            <p:nvPr/>
          </p:nvSpPr>
          <p:spPr bwMode="auto">
            <a:xfrm rot="20760000">
              <a:off x="1035" y="2760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1" name="Arc 19"/>
            <p:cNvSpPr>
              <a:spLocks/>
            </p:cNvSpPr>
            <p:nvPr/>
          </p:nvSpPr>
          <p:spPr bwMode="auto">
            <a:xfrm rot="15300000">
              <a:off x="2259" y="1452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2" name="Arc 20"/>
            <p:cNvSpPr>
              <a:spLocks/>
            </p:cNvSpPr>
            <p:nvPr/>
          </p:nvSpPr>
          <p:spPr bwMode="auto">
            <a:xfrm rot="844471">
              <a:off x="3284" y="2726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4933" name="Line 21"/>
          <p:cNvSpPr>
            <a:spLocks noChangeShapeType="1"/>
          </p:cNvSpPr>
          <p:nvPr/>
        </p:nvSpPr>
        <p:spPr bwMode="auto">
          <a:xfrm>
            <a:off x="1516063" y="483552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6618288" y="4583113"/>
            <a:ext cx="293687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</a:p>
        </p:txBody>
      </p:sp>
      <p:sp>
        <p:nvSpPr>
          <p:cNvPr id="294935" name="Line 23"/>
          <p:cNvSpPr>
            <a:spLocks noChangeShapeType="1"/>
          </p:cNvSpPr>
          <p:nvPr/>
        </p:nvSpPr>
        <p:spPr bwMode="auto">
          <a:xfrm>
            <a:off x="4057650" y="46386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4986" name="Rectangle 74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4987" name="AutoShape 75"/>
          <p:cNvSpPr>
            <a:spLocks noChangeArrowheads="1"/>
          </p:cNvSpPr>
          <p:nvPr/>
        </p:nvSpPr>
        <p:spPr bwMode="auto">
          <a:xfrm rot="5400000">
            <a:off x="962025" y="3632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4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9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9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9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9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5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29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66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9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animBg="1"/>
      <p:bldP spid="294915" grpId="0" animBg="1"/>
      <p:bldP spid="294916" grpId="0" animBg="1"/>
      <p:bldP spid="294917" grpId="0" autoUpdateAnimBg="0"/>
      <p:bldP spid="294918" grpId="0" animBg="1"/>
      <p:bldP spid="294919" grpId="0" animBg="1"/>
      <p:bldP spid="294920" grpId="0" animBg="1"/>
      <p:bldP spid="294921" grpId="0" autoUpdateAnimBg="0"/>
      <p:bldP spid="294922" grpId="0" autoUpdateAnimBg="0"/>
      <p:bldP spid="294923" grpId="0" animBg="1"/>
      <p:bldP spid="294924" grpId="0" autoUpdateAnimBg="0"/>
      <p:bldP spid="294925" grpId="0" autoUpdateAnimBg="0"/>
      <p:bldP spid="294933" grpId="0" animBg="1"/>
      <p:bldP spid="294934" grpId="0" autoUpdateAnimBg="0"/>
      <p:bldP spid="294935" grpId="0" animBg="1"/>
      <p:bldP spid="2949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98727" y="123599"/>
            <a:ext cx="7772400" cy="642937"/>
          </a:xfrm>
          <a:noFill/>
          <a:ln/>
        </p:spPr>
        <p:txBody>
          <a:bodyPr/>
          <a:lstStyle/>
          <a:p>
            <a:r>
              <a:rPr lang="en-US" dirty="0"/>
              <a:t>Developing Null and Alternative Hypotheses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703262" y="1087438"/>
            <a:ext cx="8008937" cy="574675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Alternative Hypothesis as a Research Hypothesis</a:t>
            </a:r>
            <a:endParaRPr lang="en-US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09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Many applications of hypothesis testing involve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an attempt to gather evidence in support of a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research hypothesis.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009650" y="2774950"/>
            <a:ext cx="73152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such cases, it is often best to begin with the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alternative hypothesis and make it the conclusion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that the researcher hopes to support.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rot="5400000">
            <a:off x="771525" y="2921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09650" y="4006850"/>
            <a:ext cx="7315200" cy="170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conclusion that the research hypothesis is true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is made if the sample data provide sufficient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evidence to show that the null hypothesis can be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rejected.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71525" y="4152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4" grpId="0" autoUpdateAnimBg="0"/>
      <p:bldP spid="7176" grpId="0" animBg="1"/>
      <p:bldP spid="7177" grpId="0" animBg="1"/>
      <p:bldP spid="8" grpId="0" autoUpdateAnimBg="0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 rot="5400000">
            <a:off x="452211" y="125548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452211" y="2074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0800000">
            <a:off x="2604861" y="3598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10800000">
            <a:off x="4528911" y="3598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10800000">
            <a:off x="6472011" y="3598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90336" y="1090386"/>
            <a:ext cx="7524750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equality part of the hypotheses always appears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 the null hypothesis.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71286" y="2004786"/>
            <a:ext cx="7524750" cy="154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general, a hypothesis test about the value of a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population proportion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must take one of the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following three forms (where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hypothesized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value of the population proportion).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Summary of Forms for Null and Alternative Hypotheses About a Population Proportion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822224" y="5124224"/>
            <a:ext cx="16700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(lower tail)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763736" y="5124224"/>
            <a:ext cx="170973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(upper tail)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752874" y="5124224"/>
            <a:ext cx="1655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785711" y="3855811"/>
            <a:ext cx="1822450" cy="1203325"/>
            <a:chOff x="1800225" y="3870325"/>
            <a:chExt cx="1822450" cy="1203325"/>
          </a:xfr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800225" y="3870325"/>
              <a:ext cx="1822450" cy="1203325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06600" y="39878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+mn-lt"/>
                </a:rPr>
                <a:t>H</a:t>
              </a:r>
              <a:r>
                <a:rPr lang="en-US" sz="2400" baseline="-25000" dirty="0">
                  <a:latin typeface="+mn-lt"/>
                </a:rPr>
                <a:t>0</a:t>
              </a:r>
              <a:r>
                <a:rPr lang="en-US" sz="2400" dirty="0">
                  <a:latin typeface="+mn-lt"/>
                </a:rPr>
                <a:t>: </a:t>
              </a:r>
              <a:r>
                <a:rPr lang="en-US" sz="2400" i="1" dirty="0">
                  <a:latin typeface="+mn-lt"/>
                </a:rPr>
                <a:t>p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u="sng" dirty="0">
                  <a:latin typeface="+mn-lt"/>
                </a:rPr>
                <a:t>&gt;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i="1" dirty="0">
                  <a:latin typeface="+mn-lt"/>
                </a:rPr>
                <a:t>p</a:t>
              </a:r>
              <a:r>
                <a:rPr lang="en-US" sz="2400" baseline="-25000" dirty="0">
                  <a:latin typeface="+mn-lt"/>
                </a:rPr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6600" y="44450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+mn-lt"/>
                </a:rPr>
                <a:t>H</a:t>
              </a:r>
              <a:r>
                <a:rPr lang="en-US" sz="2400" baseline="-25000" dirty="0">
                  <a:latin typeface="+mn-lt"/>
                </a:rPr>
                <a:t>a</a:t>
              </a:r>
              <a:r>
                <a:rPr lang="en-US" sz="2400" dirty="0">
                  <a:latin typeface="+mn-lt"/>
                </a:rPr>
                <a:t>: </a:t>
              </a:r>
              <a:r>
                <a:rPr lang="en-US" sz="2400" i="1" dirty="0">
                  <a:latin typeface="+mn-lt"/>
                </a:rPr>
                <a:t>p</a:t>
              </a:r>
              <a:r>
                <a:rPr lang="en-US" sz="2400" dirty="0">
                  <a:latin typeface="+mn-lt"/>
                </a:rPr>
                <a:t> &lt; </a:t>
              </a:r>
              <a:r>
                <a:rPr lang="en-US" sz="2400" i="1" dirty="0">
                  <a:latin typeface="+mn-lt"/>
                </a:rPr>
                <a:t>p</a:t>
              </a:r>
              <a:r>
                <a:rPr lang="en-US" sz="2400" baseline="-25000" dirty="0">
                  <a:latin typeface="+mn-lt"/>
                </a:rPr>
                <a:t>0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8811" y="3866924"/>
            <a:ext cx="1822450" cy="1192212"/>
            <a:chOff x="3743325" y="3881438"/>
            <a:chExt cx="1822450" cy="1192212"/>
          </a:xfr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43325" y="3881438"/>
              <a:ext cx="1822450" cy="1192212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4300" y="39878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+mn-lt"/>
                </a:rPr>
                <a:t>H</a:t>
              </a:r>
              <a:r>
                <a:rPr lang="en-US" sz="2400" baseline="-25000" dirty="0">
                  <a:latin typeface="+mn-lt"/>
                </a:rPr>
                <a:t>0</a:t>
              </a:r>
              <a:r>
                <a:rPr lang="en-US" sz="2400" dirty="0">
                  <a:latin typeface="+mn-lt"/>
                </a:rPr>
                <a:t>: </a:t>
              </a:r>
              <a:r>
                <a:rPr lang="en-US" sz="2400" i="1" dirty="0">
                  <a:latin typeface="+mn-lt"/>
                </a:rPr>
                <a:t>p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u="sng" dirty="0">
                  <a:latin typeface="+mn-lt"/>
                </a:rPr>
                <a:t>&lt;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i="1" dirty="0">
                  <a:latin typeface="+mn-lt"/>
                </a:rPr>
                <a:t>p</a:t>
              </a:r>
              <a:r>
                <a:rPr lang="en-US" sz="2400" baseline="-25000" dirty="0">
                  <a:latin typeface="+mn-lt"/>
                </a:rPr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37000" y="44577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+mn-lt"/>
                </a:rPr>
                <a:t>H</a:t>
              </a:r>
              <a:r>
                <a:rPr lang="en-US" sz="2400" baseline="-25000" dirty="0">
                  <a:latin typeface="+mn-lt"/>
                </a:rPr>
                <a:t>a</a:t>
              </a:r>
              <a:r>
                <a:rPr lang="en-US" sz="2400" dirty="0">
                  <a:latin typeface="+mn-lt"/>
                </a:rPr>
                <a:t>: </a:t>
              </a:r>
              <a:r>
                <a:rPr lang="en-US" sz="2400" i="1" dirty="0">
                  <a:latin typeface="+mn-lt"/>
                </a:rPr>
                <a:t>p</a:t>
              </a:r>
              <a:r>
                <a:rPr lang="en-US" sz="2400" dirty="0">
                  <a:latin typeface="+mn-lt"/>
                </a:rPr>
                <a:t> &gt; </a:t>
              </a:r>
              <a:r>
                <a:rPr lang="en-US" sz="2400" i="1" dirty="0">
                  <a:latin typeface="+mn-lt"/>
                </a:rPr>
                <a:t>p</a:t>
              </a:r>
              <a:r>
                <a:rPr lang="en-US" sz="2400" baseline="-25000" dirty="0">
                  <a:latin typeface="+mn-lt"/>
                </a:rPr>
                <a:t>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71911" y="3866924"/>
            <a:ext cx="1822450" cy="1192212"/>
            <a:chOff x="5686425" y="3881438"/>
            <a:chExt cx="1822450" cy="1192212"/>
          </a:xfr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5686425" y="3881438"/>
              <a:ext cx="1822450" cy="1192212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54700" y="39878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+mn-lt"/>
                </a:rPr>
                <a:t>H</a:t>
              </a:r>
              <a:r>
                <a:rPr lang="en-US" sz="2400" baseline="-25000" dirty="0">
                  <a:latin typeface="+mn-lt"/>
                </a:rPr>
                <a:t>0</a:t>
              </a:r>
              <a:r>
                <a:rPr lang="en-US" sz="2400" dirty="0">
                  <a:latin typeface="+mn-lt"/>
                </a:rPr>
                <a:t>: </a:t>
              </a:r>
              <a:r>
                <a:rPr lang="en-US" sz="2400" i="1" dirty="0">
                  <a:latin typeface="+mn-lt"/>
                </a:rPr>
                <a:t>p</a:t>
              </a:r>
              <a:r>
                <a:rPr lang="en-US" sz="2400" dirty="0">
                  <a:latin typeface="+mn-lt"/>
                </a:rPr>
                <a:t> = </a:t>
              </a:r>
              <a:r>
                <a:rPr lang="en-US" sz="2400" i="1" dirty="0">
                  <a:latin typeface="+mn-lt"/>
                </a:rPr>
                <a:t>p</a:t>
              </a:r>
              <a:r>
                <a:rPr lang="en-US" sz="2400" baseline="-25000" dirty="0">
                  <a:latin typeface="+mn-lt"/>
                </a:rPr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7400" y="44577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+mn-lt"/>
                </a:rPr>
                <a:t>H</a:t>
              </a:r>
              <a:r>
                <a:rPr lang="en-US" sz="2400" baseline="-25000" dirty="0">
                  <a:latin typeface="+mn-lt"/>
                </a:rPr>
                <a:t>a</a:t>
              </a:r>
              <a:r>
                <a:rPr lang="en-US" sz="2400" dirty="0">
                  <a:latin typeface="+mn-lt"/>
                </a:rPr>
                <a:t>: </a:t>
              </a:r>
              <a:r>
                <a:rPr lang="en-US" sz="2400" i="1" dirty="0">
                  <a:latin typeface="+mn-lt"/>
                </a:rPr>
                <a:t>p</a:t>
              </a:r>
              <a:r>
                <a:rPr lang="en-US" sz="2400" dirty="0">
                  <a:latin typeface="+mn-lt"/>
                </a:rPr>
                <a:t> ≠ </a:t>
              </a:r>
              <a:r>
                <a:rPr lang="en-US" sz="2400" i="1" dirty="0">
                  <a:latin typeface="+mn-lt"/>
                </a:rPr>
                <a:t>p</a:t>
              </a:r>
              <a:r>
                <a:rPr lang="en-US" sz="2400" baseline="-25000" dirty="0">
                  <a:latin typeface="+mn-lt"/>
                </a:rPr>
                <a:t>0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utoUpdateAnimBg="0"/>
      <p:bldP spid="8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95552" y="1096963"/>
            <a:ext cx="7900987" cy="59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 Statistic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90563" y="936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Tests About a 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 rot="5400000">
            <a:off x="3376839" y="1993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 rot="5400000">
            <a:off x="2976789" y="3689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224314" y="2700338"/>
            <a:ext cx="1104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321152" y="4700588"/>
            <a:ext cx="451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assuming </a:t>
            </a:r>
            <a:r>
              <a:rPr lang="en-US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5 and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(1 –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5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08627" y="1554163"/>
            <a:ext cx="1809750" cy="1095375"/>
            <a:chOff x="3708627" y="1554163"/>
            <a:chExt cx="1809750" cy="1095375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708627" y="1554163"/>
              <a:ext cx="1809750" cy="1095375"/>
            </a:xfrm>
            <a:prstGeom prst="rect">
              <a:avLst/>
            </a:prstGeom>
            <a:gradFill flip="none" rotWithShape="1">
              <a:gsLst>
                <a:gs pos="0">
                  <a:srgbClr val="72AF2F">
                    <a:shade val="30000"/>
                    <a:satMod val="115000"/>
                  </a:srgbClr>
                </a:gs>
                <a:gs pos="50000">
                  <a:srgbClr val="72AF2F">
                    <a:shade val="67500"/>
                    <a:satMod val="115000"/>
                  </a:srgbClr>
                </a:gs>
                <a:gs pos="100000">
                  <a:srgbClr val="72AF2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29732" name="Object 4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5684408"/>
                </p:ext>
              </p:extLst>
            </p:nvPr>
          </p:nvGraphicFramePr>
          <p:xfrm>
            <a:off x="3995964" y="1676400"/>
            <a:ext cx="1296988" cy="839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8280" imgH="811080" progId="Equation">
                    <p:embed/>
                  </p:oleObj>
                </mc:Choice>
                <mc:Fallback>
                  <p:oleObj name="Equation" r:id="rId2" imgW="1268280" imgH="811080" progId="Equation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64" y="1676400"/>
                          <a:ext cx="1296988" cy="839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3306989" y="3175000"/>
            <a:ext cx="2636838" cy="1200150"/>
            <a:chOff x="3306989" y="3175000"/>
            <a:chExt cx="2636838" cy="1200150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3306989" y="3175000"/>
              <a:ext cx="2636838" cy="1200150"/>
            </a:xfrm>
            <a:prstGeom prst="rect">
              <a:avLst/>
            </a:prstGeom>
            <a:gradFill flip="none" rotWithShape="1">
              <a:gsLst>
                <a:gs pos="0">
                  <a:srgbClr val="72AF2F">
                    <a:shade val="30000"/>
                    <a:satMod val="115000"/>
                  </a:srgbClr>
                </a:gs>
                <a:gs pos="50000">
                  <a:srgbClr val="72AF2F">
                    <a:shade val="67500"/>
                    <a:satMod val="115000"/>
                  </a:srgbClr>
                </a:gs>
                <a:gs pos="100000">
                  <a:srgbClr val="72AF2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29733" name="Object 5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9405833"/>
                </p:ext>
              </p:extLst>
            </p:nvPr>
          </p:nvGraphicFramePr>
          <p:xfrm>
            <a:off x="3532414" y="3402013"/>
            <a:ext cx="2205038" cy="763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7120" imgH="734760" progId="Equation">
                    <p:embed/>
                  </p:oleObj>
                </mc:Choice>
                <mc:Fallback>
                  <p:oleObj name="Equation" r:id="rId4" imgW="2157120" imgH="734760" progId="Equation">
                    <p:embed/>
                    <p:pic>
                      <p:nvPicPr>
                        <p:cNvPr id="0" name="Picture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414" y="3402013"/>
                          <a:ext cx="2205038" cy="763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utoUpdateAnimBg="0"/>
      <p:bldP spid="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57400" y="274320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90563" y="109696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52663" y="2754313"/>
            <a:ext cx="147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49713" y="2776538"/>
            <a:ext cx="24526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037013" y="3462338"/>
            <a:ext cx="2554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037013" y="4110038"/>
            <a:ext cx="427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057400" y="340995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57400" y="407670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71713" y="3421063"/>
            <a:ext cx="147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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71713" y="4087813"/>
            <a:ext cx="147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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 rot="5400000">
            <a:off x="1704975" y="2908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 rot="5400000">
            <a:off x="170497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rot="5400000">
            <a:off x="1704975" y="4241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90563" y="936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Tests About a 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890838" y="1573213"/>
            <a:ext cx="33702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endParaRPr lang="en-US" sz="2400" i="1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90563" y="218281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 rot="5400000">
            <a:off x="409575" y="2317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 rot="5400000">
            <a:off x="4095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nimBg="1"/>
      <p:bldP spid="9" grpId="0" animBg="1"/>
      <p:bldP spid="10" grpId="0" autoUpdateAnimBg="0"/>
      <p:bldP spid="11" grpId="0" autoUpdateAnimBg="0"/>
      <p:bldP spid="12" grpId="0" animBg="1"/>
      <p:bldP spid="13" grpId="0" animBg="1"/>
      <p:bldP spid="14" grpId="0" animBg="1"/>
      <p:bldP spid="16" grpId="0" autoUpdateAnimBg="0"/>
      <p:bldP spid="17" grpId="0" autoUpdateAnimBg="0"/>
      <p:bldP spid="18" grpId="0" animBg="1"/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7388" y="1104900"/>
            <a:ext cx="6408737" cy="566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National Safety Council (NSC)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AutoShape 62"/>
          <p:cNvSpPr>
            <a:spLocks noChangeArrowheads="1"/>
          </p:cNvSpPr>
          <p:nvPr/>
        </p:nvSpPr>
        <p:spPr bwMode="auto">
          <a:xfrm rot="5400000">
            <a:off x="752475" y="1689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63"/>
          <p:cNvSpPr txBox="1">
            <a:spLocks noChangeArrowheads="1"/>
          </p:cNvSpPr>
          <p:nvPr/>
        </p:nvSpPr>
        <p:spPr bwMode="auto">
          <a:xfrm>
            <a:off x="1050924" y="1576388"/>
            <a:ext cx="7216775" cy="22344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For a Christmas and New Year’s week,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National Safety Council estimated that 500 people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would be killed and 25,000 injured on the nation’s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roads.  The NSC claimed that 50% of the accidents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would be caused by drunk driving.</a:t>
            </a:r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31874" y="3843338"/>
            <a:ext cx="7248525" cy="1348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sample of 120 accidents showed that 67 were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caused by drunk driving.  Use these data to test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NSC’s claim with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Rectangle 49"/>
          <p:cNvSpPr>
            <a:spLocks noChangeArrowheads="1"/>
          </p:cNvSpPr>
          <p:nvPr/>
        </p:nvSpPr>
        <p:spPr bwMode="auto">
          <a:xfrm>
            <a:off x="1147536" y="1748064"/>
            <a:ext cx="4267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1182461" y="1800452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1147536" y="2814864"/>
            <a:ext cx="49530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1185636" y="2867252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7" name="Rectangle 53"/>
          <p:cNvSpPr>
            <a:spLocks noChangeArrowheads="1"/>
          </p:cNvSpPr>
          <p:nvPr/>
        </p:nvSpPr>
        <p:spPr bwMode="auto">
          <a:xfrm>
            <a:off x="1147536" y="3634014"/>
            <a:ext cx="58293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1203099" y="3686402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6224361" y="2887889"/>
            <a:ext cx="1089025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671286" y="1133702"/>
            <a:ext cx="5969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sp>
        <p:nvSpPr>
          <p:cNvPr id="11" name="AutoShape 57"/>
          <p:cNvSpPr>
            <a:spLocks noChangeArrowheads="1"/>
          </p:cNvSpPr>
          <p:nvPr/>
        </p:nvSpPr>
        <p:spPr bwMode="auto">
          <a:xfrm rot="5400000">
            <a:off x="757011" y="19322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58"/>
          <p:cNvSpPr>
            <a:spLocks noChangeArrowheads="1"/>
          </p:cNvSpPr>
          <p:nvPr/>
        </p:nvSpPr>
        <p:spPr bwMode="auto">
          <a:xfrm rot="5400000">
            <a:off x="757011" y="301806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59"/>
          <p:cNvSpPr>
            <a:spLocks noChangeArrowheads="1"/>
          </p:cNvSpPr>
          <p:nvPr/>
        </p:nvSpPr>
        <p:spPr bwMode="auto">
          <a:xfrm rot="5400000">
            <a:off x="757011" y="381816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67"/>
          <p:cNvSpPr>
            <a:spLocks noChangeArrowheads="1"/>
          </p:cNvSpPr>
          <p:nvPr/>
        </p:nvSpPr>
        <p:spPr bwMode="auto">
          <a:xfrm>
            <a:off x="6342971" y="5483225"/>
            <a:ext cx="876300" cy="4572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0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847143"/>
              </p:ext>
            </p:extLst>
          </p:nvPr>
        </p:nvGraphicFramePr>
        <p:xfrm>
          <a:off x="5643336" y="1871889"/>
          <a:ext cx="13049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419040" progId="Equation.DSMT4">
                  <p:embed/>
                </p:oleObj>
              </mc:Choice>
              <mc:Fallback>
                <p:oleObj name="Equation" r:id="rId2" imgW="144756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336" y="1871889"/>
                        <a:ext cx="1304925" cy="377825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309675"/>
              </p:ext>
            </p:extLst>
          </p:nvPr>
        </p:nvGraphicFramePr>
        <p:xfrm>
          <a:off x="5668736" y="2290989"/>
          <a:ext cx="12715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4960" imgH="419040" progId="Equation.DSMT4">
                  <p:embed/>
                </p:oleObj>
              </mc:Choice>
              <mc:Fallback>
                <p:oleObj name="Equation" r:id="rId4" imgW="1434960" imgH="419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736" y="2290989"/>
                        <a:ext cx="1271588" cy="3794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1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624784"/>
              </p:ext>
            </p:extLst>
          </p:nvPr>
        </p:nvGraphicFramePr>
        <p:xfrm>
          <a:off x="2531836" y="4310289"/>
          <a:ext cx="50736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61960" imgH="406080" progId="Equation.DSMT4">
                  <p:embed/>
                </p:oleObj>
              </mc:Choice>
              <mc:Fallback>
                <p:oleObj name="Equation" r:id="rId6" imgW="2361960" imgH="406080" progId="Equation.DSMT4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836" y="4310289"/>
                        <a:ext cx="50736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2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331758"/>
              </p:ext>
            </p:extLst>
          </p:nvPr>
        </p:nvGraphicFramePr>
        <p:xfrm>
          <a:off x="2871335" y="5359627"/>
          <a:ext cx="42179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93680" imgH="419040" progId="Equation.DSMT4">
                  <p:embed/>
                </p:oleObj>
              </mc:Choice>
              <mc:Fallback>
                <p:oleObj name="Equation" r:id="rId8" imgW="1993680" imgH="419040" progId="Equation.DSMT4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335" y="5359627"/>
                        <a:ext cx="42179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201386" y="4732564"/>
            <a:ext cx="2000250" cy="1373188"/>
            <a:chOff x="215900" y="4718050"/>
            <a:chExt cx="2000250" cy="1373188"/>
          </a:xfrm>
        </p:grpSpPr>
        <p:sp>
          <p:nvSpPr>
            <p:cNvPr id="20" name="AutoShape 65"/>
            <p:cNvSpPr>
              <a:spLocks noChangeArrowheads="1"/>
            </p:cNvSpPr>
            <p:nvPr/>
          </p:nvSpPr>
          <p:spPr bwMode="auto">
            <a:xfrm>
              <a:off x="215900" y="4718050"/>
              <a:ext cx="2000250" cy="1373188"/>
            </a:xfrm>
            <a:prstGeom prst="wedgeRoundRectCallout">
              <a:avLst>
                <a:gd name="adj1" fmla="val 99764"/>
                <a:gd name="adj2" fmla="val -25955"/>
                <a:gd name="adj3" fmla="val 16667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 common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error is using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in this formula  </a:t>
              </a:r>
            </a:p>
          </p:txBody>
        </p:sp>
        <p:graphicFrame>
          <p:nvGraphicFramePr>
            <p:cNvPr id="330763" name="Object 11"/>
            <p:cNvGraphicFramePr>
              <a:graphicFrameLocks noChangeAspect="1"/>
            </p:cNvGraphicFramePr>
            <p:nvPr/>
          </p:nvGraphicFramePr>
          <p:xfrm>
            <a:off x="674688" y="5351463"/>
            <a:ext cx="276225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680" imgH="190440" progId="Equation.DSMT4">
                    <p:embed/>
                  </p:oleObj>
                </mc:Choice>
                <mc:Fallback>
                  <p:oleObj name="Equation" r:id="rId10" imgW="139680" imgH="1904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688" y="5351463"/>
                          <a:ext cx="276225" cy="407987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3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5" grpId="0" animBg="1"/>
      <p:bldP spid="6" grpId="0" autoUpdateAnimBg="0"/>
      <p:bldP spid="7" grpId="0" animBg="1"/>
      <p:bldP spid="8" grpId="0" autoUpdateAnimBg="0"/>
      <p:bldP spid="9" grpId="0" autoUpdateAnimBg="0"/>
      <p:bldP spid="11" grpId="0" animBg="1"/>
      <p:bldP spid="12" grpId="0" animBg="1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71286" y="1116013"/>
            <a:ext cx="3105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Value Approach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28486" y="1733550"/>
            <a:ext cx="37147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03099" y="1785938"/>
            <a:ext cx="3556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28486" y="35242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03099" y="35766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01511" y="4164013"/>
            <a:ext cx="74787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.2006 &gt;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cannot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757011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57011" y="3708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6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1701574" y="2376488"/>
            <a:ext cx="5989637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1.28, cumulative probability = .8997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2(1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.8997) =  .2006</a:t>
            </a:r>
          </a:p>
        </p:txBody>
      </p:sp>
      <p:sp>
        <p:nvSpPr>
          <p:cNvPr id="12" name="Oval 58"/>
          <p:cNvSpPr>
            <a:spLocks noChangeArrowheads="1"/>
          </p:cNvSpPr>
          <p:nvPr/>
        </p:nvSpPr>
        <p:spPr bwMode="auto">
          <a:xfrm>
            <a:off x="5890986" y="2857500"/>
            <a:ext cx="952500" cy="4953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5" grpId="0" animBg="1"/>
      <p:bldP spid="6" grpId="0" autoUpdateAnimBg="0"/>
      <p:bldP spid="7" grpId="0" autoUpdateAnimBg="0"/>
      <p:bldP spid="8" grpId="0" animBg="1"/>
      <p:bldP spid="9" grpId="0" animBg="1"/>
      <p:bldP spid="11" grpId="0" autoUpdateAnimBg="0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685800" y="1119188"/>
            <a:ext cx="3852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1181100" y="346710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1255713" y="351948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7" name="AutoShape 53"/>
          <p:cNvSpPr>
            <a:spLocks noChangeArrowheads="1"/>
          </p:cNvSpPr>
          <p:nvPr/>
        </p:nvSpPr>
        <p:spPr bwMode="auto">
          <a:xfrm rot="5400000">
            <a:off x="771525" y="3651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2344738" y="2392363"/>
            <a:ext cx="4683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= .05/2 = .025,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.025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1.96</a:t>
            </a:r>
          </a:p>
        </p:txBody>
      </p:sp>
      <p:sp>
        <p:nvSpPr>
          <p:cNvPr id="9" name="Rectangle 55"/>
          <p:cNvSpPr>
            <a:spLocks noChangeArrowheads="1"/>
          </p:cNvSpPr>
          <p:nvPr/>
        </p:nvSpPr>
        <p:spPr bwMode="auto">
          <a:xfrm>
            <a:off x="1181100" y="1733550"/>
            <a:ext cx="70866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1236663" y="1766888"/>
            <a:ext cx="7038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criticals value and rejection rule.</a:t>
            </a:r>
          </a:p>
        </p:txBody>
      </p:sp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2581275" y="2852738"/>
            <a:ext cx="4370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-1.96  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1.96</a:t>
            </a:r>
          </a:p>
        </p:txBody>
      </p:sp>
      <p:sp>
        <p:nvSpPr>
          <p:cNvPr id="12" name="Text Box 58"/>
          <p:cNvSpPr txBox="1">
            <a:spLocks noChangeArrowheads="1"/>
          </p:cNvSpPr>
          <p:nvPr/>
        </p:nvSpPr>
        <p:spPr bwMode="auto">
          <a:xfrm>
            <a:off x="1177925" y="4205288"/>
            <a:ext cx="7281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1.278 &gt; -1.96 and &lt; 1.96, we cannot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utoUpdateAnimBg="0"/>
      <p:bldP spid="7" grpId="0" animBg="1"/>
      <p:bldP spid="8" grpId="0" autoUpdateAnimBg="0"/>
      <p:bldP spid="9" grpId="0" animBg="1"/>
      <p:bldP spid="10" grpId="0" autoUpdateAnimBg="0"/>
      <p:bldP spid="11" grpId="0" autoUpdateAnimBg="0"/>
      <p:bldP spid="1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         </a:t>
            </a:r>
            <a:r>
              <a:rPr lang="en-US" sz="4800" dirty="0"/>
              <a:t>THANK YOU !!!!......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ANY QUESTIONS ?????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57940212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03262" y="1087438"/>
            <a:ext cx="8008937" cy="574675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Alternative Hypothesis as a Research Hypothesis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698727" y="123599"/>
            <a:ext cx="7772400" cy="642937"/>
          </a:xfrm>
          <a:noFill/>
          <a:ln/>
        </p:spPr>
        <p:txBody>
          <a:bodyPr/>
          <a:lstStyle/>
          <a:p>
            <a:r>
              <a:rPr lang="en-US" dirty="0"/>
              <a:t>Developing Null and Alternative Hypotheses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09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new teaching method is developed that is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believed to be better than the current method.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09650" y="2774950"/>
            <a:ext cx="7315200" cy="111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teaching method is better.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771525" y="3009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09650" y="3765550"/>
            <a:ext cx="73152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method is no better than the old method.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5400000">
            <a:off x="771525" y="3987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nimBg="1"/>
      <p:bldP spid="8" grpId="0" animBg="1"/>
      <p:bldP spid="9" grpId="0" autoUpdateAnimBg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03262" y="1087438"/>
            <a:ext cx="8008937" cy="574675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Alternative Hypothesis as a Research Hypothesis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188913"/>
            <a:ext cx="7772400" cy="642937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Developing Null and Alternative Hypotheses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09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new sales force bonus plan is developed in an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attempt to increase sales.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09650" y="2774950"/>
            <a:ext cx="7315200" cy="111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bonus plan increase sales. 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771525" y="3009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09650" y="3765550"/>
            <a:ext cx="73152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bonus plan does not increase sales.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71525" y="3987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03262" y="1087438"/>
            <a:ext cx="8008937" cy="574675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Alternative Hypothesis as a Research Hypothesis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188913"/>
            <a:ext cx="7772400" cy="642937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Developing Null and Alternative Hypotheses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09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new drug is developed with the goal of lowering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blood pressure more than the existing drug.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09650" y="2863850"/>
            <a:ext cx="7315200" cy="1289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drug lowers blood pressure more than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existing drug. 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771525" y="3022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09650" y="4070350"/>
            <a:ext cx="73152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drug does not lower blood pressure more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than the existing drug.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71525" y="4254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874"/>
            <a:ext cx="7772400" cy="814387"/>
          </a:xfrm>
        </p:spPr>
        <p:txBody>
          <a:bodyPr/>
          <a:lstStyle/>
          <a:p>
            <a:r>
              <a:rPr lang="en-US" dirty="0"/>
              <a:t>Developing Null and Alternative Hypotheses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706438" y="1094014"/>
            <a:ext cx="7772400" cy="660400"/>
          </a:xfrm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Null Hypothesis as an Assumption to be Challenged</a:t>
            </a:r>
            <a:endParaRPr lang="en-US" dirty="0"/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 rot="5400000">
            <a:off x="771525" y="17290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 rot="5400000">
            <a:off x="771525" y="30498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009650" y="1576614"/>
            <a:ext cx="735330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We might begin with a belief or assumption that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 statement about the value of a population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parameter is true.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009650" y="2751364"/>
            <a:ext cx="7353300" cy="194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We then using a hypothesis test to challenge the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assumption and determine if there is statistical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evidence to conclude that the assumption is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incorrect.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5400000">
            <a:off x="771525" y="46246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09650" y="4516664"/>
            <a:ext cx="7353300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these situations, it is helpful to develop the null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 first.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89093" grpId="0" animBg="1"/>
      <p:bldP spid="89094" grpId="0" autoUpdateAnimBg="0"/>
      <p:bldP spid="89095" grpId="0" autoUpdateAnimBg="0"/>
      <p:bldP spid="8" grpId="0" animBg="1"/>
      <p:bldP spid="9" grpId="0" autoUpdateAnimBg="0"/>
    </p:bldLst>
  </p:timing>
</p:sld>
</file>

<file path=ppt/theme/theme1.xml><?xml version="1.0" encoding="utf-8"?>
<a:theme xmlns:a="http://schemas.openxmlformats.org/drawingml/2006/main" name="SBE9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SBE9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lnDef>
  </a:objectDefaults>
  <a:extraClrSchemeLst>
    <a:extraClrScheme>
      <a:clrScheme name="SBE9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9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12515</TotalTime>
  <Pages>29</Pages>
  <Words>3915</Words>
  <Application>Microsoft Office PowerPoint</Application>
  <PresentationFormat>On-screen Show (4:3)</PresentationFormat>
  <Paragraphs>602</Paragraphs>
  <Slides>57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Times New Roman</vt:lpstr>
      <vt:lpstr>Monotype Sorts</vt:lpstr>
      <vt:lpstr>Symbol</vt:lpstr>
      <vt:lpstr>MS Reference Serif</vt:lpstr>
      <vt:lpstr>Book Antiqua</vt:lpstr>
      <vt:lpstr>Wingdings</vt:lpstr>
      <vt:lpstr>SBE9ch01</vt:lpstr>
      <vt:lpstr>Equation</vt:lpstr>
      <vt:lpstr>HYPOTHESIS TESTING</vt:lpstr>
      <vt:lpstr>  Hypothesis Testing</vt:lpstr>
      <vt:lpstr>Hypothesis Testing</vt:lpstr>
      <vt:lpstr>PowerPoint Presentation</vt:lpstr>
      <vt:lpstr>Developing Null and Alternative Hypotheses</vt:lpstr>
      <vt:lpstr>Developing Null and Alternative Hypotheses</vt:lpstr>
      <vt:lpstr>PowerPoint Presentation</vt:lpstr>
      <vt:lpstr>PowerPoint Presentation</vt:lpstr>
      <vt:lpstr>Developing Null and Alternative Hypotheses</vt:lpstr>
      <vt:lpstr>PowerPoint Presentation</vt:lpstr>
      <vt:lpstr>PowerPoint Presentation</vt:lpstr>
      <vt:lpstr>Null and Alternative Hypotheses</vt:lpstr>
      <vt:lpstr>PowerPoint Presentation</vt:lpstr>
      <vt:lpstr>Type I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Confidence Interval Approach to Two-Tailed Tests About a Population Mean</vt:lpstr>
      <vt:lpstr>Confidence Interval Approach to Two-Tailed Tests About a Population Mean</vt:lpstr>
      <vt:lpstr>Tests About a Population Mean: s  Unknown</vt:lpstr>
      <vt:lpstr>PowerPoint Presentation</vt:lpstr>
      <vt:lpstr>p -Values and the t Distribution </vt:lpstr>
      <vt:lpstr>Example:  Highway Patrol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9  Hypothesis Tests</dc:title>
  <cp:lastModifiedBy>Aritra Sinha</cp:lastModifiedBy>
  <cp:revision>289</cp:revision>
  <cp:lastPrinted>1601-01-01T00:00:00Z</cp:lastPrinted>
  <dcterms:created xsi:type="dcterms:W3CDTF">1996-08-27T07:40:38Z</dcterms:created>
  <dcterms:modified xsi:type="dcterms:W3CDTF">2021-01-09T03:32:52Z</dcterms:modified>
</cp:coreProperties>
</file>