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18"/>
  </p:notesMasterIdLst>
  <p:sldIdLst>
    <p:sldId id="256" r:id="rId2"/>
    <p:sldId id="257" r:id="rId3"/>
    <p:sldId id="259" r:id="rId4"/>
    <p:sldId id="263" r:id="rId5"/>
    <p:sldId id="281" r:id="rId6"/>
    <p:sldId id="280" r:id="rId7"/>
    <p:sldId id="290" r:id="rId8"/>
    <p:sldId id="289" r:id="rId9"/>
    <p:sldId id="288" r:id="rId10"/>
    <p:sldId id="268" r:id="rId11"/>
    <p:sldId id="282" r:id="rId12"/>
    <p:sldId id="291" r:id="rId13"/>
    <p:sldId id="292" r:id="rId14"/>
    <p:sldId id="275" r:id="rId15"/>
    <p:sldId id="283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837" autoAdjust="0"/>
  </p:normalViewPr>
  <p:slideViewPr>
    <p:cSldViewPr snapToGrid="0">
      <p:cViewPr>
        <p:scale>
          <a:sx n="60" d="100"/>
          <a:sy n="60" d="100"/>
        </p:scale>
        <p:origin x="1522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F4B1C-4B7D-42E7-96F0-4D5C6A62B009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7111076-9864-4C10-89AD-EEB105175306}">
      <dgm:prSet/>
      <dgm:spPr/>
      <dgm:t>
        <a:bodyPr/>
        <a:lstStyle/>
        <a:p>
          <a:r>
            <a:rPr lang="en-IN"/>
            <a:t>Best practices</a:t>
          </a:r>
          <a:endParaRPr lang="en-US"/>
        </a:p>
      </dgm:t>
    </dgm:pt>
    <dgm:pt modelId="{623AFE17-21B2-4191-8A4C-6E87C5345F33}" type="parTrans" cxnId="{AFBBEA0A-35A0-4448-A70E-284D49F49975}">
      <dgm:prSet/>
      <dgm:spPr/>
      <dgm:t>
        <a:bodyPr/>
        <a:lstStyle/>
        <a:p>
          <a:endParaRPr lang="en-US"/>
        </a:p>
      </dgm:t>
    </dgm:pt>
    <dgm:pt modelId="{44A33F66-C97F-48EC-95B5-F385F44FF666}" type="sibTrans" cxnId="{AFBBEA0A-35A0-4448-A70E-284D49F49975}">
      <dgm:prSet/>
      <dgm:spPr/>
      <dgm:t>
        <a:bodyPr/>
        <a:lstStyle/>
        <a:p>
          <a:endParaRPr lang="en-US"/>
        </a:p>
      </dgm:t>
    </dgm:pt>
    <dgm:pt modelId="{90038B5A-34F5-4D13-BF05-C11E6CCCF87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b="1"/>
            <a:t>Grounding</a:t>
          </a:r>
          <a:r>
            <a:rPr lang="en-IN"/>
            <a:t>: ensure documents are chunked and well-labeled for reranking</a:t>
          </a:r>
          <a:endParaRPr lang="en-US"/>
        </a:p>
      </dgm:t>
    </dgm:pt>
    <dgm:pt modelId="{A2A0E99B-56BD-40FE-BC34-233367EA7532}" type="parTrans" cxnId="{95CD099C-86E6-42E5-84C0-C098F89CC032}">
      <dgm:prSet/>
      <dgm:spPr/>
      <dgm:t>
        <a:bodyPr/>
        <a:lstStyle/>
        <a:p>
          <a:endParaRPr lang="en-US"/>
        </a:p>
      </dgm:t>
    </dgm:pt>
    <dgm:pt modelId="{D2EEAF06-23D0-48C9-A458-092B983B3999}" type="sibTrans" cxnId="{95CD099C-86E6-42E5-84C0-C098F89CC032}">
      <dgm:prSet/>
      <dgm:spPr/>
      <dgm:t>
        <a:bodyPr/>
        <a:lstStyle/>
        <a:p>
          <a:endParaRPr lang="en-US"/>
        </a:p>
      </dgm:t>
    </dgm:pt>
    <dgm:pt modelId="{79B9964D-E49F-4115-9796-6A847A2C7E7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 b="1"/>
            <a:t>Balance</a:t>
          </a:r>
          <a:r>
            <a:rPr lang="en-IN"/>
            <a:t>: combine text + vector; tune `k` and filters</a:t>
          </a:r>
          <a:endParaRPr lang="en-US"/>
        </a:p>
      </dgm:t>
    </dgm:pt>
    <dgm:pt modelId="{46CC588C-ADF0-4313-99B6-0115503BAF2F}" type="parTrans" cxnId="{C794078C-7464-4710-86EB-8C6481EE3760}">
      <dgm:prSet/>
      <dgm:spPr/>
      <dgm:t>
        <a:bodyPr/>
        <a:lstStyle/>
        <a:p>
          <a:endParaRPr lang="en-US"/>
        </a:p>
      </dgm:t>
    </dgm:pt>
    <dgm:pt modelId="{F148BAAF-E426-44EF-8CAD-969F7886202A}" type="sibTrans" cxnId="{C794078C-7464-4710-86EB-8C6481EE3760}">
      <dgm:prSet/>
      <dgm:spPr/>
      <dgm:t>
        <a:bodyPr/>
        <a:lstStyle/>
        <a:p>
          <a:endParaRPr lang="en-US"/>
        </a:p>
      </dgm:t>
    </dgm:pt>
    <dgm:pt modelId="{6BDD4804-BC0F-484A-8A87-9119DE08304F}">
      <dgm:prSet/>
      <dgm:spPr/>
      <dgm:t>
        <a:bodyPr/>
        <a:lstStyle/>
        <a:p>
          <a:pPr>
            <a:buNone/>
          </a:pPr>
          <a:r>
            <a:rPr lang="en-IN" b="1"/>
            <a:t>Observability</a:t>
          </a:r>
          <a:r>
            <a:rPr lang="en-IN"/>
            <a:t>: log subqueries and sources; store conversation state</a:t>
          </a:r>
          <a:endParaRPr lang="en-US"/>
        </a:p>
      </dgm:t>
    </dgm:pt>
    <dgm:pt modelId="{EC3C2662-AC3F-4FA2-A819-D7B6B00E00B4}" type="parTrans" cxnId="{346FA7AC-42A9-4205-84AD-403022EDD0AF}">
      <dgm:prSet/>
      <dgm:spPr/>
      <dgm:t>
        <a:bodyPr/>
        <a:lstStyle/>
        <a:p>
          <a:endParaRPr lang="en-US"/>
        </a:p>
      </dgm:t>
    </dgm:pt>
    <dgm:pt modelId="{9A2D20D4-C754-4758-AD5F-EC004AA42AF2}" type="sibTrans" cxnId="{346FA7AC-42A9-4205-84AD-403022EDD0AF}">
      <dgm:prSet/>
      <dgm:spPr/>
      <dgm:t>
        <a:bodyPr/>
        <a:lstStyle/>
        <a:p>
          <a:endParaRPr lang="en-US"/>
        </a:p>
      </dgm:t>
    </dgm:pt>
    <dgm:pt modelId="{8EE73E28-FD1E-475A-8EE0-2DDBC558E42C}">
      <dgm:prSet/>
      <dgm:spPr/>
      <dgm:t>
        <a:bodyPr/>
        <a:lstStyle/>
        <a:p>
          <a:r>
            <a:rPr lang="en-IN"/>
            <a:t>Pitfalls</a:t>
          </a:r>
          <a:endParaRPr lang="en-US"/>
        </a:p>
      </dgm:t>
    </dgm:pt>
    <dgm:pt modelId="{D52289D8-C1B9-474D-A506-A80D798E55FA}" type="parTrans" cxnId="{7031E4B0-8BFE-4240-9BEA-44D57C15CC54}">
      <dgm:prSet/>
      <dgm:spPr/>
      <dgm:t>
        <a:bodyPr/>
        <a:lstStyle/>
        <a:p>
          <a:endParaRPr lang="en-US"/>
        </a:p>
      </dgm:t>
    </dgm:pt>
    <dgm:pt modelId="{54E80080-55B1-4465-9689-DF0318EC76E0}" type="sibTrans" cxnId="{7031E4B0-8BFE-4240-9BEA-44D57C15CC54}">
      <dgm:prSet/>
      <dgm:spPr/>
      <dgm:t>
        <a:bodyPr/>
        <a:lstStyle/>
        <a:p>
          <a:endParaRPr lang="en-US"/>
        </a:p>
      </dgm:t>
    </dgm:pt>
    <dgm:pt modelId="{E294E441-F40F-46FE-AA2B-70FB4E96941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/>
            <a:t>Missing semantic config harms results</a:t>
          </a:r>
          <a:endParaRPr lang="en-US"/>
        </a:p>
      </dgm:t>
    </dgm:pt>
    <dgm:pt modelId="{6697E6F9-3B9D-411D-9274-8DBF86DA8685}" type="parTrans" cxnId="{3D51BCC1-F634-4B35-9EA0-370C85A9C73B}">
      <dgm:prSet/>
      <dgm:spPr/>
      <dgm:t>
        <a:bodyPr/>
        <a:lstStyle/>
        <a:p>
          <a:endParaRPr lang="en-US"/>
        </a:p>
      </dgm:t>
    </dgm:pt>
    <dgm:pt modelId="{0FEE5EF6-2967-4ABC-A555-9967EFAFC3F9}" type="sibTrans" cxnId="{3D51BCC1-F634-4B35-9EA0-370C85A9C73B}">
      <dgm:prSet/>
      <dgm:spPr/>
      <dgm:t>
        <a:bodyPr/>
        <a:lstStyle/>
        <a:p>
          <a:endParaRPr lang="en-US"/>
        </a:p>
      </dgm:t>
    </dgm:pt>
    <dgm:pt modelId="{E247FE83-65A5-48AB-B308-8B2AA423BD2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/>
        </a:p>
      </dgm:t>
    </dgm:pt>
    <dgm:pt modelId="{AD338C18-21D1-4401-BACC-9C67472705F5}" type="parTrans" cxnId="{CF5901BE-F27C-4389-81DB-8FFF54984139}">
      <dgm:prSet/>
      <dgm:spPr/>
      <dgm:t>
        <a:bodyPr/>
        <a:lstStyle/>
        <a:p>
          <a:endParaRPr lang="en-US"/>
        </a:p>
      </dgm:t>
    </dgm:pt>
    <dgm:pt modelId="{2FA90911-7ECF-4602-9617-039131D139D0}" type="sibTrans" cxnId="{CF5901BE-F27C-4389-81DB-8FFF54984139}">
      <dgm:prSet/>
      <dgm:spPr/>
      <dgm:t>
        <a:bodyPr/>
        <a:lstStyle/>
        <a:p>
          <a:endParaRPr lang="en-US"/>
        </a:p>
      </dgm:t>
    </dgm:pt>
    <dgm:pt modelId="{AC539D60-8798-45EF-AD7E-E9C006BAB514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/>
        </a:p>
      </dgm:t>
    </dgm:pt>
    <dgm:pt modelId="{24DFE185-F0F6-41D5-A4B5-C0BA07F84550}" type="parTrans" cxnId="{556E9EC2-6F23-42F1-983B-B8570CFC88E4}">
      <dgm:prSet/>
      <dgm:spPr/>
      <dgm:t>
        <a:bodyPr/>
        <a:lstStyle/>
        <a:p>
          <a:endParaRPr lang="en-US"/>
        </a:p>
      </dgm:t>
    </dgm:pt>
    <dgm:pt modelId="{C472D2F3-F5E4-473C-975D-978223BDECB0}" type="sibTrans" cxnId="{556E9EC2-6F23-42F1-983B-B8570CFC88E4}">
      <dgm:prSet/>
      <dgm:spPr/>
      <dgm:t>
        <a:bodyPr/>
        <a:lstStyle/>
        <a:p>
          <a:endParaRPr lang="en-US"/>
        </a:p>
      </dgm:t>
    </dgm:pt>
    <dgm:pt modelId="{8DFF52E2-3BA0-4812-8AC5-AE0BA7713187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/>
        </a:p>
      </dgm:t>
    </dgm:pt>
    <dgm:pt modelId="{07DA322E-09DD-4DD1-9706-D5D29895BA10}" type="parTrans" cxnId="{E4C89ABC-622F-4E28-8331-11C91CAB8E1F}">
      <dgm:prSet/>
      <dgm:spPr/>
      <dgm:t>
        <a:bodyPr/>
        <a:lstStyle/>
        <a:p>
          <a:endParaRPr lang="en-IN"/>
        </a:p>
      </dgm:t>
    </dgm:pt>
    <dgm:pt modelId="{0EF90EBF-6232-430D-817E-516DF769E01D}" type="sibTrans" cxnId="{E4C89ABC-622F-4E28-8331-11C91CAB8E1F}">
      <dgm:prSet/>
      <dgm:spPr/>
      <dgm:t>
        <a:bodyPr/>
        <a:lstStyle/>
        <a:p>
          <a:endParaRPr lang="en-IN"/>
        </a:p>
      </dgm:t>
    </dgm:pt>
    <dgm:pt modelId="{BE6E64E9-512A-4054-8489-3DE102EECE9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endParaRPr lang="en-US"/>
        </a:p>
      </dgm:t>
    </dgm:pt>
    <dgm:pt modelId="{5CD43C9F-1CB3-421B-B8F3-3752E6FCAC35}" type="parTrans" cxnId="{C4CFD217-5847-43BA-BD41-1823245E091B}">
      <dgm:prSet/>
      <dgm:spPr/>
      <dgm:t>
        <a:bodyPr/>
        <a:lstStyle/>
        <a:p>
          <a:endParaRPr lang="en-IN"/>
        </a:p>
      </dgm:t>
    </dgm:pt>
    <dgm:pt modelId="{84A8AE4B-8B60-424D-93E2-6CF43A7685BC}" type="sibTrans" cxnId="{C4CFD217-5847-43BA-BD41-1823245E091B}">
      <dgm:prSet/>
      <dgm:spPr/>
      <dgm:t>
        <a:bodyPr/>
        <a:lstStyle/>
        <a:p>
          <a:endParaRPr lang="en-IN"/>
        </a:p>
      </dgm:t>
    </dgm:pt>
    <dgm:pt modelId="{203C8EF4-61BF-4E5F-8AD5-F4F8C33FC2F6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/>
            <a:t>Non-deterministic answers without grounding</a:t>
          </a:r>
          <a:endParaRPr lang="en-US"/>
        </a:p>
      </dgm:t>
    </dgm:pt>
    <dgm:pt modelId="{5F8D1CDC-136F-4B98-93E8-08AAEE9A4F22}" type="parTrans" cxnId="{09E0A8C0-8395-4D89-8D7C-6B4283A057DB}">
      <dgm:prSet/>
      <dgm:spPr/>
      <dgm:t>
        <a:bodyPr/>
        <a:lstStyle/>
        <a:p>
          <a:endParaRPr lang="en-IN"/>
        </a:p>
      </dgm:t>
    </dgm:pt>
    <dgm:pt modelId="{52C0E47E-3A56-4A6E-A768-41BC59A8D2B3}" type="sibTrans" cxnId="{09E0A8C0-8395-4D89-8D7C-6B4283A057DB}">
      <dgm:prSet/>
      <dgm:spPr/>
      <dgm:t>
        <a:bodyPr/>
        <a:lstStyle/>
        <a:p>
          <a:endParaRPr lang="en-IN"/>
        </a:p>
      </dgm:t>
    </dgm:pt>
    <dgm:pt modelId="{C274843C-2985-497A-9C51-ECCD4C522BCF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IN"/>
            <a:t>Connector timeouts due to large payloads</a:t>
          </a:r>
          <a:endParaRPr lang="en-US"/>
        </a:p>
      </dgm:t>
    </dgm:pt>
    <dgm:pt modelId="{10A9CF11-6F86-444A-AF8D-C4BCE70AA687}" type="parTrans" cxnId="{E25441B5-5E9D-4658-A466-00847E771162}">
      <dgm:prSet/>
      <dgm:spPr/>
      <dgm:t>
        <a:bodyPr/>
        <a:lstStyle/>
        <a:p>
          <a:endParaRPr lang="en-IN"/>
        </a:p>
      </dgm:t>
    </dgm:pt>
    <dgm:pt modelId="{703B691E-082F-4C17-828B-592206EA5EC6}" type="sibTrans" cxnId="{E25441B5-5E9D-4658-A466-00847E771162}">
      <dgm:prSet/>
      <dgm:spPr/>
      <dgm:t>
        <a:bodyPr/>
        <a:lstStyle/>
        <a:p>
          <a:endParaRPr lang="en-IN"/>
        </a:p>
      </dgm:t>
    </dgm:pt>
    <dgm:pt modelId="{59D90BB8-3224-4941-AF47-BC1EBACECA32}" type="pres">
      <dgm:prSet presAssocID="{2CFF4B1C-4B7D-42E7-96F0-4D5C6A62B009}" presName="Name0" presStyleCnt="0">
        <dgm:presLayoutVars>
          <dgm:dir/>
          <dgm:animLvl val="lvl"/>
          <dgm:resizeHandles val="exact"/>
        </dgm:presLayoutVars>
      </dgm:prSet>
      <dgm:spPr/>
    </dgm:pt>
    <dgm:pt modelId="{BD231108-12CE-4FBD-944A-706F0E1CF2AE}" type="pres">
      <dgm:prSet presAssocID="{57111076-9864-4C10-89AD-EEB105175306}" presName="composite" presStyleCnt="0"/>
      <dgm:spPr/>
    </dgm:pt>
    <dgm:pt modelId="{3D641AAA-9F08-49FD-9A62-90C1227BA1A4}" type="pres">
      <dgm:prSet presAssocID="{57111076-9864-4C10-89AD-EEB105175306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03211D8-A397-423F-A9DA-D3525491125A}" type="pres">
      <dgm:prSet presAssocID="{57111076-9864-4C10-89AD-EEB105175306}" presName="desTx" presStyleLbl="alignAccFollowNode1" presStyleIdx="0" presStyleCnt="2">
        <dgm:presLayoutVars>
          <dgm:bulletEnabled val="1"/>
        </dgm:presLayoutVars>
      </dgm:prSet>
      <dgm:spPr/>
    </dgm:pt>
    <dgm:pt modelId="{97B73903-0ADD-452D-BF66-1FF8E04056B9}" type="pres">
      <dgm:prSet presAssocID="{44A33F66-C97F-48EC-95B5-F385F44FF666}" presName="space" presStyleCnt="0"/>
      <dgm:spPr/>
    </dgm:pt>
    <dgm:pt modelId="{C13330E7-2AE2-4CBF-B41E-B41A90F3CE71}" type="pres">
      <dgm:prSet presAssocID="{8EE73E28-FD1E-475A-8EE0-2DDBC558E42C}" presName="composite" presStyleCnt="0"/>
      <dgm:spPr/>
    </dgm:pt>
    <dgm:pt modelId="{B0874005-63A3-45AE-8E3D-DEF680991C52}" type="pres">
      <dgm:prSet presAssocID="{8EE73E28-FD1E-475A-8EE0-2DDBC558E42C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93A82B82-2246-4AC0-911C-9AC43202B386}" type="pres">
      <dgm:prSet presAssocID="{8EE73E28-FD1E-475A-8EE0-2DDBC558E42C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FBBEA0A-35A0-4448-A70E-284D49F49975}" srcId="{2CFF4B1C-4B7D-42E7-96F0-4D5C6A62B009}" destId="{57111076-9864-4C10-89AD-EEB105175306}" srcOrd="0" destOrd="0" parTransId="{623AFE17-21B2-4191-8A4C-6E87C5345F33}" sibTransId="{44A33F66-C97F-48EC-95B5-F385F44FF666}"/>
    <dgm:cxn modelId="{5650EF16-B0C6-4CD4-8945-34C9EB0959FD}" type="presOf" srcId="{203C8EF4-61BF-4E5F-8AD5-F4F8C33FC2F6}" destId="{93A82B82-2246-4AC0-911C-9AC43202B386}" srcOrd="0" destOrd="4" presId="urn:microsoft.com/office/officeart/2005/8/layout/hList1"/>
    <dgm:cxn modelId="{C4CFD217-5847-43BA-BD41-1823245E091B}" srcId="{57111076-9864-4C10-89AD-EEB105175306}" destId="{BE6E64E9-512A-4054-8489-3DE102EECE91}" srcOrd="3" destOrd="0" parTransId="{5CD43C9F-1CB3-421B-B8F3-3752E6FCAC35}" sibTransId="{84A8AE4B-8B60-424D-93E2-6CF43A7685BC}"/>
    <dgm:cxn modelId="{5A8D042D-6A44-44A0-9881-A9334FE061E4}" type="presOf" srcId="{8EE73E28-FD1E-475A-8EE0-2DDBC558E42C}" destId="{B0874005-63A3-45AE-8E3D-DEF680991C52}" srcOrd="0" destOrd="0" presId="urn:microsoft.com/office/officeart/2005/8/layout/hList1"/>
    <dgm:cxn modelId="{5A82FF37-CB64-41E8-BF99-0536DFF2EDD2}" type="presOf" srcId="{2CFF4B1C-4B7D-42E7-96F0-4D5C6A62B009}" destId="{59D90BB8-3224-4941-AF47-BC1EBACECA32}" srcOrd="0" destOrd="0" presId="urn:microsoft.com/office/officeart/2005/8/layout/hList1"/>
    <dgm:cxn modelId="{BC731A6E-C9D5-4424-8673-C8F749E45EA6}" type="presOf" srcId="{6BDD4804-BC0F-484A-8A87-9119DE08304F}" destId="{F03211D8-A397-423F-A9DA-D3525491125A}" srcOrd="0" destOrd="4" presId="urn:microsoft.com/office/officeart/2005/8/layout/hList1"/>
    <dgm:cxn modelId="{C794078C-7464-4710-86EB-8C6481EE3760}" srcId="{57111076-9864-4C10-89AD-EEB105175306}" destId="{79B9964D-E49F-4115-9796-6A847A2C7E73}" srcOrd="2" destOrd="0" parTransId="{46CC588C-ADF0-4313-99B6-0115503BAF2F}" sibTransId="{F148BAAF-E426-44EF-8CAD-969F7886202A}"/>
    <dgm:cxn modelId="{E7D3958F-13BE-49EA-AD75-D4B44DB1993C}" type="presOf" srcId="{E247FE83-65A5-48AB-B308-8B2AA423BD23}" destId="{93A82B82-2246-4AC0-911C-9AC43202B386}" srcOrd="0" destOrd="1" presId="urn:microsoft.com/office/officeart/2005/8/layout/hList1"/>
    <dgm:cxn modelId="{BF398F92-0644-4781-BC1F-5C2ABDFC656C}" type="presOf" srcId="{90038B5A-34F5-4D13-BF05-C11E6CCCF878}" destId="{F03211D8-A397-423F-A9DA-D3525491125A}" srcOrd="0" destOrd="0" presId="urn:microsoft.com/office/officeart/2005/8/layout/hList1"/>
    <dgm:cxn modelId="{95CD099C-86E6-42E5-84C0-C098F89CC032}" srcId="{57111076-9864-4C10-89AD-EEB105175306}" destId="{90038B5A-34F5-4D13-BF05-C11E6CCCF878}" srcOrd="0" destOrd="0" parTransId="{A2A0E99B-56BD-40FE-BC34-233367EA7532}" sibTransId="{D2EEAF06-23D0-48C9-A458-092B983B3999}"/>
    <dgm:cxn modelId="{24831E9D-4DFA-4024-9441-7AB73173F454}" type="presOf" srcId="{BE6E64E9-512A-4054-8489-3DE102EECE91}" destId="{F03211D8-A397-423F-A9DA-D3525491125A}" srcOrd="0" destOrd="3" presId="urn:microsoft.com/office/officeart/2005/8/layout/hList1"/>
    <dgm:cxn modelId="{67BD33A5-C932-4F74-A9EF-AF8E00433D1B}" type="presOf" srcId="{57111076-9864-4C10-89AD-EEB105175306}" destId="{3D641AAA-9F08-49FD-9A62-90C1227BA1A4}" srcOrd="0" destOrd="0" presId="urn:microsoft.com/office/officeart/2005/8/layout/hList1"/>
    <dgm:cxn modelId="{346FA7AC-42A9-4205-84AD-403022EDD0AF}" srcId="{57111076-9864-4C10-89AD-EEB105175306}" destId="{6BDD4804-BC0F-484A-8A87-9119DE08304F}" srcOrd="4" destOrd="0" parTransId="{EC3C2662-AC3F-4FA2-A819-D7B6B00E00B4}" sibTransId="{9A2D20D4-C754-4758-AD5F-EC004AA42AF2}"/>
    <dgm:cxn modelId="{7031E4B0-8BFE-4240-9BEA-44D57C15CC54}" srcId="{2CFF4B1C-4B7D-42E7-96F0-4D5C6A62B009}" destId="{8EE73E28-FD1E-475A-8EE0-2DDBC558E42C}" srcOrd="1" destOrd="0" parTransId="{D52289D8-C1B9-474D-A506-A80D798E55FA}" sibTransId="{54E80080-55B1-4465-9689-DF0318EC76E0}"/>
    <dgm:cxn modelId="{E25441B5-5E9D-4658-A466-00847E771162}" srcId="{8EE73E28-FD1E-475A-8EE0-2DDBC558E42C}" destId="{C274843C-2985-497A-9C51-ECCD4C522BCF}" srcOrd="2" destOrd="0" parTransId="{10A9CF11-6F86-444A-AF8D-C4BCE70AA687}" sibTransId="{703B691E-082F-4C17-828B-592206EA5EC6}"/>
    <dgm:cxn modelId="{5C07E7B6-CC64-4CD8-B795-A5E2788D1358}" type="presOf" srcId="{E294E441-F40F-46FE-AA2B-70FB4E969411}" destId="{93A82B82-2246-4AC0-911C-9AC43202B386}" srcOrd="0" destOrd="0" presId="urn:microsoft.com/office/officeart/2005/8/layout/hList1"/>
    <dgm:cxn modelId="{686923BA-997D-459A-B2D1-B27B46ABD634}" type="presOf" srcId="{79B9964D-E49F-4115-9796-6A847A2C7E73}" destId="{F03211D8-A397-423F-A9DA-D3525491125A}" srcOrd="0" destOrd="2" presId="urn:microsoft.com/office/officeart/2005/8/layout/hList1"/>
    <dgm:cxn modelId="{E4C89ABC-622F-4E28-8331-11C91CAB8E1F}" srcId="{57111076-9864-4C10-89AD-EEB105175306}" destId="{8DFF52E2-3BA0-4812-8AC5-AE0BA7713187}" srcOrd="1" destOrd="0" parTransId="{07DA322E-09DD-4DD1-9706-D5D29895BA10}" sibTransId="{0EF90EBF-6232-430D-817E-516DF769E01D}"/>
    <dgm:cxn modelId="{CF5901BE-F27C-4389-81DB-8FFF54984139}" srcId="{8EE73E28-FD1E-475A-8EE0-2DDBC558E42C}" destId="{E247FE83-65A5-48AB-B308-8B2AA423BD23}" srcOrd="1" destOrd="0" parTransId="{AD338C18-21D1-4401-BACC-9C67472705F5}" sibTransId="{2FA90911-7ECF-4602-9617-039131D139D0}"/>
    <dgm:cxn modelId="{09E0A8C0-8395-4D89-8D7C-6B4283A057DB}" srcId="{8EE73E28-FD1E-475A-8EE0-2DDBC558E42C}" destId="{203C8EF4-61BF-4E5F-8AD5-F4F8C33FC2F6}" srcOrd="4" destOrd="0" parTransId="{5F8D1CDC-136F-4B98-93E8-08AAEE9A4F22}" sibTransId="{52C0E47E-3A56-4A6E-A768-41BC59A8D2B3}"/>
    <dgm:cxn modelId="{3D51BCC1-F634-4B35-9EA0-370C85A9C73B}" srcId="{8EE73E28-FD1E-475A-8EE0-2DDBC558E42C}" destId="{E294E441-F40F-46FE-AA2B-70FB4E969411}" srcOrd="0" destOrd="0" parTransId="{6697E6F9-3B9D-411D-9274-8DBF86DA8685}" sibTransId="{0FEE5EF6-2967-4ABC-A555-9967EFAFC3F9}"/>
    <dgm:cxn modelId="{556E9EC2-6F23-42F1-983B-B8570CFC88E4}" srcId="{8EE73E28-FD1E-475A-8EE0-2DDBC558E42C}" destId="{AC539D60-8798-45EF-AD7E-E9C006BAB514}" srcOrd="3" destOrd="0" parTransId="{24DFE185-F0F6-41D5-A4B5-C0BA07F84550}" sibTransId="{C472D2F3-F5E4-473C-975D-978223BDECB0}"/>
    <dgm:cxn modelId="{B74639D0-60C4-4CE2-BC26-9E7080AFA5AF}" type="presOf" srcId="{AC539D60-8798-45EF-AD7E-E9C006BAB514}" destId="{93A82B82-2246-4AC0-911C-9AC43202B386}" srcOrd="0" destOrd="3" presId="urn:microsoft.com/office/officeart/2005/8/layout/hList1"/>
    <dgm:cxn modelId="{31D3C5E6-90F4-443C-A052-03C87C8F0A83}" type="presOf" srcId="{8DFF52E2-3BA0-4812-8AC5-AE0BA7713187}" destId="{F03211D8-A397-423F-A9DA-D3525491125A}" srcOrd="0" destOrd="1" presId="urn:microsoft.com/office/officeart/2005/8/layout/hList1"/>
    <dgm:cxn modelId="{0CEB75E9-B254-4125-AB2D-B65B37D2AA4B}" type="presOf" srcId="{C274843C-2985-497A-9C51-ECCD4C522BCF}" destId="{93A82B82-2246-4AC0-911C-9AC43202B386}" srcOrd="0" destOrd="2" presId="urn:microsoft.com/office/officeart/2005/8/layout/hList1"/>
    <dgm:cxn modelId="{7EB59D9F-5B03-44DA-90E6-8E2B8AC330DB}" type="presParOf" srcId="{59D90BB8-3224-4941-AF47-BC1EBACECA32}" destId="{BD231108-12CE-4FBD-944A-706F0E1CF2AE}" srcOrd="0" destOrd="0" presId="urn:microsoft.com/office/officeart/2005/8/layout/hList1"/>
    <dgm:cxn modelId="{64A6E2FF-F509-4A9A-A6E8-9B574D156513}" type="presParOf" srcId="{BD231108-12CE-4FBD-944A-706F0E1CF2AE}" destId="{3D641AAA-9F08-49FD-9A62-90C1227BA1A4}" srcOrd="0" destOrd="0" presId="urn:microsoft.com/office/officeart/2005/8/layout/hList1"/>
    <dgm:cxn modelId="{A018ACE6-5CC6-44B3-AB25-F80D7226B6FF}" type="presParOf" srcId="{BD231108-12CE-4FBD-944A-706F0E1CF2AE}" destId="{F03211D8-A397-423F-A9DA-D3525491125A}" srcOrd="1" destOrd="0" presId="urn:microsoft.com/office/officeart/2005/8/layout/hList1"/>
    <dgm:cxn modelId="{15D48FA9-F33A-46D8-B1F8-5C31F240EADD}" type="presParOf" srcId="{59D90BB8-3224-4941-AF47-BC1EBACECA32}" destId="{97B73903-0ADD-452D-BF66-1FF8E04056B9}" srcOrd="1" destOrd="0" presId="urn:microsoft.com/office/officeart/2005/8/layout/hList1"/>
    <dgm:cxn modelId="{A6F9B1C0-6051-410D-AAF7-607C398C625A}" type="presParOf" srcId="{59D90BB8-3224-4941-AF47-BC1EBACECA32}" destId="{C13330E7-2AE2-4CBF-B41E-B41A90F3CE71}" srcOrd="2" destOrd="0" presId="urn:microsoft.com/office/officeart/2005/8/layout/hList1"/>
    <dgm:cxn modelId="{8CDE32B9-A6B6-4E37-88E4-B751B43E5556}" type="presParOf" srcId="{C13330E7-2AE2-4CBF-B41E-B41A90F3CE71}" destId="{B0874005-63A3-45AE-8E3D-DEF680991C52}" srcOrd="0" destOrd="0" presId="urn:microsoft.com/office/officeart/2005/8/layout/hList1"/>
    <dgm:cxn modelId="{9800F4D4-D3F5-418C-BACA-D15B4960BCFC}" type="presParOf" srcId="{C13330E7-2AE2-4CBF-B41E-B41A90F3CE71}" destId="{93A82B82-2246-4AC0-911C-9AC43202B38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641AAA-9F08-49FD-9A62-90C1227BA1A4}">
      <dsp:nvSpPr>
        <dsp:cNvPr id="0" name=""/>
        <dsp:cNvSpPr/>
      </dsp:nvSpPr>
      <dsp:spPr>
        <a:xfrm>
          <a:off x="48" y="92317"/>
          <a:ext cx="466595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Best practices</a:t>
          </a:r>
          <a:endParaRPr lang="en-US" sz="2300" kern="1200"/>
        </a:p>
      </dsp:txBody>
      <dsp:txXfrm>
        <a:off x="48" y="92317"/>
        <a:ext cx="4665958" cy="662400"/>
      </dsp:txXfrm>
    </dsp:sp>
    <dsp:sp modelId="{F03211D8-A397-423F-A9DA-D3525491125A}">
      <dsp:nvSpPr>
        <dsp:cNvPr id="0" name=""/>
        <dsp:cNvSpPr/>
      </dsp:nvSpPr>
      <dsp:spPr>
        <a:xfrm>
          <a:off x="48" y="754717"/>
          <a:ext cx="4665958" cy="37249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300" b="1" kern="1200"/>
            <a:t>Grounding</a:t>
          </a:r>
          <a:r>
            <a:rPr lang="en-IN" sz="2300" kern="1200"/>
            <a:t>: ensure documents are chunked and well-labeled for reranking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300" b="1" kern="1200"/>
            <a:t>Balance</a:t>
          </a:r>
          <a:r>
            <a:rPr lang="en-IN" sz="2300" kern="1200"/>
            <a:t>: combine text + vector; tune `k` and filters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IN" sz="2300" b="1" kern="1200"/>
            <a:t>Observability</a:t>
          </a:r>
          <a:r>
            <a:rPr lang="en-IN" sz="2300" kern="1200"/>
            <a:t>: log subqueries and sources; store conversation state</a:t>
          </a:r>
          <a:endParaRPr lang="en-US" sz="2300" kern="1200"/>
        </a:p>
      </dsp:txBody>
      <dsp:txXfrm>
        <a:off x="48" y="754717"/>
        <a:ext cx="4665958" cy="3724965"/>
      </dsp:txXfrm>
    </dsp:sp>
    <dsp:sp modelId="{B0874005-63A3-45AE-8E3D-DEF680991C52}">
      <dsp:nvSpPr>
        <dsp:cNvPr id="0" name=""/>
        <dsp:cNvSpPr/>
      </dsp:nvSpPr>
      <dsp:spPr>
        <a:xfrm>
          <a:off x="5319241" y="92317"/>
          <a:ext cx="4665958" cy="662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93472" rIns="163576" bIns="93472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/>
            <a:t>Pitfalls</a:t>
          </a:r>
          <a:endParaRPr lang="en-US" sz="2300" kern="1200"/>
        </a:p>
      </dsp:txBody>
      <dsp:txXfrm>
        <a:off x="5319241" y="92317"/>
        <a:ext cx="4665958" cy="662400"/>
      </dsp:txXfrm>
    </dsp:sp>
    <dsp:sp modelId="{93A82B82-2246-4AC0-911C-9AC43202B386}">
      <dsp:nvSpPr>
        <dsp:cNvPr id="0" name=""/>
        <dsp:cNvSpPr/>
      </dsp:nvSpPr>
      <dsp:spPr>
        <a:xfrm>
          <a:off x="5319241" y="754717"/>
          <a:ext cx="4665958" cy="37249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300" kern="1200"/>
            <a:t>Missing semantic config harms results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300" kern="1200"/>
            <a:t>Connector timeouts due to large payloads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IN" sz="2300" kern="1200"/>
            <a:t>Non-deterministic answers without grounding</a:t>
          </a:r>
          <a:endParaRPr lang="en-US" sz="2300" kern="1200"/>
        </a:p>
      </dsp:txBody>
      <dsp:txXfrm>
        <a:off x="5319241" y="754717"/>
        <a:ext cx="4665958" cy="3724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03300-963C-4977-A018-677F4BFFCCCF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9D666-EB28-4ADC-BB9C-E90744E0E4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72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9D666-EB28-4ADC-BB9C-E90744E0E46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806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9D666-EB28-4ADC-BB9C-E90744E0E46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8122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48384-68CD-46E0-932A-83402D0765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2946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Who is this for: Developers, architects, makers, and copilot builders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Takeaway: How to use Azure AI Search Agentic Retrieval from both a custom API (pro code) and Microsoft Copilot Studio (low code)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What you’ll see: Architecture, code, agent setup, demo, and best practices</a:t>
            </a:r>
          </a:p>
          <a:p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17C66-9CD3-4A74-94BF-2E26B469B8E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18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Despite this – the fundamental problem remains with the results retrieval</a:t>
            </a:r>
            <a:br>
              <a:rPr lang="en-US" dirty="0"/>
            </a:br>
            <a:r>
              <a:rPr lang="en-US" dirty="0"/>
              <a:t> - 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Users ask complex, multi-part questions with missing context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Traditional single-shot keyword/vector queries often miss nuance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We need a mechanism that can plan, search iteratively, and cite 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9/10/2025 2:55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3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Analogy - Grocery delivery across multiple stores - you give a mixed list (produce, bakery, pharmacy). The planner decomposes the list into sub lists (query planning), checks several stores at the same time for price/availability (parallel retrieval), then consolidates one grounded cart with receipts/links (synthesis with citations).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9D666-EB28-4ADC-BB9C-E90744E0E46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803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5A63A-FC5A-96DA-84D7-1FDF3A55C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1B9D44-2EFB-239B-55C1-1B12F4015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DBC66B-32E8-8656-9D6A-2A6827AF6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55A0CDE-703E-C779-53AA-03060E8ADA7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D1981-66D6-9956-EA70-FA615EA22D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AE1E7D8-9197-305D-5B9F-31FCACD2E20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9/10/2025 3:44 PM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F6090-5358-8CE0-29C2-A398BC0F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53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9/10/2025 4:25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75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E3D84-64BF-D92B-40BE-4A43B568D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FD4B9B-D044-8191-F4BC-F0972D608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E5845-919F-D5C7-89DC-4F5905FAA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584940D-7104-D4D7-17C1-7D85636C33E0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818F1-6728-E136-1E4A-C79B88000B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A746F17-597F-0E1A-8E3F-3847E3056E0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9/10/2025 6:12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4C23F-7D78-F775-1562-4A133DD12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02678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A5CAF-3257-C7EC-DD1E-6FF84200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23B771-1D37-AD6C-2999-C6445FDC3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DD3248-0C42-E2BC-F543-4F9FCFEA35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05C30-AAB6-4CD5-193A-DD491F0C80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DF14D4-BA41-4370-B9A4-5B34AB29945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3997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9D666-EB28-4ADC-BB9C-E90744E0E46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7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5EAD1-9200-DDD9-8F6D-AD5C90E1D9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A13483-A24C-97DB-1FAB-B1EE383D6793}"/>
              </a:ext>
            </a:extLst>
          </p:cNvPr>
          <p:cNvSpPr/>
          <p:nvPr/>
        </p:nvSpPr>
        <p:spPr>
          <a:xfrm>
            <a:off x="5067300" y="-429"/>
            <a:ext cx="7142987" cy="6857571"/>
          </a:xfrm>
          <a:prstGeom prst="rect">
            <a:avLst/>
          </a:prstGeom>
          <a:gradFill>
            <a:gsLst>
              <a:gs pos="0">
                <a:srgbClr val="FF411C"/>
              </a:gs>
              <a:gs pos="100000">
                <a:srgbClr val="92248E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BF15A-228E-7325-6D7D-982EA5375DC4}"/>
              </a:ext>
            </a:extLst>
          </p:cNvPr>
          <p:cNvSpPr/>
          <p:nvPr/>
        </p:nvSpPr>
        <p:spPr>
          <a:xfrm>
            <a:off x="5067301" y="0"/>
            <a:ext cx="7158340" cy="6858000"/>
          </a:xfrm>
          <a:prstGeom prst="rect">
            <a:avLst/>
          </a:prstGeom>
          <a:gradFill>
            <a:gsLst>
              <a:gs pos="27000">
                <a:srgbClr val="DA002F">
                  <a:alpha val="6000"/>
                </a:srgbClr>
              </a:gs>
              <a:gs pos="98000">
                <a:srgbClr val="9B3597">
                  <a:alpha val="72941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BC545E-CFDF-A40B-046E-AEC9E529B81C}"/>
              </a:ext>
            </a:extLst>
          </p:cNvPr>
          <p:cNvSpPr/>
          <p:nvPr/>
        </p:nvSpPr>
        <p:spPr>
          <a:xfrm rot="10800000">
            <a:off x="5067300" y="4571999"/>
            <a:ext cx="7158340" cy="2286000"/>
          </a:xfrm>
          <a:prstGeom prst="rect">
            <a:avLst/>
          </a:prstGeom>
          <a:gradFill>
            <a:gsLst>
              <a:gs pos="28000">
                <a:srgbClr val="FF907A">
                  <a:alpha val="40000"/>
                </a:srgbClr>
              </a:gs>
              <a:gs pos="100000">
                <a:srgbClr val="DA002F">
                  <a:alpha val="20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0503D3-D62B-0038-E24C-05C4B676AF66}"/>
              </a:ext>
            </a:extLst>
          </p:cNvPr>
          <p:cNvSpPr/>
          <p:nvPr/>
        </p:nvSpPr>
        <p:spPr>
          <a:xfrm rot="13704304">
            <a:off x="6080918" y="830588"/>
            <a:ext cx="4998441" cy="4998441"/>
          </a:xfrm>
          <a:prstGeom prst="ellipse">
            <a:avLst/>
          </a:prstGeom>
          <a:gradFill>
            <a:gsLst>
              <a:gs pos="39000">
                <a:srgbClr val="FFDBCC">
                  <a:alpha val="0"/>
                </a:srgbClr>
              </a:gs>
              <a:gs pos="100000">
                <a:srgbClr val="FF907A">
                  <a:alpha val="20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7568" y="1270535"/>
            <a:ext cx="5513832" cy="288950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cap="all" spc="7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7568" y="4974336"/>
            <a:ext cx="5715000" cy="148132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0A6A082-894A-7F2D-AA57-EBD48EAFBD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67300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87566" y="6455664"/>
            <a:ext cx="290257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08425" y="6455664"/>
            <a:ext cx="2986167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927AFB-A171-440E-85AE-8173A49EBA6A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226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B2555FD-4C27-26F9-D396-F44BD2552350}"/>
              </a:ext>
            </a:extLst>
          </p:cNvPr>
          <p:cNvSpPr/>
          <p:nvPr/>
        </p:nvSpPr>
        <p:spPr>
          <a:xfrm flipH="1"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4D9F56-D5FE-5416-E898-561CCD18E63E}"/>
              </a:ext>
            </a:extLst>
          </p:cNvPr>
          <p:cNvSpPr/>
          <p:nvPr/>
        </p:nvSpPr>
        <p:spPr>
          <a:xfrm>
            <a:off x="-7226" y="2522"/>
            <a:ext cx="12210294" cy="6855478"/>
          </a:xfrm>
          <a:prstGeom prst="rect">
            <a:avLst/>
          </a:prstGeom>
          <a:gradFill>
            <a:gsLst>
              <a:gs pos="0">
                <a:srgbClr val="FF411C">
                  <a:alpha val="66000"/>
                </a:srgbClr>
              </a:gs>
              <a:gs pos="99000">
                <a:srgbClr val="962077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312D2-549E-F681-7F68-B8AAD2F7696A}"/>
              </a:ext>
            </a:extLst>
          </p:cNvPr>
          <p:cNvSpPr/>
          <p:nvPr/>
        </p:nvSpPr>
        <p:spPr>
          <a:xfrm rot="10800000" flipH="1">
            <a:off x="383414" y="0"/>
            <a:ext cx="11826874" cy="6858000"/>
          </a:xfrm>
          <a:prstGeom prst="rect">
            <a:avLst/>
          </a:prstGeom>
          <a:gradFill>
            <a:gsLst>
              <a:gs pos="0">
                <a:srgbClr val="FA0036">
                  <a:alpha val="4000"/>
                </a:srgbClr>
              </a:gs>
              <a:gs pos="99000">
                <a:srgbClr val="92248E">
                  <a:alpha val="97647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C4FFFC-E214-3024-4ED7-32DAAA7A66E0}"/>
              </a:ext>
            </a:extLst>
          </p:cNvPr>
          <p:cNvSpPr/>
          <p:nvPr/>
        </p:nvSpPr>
        <p:spPr>
          <a:xfrm rot="5400000" flipH="1">
            <a:off x="4945773" y="-4953002"/>
            <a:ext cx="2286000" cy="12192001"/>
          </a:xfrm>
          <a:prstGeom prst="rect">
            <a:avLst/>
          </a:prstGeom>
          <a:gradFill>
            <a:gsLst>
              <a:gs pos="20000">
                <a:srgbClr val="D861D4">
                  <a:alpha val="0"/>
                </a:srgbClr>
              </a:gs>
              <a:gs pos="100000">
                <a:srgbClr val="FF7037">
                  <a:alpha val="66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3C23C4-6670-C4D3-CA25-EAF7EB91AC78}"/>
              </a:ext>
            </a:extLst>
          </p:cNvPr>
          <p:cNvSpPr/>
          <p:nvPr/>
        </p:nvSpPr>
        <p:spPr>
          <a:xfrm rot="10800000">
            <a:off x="3048" y="-5047"/>
            <a:ext cx="12188952" cy="6420678"/>
          </a:xfrm>
          <a:prstGeom prst="rect">
            <a:avLst/>
          </a:prstGeom>
          <a:gradFill>
            <a:gsLst>
              <a:gs pos="0">
                <a:srgbClr val="FA0036">
                  <a:alpha val="22000"/>
                </a:srgbClr>
              </a:gs>
              <a:gs pos="52000">
                <a:srgbClr val="FF907A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F9AED1-BD83-3598-C1F0-DC7ED0150981}"/>
              </a:ext>
            </a:extLst>
          </p:cNvPr>
          <p:cNvSpPr/>
          <p:nvPr/>
        </p:nvSpPr>
        <p:spPr>
          <a:xfrm rot="20481594" flipH="1">
            <a:off x="6172247" y="626278"/>
            <a:ext cx="5005754" cy="5005754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1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596896"/>
            <a:ext cx="8933688" cy="3566160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6000" cap="all" spc="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9D34E2-F5B0-4166-BCAC-F99A4EBB0C26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145AC3-CC88-4C8A-A6CE-8D44921B6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4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5C5E01-6047-09D9-CA8C-ACF771ED4F5F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735CD2-2790-A02E-C1A3-EB251A110779}"/>
              </a:ext>
            </a:extLst>
          </p:cNvPr>
          <p:cNvSpPr/>
          <p:nvPr/>
        </p:nvSpPr>
        <p:spPr>
          <a:xfrm flipH="1">
            <a:off x="-2" y="0"/>
            <a:ext cx="6096000" cy="6858000"/>
          </a:xfrm>
          <a:prstGeom prst="rect">
            <a:avLst/>
          </a:prstGeom>
          <a:gradFill>
            <a:gsLst>
              <a:gs pos="8000">
                <a:srgbClr val="FF907A"/>
              </a:gs>
              <a:gs pos="100000">
                <a:srgbClr val="DA002F">
                  <a:alpha val="88627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BCFA5-D41F-08E8-0C59-3B6D1AE8FC85}"/>
              </a:ext>
            </a:extLst>
          </p:cNvPr>
          <p:cNvSpPr/>
          <p:nvPr/>
        </p:nvSpPr>
        <p:spPr>
          <a:xfrm flipH="1">
            <a:off x="0" y="17416"/>
            <a:ext cx="5067300" cy="6840156"/>
          </a:xfrm>
          <a:prstGeom prst="rect">
            <a:avLst/>
          </a:prstGeom>
          <a:gradFill>
            <a:gsLst>
              <a:gs pos="22000">
                <a:srgbClr val="FF5076">
                  <a:alpha val="0"/>
                </a:srgbClr>
              </a:gs>
              <a:gs pos="99000">
                <a:srgbClr val="92248E">
                  <a:alpha val="91765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833A7D-2BA4-F824-376C-8607C290E93B}"/>
              </a:ext>
            </a:extLst>
          </p:cNvPr>
          <p:cNvSpPr/>
          <p:nvPr/>
        </p:nvSpPr>
        <p:spPr>
          <a:xfrm rot="5400000" flipH="1">
            <a:off x="-20998" y="723590"/>
            <a:ext cx="6595192" cy="5638799"/>
          </a:xfrm>
          <a:prstGeom prst="rect">
            <a:avLst/>
          </a:prstGeom>
          <a:gradFill>
            <a:gsLst>
              <a:gs pos="2000">
                <a:srgbClr val="DA002F">
                  <a:alpha val="18824"/>
                </a:srgbClr>
              </a:gs>
              <a:gs pos="57000">
                <a:srgbClr val="FE4A00">
                  <a:alpha val="0"/>
                </a:srgb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CFC381E-3DA3-22D7-F3CB-6FF3B17D6865}"/>
              </a:ext>
            </a:extLst>
          </p:cNvPr>
          <p:cNvSpPr/>
          <p:nvPr/>
        </p:nvSpPr>
        <p:spPr>
          <a:xfrm rot="12508972">
            <a:off x="652110" y="716188"/>
            <a:ext cx="5005754" cy="5005754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2745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029968"/>
            <a:ext cx="4398264" cy="2825496"/>
          </a:xfrm>
        </p:spPr>
        <p:txBody>
          <a:bodyPr anchor="ctr">
            <a:normAutofit/>
          </a:bodyPr>
          <a:lstStyle>
            <a:lvl1pPr algn="ctr">
              <a:lnSpc>
                <a:spcPct val="110000"/>
              </a:lnSpc>
              <a:defRPr sz="4000" cap="all" spc="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004304" y="584688"/>
            <a:ext cx="4517136" cy="568862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buFont typeface="+mj-lt"/>
              <a:buAutoNum type="arabicPeriod"/>
              <a:defRPr lang="en-US" sz="1800"/>
            </a:lvl1pPr>
            <a:lvl2pPr marL="571500" indent="-342900">
              <a:buFont typeface="+mj-lt"/>
              <a:buAutoNum type="arabicPeriod"/>
              <a:defRPr sz="1600"/>
            </a:lvl2pPr>
            <a:lvl3pPr marL="800100" indent="-342900">
              <a:buFont typeface="+mj-lt"/>
              <a:buAutoNum type="arabicPeriod"/>
              <a:defRPr sz="1400"/>
            </a:lvl3pPr>
            <a:lvl4pPr>
              <a:buFont typeface="+mj-lt"/>
              <a:buAutoNum type="arabicPeriod"/>
              <a:defRPr sz="1400"/>
            </a:lvl4pPr>
            <a:lvl5pPr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2FDF1D-424D-4F55-8CAE-9342A40AFD81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107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E51A20-2748-7167-D322-21FEFCFAA8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B6C2A-5CA9-E68C-069E-E0E25559DCC0}"/>
              </a:ext>
            </a:extLst>
          </p:cNvPr>
          <p:cNvSpPr/>
          <p:nvPr/>
        </p:nvSpPr>
        <p:spPr>
          <a:xfrm flipH="1">
            <a:off x="-1" y="6408743"/>
            <a:ext cx="12191998" cy="449257"/>
          </a:xfrm>
          <a:prstGeom prst="rect">
            <a:avLst/>
          </a:prstGeom>
          <a:gradFill>
            <a:gsLst>
              <a:gs pos="34000">
                <a:srgbClr val="FE4A00">
                  <a:alpha val="72941"/>
                </a:srgbClr>
              </a:gs>
              <a:gs pos="100000">
                <a:srgbClr val="DA002F">
                  <a:alpha val="88627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0550C-DE5E-1065-0630-D03C188FDDD1}"/>
              </a:ext>
            </a:extLst>
          </p:cNvPr>
          <p:cNvSpPr/>
          <p:nvPr/>
        </p:nvSpPr>
        <p:spPr>
          <a:xfrm flipH="1">
            <a:off x="-1" y="6408742"/>
            <a:ext cx="6281929" cy="449258"/>
          </a:xfrm>
          <a:prstGeom prst="rect">
            <a:avLst/>
          </a:prstGeom>
          <a:gradFill>
            <a:gsLst>
              <a:gs pos="0">
                <a:srgbClr val="FD5353">
                  <a:alpha val="54902"/>
                </a:srgbClr>
              </a:gs>
              <a:gs pos="99000">
                <a:srgbClr val="972D8F">
                  <a:alpha val="73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0" y="1014984"/>
            <a:ext cx="4489704" cy="1463040"/>
          </a:xfrm>
        </p:spPr>
        <p:txBody>
          <a:bodyPr anchor="t">
            <a:normAutofit/>
          </a:bodyPr>
          <a:lstStyle>
            <a:lvl1pPr>
              <a:defRPr sz="4000" cap="all" spc="7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6617FE-5546-1330-38DE-729B1DB01C4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6281928" cy="6411311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86600" y="2633472"/>
            <a:ext cx="4498848" cy="2980944"/>
          </a:xfrm>
        </p:spPr>
        <p:txBody>
          <a:bodyPr anchor="b"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571500" indent="-342900">
              <a:buFont typeface="+mj-lt"/>
              <a:buAutoNum type="arabicPeriod"/>
              <a:defRPr sz="1600"/>
            </a:lvl2pPr>
            <a:lvl3pPr marL="685800" indent="-228600">
              <a:buFont typeface="+mj-lt"/>
              <a:buAutoNum type="arabicPeriod"/>
              <a:defRPr sz="1400"/>
            </a:lvl3pPr>
            <a:lvl4pPr marL="914400" indent="-228600">
              <a:buFont typeface="+mj-lt"/>
              <a:buAutoNum type="arabicPeriod"/>
              <a:defRPr sz="1400"/>
            </a:lvl4pPr>
            <a:lvl5pPr marL="1143000" indent="-228600"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9C33D4E-E2BE-E898-8127-4DC0FEE7EF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37160" y="6455664"/>
            <a:ext cx="355701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153B13C-4F7F-491E-137A-C175D2F343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7019B1F-F9E0-40A8-8123-21681C0812EB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5A4B81-1CBB-716F-B325-C1ECB6BA25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27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49FF914-ECFF-A4E1-AD86-108676B324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8606AF-234E-F01C-E350-3E326E5ABE30}"/>
              </a:ext>
            </a:extLst>
          </p:cNvPr>
          <p:cNvSpPr/>
          <p:nvPr/>
        </p:nvSpPr>
        <p:spPr>
          <a:xfrm>
            <a:off x="-11209" y="0"/>
            <a:ext cx="12203208" cy="1698952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FF8463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6AE3A-A1C7-E9CA-615A-87942C8FD35D}"/>
              </a:ext>
            </a:extLst>
          </p:cNvPr>
          <p:cNvSpPr/>
          <p:nvPr/>
        </p:nvSpPr>
        <p:spPr>
          <a:xfrm>
            <a:off x="-11210" y="4199"/>
            <a:ext cx="8126510" cy="1694753"/>
          </a:xfrm>
          <a:prstGeom prst="rect">
            <a:avLst/>
          </a:prstGeom>
          <a:gradFill>
            <a:gsLst>
              <a:gs pos="37000">
                <a:srgbClr val="FF6C4F">
                  <a:alpha val="41961"/>
                </a:srgbClr>
              </a:gs>
              <a:gs pos="99000">
                <a:srgbClr val="DA002F">
                  <a:alpha val="5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082EBC-AF50-5C78-B731-0C4380660AF5}"/>
              </a:ext>
            </a:extLst>
          </p:cNvPr>
          <p:cNvSpPr/>
          <p:nvPr/>
        </p:nvSpPr>
        <p:spPr>
          <a:xfrm>
            <a:off x="5466" y="-6046"/>
            <a:ext cx="12197741" cy="1694753"/>
          </a:xfrm>
          <a:prstGeom prst="rect">
            <a:avLst/>
          </a:prstGeom>
          <a:gradFill>
            <a:gsLst>
              <a:gs pos="32000">
                <a:srgbClr val="D861D4">
                  <a:alpha val="0"/>
                </a:srgbClr>
              </a:gs>
              <a:gs pos="100000">
                <a:srgbClr val="93258E">
                  <a:alpha val="65882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47472"/>
            <a:ext cx="9875520" cy="103327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2203703"/>
            <a:ext cx="9875520" cy="4067623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7160" y="6455664"/>
            <a:ext cx="3557016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326AF6F-B60F-4C18-B9AB-ED82420774C4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298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2103120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103120"/>
            <a:ext cx="4325112" cy="24597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  <a:lvl2pPr marL="228600" indent="0">
              <a:buNone/>
              <a:defRPr lang="en-US" sz="1800" dirty="0"/>
            </a:lvl2pPr>
            <a:lvl3pPr marL="457200" indent="0">
              <a:buNone/>
              <a:defRPr lang="en-US" sz="1600" dirty="0"/>
            </a:lvl3pPr>
            <a:lvl4pPr marL="685800" indent="0">
              <a:buNone/>
              <a:defRPr lang="en-US" sz="14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6005E-1485-423F-B5D4-36E24475CFEE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56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600200"/>
            <a:ext cx="3813048" cy="299923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11371" y="1600200"/>
            <a:ext cx="4892656" cy="36576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4E31E-DF49-445C-800F-5FFC1FA8170B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450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600200"/>
            <a:ext cx="3611880" cy="299923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65776" y="1600200"/>
            <a:ext cx="6135624" cy="4297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41D06-5B5C-452D-81B5-D55337162AD4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60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04088"/>
            <a:ext cx="3547872" cy="496519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65776" y="704088"/>
            <a:ext cx="6394704" cy="52120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F4B41-77D5-4516-9B41-E9168C96B23B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732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04088"/>
            <a:ext cx="2916936" cy="2916936"/>
          </a:xfrm>
        </p:spPr>
        <p:txBody>
          <a:bodyPr anchor="t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8626" y="704088"/>
            <a:ext cx="7132320" cy="55778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37B679-27F6-4DEC-AE7E-AE12D4B5C168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235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68DFF7-84C4-DA92-2628-88F515669E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358C6A-FFB7-7F91-94AA-423822AA8C38}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7B507E-31E7-16F8-CF5C-A1250BA873D8}"/>
              </a:ext>
            </a:extLst>
          </p:cNvPr>
          <p:cNvSpPr/>
          <p:nvPr/>
        </p:nvSpPr>
        <p:spPr>
          <a:xfrm flipH="1">
            <a:off x="8022440" y="6406116"/>
            <a:ext cx="4169557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75488"/>
            <a:ext cx="6400800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1520" y="1856232"/>
            <a:ext cx="6400800" cy="40050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3F47ADC-E381-68F6-8F09-4B69A1B925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22440" y="603504"/>
            <a:ext cx="3553863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18DFB-5F24-4AAB-A84B-D248D5DAC033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70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47472"/>
            <a:ext cx="9985248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272" y="1563624"/>
            <a:ext cx="9985248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4BCA4-07E8-484C-A268-7A7F4DBB4C79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41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371C36B-E56C-A499-1D3F-AC8DC09B0AE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C72D07-FB95-F16C-6535-C8AEB3ACAFA0}"/>
              </a:ext>
            </a:extLst>
          </p:cNvPr>
          <p:cNvSpPr/>
          <p:nvPr/>
        </p:nvSpPr>
        <p:spPr>
          <a:xfrm rot="10800000" flipH="1">
            <a:off x="0" y="6408316"/>
            <a:ext cx="12192000" cy="449684"/>
          </a:xfrm>
          <a:prstGeom prst="rect">
            <a:avLst/>
          </a:prstGeom>
          <a:gradFill>
            <a:gsLst>
              <a:gs pos="14000">
                <a:srgbClr val="FE4A00">
                  <a:alpha val="27843"/>
                </a:srgbClr>
              </a:gs>
              <a:gs pos="100000">
                <a:srgbClr val="DA002F">
                  <a:alpha val="84706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AA119A-27E9-C86D-0929-AC7B5A35BD16}"/>
              </a:ext>
            </a:extLst>
          </p:cNvPr>
          <p:cNvSpPr/>
          <p:nvPr/>
        </p:nvSpPr>
        <p:spPr>
          <a:xfrm flipH="1">
            <a:off x="3807553" y="6408316"/>
            <a:ext cx="8384444" cy="449684"/>
          </a:xfrm>
          <a:prstGeom prst="rect">
            <a:avLst/>
          </a:prstGeom>
          <a:gradFill>
            <a:gsLst>
              <a:gs pos="9000">
                <a:srgbClr val="D861D4">
                  <a:alpha val="67843"/>
                </a:srgbClr>
              </a:gs>
              <a:gs pos="99000">
                <a:srgbClr val="92248E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8304" y="310896"/>
            <a:ext cx="6858000" cy="92354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6DF379E-0D41-B503-1F7F-4E6B2B90CC4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3503" y="603504"/>
            <a:ext cx="3192563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18304" y="1380744"/>
            <a:ext cx="6858000" cy="46085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71286253-1B6C-4476-BA10-7DFF05BDD8C1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16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541EC5E-2E3A-29A5-7F01-3D098A93FA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DB1A6A-A82E-C28C-BC71-E59067A1D47F}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B683A0-4783-F398-8347-7EAF3DEE633C}"/>
              </a:ext>
            </a:extLst>
          </p:cNvPr>
          <p:cNvSpPr/>
          <p:nvPr/>
        </p:nvSpPr>
        <p:spPr>
          <a:xfrm flipH="1">
            <a:off x="8491125" y="6406116"/>
            <a:ext cx="3700874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12572"/>
            <a:ext cx="6858000" cy="92354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1520" y="1380744"/>
            <a:ext cx="6858000" cy="46085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6917188-FC72-8B54-8EBD-7107C6956D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491126" y="603504"/>
            <a:ext cx="3085177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6721B-6321-48CC-A06F-4DC67D115E8F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275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500FDF4-E04E-45E3-73D7-9BD1BD2BCA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CA41D-9DCB-DD45-31CF-2ACE1D2C681B}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1F0C67-B5B9-BA90-0D30-7132F7490891}"/>
              </a:ext>
            </a:extLst>
          </p:cNvPr>
          <p:cNvSpPr/>
          <p:nvPr/>
        </p:nvSpPr>
        <p:spPr>
          <a:xfrm flipH="1">
            <a:off x="5247320" y="6400799"/>
            <a:ext cx="6944677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3912" y="475488"/>
            <a:ext cx="5440680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4567FAE1-288E-FD4A-3F64-DC3B7101D93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A5FBC8-9F7C-5DDE-5C2A-6D231CC88D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3504" y="603504"/>
            <a:ext cx="4643816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3912" y="1856232"/>
            <a:ext cx="5440680" cy="40050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35913992-B8EA-FD20-FD4D-5B72B7A440D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D5DF956-88B4-4B11-B70D-3316C48FAF0D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5201357-21DD-EA1C-08A2-FA2DAB22507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293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205052-C3B6-6D2C-A5A8-3EFDF993E7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1E3123-7D9E-2A08-F196-CDF340945D9D}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F22AD7-5E04-F73B-69E6-5FA92F998C90}"/>
              </a:ext>
            </a:extLst>
          </p:cNvPr>
          <p:cNvSpPr/>
          <p:nvPr/>
        </p:nvSpPr>
        <p:spPr>
          <a:xfrm flipH="1">
            <a:off x="7284615" y="6400799"/>
            <a:ext cx="4907382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4736" y="475488"/>
            <a:ext cx="3401568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E8A78A-1F40-EF49-1E08-D6397550623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19FC-A3E9-4C11-0C12-6C530C7375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3504" y="603504"/>
            <a:ext cx="6681111" cy="520293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74736" y="1856232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9D3850-0B82-7481-3C6F-0BDFA5DB557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AB004D8-8BA8-480E-9129-E735C18CC49D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4DFD1F8-B2A4-E3EB-CFCC-88A8CB4872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780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F18C7C-1969-9C01-D038-301F240DE5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92EA85-E779-E444-F045-AF74D3205F21}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930F6-9FDA-0841-96E2-360254453D93}"/>
              </a:ext>
            </a:extLst>
          </p:cNvPr>
          <p:cNvSpPr/>
          <p:nvPr/>
        </p:nvSpPr>
        <p:spPr>
          <a:xfrm flipH="1">
            <a:off x="7562434" y="6406116"/>
            <a:ext cx="4629564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04087"/>
            <a:ext cx="2907792" cy="23774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E8A78A-1F40-EF49-1E08-D6397550623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23360" y="704088"/>
            <a:ext cx="2843784" cy="511149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19FC-A3E9-4C11-0C12-6C530C7375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562436" y="0"/>
            <a:ext cx="4629564" cy="6409944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9D3850-0B82-7481-3C6F-0BDFA5DB557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D4A58DCA-69A1-40C7-8F11-9BD47CD4C934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4DFD1F8-B2A4-E3EB-CFCC-88A8CB4872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132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EF18C7C-1969-9C01-D038-301F240DE5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92EA85-E779-E444-F045-AF74D3205F21}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B930F6-9FDA-0841-96E2-360254453D93}"/>
              </a:ext>
            </a:extLst>
          </p:cNvPr>
          <p:cNvSpPr/>
          <p:nvPr/>
        </p:nvSpPr>
        <p:spPr>
          <a:xfrm flipH="1">
            <a:off x="8305800" y="6406116"/>
            <a:ext cx="3886200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04088"/>
            <a:ext cx="2907792" cy="2377440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E8A78A-1F40-EF49-1E08-D6397550623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23360" y="704088"/>
            <a:ext cx="3776472" cy="534770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DC519FC-A3E9-4C11-0C12-6C530C7375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305800" y="0"/>
            <a:ext cx="3886200" cy="640611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89D3850-0B82-7481-3C6F-0BDFA5DB557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3DFD5A6-3F5B-4C93-83C0-9BE650DA7164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4DFD1F8-B2A4-E3EB-CFCC-88A8CB48722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84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270C72-937F-4EEB-59FB-6FC29DF457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BABC61-0C94-EB2C-729D-13A2A74C04A2}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F3E17B-3D55-4567-37F8-1842ADBFD144}"/>
              </a:ext>
            </a:extLst>
          </p:cNvPr>
          <p:cNvSpPr/>
          <p:nvPr/>
        </p:nvSpPr>
        <p:spPr>
          <a:xfrm flipH="1">
            <a:off x="5029200" y="6406116"/>
            <a:ext cx="7162798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923544"/>
            <a:ext cx="3840480" cy="2505456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4DBEB0-C6B6-5CB8-ABF9-1B2039BB0E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FF810E-C78F-40FB-2AAF-2EF21D0EC3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65776" y="0"/>
            <a:ext cx="6135624" cy="329184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0" y="3511295"/>
            <a:ext cx="6172200" cy="260628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A2D71-C1A3-7AD4-8B7D-05B964D2B9E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DFE0BFE-5A09-4B35-B85E-8253DEA6CAA6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76449E-1F63-DCB9-E493-5C6901BE3C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774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016717-EA73-3C76-64BF-8AA29BC563A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460BC6-378A-8F4F-1D44-FA6677F92D4E}"/>
              </a:ext>
            </a:extLst>
          </p:cNvPr>
          <p:cNvSpPr/>
          <p:nvPr/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DA002F"/>
              </a:gs>
              <a:gs pos="100000">
                <a:srgbClr val="D861D4">
                  <a:alpha val="58824"/>
                </a:srgb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AC97FE-4F82-FCF7-08CC-137F322BADB5}"/>
              </a:ext>
            </a:extLst>
          </p:cNvPr>
          <p:cNvSpPr/>
          <p:nvPr/>
        </p:nvSpPr>
        <p:spPr>
          <a:xfrm flipH="1">
            <a:off x="5029200" y="6406116"/>
            <a:ext cx="7162798" cy="461774"/>
          </a:xfrm>
          <a:prstGeom prst="rect">
            <a:avLst/>
          </a:prstGeom>
          <a:gradFill>
            <a:gsLst>
              <a:gs pos="19000">
                <a:srgbClr val="FF411C">
                  <a:alpha val="60784"/>
                </a:srgbClr>
              </a:gs>
              <a:gs pos="99000">
                <a:srgbClr val="FF907A">
                  <a:alpha val="86667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932688"/>
            <a:ext cx="3392424" cy="3182112"/>
          </a:xfrm>
        </p:spPr>
        <p:txBody>
          <a:bodyPr anchor="b"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44DBEB0-C6B6-5CB8-ABF9-1B2039BB0E5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FFF810E-C78F-40FB-2AAF-2EF21D0EC3A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065776" y="0"/>
            <a:ext cx="6135624" cy="3959352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29200" y="4206240"/>
            <a:ext cx="6172200" cy="16459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A2D71-C1A3-7AD4-8B7D-05B964D2B9E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451324D-67C5-4E93-BC3F-7AE321E5F6D8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776449E-1F63-DCB9-E493-5C6901BE3C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711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E51A20-2748-7167-D322-21FEFCFAA8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B6C2A-5CA9-E68C-069E-E0E25559DCC0}"/>
              </a:ext>
            </a:extLst>
          </p:cNvPr>
          <p:cNvSpPr/>
          <p:nvPr/>
        </p:nvSpPr>
        <p:spPr>
          <a:xfrm flipH="1">
            <a:off x="-1" y="6408741"/>
            <a:ext cx="12191998" cy="449259"/>
          </a:xfrm>
          <a:prstGeom prst="rect">
            <a:avLst/>
          </a:prstGeom>
          <a:gradFill>
            <a:gsLst>
              <a:gs pos="34000">
                <a:srgbClr val="FE4A00">
                  <a:alpha val="72941"/>
                </a:srgbClr>
              </a:gs>
              <a:gs pos="100000">
                <a:srgbClr val="DA002F">
                  <a:alpha val="88627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80550C-DE5E-1065-0630-D03C188FDDD1}"/>
              </a:ext>
            </a:extLst>
          </p:cNvPr>
          <p:cNvSpPr/>
          <p:nvPr/>
        </p:nvSpPr>
        <p:spPr>
          <a:xfrm flipH="1">
            <a:off x="-1" y="6408314"/>
            <a:ext cx="7783998" cy="449686"/>
          </a:xfrm>
          <a:prstGeom prst="rect">
            <a:avLst/>
          </a:prstGeom>
          <a:gradFill>
            <a:gsLst>
              <a:gs pos="0">
                <a:srgbClr val="FD5353">
                  <a:alpha val="54902"/>
                </a:srgbClr>
              </a:gs>
              <a:gs pos="99000">
                <a:srgbClr val="972D8F">
                  <a:alpha val="73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832104"/>
            <a:ext cx="3273552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46617FE-5546-1330-38DE-729B1DB01C4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0" y="-1"/>
            <a:ext cx="7783999" cy="6411311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9C33D4E-E2BE-E898-8127-4DC0FEE7EF6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67056" y="6455664"/>
            <a:ext cx="355701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2852928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153B13C-4F7F-491E-137A-C175D2F343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9639FB1-C416-4550-8B7F-818DCA7584C4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65A4B81-1CBB-716F-B325-C1ECB6BA252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88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471F3A-3E6D-0DF1-74AB-CC9D04CFAE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ED10C-5619-54D2-5D2D-E5D0A3E26E93}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96777-297F-86C7-883A-2CA5E5F7CD86}"/>
              </a:ext>
            </a:extLst>
          </p:cNvPr>
          <p:cNvSpPr/>
          <p:nvPr/>
        </p:nvSpPr>
        <p:spPr>
          <a:xfrm flipH="1">
            <a:off x="6158536" y="6400799"/>
            <a:ext cx="6033460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12064"/>
            <a:ext cx="10844784" cy="117043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C6A79F2-1363-2482-D116-A2760202AE8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1520" y="1984247"/>
            <a:ext cx="6214110" cy="3879839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99959" y="1984248"/>
            <a:ext cx="3876346" cy="3879839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AA390-4D48-496D-9CF9-AA47EC8054B6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CAF72-A322-2B88-2E9E-10B288C8315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2EF993-7F0D-4ECF-FD85-4AAFAAAF91C6}"/>
              </a:ext>
            </a:extLst>
          </p:cNvPr>
          <p:cNvSpPr/>
          <p:nvPr/>
        </p:nvSpPr>
        <p:spPr>
          <a:xfrm rot="10800000" flipH="1">
            <a:off x="0" y="4571999"/>
            <a:ext cx="12192003" cy="2286219"/>
          </a:xfrm>
          <a:prstGeom prst="rect">
            <a:avLst/>
          </a:prstGeom>
          <a:gradFill>
            <a:gsLst>
              <a:gs pos="0">
                <a:srgbClr val="FF907A"/>
              </a:gs>
              <a:gs pos="100000">
                <a:srgbClr val="DA002F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141E1-516D-D7D9-7CAC-EBABCB077CDD}"/>
              </a:ext>
            </a:extLst>
          </p:cNvPr>
          <p:cNvSpPr/>
          <p:nvPr/>
        </p:nvSpPr>
        <p:spPr>
          <a:xfrm rot="10800000" flipH="1">
            <a:off x="4038600" y="4571779"/>
            <a:ext cx="8151938" cy="2286329"/>
          </a:xfrm>
          <a:prstGeom prst="rect">
            <a:avLst/>
          </a:prstGeom>
          <a:gradFill>
            <a:gsLst>
              <a:gs pos="0">
                <a:srgbClr val="FF5076">
                  <a:alpha val="0"/>
                </a:srgbClr>
              </a:gs>
              <a:gs pos="99000">
                <a:srgbClr val="91049C">
                  <a:alpha val="81961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973ECF1-2707-D092-89EA-AC6D4B79E56F}"/>
              </a:ext>
            </a:extLst>
          </p:cNvPr>
          <p:cNvSpPr/>
          <p:nvPr/>
        </p:nvSpPr>
        <p:spPr>
          <a:xfrm rot="14834054">
            <a:off x="3015414" y="2996601"/>
            <a:ext cx="2352194" cy="3826944"/>
          </a:xfrm>
          <a:custGeom>
            <a:avLst/>
            <a:gdLst>
              <a:gd name="connsiteX0" fmla="*/ 2352194 w 2352194"/>
              <a:gd name="connsiteY0" fmla="*/ 8624 h 3826944"/>
              <a:gd name="connsiteX1" fmla="*/ 749804 w 2352194"/>
              <a:gd name="connsiteY1" fmla="*/ 3826944 h 3826944"/>
              <a:gd name="connsiteX2" fmla="*/ 566692 w 2352194"/>
              <a:gd name="connsiteY2" fmla="*/ 3648149 h 3826944"/>
              <a:gd name="connsiteX3" fmla="*/ 0 w 2352194"/>
              <a:gd name="connsiteY3" fmla="*/ 2181415 h 3826944"/>
              <a:gd name="connsiteX4" fmla="*/ 2181415 w 2352194"/>
              <a:gd name="connsiteY4" fmla="*/ 0 h 382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2194" h="3826944">
                <a:moveTo>
                  <a:pt x="2352194" y="8624"/>
                </a:moveTo>
                <a:lnTo>
                  <a:pt x="749804" y="3826944"/>
                </a:lnTo>
                <a:lnTo>
                  <a:pt x="566692" y="3648149"/>
                </a:lnTo>
                <a:cubicBezTo>
                  <a:pt x="214596" y="3260758"/>
                  <a:pt x="0" y="2746147"/>
                  <a:pt x="0" y="2181415"/>
                </a:cubicBezTo>
                <a:cubicBezTo>
                  <a:pt x="0" y="976653"/>
                  <a:pt x="976652" y="0"/>
                  <a:pt x="2181415" y="0"/>
                </a:cubicBezTo>
                <a:close/>
              </a:path>
            </a:pathLst>
          </a:custGeom>
          <a:gradFill>
            <a:gsLst>
              <a:gs pos="0">
                <a:srgbClr val="FFBCAF">
                  <a:alpha val="33725"/>
                </a:srgbClr>
              </a:gs>
              <a:gs pos="100000">
                <a:srgbClr val="FF907A">
                  <a:alpha val="0"/>
                </a:srgb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9FDFDA-46A6-DCC7-FA34-612FC4BF8109}"/>
              </a:ext>
            </a:extLst>
          </p:cNvPr>
          <p:cNvSpPr/>
          <p:nvPr/>
        </p:nvSpPr>
        <p:spPr>
          <a:xfrm flipH="1">
            <a:off x="3047998" y="4571999"/>
            <a:ext cx="9143999" cy="1841109"/>
          </a:xfrm>
          <a:prstGeom prst="rect">
            <a:avLst/>
          </a:prstGeom>
          <a:gradFill>
            <a:gsLst>
              <a:gs pos="0">
                <a:srgbClr val="FF411C">
                  <a:alpha val="29804"/>
                </a:srgbClr>
              </a:gs>
              <a:gs pos="78000">
                <a:srgbClr val="DA002F">
                  <a:alpha val="0"/>
                </a:srgb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4791456"/>
            <a:ext cx="10570464" cy="117043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000" cap="all" spc="700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6025896"/>
            <a:ext cx="10579608" cy="42976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C20621E-D3A1-DE2F-A48A-0A5F2795721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4572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382602B3-F8C3-D957-5C3F-DF1749FA853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731520" y="6455664"/>
            <a:ext cx="355701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A0E38CC7-EEB9-1AD7-7B03-603746FE3FF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EC5E238-6443-4E66-ABD7-AFE41A3FA712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B153FF4E-D18A-13B0-6B0A-CF7AF0A5232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48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E99FD1-4C4F-942E-5C24-C7F30C3E10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093A5D-CF9E-656F-6E4D-BBE26617BBEC}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D037C8-31EA-E42D-7880-3FC907A897D8}"/>
              </a:ext>
            </a:extLst>
          </p:cNvPr>
          <p:cNvSpPr/>
          <p:nvPr/>
        </p:nvSpPr>
        <p:spPr>
          <a:xfrm flipH="1">
            <a:off x="4380987" y="6400799"/>
            <a:ext cx="7811009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3886200"/>
            <a:ext cx="3649468" cy="204825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C72D447-6660-458A-13D3-C4FF0703865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1518" y="0"/>
            <a:ext cx="3520440" cy="3648456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48072" y="704088"/>
            <a:ext cx="6428232" cy="5230368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F89BF-AB4A-41EB-BD3C-EE6397432347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573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75F419-3BE9-4269-E538-DB069E0C32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A2F20-DFC9-8EAE-10DC-BC89113C2D4F}"/>
              </a:ext>
            </a:extLst>
          </p:cNvPr>
          <p:cNvSpPr/>
          <p:nvPr/>
        </p:nvSpPr>
        <p:spPr>
          <a:xfrm rot="10800000" flipH="1">
            <a:off x="0" y="6400798"/>
            <a:ext cx="12192000" cy="457202"/>
          </a:xfrm>
          <a:prstGeom prst="rect">
            <a:avLst/>
          </a:prstGeom>
          <a:gradFill>
            <a:gsLst>
              <a:gs pos="25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C5968-63F8-AF79-49F2-4D9E9C22DD6B}"/>
              </a:ext>
            </a:extLst>
          </p:cNvPr>
          <p:cNvSpPr/>
          <p:nvPr/>
        </p:nvSpPr>
        <p:spPr>
          <a:xfrm flipH="1">
            <a:off x="3626812" y="6400799"/>
            <a:ext cx="8565184" cy="456772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04088"/>
            <a:ext cx="2895292" cy="158191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A3F22A9-E31A-48F3-DD64-8A17645324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1520" y="2368296"/>
            <a:ext cx="2788920" cy="3429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53128" y="704088"/>
            <a:ext cx="7123176" cy="51755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C1CA1-E6E1-4903-A39F-729F30B73A81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44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034161-664F-95F7-2318-8455D39DC5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F5F8B4-8FF0-1254-0A5B-CC22084F6C2D}"/>
              </a:ext>
            </a:extLst>
          </p:cNvPr>
          <p:cNvGrpSpPr/>
          <p:nvPr/>
        </p:nvGrpSpPr>
        <p:grpSpPr>
          <a:xfrm flipH="1" flipV="1">
            <a:off x="-12756" y="2522"/>
            <a:ext cx="12217513" cy="6863044"/>
            <a:chOff x="585170" y="-169430"/>
            <a:chExt cx="12217513" cy="686304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4E1ECA-F93C-A483-C4F1-29C42597B7D2}"/>
                </a:ext>
              </a:extLst>
            </p:cNvPr>
            <p:cNvSpPr/>
            <p:nvPr/>
          </p:nvSpPr>
          <p:spPr>
            <a:xfrm>
              <a:off x="585170" y="-169430"/>
              <a:ext cx="12217513" cy="6860523"/>
            </a:xfrm>
            <a:prstGeom prst="rect">
              <a:avLst/>
            </a:prstGeom>
            <a:gradFill>
              <a:gsLst>
                <a:gs pos="0">
                  <a:srgbClr val="FF411C">
                    <a:alpha val="66000"/>
                  </a:srgbClr>
                </a:gs>
                <a:gs pos="99000">
                  <a:srgbClr val="962077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6865F-89CC-BE15-EAA2-7DE6517391D6}"/>
                </a:ext>
              </a:extLst>
            </p:cNvPr>
            <p:cNvSpPr/>
            <p:nvPr/>
          </p:nvSpPr>
          <p:spPr>
            <a:xfrm rot="10800000" flipH="1">
              <a:off x="585170" y="-169430"/>
              <a:ext cx="12203060" cy="6863044"/>
            </a:xfrm>
            <a:prstGeom prst="rect">
              <a:avLst/>
            </a:prstGeom>
            <a:gradFill>
              <a:gsLst>
                <a:gs pos="0">
                  <a:srgbClr val="FA0036">
                    <a:alpha val="3922"/>
                  </a:srgbClr>
                </a:gs>
                <a:gs pos="99000">
                  <a:srgbClr val="92248E">
                    <a:alpha val="97647"/>
                  </a:srgb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AFE0B0-2261-5CA7-AE61-EDC374B643E3}"/>
                </a:ext>
              </a:extLst>
            </p:cNvPr>
            <p:cNvSpPr/>
            <p:nvPr/>
          </p:nvSpPr>
          <p:spPr>
            <a:xfrm rot="5400000" flipH="1">
              <a:off x="5550927" y="-5130142"/>
              <a:ext cx="2286000" cy="12217513"/>
            </a:xfrm>
            <a:prstGeom prst="rect">
              <a:avLst/>
            </a:prstGeom>
            <a:gradFill>
              <a:gsLst>
                <a:gs pos="20000">
                  <a:srgbClr val="D861D4">
                    <a:alpha val="0"/>
                  </a:srgbClr>
                </a:gs>
                <a:gs pos="100000">
                  <a:srgbClr val="FF7037">
                    <a:alpha val="6600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7AA7DB0-DE62-3BEE-FB72-481649D63F9F}"/>
                </a:ext>
              </a:extLst>
            </p:cNvPr>
            <p:cNvSpPr/>
            <p:nvPr/>
          </p:nvSpPr>
          <p:spPr>
            <a:xfrm rot="16200000">
              <a:off x="-1313867" y="1732127"/>
              <a:ext cx="6860522" cy="3062447"/>
            </a:xfrm>
            <a:prstGeom prst="rect">
              <a:avLst/>
            </a:prstGeom>
            <a:gradFill>
              <a:gsLst>
                <a:gs pos="0">
                  <a:srgbClr val="FA0036">
                    <a:alpha val="31000"/>
                  </a:srgbClr>
                </a:gs>
                <a:gs pos="43000">
                  <a:srgbClr val="FF907A">
                    <a:alpha val="16000"/>
                  </a:srgb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B3FCEE29-6799-F2C5-729F-491AE62D49D7}"/>
              </a:ext>
            </a:extLst>
          </p:cNvPr>
          <p:cNvSpPr/>
          <p:nvPr/>
        </p:nvSpPr>
        <p:spPr>
          <a:xfrm>
            <a:off x="-18286" y="4719145"/>
            <a:ext cx="12221346" cy="21489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53789-FF7A-62BD-CDC8-87D588F5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704" y="4974336"/>
            <a:ext cx="10433304" cy="1444752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2800" b="0" cap="all" spc="300" baseline="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EC55A6-88B7-630F-AEB8-0B2270F5DE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60704" y="704088"/>
            <a:ext cx="10661904" cy="3849624"/>
          </a:xfrm>
        </p:spPr>
        <p:txBody>
          <a:bodyPr anchor="b">
            <a:normAutofit/>
          </a:bodyPr>
          <a:lstStyle>
            <a:lvl1pPr marL="0" indent="0" algn="ctr">
              <a:buNone/>
              <a:defRPr sz="27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F6A63-6BD8-15C3-E64B-8E6AD05CA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3FB7-267A-B05B-39EB-A75DD59B8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D80555-5AA0-4039-B1D1-43225C709886}" type="datetime2">
              <a:rPr lang="en-US" smtClean="0"/>
              <a:t>Wednesday, September 10,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5E72-747E-7DEF-08E7-1715D8F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205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BB2D57-DDE5-A73E-9F8B-DA3ACB699F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66F834-30C7-711B-1DA9-E85C7CC17F11}"/>
              </a:ext>
            </a:extLst>
          </p:cNvPr>
          <p:cNvSpPr/>
          <p:nvPr/>
        </p:nvSpPr>
        <p:spPr>
          <a:xfrm flipH="1">
            <a:off x="18287" y="-2522"/>
            <a:ext cx="12192000" cy="686556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66A7B6-C07F-DDF6-2DA7-A25316E3DB49}"/>
              </a:ext>
            </a:extLst>
          </p:cNvPr>
          <p:cNvSpPr/>
          <p:nvPr/>
        </p:nvSpPr>
        <p:spPr>
          <a:xfrm>
            <a:off x="-7227" y="-5045"/>
            <a:ext cx="12217513" cy="6868091"/>
          </a:xfrm>
          <a:prstGeom prst="rect">
            <a:avLst/>
          </a:prstGeom>
          <a:gradFill>
            <a:gsLst>
              <a:gs pos="0">
                <a:srgbClr val="FF411C">
                  <a:alpha val="66000"/>
                </a:srgbClr>
              </a:gs>
              <a:gs pos="99000">
                <a:srgbClr val="962077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1767CC-CF27-DF8F-8449-932B71E7F814}"/>
              </a:ext>
            </a:extLst>
          </p:cNvPr>
          <p:cNvSpPr/>
          <p:nvPr/>
        </p:nvSpPr>
        <p:spPr>
          <a:xfrm rot="10800000" flipH="1">
            <a:off x="429475" y="-5045"/>
            <a:ext cx="11788038" cy="6863044"/>
          </a:xfrm>
          <a:prstGeom prst="rect">
            <a:avLst/>
          </a:prstGeom>
          <a:gradFill>
            <a:gsLst>
              <a:gs pos="0">
                <a:srgbClr val="FA0036">
                  <a:alpha val="3922"/>
                </a:srgbClr>
              </a:gs>
              <a:gs pos="99000">
                <a:srgbClr val="92248E">
                  <a:alpha val="97647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DF59EC-E66B-10C0-FD29-4F5A7C07CC05}"/>
              </a:ext>
            </a:extLst>
          </p:cNvPr>
          <p:cNvSpPr/>
          <p:nvPr/>
        </p:nvSpPr>
        <p:spPr>
          <a:xfrm rot="5400000" flipH="1">
            <a:off x="4958529" y="-4965758"/>
            <a:ext cx="2286000" cy="12217514"/>
          </a:xfrm>
          <a:prstGeom prst="rect">
            <a:avLst/>
          </a:prstGeom>
          <a:gradFill>
            <a:gsLst>
              <a:gs pos="20000">
                <a:srgbClr val="D861D4">
                  <a:alpha val="0"/>
                </a:srgbClr>
              </a:gs>
              <a:gs pos="100000">
                <a:srgbClr val="FF7037">
                  <a:alpha val="66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4A4547-53B1-493D-CE90-DA2AB946D64A}"/>
              </a:ext>
            </a:extLst>
          </p:cNvPr>
          <p:cNvSpPr/>
          <p:nvPr/>
        </p:nvSpPr>
        <p:spPr>
          <a:xfrm rot="16200000">
            <a:off x="-900224" y="892997"/>
            <a:ext cx="6860522" cy="5074531"/>
          </a:xfrm>
          <a:prstGeom prst="rect">
            <a:avLst/>
          </a:prstGeom>
          <a:gradFill>
            <a:gsLst>
              <a:gs pos="0">
                <a:srgbClr val="FA0036">
                  <a:alpha val="31000"/>
                </a:srgbClr>
              </a:gs>
              <a:gs pos="43000">
                <a:srgbClr val="FF907A">
                  <a:alpha val="1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53789-FF7A-62BD-CDC8-87D588F5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400" y="4809744"/>
            <a:ext cx="8156448" cy="154533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 b="0" cap="all" spc="3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EC55A6-88B7-630F-AEB8-0B2270F5DE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03504"/>
            <a:ext cx="10543032" cy="4114800"/>
          </a:xfrm>
        </p:spPr>
        <p:txBody>
          <a:bodyPr anchor="b">
            <a:normAutofit/>
          </a:bodyPr>
          <a:lstStyle>
            <a:lvl1pPr marL="0" indent="0" algn="ctr">
              <a:buNone/>
              <a:defRPr sz="25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F6A63-6BD8-15C3-E64B-8E6AD05CA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3FB7-267A-B05B-39EB-A75DD59B8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3282FB1-48E5-4F0A-9E9C-35DF3C629227}" type="datetime2">
              <a:rPr lang="en-US" smtClean="0"/>
              <a:t>Wednesday, September 10,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5E72-747E-7DEF-08E7-1715D8F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242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53789-FF7A-62BD-CDC8-87D588F5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809744"/>
            <a:ext cx="5897880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b="0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EC55A6-88B7-630F-AEB8-0B2270F5DE5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1520" y="603504"/>
            <a:ext cx="10863072" cy="420624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7800" b="1" dirty="0"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DF6A63-6BD8-15C3-E64B-8E6AD05CAE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3FB7-267A-B05B-39EB-A75DD59B8C1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0149A69-19C1-4748-AF82-9FE4A85BF936}" type="datetime2">
              <a:rPr lang="en-US" smtClean="0"/>
              <a:t>Wednesday, September 10, 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715E72-747E-7DEF-08E7-1715D8F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520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AFD00E-68E4-2C52-ADE7-B3CCEEF5D3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A70C64-A82F-539E-FA22-E9EDFA88F0CB}"/>
              </a:ext>
            </a:extLst>
          </p:cNvPr>
          <p:cNvSpPr/>
          <p:nvPr/>
        </p:nvSpPr>
        <p:spPr>
          <a:xfrm flipH="1">
            <a:off x="-1" y="0"/>
            <a:ext cx="3076356" cy="6858000"/>
          </a:xfrm>
          <a:prstGeom prst="rect">
            <a:avLst/>
          </a:prstGeom>
          <a:gradFill>
            <a:gsLst>
              <a:gs pos="0">
                <a:srgbClr val="FF907A"/>
              </a:gs>
              <a:gs pos="100000">
                <a:srgbClr val="DA002F">
                  <a:alpha val="85882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51035-B1FE-075C-1780-50D3B30B2326}"/>
              </a:ext>
            </a:extLst>
          </p:cNvPr>
          <p:cNvSpPr/>
          <p:nvPr/>
        </p:nvSpPr>
        <p:spPr>
          <a:xfrm flipH="1">
            <a:off x="-6" y="-1"/>
            <a:ext cx="3076355" cy="4572001"/>
          </a:xfrm>
          <a:prstGeom prst="rect">
            <a:avLst/>
          </a:prstGeom>
          <a:gradFill>
            <a:gsLst>
              <a:gs pos="26000">
                <a:srgbClr val="FE4A00">
                  <a:alpha val="0"/>
                </a:srgbClr>
              </a:gs>
              <a:gs pos="100000">
                <a:srgbClr val="DA002F">
                  <a:alpha val="65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1594AB-F53B-583B-B352-D96F6BEA3EAE}"/>
              </a:ext>
            </a:extLst>
          </p:cNvPr>
          <p:cNvSpPr/>
          <p:nvPr/>
        </p:nvSpPr>
        <p:spPr>
          <a:xfrm rot="5400000" flipH="1">
            <a:off x="-1890835" y="1890822"/>
            <a:ext cx="6858001" cy="3076355"/>
          </a:xfrm>
          <a:prstGeom prst="rect">
            <a:avLst/>
          </a:prstGeom>
          <a:gradFill>
            <a:gsLst>
              <a:gs pos="2000">
                <a:srgbClr val="9B3597"/>
              </a:gs>
              <a:gs pos="60000">
                <a:srgbClr val="D861D4">
                  <a:alpha val="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16DC94B-3BDB-1A55-CF02-E0ACF543DF06}"/>
              </a:ext>
            </a:extLst>
          </p:cNvPr>
          <p:cNvSpPr/>
          <p:nvPr/>
        </p:nvSpPr>
        <p:spPr>
          <a:xfrm rot="10800000">
            <a:off x="-25" y="875999"/>
            <a:ext cx="2609262" cy="4648800"/>
          </a:xfrm>
          <a:custGeom>
            <a:avLst/>
            <a:gdLst>
              <a:gd name="connsiteX0" fmla="*/ 2324400 w 2609262"/>
              <a:gd name="connsiteY0" fmla="*/ 4648800 h 4648800"/>
              <a:gd name="connsiteX1" fmla="*/ 0 w 2609262"/>
              <a:gd name="connsiteY1" fmla="*/ 2324400 h 4648800"/>
              <a:gd name="connsiteX2" fmla="*/ 2324400 w 2609262"/>
              <a:gd name="connsiteY2" fmla="*/ 0 h 4648800"/>
              <a:gd name="connsiteX3" fmla="*/ 2562056 w 2609262"/>
              <a:gd name="connsiteY3" fmla="*/ 12001 h 4648800"/>
              <a:gd name="connsiteX4" fmla="*/ 2609262 w 2609262"/>
              <a:gd name="connsiteY4" fmla="*/ 19205 h 4648800"/>
              <a:gd name="connsiteX5" fmla="*/ 2609262 w 2609262"/>
              <a:gd name="connsiteY5" fmla="*/ 4629595 h 4648800"/>
              <a:gd name="connsiteX6" fmla="*/ 2562056 w 2609262"/>
              <a:gd name="connsiteY6" fmla="*/ 4636799 h 4648800"/>
              <a:gd name="connsiteX7" fmla="*/ 2324400 w 2609262"/>
              <a:gd name="connsiteY7" fmla="*/ 4648800 h 464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09262" h="4648800">
                <a:moveTo>
                  <a:pt x="2324400" y="4648800"/>
                </a:moveTo>
                <a:cubicBezTo>
                  <a:pt x="1040669" y="4648800"/>
                  <a:pt x="0" y="3608131"/>
                  <a:pt x="0" y="2324400"/>
                </a:cubicBezTo>
                <a:cubicBezTo>
                  <a:pt x="0" y="1040669"/>
                  <a:pt x="1040669" y="0"/>
                  <a:pt x="2324400" y="0"/>
                </a:cubicBezTo>
                <a:cubicBezTo>
                  <a:pt x="2404633" y="0"/>
                  <a:pt x="2483917" y="4065"/>
                  <a:pt x="2562056" y="12001"/>
                </a:cubicBezTo>
                <a:lnTo>
                  <a:pt x="2609262" y="19205"/>
                </a:lnTo>
                <a:lnTo>
                  <a:pt x="2609262" y="4629595"/>
                </a:lnTo>
                <a:lnTo>
                  <a:pt x="2562056" y="4636799"/>
                </a:lnTo>
                <a:cubicBezTo>
                  <a:pt x="2483917" y="4644735"/>
                  <a:pt x="2404633" y="4648800"/>
                  <a:pt x="2324400" y="4648800"/>
                </a:cubicBezTo>
                <a:close/>
              </a:path>
            </a:pathLst>
          </a:cu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12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897458" y="731520"/>
            <a:ext cx="6794097" cy="555955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800" b="1">
                <a:latin typeface="+mj-lt"/>
              </a:defRPr>
            </a:lvl1pPr>
            <a:lvl2pPr marL="228600" indent="0">
              <a:lnSpc>
                <a:spcPct val="100000"/>
              </a:lnSpc>
              <a:buNone/>
              <a:defRPr sz="4400" b="1">
                <a:latin typeface="+mj-lt"/>
              </a:defRPr>
            </a:lvl2pPr>
            <a:lvl3pPr marL="457200" indent="0">
              <a:lnSpc>
                <a:spcPct val="100000"/>
              </a:lnSpc>
              <a:buNone/>
              <a:defRPr sz="4000" b="1">
                <a:latin typeface="+mj-lt"/>
              </a:defRPr>
            </a:lvl3pPr>
            <a:lvl4pPr marL="685800" indent="0">
              <a:lnSpc>
                <a:spcPct val="100000"/>
              </a:lnSpc>
              <a:buNone/>
              <a:defRPr sz="3600" b="1">
                <a:latin typeface="+mj-lt"/>
              </a:defRPr>
            </a:lvl4pPr>
            <a:lvl5pPr marL="914400" indent="0">
              <a:lnSpc>
                <a:spcPct val="100000"/>
              </a:lnSpc>
              <a:buNone/>
              <a:defRPr sz="3200" b="1">
                <a:latin typeface="+mj-lt"/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5528E2-81C6-40A8-BAF0-0F7E271EAAEB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831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1520" y="978408"/>
            <a:ext cx="10177272" cy="4837176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4800" b="1" cap="none" spc="100" baseline="0">
                <a:latin typeface="+mj-lt"/>
              </a:defRPr>
            </a:lvl1pPr>
            <a:lvl2pPr marL="228600" indent="0">
              <a:lnSpc>
                <a:spcPct val="110000"/>
              </a:lnSpc>
              <a:buNone/>
              <a:defRPr sz="4000" b="1" cap="none" spc="100" baseline="0">
                <a:latin typeface="+mj-lt"/>
              </a:defRPr>
            </a:lvl2pPr>
            <a:lvl3pPr marL="457200" indent="0">
              <a:lnSpc>
                <a:spcPct val="110000"/>
              </a:lnSpc>
              <a:buNone/>
              <a:defRPr sz="3600" b="1" cap="none" spc="100" baseline="0">
                <a:latin typeface="+mj-lt"/>
              </a:defRPr>
            </a:lvl3pPr>
            <a:lvl4pPr marL="685800" indent="0">
              <a:lnSpc>
                <a:spcPct val="110000"/>
              </a:lnSpc>
              <a:buNone/>
              <a:defRPr sz="3200" b="1" cap="none" spc="100" baseline="0">
                <a:latin typeface="+mj-lt"/>
              </a:defRPr>
            </a:lvl4pPr>
            <a:lvl5pPr marL="914400" indent="0">
              <a:lnSpc>
                <a:spcPct val="110000"/>
              </a:lnSpc>
              <a:buNone/>
              <a:defRPr sz="2800" b="1" cap="none" spc="1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C605F-F3B5-44D1-B7F6-31C6B11C8978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026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909A4D1-63C5-2E23-5C6B-F8AF947821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070271-1317-4457-72C3-9560AF9D7416}"/>
              </a:ext>
            </a:extLst>
          </p:cNvPr>
          <p:cNvGrpSpPr/>
          <p:nvPr/>
        </p:nvGrpSpPr>
        <p:grpSpPr>
          <a:xfrm flipH="1" flipV="1">
            <a:off x="-12756" y="2522"/>
            <a:ext cx="12217513" cy="6863044"/>
            <a:chOff x="585170" y="-169430"/>
            <a:chExt cx="12217513" cy="686304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EA2358-7C35-E7F3-E8C3-3D28909E4016}"/>
                </a:ext>
              </a:extLst>
            </p:cNvPr>
            <p:cNvSpPr/>
            <p:nvPr/>
          </p:nvSpPr>
          <p:spPr>
            <a:xfrm>
              <a:off x="585170" y="-169430"/>
              <a:ext cx="12217513" cy="6860523"/>
            </a:xfrm>
            <a:prstGeom prst="rect">
              <a:avLst/>
            </a:prstGeom>
            <a:gradFill>
              <a:gsLst>
                <a:gs pos="0">
                  <a:srgbClr val="FF411C">
                    <a:alpha val="66000"/>
                  </a:srgbClr>
                </a:gs>
                <a:gs pos="99000">
                  <a:srgbClr val="962077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347F1A-F45E-1DB5-00F2-8254D6979D46}"/>
                </a:ext>
              </a:extLst>
            </p:cNvPr>
            <p:cNvSpPr/>
            <p:nvPr/>
          </p:nvSpPr>
          <p:spPr>
            <a:xfrm rot="10800000" flipH="1">
              <a:off x="585170" y="-169430"/>
              <a:ext cx="12203060" cy="6863044"/>
            </a:xfrm>
            <a:prstGeom prst="rect">
              <a:avLst/>
            </a:prstGeom>
            <a:gradFill>
              <a:gsLst>
                <a:gs pos="0">
                  <a:srgbClr val="FA0036">
                    <a:alpha val="3922"/>
                  </a:srgbClr>
                </a:gs>
                <a:gs pos="99000">
                  <a:srgbClr val="92248E">
                    <a:alpha val="97647"/>
                  </a:srgb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4CF8B62-DFD0-EBF8-5BB9-282EB5B6124B}"/>
                </a:ext>
              </a:extLst>
            </p:cNvPr>
            <p:cNvSpPr/>
            <p:nvPr/>
          </p:nvSpPr>
          <p:spPr>
            <a:xfrm rot="5400000" flipH="1">
              <a:off x="5550927" y="-5130142"/>
              <a:ext cx="2286000" cy="12217513"/>
            </a:xfrm>
            <a:prstGeom prst="rect">
              <a:avLst/>
            </a:prstGeom>
            <a:gradFill>
              <a:gsLst>
                <a:gs pos="20000">
                  <a:srgbClr val="D861D4">
                    <a:alpha val="0"/>
                  </a:srgbClr>
                </a:gs>
                <a:gs pos="100000">
                  <a:srgbClr val="FF7037">
                    <a:alpha val="66000"/>
                  </a:srgb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EBCED88-F67D-F1DB-27DB-72BF0D6DDBFF}"/>
                </a:ext>
              </a:extLst>
            </p:cNvPr>
            <p:cNvSpPr/>
            <p:nvPr/>
          </p:nvSpPr>
          <p:spPr>
            <a:xfrm rot="16200000">
              <a:off x="-1313867" y="1732127"/>
              <a:ext cx="6860522" cy="3062447"/>
            </a:xfrm>
            <a:prstGeom prst="rect">
              <a:avLst/>
            </a:prstGeom>
            <a:gradFill>
              <a:gsLst>
                <a:gs pos="0">
                  <a:srgbClr val="FA0036">
                    <a:alpha val="31000"/>
                  </a:srgbClr>
                </a:gs>
                <a:gs pos="43000">
                  <a:srgbClr val="FF907A">
                    <a:alpha val="16000"/>
                  </a:srgbClr>
                </a:gs>
              </a:gsLst>
              <a:lin ang="2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6EBBFD2-5112-E929-5402-0348DC2938AB}"/>
              </a:ext>
            </a:extLst>
          </p:cNvPr>
          <p:cNvSpPr/>
          <p:nvPr/>
        </p:nvSpPr>
        <p:spPr>
          <a:xfrm rot="12508972">
            <a:off x="5465204" y="1877618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41000">
                <a:srgbClr val="FF907A">
                  <a:alpha val="0"/>
                </a:srgbClr>
              </a:gs>
              <a:gs pos="100000">
                <a:srgbClr val="FFBCAF">
                  <a:alpha val="33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69311F-FD36-C119-8B93-522F477634FB}"/>
              </a:ext>
            </a:extLst>
          </p:cNvPr>
          <p:cNvSpPr/>
          <p:nvPr/>
        </p:nvSpPr>
        <p:spPr>
          <a:xfrm flipV="1">
            <a:off x="-18286" y="-5046"/>
            <a:ext cx="12221346" cy="50949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31519" y="731520"/>
            <a:ext cx="9181224" cy="3806425"/>
          </a:xfrm>
        </p:spPr>
        <p:txBody>
          <a:bodyPr anchor="t">
            <a:normAutofit/>
          </a:bodyPr>
          <a:lstStyle>
            <a:lvl1pPr marL="0" indent="0">
              <a:lnSpc>
                <a:spcPct val="110000"/>
              </a:lnSpc>
              <a:buNone/>
              <a:defRPr sz="4600" b="1" cap="none" spc="100" baseline="0">
                <a:latin typeface="+mj-lt"/>
              </a:defRPr>
            </a:lvl1pPr>
            <a:lvl2pPr marL="228600" indent="0">
              <a:lnSpc>
                <a:spcPct val="110000"/>
              </a:lnSpc>
              <a:buNone/>
              <a:defRPr sz="3600" b="1" cap="none" spc="100" baseline="0">
                <a:latin typeface="+mj-lt"/>
              </a:defRPr>
            </a:lvl2pPr>
            <a:lvl3pPr marL="457200" indent="0">
              <a:lnSpc>
                <a:spcPct val="110000"/>
              </a:lnSpc>
              <a:buNone/>
              <a:defRPr sz="3200" b="1" cap="none" spc="100" baseline="0">
                <a:latin typeface="+mj-lt"/>
              </a:defRPr>
            </a:lvl3pPr>
            <a:lvl4pPr marL="685800" indent="0">
              <a:lnSpc>
                <a:spcPct val="110000"/>
              </a:lnSpc>
              <a:buNone/>
              <a:defRPr sz="2800" b="1" cap="none" spc="100" baseline="0">
                <a:latin typeface="+mj-lt"/>
              </a:defRPr>
            </a:lvl4pPr>
            <a:lvl5pPr marL="914400" indent="0">
              <a:lnSpc>
                <a:spcPct val="110000"/>
              </a:lnSpc>
              <a:buNone/>
              <a:defRPr sz="2400" b="1" cap="none" spc="1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4D5DB-B0AB-4B30-B4E2-CD0D5A147634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507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C6A6A9-A341-BF9D-FA80-3868D42AC7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59BFB5-5C25-0FCB-27C7-A478767CACAC}"/>
              </a:ext>
            </a:extLst>
          </p:cNvPr>
          <p:cNvSpPr/>
          <p:nvPr/>
        </p:nvSpPr>
        <p:spPr>
          <a:xfrm>
            <a:off x="1009651" y="1028701"/>
            <a:ext cx="10172700" cy="48005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BB5F22C-2988-B6EC-AA0B-D03BCA1A0B45}"/>
              </a:ext>
            </a:extLst>
          </p:cNvPr>
          <p:cNvSpPr/>
          <p:nvPr/>
        </p:nvSpPr>
        <p:spPr>
          <a:xfrm rot="10800000" flipH="1">
            <a:off x="1009651" y="4853253"/>
            <a:ext cx="10172700" cy="976045"/>
          </a:xfrm>
          <a:prstGeom prst="rect">
            <a:avLst/>
          </a:prstGeom>
          <a:gradFill>
            <a:gsLst>
              <a:gs pos="0">
                <a:srgbClr val="FE4A00">
                  <a:alpha val="66667"/>
                </a:srgbClr>
              </a:gs>
              <a:gs pos="100000">
                <a:srgbClr val="9C2C97"/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9EC5E-5DB0-5907-06E8-B18F1AE29144}"/>
              </a:ext>
            </a:extLst>
          </p:cNvPr>
          <p:cNvSpPr/>
          <p:nvPr/>
        </p:nvSpPr>
        <p:spPr>
          <a:xfrm flipH="1">
            <a:off x="1009648" y="4853256"/>
            <a:ext cx="7105652" cy="976043"/>
          </a:xfrm>
          <a:prstGeom prst="rect">
            <a:avLst/>
          </a:prstGeom>
          <a:gradFill>
            <a:gsLst>
              <a:gs pos="0">
                <a:srgbClr val="FF6753">
                  <a:alpha val="0"/>
                </a:srgbClr>
              </a:gs>
              <a:gs pos="99000">
                <a:srgbClr val="D6002E">
                  <a:alpha val="4400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1148C-8DD9-6154-C68C-8F67AD9658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99616" y="5020056"/>
            <a:ext cx="9198864" cy="649224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1600" b="1" cap="all" spc="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F8300-91F9-3B16-1D97-7082381C6A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020824" y="1737360"/>
            <a:ext cx="8156448" cy="2569464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10000"/>
              </a:lnSpc>
              <a:buNone/>
              <a:defRPr sz="3500">
                <a:latin typeface="+mj-lt"/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18FECD6-59B2-0E39-163B-DB3FB28DD9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579EA1B-07C3-4F43-B7BA-72BA44EE9757}" type="datetime2">
              <a:rPr lang="en-US" smtClean="0"/>
              <a:t>Wednesday, September 10, 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8F5A93-8140-CBD8-D340-993817719A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F16B6F-7839-1AC1-F1B6-E5DD5CB264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52762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F513F4-C880-287E-B00A-BD9B413CBE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B08A6AB-C3A8-7501-6BC6-83CFA6C0F9A3}"/>
              </a:ext>
            </a:extLst>
          </p:cNvPr>
          <p:cNvSpPr/>
          <p:nvPr/>
        </p:nvSpPr>
        <p:spPr>
          <a:xfrm>
            <a:off x="1009651" y="1028698"/>
            <a:ext cx="10172706" cy="48006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3F9668-0C20-D45C-536B-66FBB7F30C45}"/>
              </a:ext>
            </a:extLst>
          </p:cNvPr>
          <p:cNvSpPr/>
          <p:nvPr/>
        </p:nvSpPr>
        <p:spPr>
          <a:xfrm flipH="1">
            <a:off x="1009649" y="1028699"/>
            <a:ext cx="10174534" cy="4800598"/>
          </a:xfrm>
          <a:prstGeom prst="rect">
            <a:avLst/>
          </a:prstGeom>
          <a:gradFill>
            <a:gsLst>
              <a:gs pos="9000">
                <a:srgbClr val="FF9265"/>
              </a:gs>
              <a:gs pos="95000">
                <a:srgbClr val="DA002F">
                  <a:alpha val="79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C2C855-B15C-090B-5493-3D36B8A52654}"/>
              </a:ext>
            </a:extLst>
          </p:cNvPr>
          <p:cNvSpPr/>
          <p:nvPr/>
        </p:nvSpPr>
        <p:spPr>
          <a:xfrm rot="10800000" flipH="1">
            <a:off x="1005991" y="4421079"/>
            <a:ext cx="10176358" cy="1408215"/>
          </a:xfrm>
          <a:prstGeom prst="rect">
            <a:avLst/>
          </a:prstGeom>
          <a:gradFill>
            <a:gsLst>
              <a:gs pos="26000">
                <a:srgbClr val="BA0267">
                  <a:alpha val="0"/>
                </a:srgbClr>
              </a:gs>
              <a:gs pos="95000">
                <a:srgbClr val="9B3597">
                  <a:alpha val="62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81CB20-1010-8C73-0086-CAB904E4B99D}"/>
              </a:ext>
            </a:extLst>
          </p:cNvPr>
          <p:cNvSpPr/>
          <p:nvPr/>
        </p:nvSpPr>
        <p:spPr>
          <a:xfrm rot="5400000" flipH="1">
            <a:off x="3568444" y="-1531928"/>
            <a:ext cx="4800598" cy="9921854"/>
          </a:xfrm>
          <a:prstGeom prst="rect">
            <a:avLst/>
          </a:prstGeom>
          <a:gradFill>
            <a:gsLst>
              <a:gs pos="22000">
                <a:srgbClr val="A60296">
                  <a:alpha val="49000"/>
                </a:srgbClr>
              </a:gs>
              <a:gs pos="99000">
                <a:srgbClr val="DA002F">
                  <a:alpha val="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1148C-8DD9-6154-C68C-8F67AD9658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2224" y="4736592"/>
            <a:ext cx="8349303" cy="79552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defRPr lang="en-US" sz="2200" cap="all" spc="40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F8300-91F9-3B16-1D97-7082381C6A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1481328"/>
            <a:ext cx="8001000" cy="2752344"/>
          </a:xfrm>
        </p:spPr>
        <p:txBody>
          <a:bodyPr vert="horz" lIns="91440" tIns="45720" rIns="91440" bIns="45720" rtlCol="0" anchor="ctr">
            <a:normAutofit/>
          </a:bodyPr>
          <a:lstStyle>
            <a:lvl1pPr marL="128016" indent="-137160">
              <a:lnSpc>
                <a:spcPct val="110000"/>
              </a:lnSpc>
              <a:buNone/>
              <a:defRPr lang="en-US" sz="320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18FECD6-59B2-0E39-163B-DB3FB28DD9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7C3807E-EE2A-4FC6-9EE1-019AAE762D48}" type="datetime2">
              <a:rPr lang="en-US" smtClean="0"/>
              <a:t>Wednesday, September 10, 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8F5A93-8140-CBD8-D340-993817719A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F16B6F-7839-1AC1-F1B6-E5DD5CB264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08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595EAD1-9200-DDD9-8F6D-AD5C90E1D9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2DD7BB-25B8-B7A3-8E13-EDE8E1090689}"/>
              </a:ext>
            </a:extLst>
          </p:cNvPr>
          <p:cNvSpPr/>
          <p:nvPr/>
        </p:nvSpPr>
        <p:spPr>
          <a:xfrm rot="10800000" flipH="1">
            <a:off x="0" y="0"/>
            <a:ext cx="6096000" cy="6868461"/>
          </a:xfrm>
          <a:prstGeom prst="rect">
            <a:avLst/>
          </a:prstGeom>
          <a:gradFill>
            <a:gsLst>
              <a:gs pos="0">
                <a:srgbClr val="FE4A00">
                  <a:alpha val="65882"/>
                </a:srgbClr>
              </a:gs>
              <a:gs pos="100000">
                <a:srgbClr val="A6025C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6C05D2-D53F-950D-185E-08B200EEFEB9}"/>
              </a:ext>
            </a:extLst>
          </p:cNvPr>
          <p:cNvSpPr/>
          <p:nvPr/>
        </p:nvSpPr>
        <p:spPr>
          <a:xfrm rot="10800000" flipH="1">
            <a:off x="-18287" y="4582455"/>
            <a:ext cx="6114286" cy="2275539"/>
          </a:xfrm>
          <a:prstGeom prst="rect">
            <a:avLst/>
          </a:prstGeom>
          <a:gradFill>
            <a:gsLst>
              <a:gs pos="0">
                <a:srgbClr val="DA002F">
                  <a:alpha val="0"/>
                </a:srgbClr>
              </a:gs>
              <a:gs pos="99000">
                <a:srgbClr val="92248E">
                  <a:alpha val="26667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0AF5C2-3AA9-7510-308E-9D21678F7EFC}"/>
              </a:ext>
            </a:extLst>
          </p:cNvPr>
          <p:cNvSpPr/>
          <p:nvPr/>
        </p:nvSpPr>
        <p:spPr>
          <a:xfrm rot="5400000" flipH="1">
            <a:off x="-148955" y="532365"/>
            <a:ext cx="6878924" cy="5814190"/>
          </a:xfrm>
          <a:prstGeom prst="rect">
            <a:avLst/>
          </a:prstGeom>
          <a:gradFill>
            <a:gsLst>
              <a:gs pos="0">
                <a:srgbClr val="FE4A00">
                  <a:alpha val="0"/>
                </a:srgbClr>
              </a:gs>
              <a:gs pos="100000">
                <a:srgbClr val="A60296">
                  <a:alpha val="38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D13448-08C3-4231-6CCA-F17E4C608199}"/>
              </a:ext>
            </a:extLst>
          </p:cNvPr>
          <p:cNvSpPr/>
          <p:nvPr/>
        </p:nvSpPr>
        <p:spPr>
          <a:xfrm rot="10800000">
            <a:off x="949046" y="1319084"/>
            <a:ext cx="4648799" cy="4648799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12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941832"/>
            <a:ext cx="4626864" cy="320954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cap="all" spc="700" baseline="0" dirty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74336"/>
            <a:ext cx="4626864" cy="145389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1520" y="6455664"/>
            <a:ext cx="4096512" cy="3657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F2D689D1-54B3-41D9-B112-32329B9B3CC6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09744" y="6455664"/>
            <a:ext cx="54864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60A6A082-894A-7F2D-AA57-EBD48EAFBDB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2952" y="0"/>
            <a:ext cx="6099048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68171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9A9201-705F-55B6-3F46-D68411A32E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BBA50-2898-3426-D749-CD2833395810}"/>
              </a:ext>
            </a:extLst>
          </p:cNvPr>
          <p:cNvSpPr/>
          <p:nvPr/>
        </p:nvSpPr>
        <p:spPr>
          <a:xfrm>
            <a:off x="1009651" y="1028701"/>
            <a:ext cx="10172700" cy="4800598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6BEDF5-EA71-E3BD-29EA-A8A58B1227EE}"/>
              </a:ext>
            </a:extLst>
          </p:cNvPr>
          <p:cNvSpPr/>
          <p:nvPr/>
        </p:nvSpPr>
        <p:spPr>
          <a:xfrm flipH="1">
            <a:off x="8115303" y="1028698"/>
            <a:ext cx="3086100" cy="4800599"/>
          </a:xfrm>
          <a:prstGeom prst="rect">
            <a:avLst/>
          </a:prstGeom>
          <a:gradFill>
            <a:gsLst>
              <a:gs pos="0">
                <a:srgbClr val="FE4A00">
                  <a:alpha val="81000"/>
                </a:srgbClr>
              </a:gs>
              <a:gs pos="100000">
                <a:srgbClr val="9C2C97"/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ABA6F75-CEBF-CDAC-9F4B-3C794F813211}"/>
              </a:ext>
            </a:extLst>
          </p:cNvPr>
          <p:cNvSpPr/>
          <p:nvPr/>
        </p:nvSpPr>
        <p:spPr>
          <a:xfrm rot="10800000" flipH="1">
            <a:off x="8124832" y="1028696"/>
            <a:ext cx="3076572" cy="3584648"/>
          </a:xfrm>
          <a:prstGeom prst="rect">
            <a:avLst/>
          </a:prstGeom>
          <a:gradFill>
            <a:gsLst>
              <a:gs pos="0">
                <a:srgbClr val="FF6753">
                  <a:alpha val="0"/>
                </a:srgbClr>
              </a:gs>
              <a:gs pos="99000">
                <a:srgbClr val="D6002E">
                  <a:alpha val="4400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11148C-8DD9-6154-C68C-8F67AD9658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31352" y="1792224"/>
            <a:ext cx="2322576" cy="3465576"/>
          </a:xfrm>
        </p:spPr>
        <p:txBody>
          <a:bodyPr anchor="ctr">
            <a:normAutofit/>
          </a:bodyPr>
          <a:lstStyle>
            <a:lvl1pPr algn="ctr">
              <a:lnSpc>
                <a:spcPct val="120000"/>
              </a:lnSpc>
              <a:defRPr sz="1600" b="0" cap="all" spc="40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4F8300-91F9-3B16-1D97-7082381C6AB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37360" y="1399032"/>
            <a:ext cx="5751576" cy="4041648"/>
          </a:xfrm>
        </p:spPr>
        <p:txBody>
          <a:bodyPr vert="horz" lIns="91440" tIns="45720" rIns="91440" bIns="45720" rtlCol="0" anchor="ctr">
            <a:normAutofit/>
          </a:bodyPr>
          <a:lstStyle>
            <a:lvl1pPr marL="182880" indent="-182880">
              <a:lnSpc>
                <a:spcPct val="110000"/>
              </a:lnSpc>
              <a:spcBef>
                <a:spcPts val="0"/>
              </a:spcBef>
              <a:buNone/>
              <a:defRPr lang="en-US" sz="3400" b="1" dirty="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D18FECD6-59B2-0E39-163B-DB3FB28DD90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93F7370-1EC1-45B2-A4ED-6E75D0D33CB2}" type="datetime2">
              <a:rPr lang="en-US" smtClean="0"/>
              <a:t>Wednesday, September 10, 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8F5A93-8140-CBD8-D340-993817719A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EF16B6F-7839-1AC1-F1B6-E5DD5CB264B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4748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1" y="294248"/>
            <a:ext cx="10844784" cy="95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1" y="1563624"/>
            <a:ext cx="507492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1384" y="1563624"/>
            <a:ext cx="507492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B88F3-C7E5-4A3A-8622-BE18DF2C9CD0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4947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92608"/>
            <a:ext cx="10844784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074" y="1380744"/>
            <a:ext cx="507492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2020888"/>
            <a:ext cx="5074920" cy="41147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1384" y="1380744"/>
            <a:ext cx="507492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00622" y="2020888"/>
            <a:ext cx="5074920" cy="41147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58457-C0B1-48D7-AA49-8444851E001C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5561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92608"/>
            <a:ext cx="9985248" cy="9601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5F8A-070F-4C2E-8BEF-7769438DDE34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8694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A0DE-C1EF-4C95-BCFB-EDA7D552732F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46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995" y="553616"/>
            <a:ext cx="6439309" cy="57525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9131-97A4-4253-BF80-685917177C53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723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557784"/>
            <a:ext cx="3713996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1520" y="2826137"/>
            <a:ext cx="3310128" cy="3153877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E5A5D34-8853-9D0F-8F1B-90E5CC5A7D5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21313" y="603504"/>
            <a:ext cx="6154737" cy="537651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AB38C-EAAD-4752-A6B6-9F33A31C7FA1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986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2">
            <a:extLst>
              <a:ext uri="{FF2B5EF4-FFF2-40B4-BE49-F238E27FC236}">
                <a16:creationId xmlns:a16="http://schemas.microsoft.com/office/drawing/2014/main" id="{80E46A2F-19F0-DFCD-9CE3-04C79F793D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1DC8D0-ECB3-9C81-4ADA-D2C30B00B146}"/>
              </a:ext>
            </a:extLst>
          </p:cNvPr>
          <p:cNvSpPr/>
          <p:nvPr/>
        </p:nvSpPr>
        <p:spPr>
          <a:xfrm>
            <a:off x="-6" y="1"/>
            <a:ext cx="12192006" cy="3200400"/>
          </a:xfrm>
          <a:prstGeom prst="rect">
            <a:avLst/>
          </a:prstGeom>
          <a:gradFill>
            <a:gsLst>
              <a:gs pos="8000">
                <a:srgbClr val="D861D4"/>
              </a:gs>
              <a:gs pos="100000">
                <a:srgbClr val="DA002F">
                  <a:alpha val="77647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9673D-65B2-D6C4-C53F-8652E7E8A8A2}"/>
              </a:ext>
            </a:extLst>
          </p:cNvPr>
          <p:cNvSpPr/>
          <p:nvPr/>
        </p:nvSpPr>
        <p:spPr>
          <a:xfrm rot="16200000">
            <a:off x="4495799" y="-4495803"/>
            <a:ext cx="3200402" cy="12192003"/>
          </a:xfrm>
          <a:prstGeom prst="rect">
            <a:avLst/>
          </a:prstGeom>
          <a:gradFill>
            <a:gsLst>
              <a:gs pos="0">
                <a:srgbClr val="FE4A00">
                  <a:alpha val="49804"/>
                </a:srgbClr>
              </a:gs>
              <a:gs pos="99000">
                <a:srgbClr val="92248E">
                  <a:alpha val="62353"/>
                </a:srgb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2E07E3-56CC-285D-C461-695C95F6ECD4}"/>
              </a:ext>
            </a:extLst>
          </p:cNvPr>
          <p:cNvSpPr/>
          <p:nvPr/>
        </p:nvSpPr>
        <p:spPr>
          <a:xfrm rot="10800000">
            <a:off x="8115300" y="-1"/>
            <a:ext cx="4076700" cy="3200400"/>
          </a:xfrm>
          <a:prstGeom prst="rect">
            <a:avLst/>
          </a:prstGeom>
          <a:gradFill>
            <a:gsLst>
              <a:gs pos="0">
                <a:srgbClr val="DA002F">
                  <a:alpha val="12941"/>
                </a:srgbClr>
              </a:gs>
              <a:gs pos="84000">
                <a:srgbClr val="FF907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013C450-5422-C684-DC49-499D1A1B957B}"/>
              </a:ext>
            </a:extLst>
          </p:cNvPr>
          <p:cNvSpPr/>
          <p:nvPr/>
        </p:nvSpPr>
        <p:spPr>
          <a:xfrm rot="12508972">
            <a:off x="5601200" y="-1241452"/>
            <a:ext cx="4600694" cy="3518859"/>
          </a:xfrm>
          <a:custGeom>
            <a:avLst/>
            <a:gdLst>
              <a:gd name="connsiteX0" fmla="*/ 4600694 w 4600694"/>
              <a:gd name="connsiteY0" fmla="*/ 1140993 h 3518859"/>
              <a:gd name="connsiteX1" fmla="*/ 218087 w 4600694"/>
              <a:gd name="connsiteY1" fmla="*/ 3518859 h 3518859"/>
              <a:gd name="connsiteX2" fmla="*/ 141518 w 4600694"/>
              <a:gd name="connsiteY2" fmla="*/ 3334617 h 3518859"/>
              <a:gd name="connsiteX3" fmla="*/ 0 w 4600694"/>
              <a:gd name="connsiteY3" fmla="*/ 2502877 h 3518859"/>
              <a:gd name="connsiteX4" fmla="*/ 2502877 w 4600694"/>
              <a:gd name="connsiteY4" fmla="*/ 0 h 3518859"/>
              <a:gd name="connsiteX5" fmla="*/ 4526396 w 4600694"/>
              <a:gd name="connsiteY5" fmla="*/ 1029569 h 351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694" h="3518859">
                <a:moveTo>
                  <a:pt x="4600694" y="1140993"/>
                </a:moveTo>
                <a:lnTo>
                  <a:pt x="218087" y="3518859"/>
                </a:lnTo>
                <a:lnTo>
                  <a:pt x="141518" y="3334617"/>
                </a:lnTo>
                <a:cubicBezTo>
                  <a:pt x="49860" y="3074390"/>
                  <a:pt x="0" y="2794456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334417" y="0"/>
                  <a:pt x="4071245" y="405511"/>
                  <a:pt x="4526396" y="1029569"/>
                </a:cubicBezTo>
                <a:close/>
              </a:path>
            </a:pathLst>
          </a:cu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3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79576"/>
            <a:ext cx="10881360" cy="1728216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1520" y="3657600"/>
            <a:ext cx="10881360" cy="2743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0D6DD4-D4A4-4FD2-90EE-29743B49734D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0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875154-47EA-9315-F160-02DA5541D6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17130E-6216-789E-BE08-6D1E3E75622B}"/>
              </a:ext>
            </a:extLst>
          </p:cNvPr>
          <p:cNvSpPr/>
          <p:nvPr/>
        </p:nvSpPr>
        <p:spPr>
          <a:xfrm>
            <a:off x="-6" y="1"/>
            <a:ext cx="12192006" cy="3200400"/>
          </a:xfrm>
          <a:prstGeom prst="rect">
            <a:avLst/>
          </a:prstGeom>
          <a:gradFill>
            <a:gsLst>
              <a:gs pos="8000">
                <a:srgbClr val="D861D4"/>
              </a:gs>
              <a:gs pos="100000">
                <a:srgbClr val="DA002F">
                  <a:alpha val="77647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499983-7B9C-7C3D-25C2-1715A4226DE4}"/>
              </a:ext>
            </a:extLst>
          </p:cNvPr>
          <p:cNvSpPr/>
          <p:nvPr/>
        </p:nvSpPr>
        <p:spPr>
          <a:xfrm rot="16200000">
            <a:off x="4495799" y="-4495803"/>
            <a:ext cx="3200402" cy="12192003"/>
          </a:xfrm>
          <a:prstGeom prst="rect">
            <a:avLst/>
          </a:prstGeom>
          <a:gradFill>
            <a:gsLst>
              <a:gs pos="0">
                <a:srgbClr val="FE4A00">
                  <a:alpha val="49804"/>
                </a:srgbClr>
              </a:gs>
              <a:gs pos="99000">
                <a:srgbClr val="92248E">
                  <a:alpha val="62353"/>
                </a:srgb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492B90-6109-F01B-1ABB-6BED7A1F1389}"/>
              </a:ext>
            </a:extLst>
          </p:cNvPr>
          <p:cNvSpPr/>
          <p:nvPr/>
        </p:nvSpPr>
        <p:spPr>
          <a:xfrm rot="10800000">
            <a:off x="8115300" y="-5"/>
            <a:ext cx="4076700" cy="3200404"/>
          </a:xfrm>
          <a:prstGeom prst="rect">
            <a:avLst/>
          </a:prstGeom>
          <a:gradFill>
            <a:gsLst>
              <a:gs pos="0">
                <a:srgbClr val="DA002F">
                  <a:alpha val="12941"/>
                </a:srgbClr>
              </a:gs>
              <a:gs pos="84000">
                <a:srgbClr val="FF907A">
                  <a:alpha val="20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8F1BDFB-261A-F796-17BC-584DAB2E77B1}"/>
              </a:ext>
            </a:extLst>
          </p:cNvPr>
          <p:cNvSpPr/>
          <p:nvPr/>
        </p:nvSpPr>
        <p:spPr>
          <a:xfrm rot="12508972">
            <a:off x="5601200" y="-1241452"/>
            <a:ext cx="4600694" cy="3518859"/>
          </a:xfrm>
          <a:custGeom>
            <a:avLst/>
            <a:gdLst>
              <a:gd name="connsiteX0" fmla="*/ 4600694 w 4600694"/>
              <a:gd name="connsiteY0" fmla="*/ 1140993 h 3518859"/>
              <a:gd name="connsiteX1" fmla="*/ 218087 w 4600694"/>
              <a:gd name="connsiteY1" fmla="*/ 3518859 h 3518859"/>
              <a:gd name="connsiteX2" fmla="*/ 141518 w 4600694"/>
              <a:gd name="connsiteY2" fmla="*/ 3334617 h 3518859"/>
              <a:gd name="connsiteX3" fmla="*/ 0 w 4600694"/>
              <a:gd name="connsiteY3" fmla="*/ 2502877 h 3518859"/>
              <a:gd name="connsiteX4" fmla="*/ 2502877 w 4600694"/>
              <a:gd name="connsiteY4" fmla="*/ 0 h 3518859"/>
              <a:gd name="connsiteX5" fmla="*/ 4526396 w 4600694"/>
              <a:gd name="connsiteY5" fmla="*/ 1029569 h 351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0694" h="3518859">
                <a:moveTo>
                  <a:pt x="4600694" y="1140993"/>
                </a:moveTo>
                <a:lnTo>
                  <a:pt x="218087" y="3518859"/>
                </a:lnTo>
                <a:lnTo>
                  <a:pt x="141518" y="3334617"/>
                </a:lnTo>
                <a:cubicBezTo>
                  <a:pt x="49860" y="3074390"/>
                  <a:pt x="0" y="2794456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334417" y="0"/>
                  <a:pt x="4071245" y="405511"/>
                  <a:pt x="4526396" y="1029569"/>
                </a:cubicBezTo>
                <a:close/>
              </a:path>
            </a:pathLst>
          </a:cu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3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179576"/>
            <a:ext cx="9994392" cy="1728216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1520" y="3931920"/>
            <a:ext cx="9994392" cy="180672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dirty="0"/>
            </a:lvl1pPr>
            <a:lvl2pPr marL="228600" indent="0">
              <a:buNone/>
              <a:defRPr lang="en-US" sz="2000" dirty="0"/>
            </a:lvl2pPr>
            <a:lvl3pPr marL="457200" indent="0">
              <a:buNone/>
              <a:defRPr lang="en-US" sz="1800" dirty="0"/>
            </a:lvl3pPr>
            <a:lvl4pPr marL="685800" indent="0">
              <a:buNone/>
              <a:defRPr lang="en-US" sz="16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7812B7D-2375-41E3-8CF6-637C0157FD6F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27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 - left s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4" y="2875002"/>
            <a:ext cx="4127692" cy="1107996"/>
          </a:xfrm>
        </p:spPr>
        <p:txBody>
          <a:bodyPr wrap="square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702039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30" orient="horz" pos="288">
          <p15:clr>
            <a:srgbClr val="5ACBF0"/>
          </p15:clr>
        </p15:guide>
        <p15:guide id="32" orient="horz" pos="2160">
          <p15:clr>
            <a:srgbClr val="5ACBF0"/>
          </p15:clr>
        </p15:guide>
        <p15:guide id="33" pos="2976">
          <p15:clr>
            <a:srgbClr val="5ACBF0"/>
          </p15:clr>
        </p15:guide>
        <p15:guide id="34" pos="3336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58E3E8-0931-8EEE-FF77-1C25EBBE79A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0C29-D9B0-E434-079F-9F0C40DF20EC}"/>
              </a:ext>
            </a:extLst>
          </p:cNvPr>
          <p:cNvSpPr/>
          <p:nvPr/>
        </p:nvSpPr>
        <p:spPr>
          <a:xfrm rot="5400000" flipH="1">
            <a:off x="-1399562" y="1399556"/>
            <a:ext cx="6875820" cy="4076703"/>
          </a:xfrm>
          <a:prstGeom prst="rect">
            <a:avLst/>
          </a:prstGeom>
          <a:gradFill>
            <a:gsLst>
              <a:gs pos="11000">
                <a:srgbClr val="92248E"/>
              </a:gs>
              <a:gs pos="100000">
                <a:srgbClr val="FF411C">
                  <a:alpha val="8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9F604E-FEFA-3809-8244-5B72EE7BB044}"/>
              </a:ext>
            </a:extLst>
          </p:cNvPr>
          <p:cNvSpPr/>
          <p:nvPr/>
        </p:nvSpPr>
        <p:spPr>
          <a:xfrm rot="16200000">
            <a:off x="890124" y="3681875"/>
            <a:ext cx="2296453" cy="4076701"/>
          </a:xfrm>
          <a:prstGeom prst="rect">
            <a:avLst/>
          </a:prstGeom>
          <a:gradFill>
            <a:gsLst>
              <a:gs pos="0">
                <a:srgbClr val="DA002F">
                  <a:alpha val="55000"/>
                </a:srgbClr>
              </a:gs>
              <a:gs pos="100000">
                <a:srgbClr val="FF907A">
                  <a:alpha val="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8E261-930C-6A44-A568-9DD2A88D3526}"/>
              </a:ext>
            </a:extLst>
          </p:cNvPr>
          <p:cNvSpPr/>
          <p:nvPr/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rgbClr val="FFDBCC">
                  <a:alpha val="0"/>
                </a:srgbClr>
              </a:gs>
              <a:gs pos="100000">
                <a:srgbClr val="FF907A">
                  <a:alpha val="30000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850392"/>
            <a:ext cx="2935224" cy="303580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cap="all" spc="700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5001768"/>
            <a:ext cx="2926080" cy="1490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1600" cap="all" spc="40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DD729C-2F42-9729-3280-C9066997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6F8F79-3CDB-6415-DDB2-2D674522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004" y="6455664"/>
            <a:ext cx="548640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911B295-8CBE-7949-8048-EBF41461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2648" y="6455664"/>
            <a:ext cx="3227832" cy="36576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E144AFCF-5D00-4E8A-BE78-0A3382672AA6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889FC6C-F243-CA40-35F8-13153EA5EB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8115300" cy="6868452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7788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FE7F8B-D1C1-6301-75A5-2EC4374F9AF1}"/>
              </a:ext>
            </a:extLst>
          </p:cNvPr>
          <p:cNvSpPr/>
          <p:nvPr/>
        </p:nvSpPr>
        <p:spPr>
          <a:xfrm flipH="1" flipV="1">
            <a:off x="-14449" y="0"/>
            <a:ext cx="12224736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D8467A-A1B6-E7E6-CAD4-E63E0FE2CCCB}"/>
              </a:ext>
            </a:extLst>
          </p:cNvPr>
          <p:cNvSpPr/>
          <p:nvPr/>
        </p:nvSpPr>
        <p:spPr>
          <a:xfrm flipV="1">
            <a:off x="-7227" y="-5046"/>
            <a:ext cx="12217513" cy="6865568"/>
          </a:xfrm>
          <a:prstGeom prst="rect">
            <a:avLst/>
          </a:prstGeom>
          <a:gradFill>
            <a:gsLst>
              <a:gs pos="0">
                <a:srgbClr val="FF411C">
                  <a:alpha val="66000"/>
                </a:srgbClr>
              </a:gs>
              <a:gs pos="99000">
                <a:srgbClr val="962077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9C06E7-BC9C-2F5F-5DD1-D04EB713C63D}"/>
              </a:ext>
            </a:extLst>
          </p:cNvPr>
          <p:cNvSpPr/>
          <p:nvPr/>
        </p:nvSpPr>
        <p:spPr>
          <a:xfrm rot="10800000" flipH="1" flipV="1">
            <a:off x="-25514" y="-5045"/>
            <a:ext cx="12217514" cy="6865568"/>
          </a:xfrm>
          <a:prstGeom prst="rect">
            <a:avLst/>
          </a:prstGeom>
          <a:gradFill>
            <a:gsLst>
              <a:gs pos="0">
                <a:srgbClr val="FA0036">
                  <a:alpha val="4000"/>
                </a:srgbClr>
              </a:gs>
              <a:gs pos="99000">
                <a:schemeClr val="accent2">
                  <a:alpha val="98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261F8-8CD8-F2E0-C386-BE6A16D95BFC}"/>
              </a:ext>
            </a:extLst>
          </p:cNvPr>
          <p:cNvSpPr/>
          <p:nvPr/>
        </p:nvSpPr>
        <p:spPr>
          <a:xfrm rot="16200000" flipH="1" flipV="1">
            <a:off x="3802775" y="-3817222"/>
            <a:ext cx="4571999" cy="12206450"/>
          </a:xfrm>
          <a:prstGeom prst="rect">
            <a:avLst/>
          </a:prstGeom>
          <a:gradFill>
            <a:gsLst>
              <a:gs pos="0">
                <a:srgbClr val="D861D4">
                  <a:alpha val="0"/>
                </a:srgbClr>
              </a:gs>
              <a:gs pos="100000">
                <a:srgbClr val="FF7037">
                  <a:alpha val="66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D4A82C-6849-A88D-6D57-833E9A7481B9}"/>
              </a:ext>
            </a:extLst>
          </p:cNvPr>
          <p:cNvSpPr/>
          <p:nvPr/>
        </p:nvSpPr>
        <p:spPr>
          <a:xfrm rot="13168948" flipH="1" flipV="1">
            <a:off x="1027160" y="609473"/>
            <a:ext cx="5005754" cy="5005754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5CA38-7F60-D664-4EC0-C54B60C02BCF}"/>
              </a:ext>
            </a:extLst>
          </p:cNvPr>
          <p:cNvSpPr/>
          <p:nvPr/>
        </p:nvSpPr>
        <p:spPr>
          <a:xfrm rot="5400000" flipV="1">
            <a:off x="-1913484" y="1896512"/>
            <a:ext cx="6860522" cy="3062447"/>
          </a:xfrm>
          <a:prstGeom prst="rect">
            <a:avLst/>
          </a:prstGeom>
          <a:gradFill>
            <a:gsLst>
              <a:gs pos="0">
                <a:srgbClr val="FA0036">
                  <a:alpha val="62000"/>
                </a:srgbClr>
              </a:gs>
              <a:gs pos="77000">
                <a:srgbClr val="FF907A">
                  <a:alpha val="1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7016" y="987552"/>
            <a:ext cx="7644384" cy="294436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5400" cap="all" spc="700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728" y="5294376"/>
            <a:ext cx="7644384" cy="107899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3DE8AB4-3D9C-4366-A8D9-9A4F01D11121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2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344B8E2B-A9B5-DCE0-5C06-E99F762397C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C38FEA-146D-53B3-36B0-5CBD8040636E}"/>
              </a:ext>
            </a:extLst>
          </p:cNvPr>
          <p:cNvSpPr/>
          <p:nvPr/>
        </p:nvSpPr>
        <p:spPr>
          <a:xfrm flipH="1">
            <a:off x="9143995" y="0"/>
            <a:ext cx="3076356" cy="6858000"/>
          </a:xfrm>
          <a:prstGeom prst="rect">
            <a:avLst/>
          </a:prstGeom>
          <a:gradFill>
            <a:gsLst>
              <a:gs pos="0">
                <a:srgbClr val="FF907A"/>
              </a:gs>
              <a:gs pos="100000">
                <a:srgbClr val="DA002F">
                  <a:alpha val="85882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4D35E-A520-CA7A-97CB-6D815AB4CC5D}"/>
              </a:ext>
            </a:extLst>
          </p:cNvPr>
          <p:cNvSpPr/>
          <p:nvPr/>
        </p:nvSpPr>
        <p:spPr>
          <a:xfrm flipH="1">
            <a:off x="9143990" y="-1"/>
            <a:ext cx="3076355" cy="4572001"/>
          </a:xfrm>
          <a:prstGeom prst="rect">
            <a:avLst/>
          </a:prstGeom>
          <a:gradFill>
            <a:gsLst>
              <a:gs pos="26000">
                <a:srgbClr val="FE4A00">
                  <a:alpha val="0"/>
                </a:srgbClr>
              </a:gs>
              <a:gs pos="100000">
                <a:srgbClr val="DA002F">
                  <a:alpha val="65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5E890B-58C1-DD36-E90B-FFF0BE0CB5CB}"/>
              </a:ext>
            </a:extLst>
          </p:cNvPr>
          <p:cNvSpPr/>
          <p:nvPr/>
        </p:nvSpPr>
        <p:spPr>
          <a:xfrm rot="5400000" flipH="1">
            <a:off x="7253161" y="1890822"/>
            <a:ext cx="6858001" cy="3076355"/>
          </a:xfrm>
          <a:prstGeom prst="rect">
            <a:avLst/>
          </a:prstGeom>
          <a:gradFill>
            <a:gsLst>
              <a:gs pos="2000">
                <a:srgbClr val="9B3597"/>
              </a:gs>
              <a:gs pos="60000">
                <a:srgbClr val="D861D4">
                  <a:alpha val="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CD52CC-E8F2-3220-AE19-8A482DD1F236}"/>
              </a:ext>
            </a:extLst>
          </p:cNvPr>
          <p:cNvSpPr/>
          <p:nvPr/>
        </p:nvSpPr>
        <p:spPr>
          <a:xfrm rot="12508972">
            <a:off x="7949750" y="1673989"/>
            <a:ext cx="3201591" cy="4397456"/>
          </a:xfrm>
          <a:custGeom>
            <a:avLst/>
            <a:gdLst>
              <a:gd name="connsiteX0" fmla="*/ 3201591 w 3201591"/>
              <a:gd name="connsiteY0" fmla="*/ 4296647 h 4397456"/>
              <a:gd name="connsiteX1" fmla="*/ 3007294 w 3201591"/>
              <a:gd name="connsiteY1" fmla="*/ 4346606 h 4397456"/>
              <a:gd name="connsiteX2" fmla="*/ 2502877 w 3201591"/>
              <a:gd name="connsiteY2" fmla="*/ 4397456 h 4397456"/>
              <a:gd name="connsiteX3" fmla="*/ 0 w 3201591"/>
              <a:gd name="connsiteY3" fmla="*/ 1894579 h 4397456"/>
              <a:gd name="connsiteX4" fmla="*/ 733076 w 3201591"/>
              <a:gd name="connsiteY4" fmla="*/ 124777 h 4397456"/>
              <a:gd name="connsiteX5" fmla="*/ 870365 w 3201591"/>
              <a:gd name="connsiteY5" fmla="*/ 0 h 4397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1591" h="4397456">
                <a:moveTo>
                  <a:pt x="3201591" y="4296647"/>
                </a:moveTo>
                <a:lnTo>
                  <a:pt x="3007294" y="4346606"/>
                </a:lnTo>
                <a:cubicBezTo>
                  <a:pt x="2844362" y="4379947"/>
                  <a:pt x="2675664" y="4397456"/>
                  <a:pt x="2502877" y="4397456"/>
                </a:cubicBezTo>
                <a:cubicBezTo>
                  <a:pt x="1120576" y="4397456"/>
                  <a:pt x="0" y="3276880"/>
                  <a:pt x="0" y="1894579"/>
                </a:cubicBezTo>
                <a:cubicBezTo>
                  <a:pt x="0" y="1203428"/>
                  <a:pt x="280144" y="577709"/>
                  <a:pt x="733076" y="124777"/>
                </a:cubicBezTo>
                <a:lnTo>
                  <a:pt x="870365" y="0"/>
                </a:lnTo>
                <a:close/>
              </a:path>
            </a:pathLst>
          </a:cu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1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612648"/>
            <a:ext cx="7004304" cy="355701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800" cap="all" spc="550" baseline="0"/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65192"/>
            <a:ext cx="6391656" cy="1490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ED2F463-51E0-AB87-A5B5-6942461A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30796B80-FA43-2B89-5F9F-72443F8E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54909" y="6455664"/>
            <a:ext cx="3472868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59F214-985C-4E7A-8724-986944FA2171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FC1096F3-B460-B6B3-0D52-AEFDD7F69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09489" y="6455664"/>
            <a:ext cx="548640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409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F7CFA0-C3A1-5564-DD4B-90674874B0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E2F783-0ED7-1F0B-219A-198549E350DD}"/>
              </a:ext>
            </a:extLst>
          </p:cNvPr>
          <p:cNvSpPr/>
          <p:nvPr/>
        </p:nvSpPr>
        <p:spPr>
          <a:xfrm>
            <a:off x="-6" y="-25866"/>
            <a:ext cx="12192005" cy="4589428"/>
          </a:xfrm>
          <a:prstGeom prst="rect">
            <a:avLst/>
          </a:prstGeom>
          <a:gradFill>
            <a:gsLst>
              <a:gs pos="8000">
                <a:srgbClr val="D861D4"/>
              </a:gs>
              <a:gs pos="100000">
                <a:srgbClr val="DA002F">
                  <a:alpha val="85000"/>
                </a:srgb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F09062-D41B-0E2E-C1C0-F27562ED9597}"/>
              </a:ext>
            </a:extLst>
          </p:cNvPr>
          <p:cNvSpPr/>
          <p:nvPr/>
        </p:nvSpPr>
        <p:spPr>
          <a:xfrm rot="16200000">
            <a:off x="3805950" y="-3822495"/>
            <a:ext cx="4580101" cy="12191999"/>
          </a:xfrm>
          <a:prstGeom prst="rect">
            <a:avLst/>
          </a:prstGeom>
          <a:gradFill>
            <a:gsLst>
              <a:gs pos="0">
                <a:srgbClr val="FE4A00">
                  <a:alpha val="50000"/>
                </a:srgbClr>
              </a:gs>
              <a:gs pos="99000">
                <a:srgbClr val="A3299D"/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A6D366-64E2-13D3-2734-861E811E1F1A}"/>
              </a:ext>
            </a:extLst>
          </p:cNvPr>
          <p:cNvSpPr/>
          <p:nvPr/>
        </p:nvSpPr>
        <p:spPr>
          <a:xfrm rot="10800000">
            <a:off x="8150806" y="-25872"/>
            <a:ext cx="4041192" cy="4589427"/>
          </a:xfrm>
          <a:prstGeom prst="rect">
            <a:avLst/>
          </a:prstGeom>
          <a:gradFill>
            <a:gsLst>
              <a:gs pos="0">
                <a:srgbClr val="DA002F">
                  <a:alpha val="0"/>
                </a:srgbClr>
              </a:gs>
              <a:gs pos="84000">
                <a:srgbClr val="FF907A">
                  <a:alpha val="32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5B9BA8-AE27-B639-DB51-7E498FA9422B}"/>
              </a:ext>
            </a:extLst>
          </p:cNvPr>
          <p:cNvSpPr/>
          <p:nvPr/>
        </p:nvSpPr>
        <p:spPr>
          <a:xfrm rot="12508972">
            <a:off x="5485611" y="-1118641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41000">
                <a:srgbClr val="FF907A">
                  <a:alpha val="0"/>
                </a:srgbClr>
              </a:gs>
              <a:gs pos="100000">
                <a:srgbClr val="FFBCAF">
                  <a:alpha val="33000"/>
                </a:srgbClr>
              </a:gs>
            </a:gsLst>
            <a:lin ang="12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585216"/>
            <a:ext cx="6858000" cy="3200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800" cap="all" spc="550" baseline="0">
                <a:solidFill>
                  <a:schemeClr val="bg1"/>
                </a:solidFill>
              </a:defRPr>
            </a:lvl1pPr>
          </a:lstStyle>
          <a:p>
            <a:pPr lvl="0">
              <a:lnSpc>
                <a:spcPct val="11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965192"/>
            <a:ext cx="6391656" cy="149047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cap="all" spc="400" baseline="0" dirty="0">
                <a:latin typeface="+mj-lt"/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DD729C-2F42-9729-3280-C9066997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7911B295-8CBE-7949-8048-EBF414619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58C9C02-FCB9-44E9-9951-263455134367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036F8F79-3CDB-6415-DDB2-2D674522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76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1BDDB7-A96E-2151-63B9-28A103D980D2}"/>
              </a:ext>
            </a:extLst>
          </p:cNvPr>
          <p:cNvSpPr/>
          <p:nvPr/>
        </p:nvSpPr>
        <p:spPr>
          <a:xfrm flipH="1">
            <a:off x="-7229" y="-2522"/>
            <a:ext cx="12217516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992C5-451E-EC0E-D54A-B0AA21D57F04}"/>
              </a:ext>
            </a:extLst>
          </p:cNvPr>
          <p:cNvSpPr/>
          <p:nvPr/>
        </p:nvSpPr>
        <p:spPr>
          <a:xfrm>
            <a:off x="-7227" y="-5045"/>
            <a:ext cx="12217513" cy="6860523"/>
          </a:xfrm>
          <a:prstGeom prst="rect">
            <a:avLst/>
          </a:prstGeom>
          <a:gradFill>
            <a:gsLst>
              <a:gs pos="0">
                <a:srgbClr val="FF411C">
                  <a:alpha val="66000"/>
                </a:srgbClr>
              </a:gs>
              <a:gs pos="99000">
                <a:srgbClr val="962077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4914C5-E872-F937-694B-9226A87D21A6}"/>
              </a:ext>
            </a:extLst>
          </p:cNvPr>
          <p:cNvSpPr/>
          <p:nvPr/>
        </p:nvSpPr>
        <p:spPr>
          <a:xfrm rot="10800000" flipH="1">
            <a:off x="7226" y="-5045"/>
            <a:ext cx="12203060" cy="6863044"/>
          </a:xfrm>
          <a:prstGeom prst="rect">
            <a:avLst/>
          </a:prstGeom>
          <a:gradFill>
            <a:gsLst>
              <a:gs pos="0">
                <a:srgbClr val="FA0036">
                  <a:alpha val="4000"/>
                </a:srgbClr>
              </a:gs>
              <a:gs pos="99000">
                <a:srgbClr val="92248E">
                  <a:alpha val="97647"/>
                </a:srgb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B2BF5D5-EB9E-9501-6A32-C2BB4C8ED6A7}"/>
              </a:ext>
            </a:extLst>
          </p:cNvPr>
          <p:cNvSpPr/>
          <p:nvPr/>
        </p:nvSpPr>
        <p:spPr>
          <a:xfrm rot="5400000" flipH="1">
            <a:off x="4958529" y="-4965758"/>
            <a:ext cx="2286000" cy="12217514"/>
          </a:xfrm>
          <a:prstGeom prst="rect">
            <a:avLst/>
          </a:prstGeom>
          <a:gradFill>
            <a:gsLst>
              <a:gs pos="20000">
                <a:srgbClr val="D861D4">
                  <a:alpha val="0"/>
                </a:srgbClr>
              </a:gs>
              <a:gs pos="100000">
                <a:srgbClr val="FF7037">
                  <a:alpha val="66000"/>
                </a:srgb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0768E01-CF59-AC8E-6819-61512B528C04}"/>
              </a:ext>
            </a:extLst>
          </p:cNvPr>
          <p:cNvSpPr/>
          <p:nvPr/>
        </p:nvSpPr>
        <p:spPr>
          <a:xfrm rot="8431052" flipH="1">
            <a:off x="1403739" y="524809"/>
            <a:ext cx="5005754" cy="5005754"/>
          </a:xfrm>
          <a:prstGeom prst="ellipse">
            <a:avLst/>
          </a:prstGeom>
          <a:gradFill>
            <a:gsLst>
              <a:gs pos="31000">
                <a:srgbClr val="FF907A">
                  <a:alpha val="0"/>
                </a:srgbClr>
              </a:gs>
              <a:gs pos="85000">
                <a:srgbClr val="FFBCAF">
                  <a:alpha val="2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6865A1-AC73-67A9-BC14-E75D3F26BDE9}"/>
              </a:ext>
            </a:extLst>
          </p:cNvPr>
          <p:cNvSpPr/>
          <p:nvPr/>
        </p:nvSpPr>
        <p:spPr>
          <a:xfrm rot="16200000">
            <a:off x="-1913484" y="1896512"/>
            <a:ext cx="6860522" cy="3062447"/>
          </a:xfrm>
          <a:prstGeom prst="rect">
            <a:avLst/>
          </a:prstGeom>
          <a:gradFill>
            <a:gsLst>
              <a:gs pos="0">
                <a:srgbClr val="FA0036">
                  <a:alpha val="31000"/>
                </a:srgbClr>
              </a:gs>
              <a:gs pos="43000">
                <a:srgbClr val="FF907A">
                  <a:alpha val="16000"/>
                </a:srgb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2807208"/>
            <a:ext cx="7644384" cy="334670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5400" cap="all" spc="7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8A3F06B-6751-4328-A64C-7E682DA41140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145AC3-CC88-4C8A-A6CE-8D44921B6A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79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E3211F5-0F92-9768-CA9E-42BD20D242AD}"/>
              </a:ext>
            </a:extLst>
          </p:cNvPr>
          <p:cNvSpPr/>
          <p:nvPr/>
        </p:nvSpPr>
        <p:spPr>
          <a:xfrm rot="10800000" flipH="1">
            <a:off x="0" y="6410026"/>
            <a:ext cx="12192000" cy="448056"/>
          </a:xfrm>
          <a:prstGeom prst="rect">
            <a:avLst/>
          </a:prstGeom>
          <a:gradFill>
            <a:gsLst>
              <a:gs pos="62000">
                <a:srgbClr val="FE4A00">
                  <a:alpha val="66667"/>
                </a:srgbClr>
              </a:gs>
              <a:gs pos="100000">
                <a:srgbClr val="DA002F">
                  <a:alpha val="84706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965722-DE3B-A05F-AE94-E31AF26EBF9D}"/>
              </a:ext>
            </a:extLst>
          </p:cNvPr>
          <p:cNvSpPr/>
          <p:nvPr/>
        </p:nvSpPr>
        <p:spPr>
          <a:xfrm flipH="1">
            <a:off x="4076700" y="6409937"/>
            <a:ext cx="8115298" cy="448063"/>
          </a:xfrm>
          <a:prstGeom prst="rect">
            <a:avLst/>
          </a:prstGeom>
          <a:gradFill>
            <a:gsLst>
              <a:gs pos="9000">
                <a:srgbClr val="E349BB">
                  <a:alpha val="61961"/>
                </a:srgbClr>
              </a:gs>
              <a:gs pos="99000">
                <a:srgbClr val="92248E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47472"/>
            <a:ext cx="9985248" cy="13258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3272" y="1837944"/>
            <a:ext cx="9985248" cy="4352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581912" y="1682496"/>
            <a:ext cx="355701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2008" y="6455664"/>
            <a:ext cx="4672584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7FA31CB7-48AA-4691-B614-160E906C518A}" type="datetime2">
              <a:rPr lang="en-US" smtClean="0"/>
              <a:t>Wednesday, September 10, 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6304" y="6455664"/>
            <a:ext cx="54864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spc="200" baseline="0"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9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  <p:sldLayoutId id="2147483876" r:id="rId15"/>
    <p:sldLayoutId id="2147483877" r:id="rId16"/>
    <p:sldLayoutId id="2147483878" r:id="rId17"/>
    <p:sldLayoutId id="2147483879" r:id="rId18"/>
    <p:sldLayoutId id="2147483880" r:id="rId19"/>
    <p:sldLayoutId id="2147483881" r:id="rId20"/>
    <p:sldLayoutId id="2147483882" r:id="rId21"/>
    <p:sldLayoutId id="2147483883" r:id="rId22"/>
    <p:sldLayoutId id="2147483884" r:id="rId23"/>
    <p:sldLayoutId id="2147483885" r:id="rId24"/>
    <p:sldLayoutId id="2147483886" r:id="rId25"/>
    <p:sldLayoutId id="2147483887" r:id="rId26"/>
    <p:sldLayoutId id="2147483888" r:id="rId27"/>
    <p:sldLayoutId id="2147483889" r:id="rId28"/>
    <p:sldLayoutId id="2147483890" r:id="rId29"/>
    <p:sldLayoutId id="2147483891" r:id="rId30"/>
    <p:sldLayoutId id="2147483892" r:id="rId31"/>
    <p:sldLayoutId id="2147483861" r:id="rId32"/>
    <p:sldLayoutId id="2147483893" r:id="rId33"/>
    <p:sldLayoutId id="2147483894" r:id="rId34"/>
    <p:sldLayoutId id="2147483895" r:id="rId35"/>
    <p:sldLayoutId id="2147483896" r:id="rId36"/>
    <p:sldLayoutId id="2147483897" r:id="rId37"/>
    <p:sldLayoutId id="2147483898" r:id="rId38"/>
    <p:sldLayoutId id="2147483899" r:id="rId39"/>
    <p:sldLayoutId id="2147483907" r:id="rId40"/>
    <p:sldLayoutId id="2147483900" r:id="rId41"/>
    <p:sldLayoutId id="2147483901" r:id="rId42"/>
    <p:sldLayoutId id="2147483902" r:id="rId43"/>
    <p:sldLayoutId id="2147483903" r:id="rId44"/>
    <p:sldLayoutId id="2147483904" r:id="rId45"/>
    <p:sldLayoutId id="2147483905" r:id="rId46"/>
    <p:sldLayoutId id="2147483906" r:id="rId47"/>
    <p:sldLayoutId id="2147483860" r:id="rId48"/>
    <p:sldLayoutId id="2147483909" r:id="rId4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AISearch-new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Relationship Id="rId5" Type="http://schemas.openxmlformats.org/officeDocument/2006/relationships/hyperlink" Target="https://aka.ms/CreateAgenticAISolutions" TargetMode="External"/><Relationship Id="rId4" Type="http://schemas.openxmlformats.org/officeDocument/2006/relationships/hyperlink" Target="https://github.com/bhushang19/agentic-retrieval-azure-search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bhushangawale" TargetMode="External"/><Relationship Id="rId2" Type="http://schemas.openxmlformats.org/officeDocument/2006/relationships/hyperlink" Target="https://www.linkedin.com/in/bhushangawale/" TargetMode="Externa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www.linkedin.com/in/shrushti-shah-bba565162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3601-6C20-81D9-2983-E7BA71700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19" y="402336"/>
            <a:ext cx="8205651" cy="2381359"/>
          </a:xfrm>
        </p:spPr>
        <p:txBody>
          <a:bodyPr anchor="b">
            <a:normAutofit/>
          </a:bodyPr>
          <a:lstStyle/>
          <a:p>
            <a:r>
              <a:rPr lang="en-IN" dirty="0"/>
              <a:t>Agentic Retrieval – Azure AI 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40E777-CBB0-3BCD-56BA-9AEAADAEF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2683764"/>
            <a:ext cx="8205650" cy="1490472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From Pro code to Low code integrations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84BE4F-5F52-5040-A7D0-BD081C767330}"/>
              </a:ext>
            </a:extLst>
          </p:cNvPr>
          <p:cNvSpPr txBox="1"/>
          <p:nvPr/>
        </p:nvSpPr>
        <p:spPr>
          <a:xfrm>
            <a:off x="152400" y="4657404"/>
            <a:ext cx="11887200" cy="1894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300" dirty="0"/>
              <a:t>Shrushti Shah, Microsoft MVP – M365, Senior Consultant</a:t>
            </a:r>
          </a:p>
          <a:p>
            <a:pPr>
              <a:lnSpc>
                <a:spcPct val="150000"/>
              </a:lnSpc>
            </a:pPr>
            <a:r>
              <a:rPr lang="en-IN" sz="1700" dirty="0"/>
              <a:t>Rapid Circle, India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300" dirty="0"/>
              <a:t>Bhushan Gawale, Microsoft MVP – AI Platform, TOGAF® 9, Solution Specialist (Data &amp; AI) </a:t>
            </a:r>
          </a:p>
          <a:p>
            <a:pPr>
              <a:lnSpc>
                <a:spcPct val="150000"/>
              </a:lnSpc>
            </a:pPr>
            <a:r>
              <a:rPr lang="en-IN" sz="1700" dirty="0"/>
              <a:t>Rapid Circle, India</a:t>
            </a:r>
          </a:p>
        </p:txBody>
      </p:sp>
    </p:spTree>
    <p:extLst>
      <p:ext uri="{BB962C8B-B14F-4D97-AF65-F5344CB8AC3E}">
        <p14:creationId xmlns:p14="http://schemas.microsoft.com/office/powerpoint/2010/main" val="269658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819F4-E474-8F97-DECC-7B771062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 list: Descending rank</a:t>
            </a:r>
          </a:p>
        </p:txBody>
      </p:sp>
      <p:sp>
        <p:nvSpPr>
          <p:cNvPr id="16" name="Rounded Rectangle 5">
            <a:extLst>
              <a:ext uri="{FF2B5EF4-FFF2-40B4-BE49-F238E27FC236}">
                <a16:creationId xmlns:a16="http://schemas.microsoft.com/office/drawing/2014/main" id="{3A39D8E2-9529-6D00-6B91-6AD3F9215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69611" y="1435521"/>
            <a:ext cx="1881886" cy="2261397"/>
          </a:xfrm>
          <a:prstGeom prst="roundRect">
            <a:avLst>
              <a:gd name="adj" fmla="val 8167"/>
            </a:avLst>
          </a:prstGeom>
          <a:ln w="12700" cap="rnd">
            <a:solidFill>
              <a:srgbClr val="000000"/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4263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1702" rtl="0" eaLnBrk="1" fontAlgn="auto" latinLnBrk="0" hangingPunct="1">
              <a:lnSpc>
                <a:spcPct val="100000"/>
              </a:lnSpc>
              <a:spcBef>
                <a:spcPts val="1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gradFill>
                <a:gsLst>
                  <a:gs pos="41958">
                    <a:srgbClr val="FFFFFF"/>
                  </a:gs>
                  <a:gs pos="63000">
                    <a:srgbClr val="FFFFFF"/>
                  </a:gs>
                </a:gsLst>
                <a:lin ang="0" scaled="0"/>
              </a:gra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D0A5423-19A8-D128-ACF2-EE36A6ACE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33853" y="1754356"/>
            <a:ext cx="753403" cy="753403"/>
          </a:xfrm>
          <a:prstGeom prst="ellipse">
            <a:avLst/>
          </a:prstGeom>
          <a:gradFill flip="none" rotWithShape="1">
            <a:gsLst>
              <a:gs pos="80000">
                <a:srgbClr val="1774A7"/>
              </a:gs>
              <a:gs pos="0">
                <a:srgbClr val="2F848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err="1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19" name="Graphic 126">
            <a:extLst>
              <a:ext uri="{FF2B5EF4-FFF2-40B4-BE49-F238E27FC236}">
                <a16:creationId xmlns:a16="http://schemas.microsoft.com/office/drawing/2014/main" id="{896DEAAE-5340-0A36-6702-B3F3E37AB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6844" y="1961602"/>
            <a:ext cx="318137" cy="351592"/>
          </a:xfrm>
          <a:custGeom>
            <a:avLst/>
            <a:gdLst>
              <a:gd name="connsiteX0" fmla="*/ 100542 w 239021"/>
              <a:gd name="connsiteY0" fmla="*/ 100542 h 264156"/>
              <a:gd name="connsiteX1" fmla="*/ 201083 w 239021"/>
              <a:gd name="connsiteY1" fmla="*/ 50271 h 264156"/>
              <a:gd name="connsiteX2" fmla="*/ 100542 w 239021"/>
              <a:gd name="connsiteY2" fmla="*/ 0 h 264156"/>
              <a:gd name="connsiteX3" fmla="*/ 0 w 239021"/>
              <a:gd name="connsiteY3" fmla="*/ 50271 h 264156"/>
              <a:gd name="connsiteX4" fmla="*/ 100542 w 239021"/>
              <a:gd name="connsiteY4" fmla="*/ 100542 h 264156"/>
              <a:gd name="connsiteX5" fmla="*/ 180070 w 239021"/>
              <a:gd name="connsiteY5" fmla="*/ 102678 h 264156"/>
              <a:gd name="connsiteX6" fmla="*/ 201083 w 239021"/>
              <a:gd name="connsiteY6" fmla="*/ 88640 h 264156"/>
              <a:gd name="connsiteX7" fmla="*/ 201083 w 239021"/>
              <a:gd name="connsiteY7" fmla="*/ 128907 h 264156"/>
              <a:gd name="connsiteX8" fmla="*/ 150561 w 239021"/>
              <a:gd name="connsiteY8" fmla="*/ 113411 h 264156"/>
              <a:gd name="connsiteX9" fmla="*/ 180070 w 239021"/>
              <a:gd name="connsiteY9" fmla="*/ 102678 h 264156"/>
              <a:gd name="connsiteX10" fmla="*/ 87974 w 239021"/>
              <a:gd name="connsiteY10" fmla="*/ 182232 h 264156"/>
              <a:gd name="connsiteX11" fmla="*/ 136121 w 239021"/>
              <a:gd name="connsiteY11" fmla="*/ 248112 h 264156"/>
              <a:gd name="connsiteX12" fmla="*/ 100542 w 239021"/>
              <a:gd name="connsiteY12" fmla="*/ 251354 h 264156"/>
              <a:gd name="connsiteX13" fmla="*/ 0 w 239021"/>
              <a:gd name="connsiteY13" fmla="*/ 201083 h 264156"/>
              <a:gd name="connsiteX14" fmla="*/ 0 w 239021"/>
              <a:gd name="connsiteY14" fmla="*/ 88640 h 264156"/>
              <a:gd name="connsiteX15" fmla="*/ 21013 w 239021"/>
              <a:gd name="connsiteY15" fmla="*/ 102678 h 264156"/>
              <a:gd name="connsiteX16" fmla="*/ 100542 w 239021"/>
              <a:gd name="connsiteY16" fmla="*/ 119393 h 264156"/>
              <a:gd name="connsiteX17" fmla="*/ 135442 w 239021"/>
              <a:gd name="connsiteY17" fmla="*/ 116565 h 264156"/>
              <a:gd name="connsiteX18" fmla="*/ 87974 w 239021"/>
              <a:gd name="connsiteY18" fmla="*/ 182232 h 264156"/>
              <a:gd name="connsiteX19" fmla="*/ 157096 w 239021"/>
              <a:gd name="connsiteY19" fmla="*/ 238786 h 264156"/>
              <a:gd name="connsiteX20" fmla="*/ 189860 w 239021"/>
              <a:gd name="connsiteY20" fmla="*/ 228330 h 264156"/>
              <a:gd name="connsiteX21" fmla="*/ 222700 w 239021"/>
              <a:gd name="connsiteY21" fmla="*/ 261157 h 264156"/>
              <a:gd name="connsiteX22" fmla="*/ 236022 w 239021"/>
              <a:gd name="connsiteY22" fmla="*/ 261627 h 264156"/>
              <a:gd name="connsiteX23" fmla="*/ 236492 w 239021"/>
              <a:gd name="connsiteY23" fmla="*/ 248305 h 264156"/>
              <a:gd name="connsiteX24" fmla="*/ 236022 w 239021"/>
              <a:gd name="connsiteY24" fmla="*/ 247835 h 264156"/>
              <a:gd name="connsiteX25" fmla="*/ 203195 w 239021"/>
              <a:gd name="connsiteY25" fmla="*/ 214996 h 264156"/>
              <a:gd name="connsiteX26" fmla="*/ 189862 w 239021"/>
              <a:gd name="connsiteY26" fmla="*/ 136135 h 264156"/>
              <a:gd name="connsiteX27" fmla="*/ 111001 w 239021"/>
              <a:gd name="connsiteY27" fmla="*/ 149468 h 264156"/>
              <a:gd name="connsiteX28" fmla="*/ 124334 w 239021"/>
              <a:gd name="connsiteY28" fmla="*/ 228329 h 264156"/>
              <a:gd name="connsiteX29" fmla="*/ 157096 w 239021"/>
              <a:gd name="connsiteY29" fmla="*/ 238786 h 264156"/>
              <a:gd name="connsiteX30" fmla="*/ 157096 w 239021"/>
              <a:gd name="connsiteY30" fmla="*/ 219935 h 264156"/>
              <a:gd name="connsiteX31" fmla="*/ 119393 w 239021"/>
              <a:gd name="connsiteY31" fmla="*/ 182232 h 264156"/>
              <a:gd name="connsiteX32" fmla="*/ 157096 w 239021"/>
              <a:gd name="connsiteY32" fmla="*/ 144529 h 264156"/>
              <a:gd name="connsiteX33" fmla="*/ 194799 w 239021"/>
              <a:gd name="connsiteY33" fmla="*/ 182232 h 264156"/>
              <a:gd name="connsiteX34" fmla="*/ 157096 w 239021"/>
              <a:gd name="connsiteY34" fmla="*/ 219935 h 26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9021" h="264156">
                <a:moveTo>
                  <a:pt x="100542" y="100542"/>
                </a:moveTo>
                <a:cubicBezTo>
                  <a:pt x="156066" y="100542"/>
                  <a:pt x="201083" y="78045"/>
                  <a:pt x="201083" y="50271"/>
                </a:cubicBezTo>
                <a:cubicBezTo>
                  <a:pt x="201083" y="22496"/>
                  <a:pt x="156066" y="0"/>
                  <a:pt x="100542" y="0"/>
                </a:cubicBezTo>
                <a:cubicBezTo>
                  <a:pt x="45018" y="0"/>
                  <a:pt x="0" y="22496"/>
                  <a:pt x="0" y="50271"/>
                </a:cubicBezTo>
                <a:cubicBezTo>
                  <a:pt x="0" y="78045"/>
                  <a:pt x="45018" y="100542"/>
                  <a:pt x="100542" y="100542"/>
                </a:cubicBezTo>
                <a:close/>
                <a:moveTo>
                  <a:pt x="180070" y="102678"/>
                </a:moveTo>
                <a:cubicBezTo>
                  <a:pt x="187665" y="98949"/>
                  <a:pt x="194730" y="94228"/>
                  <a:pt x="201083" y="88640"/>
                </a:cubicBezTo>
                <a:lnTo>
                  <a:pt x="201083" y="128907"/>
                </a:lnTo>
                <a:cubicBezTo>
                  <a:pt x="186975" y="117225"/>
                  <a:pt x="168793" y="111649"/>
                  <a:pt x="150561" y="113411"/>
                </a:cubicBezTo>
                <a:cubicBezTo>
                  <a:pt x="160752" y="110899"/>
                  <a:pt x="170646" y="107301"/>
                  <a:pt x="180070" y="102678"/>
                </a:cubicBezTo>
                <a:close/>
                <a:moveTo>
                  <a:pt x="87974" y="182232"/>
                </a:moveTo>
                <a:cubicBezTo>
                  <a:pt x="87974" y="212330"/>
                  <a:pt x="107444" y="238971"/>
                  <a:pt x="136121" y="248112"/>
                </a:cubicBezTo>
                <a:cubicBezTo>
                  <a:pt x="125061" y="250211"/>
                  <a:pt x="113072" y="251354"/>
                  <a:pt x="100542" y="251354"/>
                </a:cubicBezTo>
                <a:cubicBezTo>
                  <a:pt x="45018" y="251354"/>
                  <a:pt x="0" y="228858"/>
                  <a:pt x="0" y="201083"/>
                </a:cubicBezTo>
                <a:lnTo>
                  <a:pt x="0" y="88640"/>
                </a:lnTo>
                <a:cubicBezTo>
                  <a:pt x="6353" y="94228"/>
                  <a:pt x="13419" y="98949"/>
                  <a:pt x="21013" y="102678"/>
                </a:cubicBezTo>
                <a:cubicBezTo>
                  <a:pt x="42353" y="113336"/>
                  <a:pt x="70480" y="119393"/>
                  <a:pt x="100542" y="119393"/>
                </a:cubicBezTo>
                <a:cubicBezTo>
                  <a:pt x="112582" y="119393"/>
                  <a:pt x="124320" y="118426"/>
                  <a:pt x="135442" y="116565"/>
                </a:cubicBezTo>
                <a:cubicBezTo>
                  <a:pt x="107110" y="125920"/>
                  <a:pt x="87971" y="152394"/>
                  <a:pt x="87974" y="182232"/>
                </a:cubicBezTo>
                <a:close/>
                <a:moveTo>
                  <a:pt x="157096" y="238786"/>
                </a:moveTo>
                <a:cubicBezTo>
                  <a:pt x="168841" y="238804"/>
                  <a:pt x="180296" y="235147"/>
                  <a:pt x="189860" y="228330"/>
                </a:cubicBezTo>
                <a:lnTo>
                  <a:pt x="222700" y="261157"/>
                </a:lnTo>
                <a:cubicBezTo>
                  <a:pt x="226249" y="264965"/>
                  <a:pt x="232214" y="265176"/>
                  <a:pt x="236022" y="261627"/>
                </a:cubicBezTo>
                <a:cubicBezTo>
                  <a:pt x="239830" y="258078"/>
                  <a:pt x="240041" y="252115"/>
                  <a:pt x="236492" y="248305"/>
                </a:cubicBezTo>
                <a:cubicBezTo>
                  <a:pt x="236341" y="248143"/>
                  <a:pt x="236184" y="247986"/>
                  <a:pt x="236022" y="247835"/>
                </a:cubicBezTo>
                <a:lnTo>
                  <a:pt x="203195" y="214996"/>
                </a:lnTo>
                <a:cubicBezTo>
                  <a:pt x="221290" y="189537"/>
                  <a:pt x="215320" y="154230"/>
                  <a:pt x="189862" y="136135"/>
                </a:cubicBezTo>
                <a:cubicBezTo>
                  <a:pt x="164403" y="118040"/>
                  <a:pt x="129096" y="124009"/>
                  <a:pt x="111001" y="149468"/>
                </a:cubicBezTo>
                <a:cubicBezTo>
                  <a:pt x="92906" y="174926"/>
                  <a:pt x="98875" y="210234"/>
                  <a:pt x="124334" y="228329"/>
                </a:cubicBezTo>
                <a:cubicBezTo>
                  <a:pt x="133904" y="235132"/>
                  <a:pt x="145354" y="238786"/>
                  <a:pt x="157096" y="238786"/>
                </a:cubicBezTo>
                <a:close/>
                <a:moveTo>
                  <a:pt x="157096" y="219935"/>
                </a:moveTo>
                <a:cubicBezTo>
                  <a:pt x="136273" y="219935"/>
                  <a:pt x="119393" y="203055"/>
                  <a:pt x="119393" y="182232"/>
                </a:cubicBezTo>
                <a:cubicBezTo>
                  <a:pt x="119393" y="161408"/>
                  <a:pt x="136273" y="144529"/>
                  <a:pt x="157096" y="144529"/>
                </a:cubicBezTo>
                <a:cubicBezTo>
                  <a:pt x="177920" y="144529"/>
                  <a:pt x="194799" y="161408"/>
                  <a:pt x="194799" y="182232"/>
                </a:cubicBezTo>
                <a:cubicBezTo>
                  <a:pt x="194799" y="203055"/>
                  <a:pt x="177920" y="219935"/>
                  <a:pt x="157096" y="219935"/>
                </a:cubicBezTo>
                <a:close/>
              </a:path>
            </a:pathLst>
          </a:custGeom>
          <a:solidFill>
            <a:schemeClr val="bg1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791C2622-E3A0-D867-7B03-A08F9F8998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14737" y="2680456"/>
            <a:ext cx="1391634" cy="6976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983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965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948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932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915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3897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2880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1864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65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/>
              </a:rPr>
              <a:t>Search</a:t>
            </a:r>
          </a:p>
          <a:p>
            <a:pPr marL="0" marR="0" lvl="0" indent="0" algn="ctr" defTabSz="365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Northwind Health Plus plan benefits</a:t>
            </a:r>
          </a:p>
        </p:txBody>
      </p:sp>
      <p:sp>
        <p:nvSpPr>
          <p:cNvPr id="79" name="Rounded Rectangle 5">
            <a:extLst>
              <a:ext uri="{FF2B5EF4-FFF2-40B4-BE49-F238E27FC236}">
                <a16:creationId xmlns:a16="http://schemas.microsoft.com/office/drawing/2014/main" id="{7D1E67FF-0B36-C05F-0F11-5A4535748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737555" y="1435521"/>
            <a:ext cx="5428710" cy="2261397"/>
          </a:xfrm>
          <a:prstGeom prst="roundRect">
            <a:avLst>
              <a:gd name="adj" fmla="val 6552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77" name="Straight Connector 76" descr="Line connecting from one section to the next.">
            <a:extLst>
              <a:ext uri="{FF2B5EF4-FFF2-40B4-BE49-F238E27FC236}">
                <a16:creationId xmlns:a16="http://schemas.microsoft.com/office/drawing/2014/main" id="{50BC4C63-238A-D7D7-FD03-2AE51FCFFA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stCxn id="16" idx="3"/>
            <a:endCxn id="79" idx="1"/>
          </p:cNvCxnSpPr>
          <p:nvPr/>
        </p:nvCxnSpPr>
        <p:spPr>
          <a:xfrm>
            <a:off x="2151497" y="2566220"/>
            <a:ext cx="586058" cy="0"/>
          </a:xfrm>
          <a:prstGeom prst="line">
            <a:avLst/>
          </a:prstGeom>
          <a:ln w="12700" cap="rnd">
            <a:solidFill>
              <a:srgbClr val="000000"/>
            </a:solidFill>
            <a:headEnd type="oval" w="med" len="med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Table 84">
            <a:extLst>
              <a:ext uri="{FF2B5EF4-FFF2-40B4-BE49-F238E27FC236}">
                <a16:creationId xmlns:a16="http://schemas.microsoft.com/office/drawing/2014/main" id="{617A54E1-698E-88AE-EA2D-F2AE27E7F5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/>
        </p:nvGraphicFramePr>
        <p:xfrm>
          <a:off x="2937308" y="1651819"/>
          <a:ext cx="502920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8302">
                  <a:extLst>
                    <a:ext uri="{9D8B030D-6E8A-4147-A177-3AD203B41FA5}">
                      <a16:colId xmlns:a16="http://schemas.microsoft.com/office/drawing/2014/main" val="1482892922"/>
                    </a:ext>
                  </a:extLst>
                </a:gridCol>
                <a:gridCol w="1420900">
                  <a:extLst>
                    <a:ext uri="{9D8B030D-6E8A-4147-A177-3AD203B41FA5}">
                      <a16:colId xmlns:a16="http://schemas.microsoft.com/office/drawing/2014/main" val="368368247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500" b="0" u="none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Document 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u="none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Ranker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89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 Health Plus Summary.pdf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27502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 Health Comparison.pdf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00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Understanding Employer Health Plans.pdf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82149"/>
                  </a:ext>
                </a:extLst>
              </a:tr>
            </a:tbl>
          </a:graphicData>
        </a:graphic>
      </p:graphicFrame>
      <p:sp>
        <p:nvSpPr>
          <p:cNvPr id="74" name="Rounded Rectangle 5">
            <a:extLst>
              <a:ext uri="{FF2B5EF4-FFF2-40B4-BE49-F238E27FC236}">
                <a16:creationId xmlns:a16="http://schemas.microsoft.com/office/drawing/2014/main" id="{7D4F6309-1F26-2463-7DF3-5CA98476E2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69611" y="4007641"/>
            <a:ext cx="1881886" cy="2261397"/>
          </a:xfrm>
          <a:prstGeom prst="roundRect">
            <a:avLst>
              <a:gd name="adj" fmla="val 8167"/>
            </a:avLst>
          </a:prstGeom>
          <a:ln w="12700" cap="rnd">
            <a:solidFill>
              <a:srgbClr val="000000"/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4263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1702" rtl="0" eaLnBrk="1" fontAlgn="auto" latinLnBrk="0" hangingPunct="1">
              <a:lnSpc>
                <a:spcPct val="100000"/>
              </a:lnSpc>
              <a:spcBef>
                <a:spcPts val="1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gradFill>
                <a:gsLst>
                  <a:gs pos="41958">
                    <a:srgbClr val="FFFFFF"/>
                  </a:gs>
                  <a:gs pos="63000">
                    <a:srgbClr val="FFFFFF"/>
                  </a:gs>
                </a:gsLst>
                <a:lin ang="0" scaled="0"/>
              </a:gra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F0628ED-672A-783B-BB30-536170460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33853" y="4326476"/>
            <a:ext cx="753403" cy="753403"/>
          </a:xfrm>
          <a:prstGeom prst="ellipse">
            <a:avLst/>
          </a:prstGeom>
          <a:gradFill flip="none" rotWithShape="1">
            <a:gsLst>
              <a:gs pos="80000">
                <a:srgbClr val="1774A7"/>
              </a:gs>
              <a:gs pos="0">
                <a:srgbClr val="2F848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err="1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64" name="Graphic 126">
            <a:extLst>
              <a:ext uri="{FF2B5EF4-FFF2-40B4-BE49-F238E27FC236}">
                <a16:creationId xmlns:a16="http://schemas.microsoft.com/office/drawing/2014/main" id="{09953EAF-1A63-D9F8-9F68-28791478E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76844" y="4533722"/>
            <a:ext cx="318137" cy="351592"/>
          </a:xfrm>
          <a:custGeom>
            <a:avLst/>
            <a:gdLst>
              <a:gd name="connsiteX0" fmla="*/ 100542 w 239021"/>
              <a:gd name="connsiteY0" fmla="*/ 100542 h 264156"/>
              <a:gd name="connsiteX1" fmla="*/ 201083 w 239021"/>
              <a:gd name="connsiteY1" fmla="*/ 50271 h 264156"/>
              <a:gd name="connsiteX2" fmla="*/ 100542 w 239021"/>
              <a:gd name="connsiteY2" fmla="*/ 0 h 264156"/>
              <a:gd name="connsiteX3" fmla="*/ 0 w 239021"/>
              <a:gd name="connsiteY3" fmla="*/ 50271 h 264156"/>
              <a:gd name="connsiteX4" fmla="*/ 100542 w 239021"/>
              <a:gd name="connsiteY4" fmla="*/ 100542 h 264156"/>
              <a:gd name="connsiteX5" fmla="*/ 180070 w 239021"/>
              <a:gd name="connsiteY5" fmla="*/ 102678 h 264156"/>
              <a:gd name="connsiteX6" fmla="*/ 201083 w 239021"/>
              <a:gd name="connsiteY6" fmla="*/ 88640 h 264156"/>
              <a:gd name="connsiteX7" fmla="*/ 201083 w 239021"/>
              <a:gd name="connsiteY7" fmla="*/ 128907 h 264156"/>
              <a:gd name="connsiteX8" fmla="*/ 150561 w 239021"/>
              <a:gd name="connsiteY8" fmla="*/ 113411 h 264156"/>
              <a:gd name="connsiteX9" fmla="*/ 180070 w 239021"/>
              <a:gd name="connsiteY9" fmla="*/ 102678 h 264156"/>
              <a:gd name="connsiteX10" fmla="*/ 87974 w 239021"/>
              <a:gd name="connsiteY10" fmla="*/ 182232 h 264156"/>
              <a:gd name="connsiteX11" fmla="*/ 136121 w 239021"/>
              <a:gd name="connsiteY11" fmla="*/ 248112 h 264156"/>
              <a:gd name="connsiteX12" fmla="*/ 100542 w 239021"/>
              <a:gd name="connsiteY12" fmla="*/ 251354 h 264156"/>
              <a:gd name="connsiteX13" fmla="*/ 0 w 239021"/>
              <a:gd name="connsiteY13" fmla="*/ 201083 h 264156"/>
              <a:gd name="connsiteX14" fmla="*/ 0 w 239021"/>
              <a:gd name="connsiteY14" fmla="*/ 88640 h 264156"/>
              <a:gd name="connsiteX15" fmla="*/ 21013 w 239021"/>
              <a:gd name="connsiteY15" fmla="*/ 102678 h 264156"/>
              <a:gd name="connsiteX16" fmla="*/ 100542 w 239021"/>
              <a:gd name="connsiteY16" fmla="*/ 119393 h 264156"/>
              <a:gd name="connsiteX17" fmla="*/ 135442 w 239021"/>
              <a:gd name="connsiteY17" fmla="*/ 116565 h 264156"/>
              <a:gd name="connsiteX18" fmla="*/ 87974 w 239021"/>
              <a:gd name="connsiteY18" fmla="*/ 182232 h 264156"/>
              <a:gd name="connsiteX19" fmla="*/ 157096 w 239021"/>
              <a:gd name="connsiteY19" fmla="*/ 238786 h 264156"/>
              <a:gd name="connsiteX20" fmla="*/ 189860 w 239021"/>
              <a:gd name="connsiteY20" fmla="*/ 228330 h 264156"/>
              <a:gd name="connsiteX21" fmla="*/ 222700 w 239021"/>
              <a:gd name="connsiteY21" fmla="*/ 261157 h 264156"/>
              <a:gd name="connsiteX22" fmla="*/ 236022 w 239021"/>
              <a:gd name="connsiteY22" fmla="*/ 261627 h 264156"/>
              <a:gd name="connsiteX23" fmla="*/ 236492 w 239021"/>
              <a:gd name="connsiteY23" fmla="*/ 248305 h 264156"/>
              <a:gd name="connsiteX24" fmla="*/ 236022 w 239021"/>
              <a:gd name="connsiteY24" fmla="*/ 247835 h 264156"/>
              <a:gd name="connsiteX25" fmla="*/ 203195 w 239021"/>
              <a:gd name="connsiteY25" fmla="*/ 214996 h 264156"/>
              <a:gd name="connsiteX26" fmla="*/ 189862 w 239021"/>
              <a:gd name="connsiteY26" fmla="*/ 136135 h 264156"/>
              <a:gd name="connsiteX27" fmla="*/ 111001 w 239021"/>
              <a:gd name="connsiteY27" fmla="*/ 149468 h 264156"/>
              <a:gd name="connsiteX28" fmla="*/ 124334 w 239021"/>
              <a:gd name="connsiteY28" fmla="*/ 228329 h 264156"/>
              <a:gd name="connsiteX29" fmla="*/ 157096 w 239021"/>
              <a:gd name="connsiteY29" fmla="*/ 238786 h 264156"/>
              <a:gd name="connsiteX30" fmla="*/ 157096 w 239021"/>
              <a:gd name="connsiteY30" fmla="*/ 219935 h 264156"/>
              <a:gd name="connsiteX31" fmla="*/ 119393 w 239021"/>
              <a:gd name="connsiteY31" fmla="*/ 182232 h 264156"/>
              <a:gd name="connsiteX32" fmla="*/ 157096 w 239021"/>
              <a:gd name="connsiteY32" fmla="*/ 144529 h 264156"/>
              <a:gd name="connsiteX33" fmla="*/ 194799 w 239021"/>
              <a:gd name="connsiteY33" fmla="*/ 182232 h 264156"/>
              <a:gd name="connsiteX34" fmla="*/ 157096 w 239021"/>
              <a:gd name="connsiteY34" fmla="*/ 219935 h 264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39021" h="264156">
                <a:moveTo>
                  <a:pt x="100542" y="100542"/>
                </a:moveTo>
                <a:cubicBezTo>
                  <a:pt x="156066" y="100542"/>
                  <a:pt x="201083" y="78045"/>
                  <a:pt x="201083" y="50271"/>
                </a:cubicBezTo>
                <a:cubicBezTo>
                  <a:pt x="201083" y="22496"/>
                  <a:pt x="156066" y="0"/>
                  <a:pt x="100542" y="0"/>
                </a:cubicBezTo>
                <a:cubicBezTo>
                  <a:pt x="45018" y="0"/>
                  <a:pt x="0" y="22496"/>
                  <a:pt x="0" y="50271"/>
                </a:cubicBezTo>
                <a:cubicBezTo>
                  <a:pt x="0" y="78045"/>
                  <a:pt x="45018" y="100542"/>
                  <a:pt x="100542" y="100542"/>
                </a:cubicBezTo>
                <a:close/>
                <a:moveTo>
                  <a:pt x="180070" y="102678"/>
                </a:moveTo>
                <a:cubicBezTo>
                  <a:pt x="187665" y="98949"/>
                  <a:pt x="194730" y="94228"/>
                  <a:pt x="201083" y="88640"/>
                </a:cubicBezTo>
                <a:lnTo>
                  <a:pt x="201083" y="128907"/>
                </a:lnTo>
                <a:cubicBezTo>
                  <a:pt x="186975" y="117225"/>
                  <a:pt x="168793" y="111649"/>
                  <a:pt x="150561" y="113411"/>
                </a:cubicBezTo>
                <a:cubicBezTo>
                  <a:pt x="160752" y="110899"/>
                  <a:pt x="170646" y="107301"/>
                  <a:pt x="180070" y="102678"/>
                </a:cubicBezTo>
                <a:close/>
                <a:moveTo>
                  <a:pt x="87974" y="182232"/>
                </a:moveTo>
                <a:cubicBezTo>
                  <a:pt x="87974" y="212330"/>
                  <a:pt x="107444" y="238971"/>
                  <a:pt x="136121" y="248112"/>
                </a:cubicBezTo>
                <a:cubicBezTo>
                  <a:pt x="125061" y="250211"/>
                  <a:pt x="113072" y="251354"/>
                  <a:pt x="100542" y="251354"/>
                </a:cubicBezTo>
                <a:cubicBezTo>
                  <a:pt x="45018" y="251354"/>
                  <a:pt x="0" y="228858"/>
                  <a:pt x="0" y="201083"/>
                </a:cubicBezTo>
                <a:lnTo>
                  <a:pt x="0" y="88640"/>
                </a:lnTo>
                <a:cubicBezTo>
                  <a:pt x="6353" y="94228"/>
                  <a:pt x="13419" y="98949"/>
                  <a:pt x="21013" y="102678"/>
                </a:cubicBezTo>
                <a:cubicBezTo>
                  <a:pt x="42353" y="113336"/>
                  <a:pt x="70480" y="119393"/>
                  <a:pt x="100542" y="119393"/>
                </a:cubicBezTo>
                <a:cubicBezTo>
                  <a:pt x="112582" y="119393"/>
                  <a:pt x="124320" y="118426"/>
                  <a:pt x="135442" y="116565"/>
                </a:cubicBezTo>
                <a:cubicBezTo>
                  <a:pt x="107110" y="125920"/>
                  <a:pt x="87971" y="152394"/>
                  <a:pt x="87974" y="182232"/>
                </a:cubicBezTo>
                <a:close/>
                <a:moveTo>
                  <a:pt x="157096" y="238786"/>
                </a:moveTo>
                <a:cubicBezTo>
                  <a:pt x="168841" y="238804"/>
                  <a:pt x="180296" y="235147"/>
                  <a:pt x="189860" y="228330"/>
                </a:cubicBezTo>
                <a:lnTo>
                  <a:pt x="222700" y="261157"/>
                </a:lnTo>
                <a:cubicBezTo>
                  <a:pt x="226249" y="264965"/>
                  <a:pt x="232214" y="265176"/>
                  <a:pt x="236022" y="261627"/>
                </a:cubicBezTo>
                <a:cubicBezTo>
                  <a:pt x="239830" y="258078"/>
                  <a:pt x="240041" y="252115"/>
                  <a:pt x="236492" y="248305"/>
                </a:cubicBezTo>
                <a:cubicBezTo>
                  <a:pt x="236341" y="248143"/>
                  <a:pt x="236184" y="247986"/>
                  <a:pt x="236022" y="247835"/>
                </a:cubicBezTo>
                <a:lnTo>
                  <a:pt x="203195" y="214996"/>
                </a:lnTo>
                <a:cubicBezTo>
                  <a:pt x="221290" y="189537"/>
                  <a:pt x="215320" y="154230"/>
                  <a:pt x="189862" y="136135"/>
                </a:cubicBezTo>
                <a:cubicBezTo>
                  <a:pt x="164403" y="118040"/>
                  <a:pt x="129096" y="124009"/>
                  <a:pt x="111001" y="149468"/>
                </a:cubicBezTo>
                <a:cubicBezTo>
                  <a:pt x="92906" y="174926"/>
                  <a:pt x="98875" y="210234"/>
                  <a:pt x="124334" y="228329"/>
                </a:cubicBezTo>
                <a:cubicBezTo>
                  <a:pt x="133904" y="235132"/>
                  <a:pt x="145354" y="238786"/>
                  <a:pt x="157096" y="238786"/>
                </a:cubicBezTo>
                <a:close/>
                <a:moveTo>
                  <a:pt x="157096" y="219935"/>
                </a:moveTo>
                <a:cubicBezTo>
                  <a:pt x="136273" y="219935"/>
                  <a:pt x="119393" y="203055"/>
                  <a:pt x="119393" y="182232"/>
                </a:cubicBezTo>
                <a:cubicBezTo>
                  <a:pt x="119393" y="161408"/>
                  <a:pt x="136273" y="144529"/>
                  <a:pt x="157096" y="144529"/>
                </a:cubicBezTo>
                <a:cubicBezTo>
                  <a:pt x="177920" y="144529"/>
                  <a:pt x="194799" y="161408"/>
                  <a:pt x="194799" y="182232"/>
                </a:cubicBezTo>
                <a:cubicBezTo>
                  <a:pt x="194799" y="203055"/>
                  <a:pt x="177920" y="219935"/>
                  <a:pt x="157096" y="219935"/>
                </a:cubicBezTo>
                <a:close/>
              </a:path>
            </a:pathLst>
          </a:custGeom>
          <a:solidFill>
            <a:schemeClr val="bg1"/>
          </a:solidFill>
          <a:ln w="123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61" name="TextBox 7">
            <a:extLst>
              <a:ext uri="{FF2B5EF4-FFF2-40B4-BE49-F238E27FC236}">
                <a16:creationId xmlns:a16="http://schemas.microsoft.com/office/drawing/2014/main" id="{BCF379D8-0116-CA20-280B-C919D72AFF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514737" y="5252576"/>
            <a:ext cx="1391634" cy="69762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983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965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948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932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915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3897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2880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1864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65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/>
              </a:rPr>
              <a:t>Search</a:t>
            </a:r>
          </a:p>
          <a:p>
            <a:pPr marL="0" marR="0" lvl="0" indent="0" algn="ctr" defTabSz="365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Standard Northwind Health plan benefits</a:t>
            </a:r>
          </a:p>
        </p:txBody>
      </p:sp>
      <p:sp>
        <p:nvSpPr>
          <p:cNvPr id="83" name="Rounded Rectangle 5">
            <a:extLst>
              <a:ext uri="{FF2B5EF4-FFF2-40B4-BE49-F238E27FC236}">
                <a16:creationId xmlns:a16="http://schemas.microsoft.com/office/drawing/2014/main" id="{30DD9FD1-2A97-9B8C-9DC4-EC4DEBDB9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737555" y="4007641"/>
            <a:ext cx="5428710" cy="2261397"/>
          </a:xfrm>
          <a:prstGeom prst="roundRect">
            <a:avLst>
              <a:gd name="adj" fmla="val 6552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02" name="Straight Connector 101" descr="Line connecting from one section to the next.">
            <a:extLst>
              <a:ext uri="{FF2B5EF4-FFF2-40B4-BE49-F238E27FC236}">
                <a16:creationId xmlns:a16="http://schemas.microsoft.com/office/drawing/2014/main" id="{DB480E60-D9F5-B934-F332-C30F3DE1D34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2151497" y="5144122"/>
            <a:ext cx="586058" cy="0"/>
          </a:xfrm>
          <a:prstGeom prst="line">
            <a:avLst/>
          </a:prstGeom>
          <a:ln w="12700" cap="rnd">
            <a:solidFill>
              <a:srgbClr val="000000"/>
            </a:solidFill>
            <a:headEnd type="oval" w="med" len="med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6A236310-D96A-5BE5-5263-5DDBD8AAA4C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/>
        </p:nvGraphicFramePr>
        <p:xfrm>
          <a:off x="2937310" y="4223939"/>
          <a:ext cx="5029200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8182">
                  <a:extLst>
                    <a:ext uri="{9D8B030D-6E8A-4147-A177-3AD203B41FA5}">
                      <a16:colId xmlns:a16="http://schemas.microsoft.com/office/drawing/2014/main" val="1482892922"/>
                    </a:ext>
                  </a:extLst>
                </a:gridCol>
                <a:gridCol w="1441018">
                  <a:extLst>
                    <a:ext uri="{9D8B030D-6E8A-4147-A177-3AD203B41FA5}">
                      <a16:colId xmlns:a16="http://schemas.microsoft.com/office/drawing/2014/main" val="1298797298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500" b="0" u="none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Document 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32742" rtl="0" eaLnBrk="1" latinLnBrk="0" hangingPunct="1"/>
                      <a:r>
                        <a:rPr lang="en-US" sz="1500" b="0" u="none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Ranker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89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algn="l" defTabSz="932742" rtl="0" eaLnBrk="1" latinLnBrk="0" hangingPunct="1"/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 Health Standard Summary.pdf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8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32742" rtl="0" eaLnBrk="1" latinLnBrk="0" hangingPunct="1"/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A3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004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algn="l" defTabSz="932742" rtl="0" eaLnBrk="1" latinLnBrk="0" hangingPunct="1">
                        <a:buNone/>
                      </a:pPr>
                      <a:r>
                        <a:rPr lang="en-US" sz="1400" b="0" i="0" u="none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 Health Comparison.pdf</a:t>
                      </a:r>
                      <a:endParaRPr lang="en-US" sz="1400" b="0" i="0" u="non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r" defTabSz="932742" rtl="0" eaLnBrk="1" latinLnBrk="0" hangingPunct="1">
                        <a:buNone/>
                      </a:pPr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662334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lvl="0" algn="l" defTabSz="932742" rtl="0" eaLnBrk="1" latinLnBrk="0" hangingPunct="1">
                        <a:buNone/>
                      </a:pPr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FAQ: Northwind Enrollment &amp; Eligibility.pdf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r" defTabSz="932742" rtl="0" eaLnBrk="1" latinLnBrk="0" hangingPunct="1">
                        <a:buNone/>
                      </a:pPr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482149"/>
                  </a:ext>
                </a:extLst>
              </a:tr>
            </a:tbl>
          </a:graphicData>
        </a:graphic>
      </p:graphicFrame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7C374E6-0286-CEE1-D473-7D34DBE25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66265" y="2566220"/>
            <a:ext cx="293024" cy="0"/>
          </a:xfrm>
          <a:prstGeom prst="line">
            <a:avLst/>
          </a:prstGeom>
          <a:ln w="12700" cap="rnd">
            <a:solidFill>
              <a:srgbClr val="000000"/>
            </a:solidFill>
            <a:headEnd type="oval" w="med" len="med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5C0FBEB-3B70-5128-D7C2-AEC4832BB5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66265" y="5144122"/>
            <a:ext cx="293024" cy="0"/>
          </a:xfrm>
          <a:prstGeom prst="line">
            <a:avLst/>
          </a:prstGeom>
          <a:ln w="12700" cap="rnd">
            <a:solidFill>
              <a:srgbClr val="000000"/>
            </a:solidFill>
            <a:headEnd type="oval" w="med" len="med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E79358F-6F25-2DF4-30EA-E784C5B0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59289" y="2566220"/>
            <a:ext cx="0" cy="2577902"/>
          </a:xfrm>
          <a:prstGeom prst="line">
            <a:avLst/>
          </a:prstGeom>
          <a:ln w="12700" cap="rnd">
            <a:solidFill>
              <a:srgbClr val="000000"/>
            </a:solidFill>
            <a:headEnd type="none" w="med" len="med"/>
            <a:tailEnd type="non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 descr="Arrow connecting from one section to the next.">
            <a:extLst>
              <a:ext uri="{FF2B5EF4-FFF2-40B4-BE49-F238E27FC236}">
                <a16:creationId xmlns:a16="http://schemas.microsoft.com/office/drawing/2014/main" id="{B6FE7885-6BE4-E2D5-5088-4BC6B89823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8459289" y="3855171"/>
            <a:ext cx="504912" cy="0"/>
          </a:xfrm>
          <a:prstGeom prst="straightConnector1">
            <a:avLst/>
          </a:prstGeom>
          <a:ln w="12700" cap="rnd">
            <a:solidFill>
              <a:srgbClr val="000000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ounded Rectangle 5">
            <a:extLst>
              <a:ext uri="{FF2B5EF4-FFF2-40B4-BE49-F238E27FC236}">
                <a16:creationId xmlns:a16="http://schemas.microsoft.com/office/drawing/2014/main" id="{67D04CD1-7A1A-6F80-1BC9-B9C515EE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964201" y="1990252"/>
            <a:ext cx="3165453" cy="3729837"/>
          </a:xfrm>
          <a:prstGeom prst="roundRect">
            <a:avLst>
              <a:gd name="adj" fmla="val 5862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graphicFrame>
        <p:nvGraphicFramePr>
          <p:cNvPr id="98" name="Table 97">
            <a:extLst>
              <a:ext uri="{FF2B5EF4-FFF2-40B4-BE49-F238E27FC236}">
                <a16:creationId xmlns:a16="http://schemas.microsoft.com/office/drawing/2014/main" id="{B6B78B98-0637-6683-8143-1BC08E567A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/>
        </p:nvGraphicFramePr>
        <p:xfrm>
          <a:off x="9112326" y="2266868"/>
          <a:ext cx="2948056" cy="3170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3383">
                  <a:extLst>
                    <a:ext uri="{9D8B030D-6E8A-4147-A177-3AD203B41FA5}">
                      <a16:colId xmlns:a16="http://schemas.microsoft.com/office/drawing/2014/main" val="1482892922"/>
                    </a:ext>
                  </a:extLst>
                </a:gridCol>
                <a:gridCol w="1364673">
                  <a:extLst>
                    <a:ext uri="{9D8B030D-6E8A-4147-A177-3AD203B41FA5}">
                      <a16:colId xmlns:a16="http://schemas.microsoft.com/office/drawing/2014/main" val="1587990632"/>
                    </a:ext>
                  </a:extLst>
                </a:gridCol>
              </a:tblGrid>
              <a:tr h="486038">
                <a:tc>
                  <a:txBody>
                    <a:bodyPr/>
                    <a:lstStyle/>
                    <a:p>
                      <a:pPr algn="l"/>
                      <a:r>
                        <a:rPr lang="en-US" sz="1500" b="0" u="none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Document Key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500" b="0" u="none" kern="120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Ranker 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890008"/>
                  </a:ext>
                </a:extLst>
              </a:tr>
              <a:tr h="894928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 </a:t>
                      </a:r>
                      <a:b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 Standard Summary.pdf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674504"/>
                  </a:ext>
                </a:extLst>
              </a:tr>
              <a:tr h="894928">
                <a:tc>
                  <a:txBody>
                    <a:bodyPr/>
                    <a:lstStyle/>
                    <a:p>
                      <a:pPr marL="0" marR="0" lvl="0" indent="0" algn="l" defTabSz="93274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kern="12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 Health Comparison.pdf</a:t>
                      </a:r>
                      <a:endParaRPr lang="en-US" sz="1400" b="0" i="0" u="non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694257"/>
                  </a:ext>
                </a:extLst>
              </a:tr>
              <a:tr h="894928"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 Health Plus Summary.pdf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8E8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DC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80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6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B46F24-0605-F9F1-81B3-B51539B8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28600"/>
            <a:ext cx="6400800" cy="1197864"/>
          </a:xfrm>
        </p:spPr>
        <p:txBody>
          <a:bodyPr anchor="b">
            <a:normAutofit/>
          </a:bodyPr>
          <a:lstStyle/>
          <a:p>
            <a:r>
              <a:rPr lang="en-IN" dirty="0"/>
              <a:t>Demo - Architecture at a glance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2AAFF-63EA-8B0F-228B-F4D4B347408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1520" y="1739646"/>
            <a:ext cx="6400800" cy="4005072"/>
          </a:xfrm>
        </p:spPr>
        <p:txBody>
          <a:bodyPr>
            <a:normAutofit/>
          </a:bodyPr>
          <a:lstStyle/>
          <a:p>
            <a:r>
              <a:rPr lang="en-IN" dirty="0"/>
              <a:t>Primary Components</a:t>
            </a:r>
          </a:p>
          <a:p>
            <a:pPr lvl="1"/>
            <a:r>
              <a:rPr lang="en-IN" sz="1800" dirty="0"/>
              <a:t>FastAPI service (pro code) exposes `/perform-agentic-retrieval`</a:t>
            </a:r>
          </a:p>
          <a:p>
            <a:pPr lvl="1"/>
            <a:r>
              <a:rPr lang="en-US" sz="1800" dirty="0"/>
              <a:t>Azure AI Search index with text, vector, and semantic config</a:t>
            </a:r>
          </a:p>
          <a:p>
            <a:pPr lvl="1"/>
            <a:r>
              <a:rPr lang="en-IN" sz="1800" dirty="0"/>
              <a:t>Azure OpenAI for embeddings + LLM planning/answering</a:t>
            </a:r>
          </a:p>
          <a:p>
            <a:pPr lvl="1"/>
            <a:r>
              <a:rPr lang="en-US" sz="1800" dirty="0"/>
              <a:t>Knowledge agent created once and reused across requests</a:t>
            </a:r>
          </a:p>
          <a:p>
            <a:r>
              <a:rPr lang="en-US" dirty="0"/>
              <a:t>Returns: final answer, activity, and sources</a:t>
            </a:r>
          </a:p>
          <a:p>
            <a:pPr lvl="1"/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C99BC8-81E4-C6D1-8F05-FBADF0D71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19" y="996696"/>
            <a:ext cx="5012725" cy="50612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0635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7ED3C24-7146-6774-6F57-01DA0E420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Low code: Microsoft Copilot Studio integration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62D01D-C73D-F4F8-85AA-F257C872F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Use the same API via an action/custom connector so agents can call 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777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C96AA-4EED-DB41-CCFE-212BBC85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272" y="347472"/>
            <a:ext cx="9985248" cy="960120"/>
          </a:xfrm>
        </p:spPr>
        <p:txBody>
          <a:bodyPr anchor="b">
            <a:normAutofit/>
          </a:bodyPr>
          <a:lstStyle/>
          <a:p>
            <a:r>
              <a:rPr lang="en-IN" b="0" dirty="0"/>
              <a:t>Best practices &amp; pitfalls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231F5A-1492-2427-0978-BE2C271604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896750"/>
              </p:ext>
            </p:extLst>
          </p:nvPr>
        </p:nvGraphicFramePr>
        <p:xfrm>
          <a:off x="1033272" y="1563624"/>
          <a:ext cx="998524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9376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CEA21B1-3FE2-E5BC-1344-9EA5E9464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Resources and next steps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F9176F-A702-5E97-2B11-D24763279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82785" y="1085431"/>
            <a:ext cx="583700" cy="583700"/>
          </a:xfrm>
          <a:prstGeom prst="ellipse">
            <a:avLst/>
          </a:prstGeom>
          <a:gradFill flip="none" rotWithShape="1">
            <a:gsLst>
              <a:gs pos="80000">
                <a:srgbClr val="1774A7"/>
              </a:gs>
              <a:gs pos="0">
                <a:srgbClr val="2F848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42" name="Graphic 39">
            <a:extLst>
              <a:ext uri="{FF2B5EF4-FFF2-40B4-BE49-F238E27FC236}">
                <a16:creationId xmlns:a16="http://schemas.microsoft.com/office/drawing/2014/main" id="{9DAB23AD-8A6A-DE4F-B854-CB62D6888A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6149130" y="1265783"/>
            <a:ext cx="251010" cy="222998"/>
          </a:xfrm>
          <a:custGeom>
            <a:avLst/>
            <a:gdLst>
              <a:gd name="connsiteX0" fmla="*/ 69488 w 171443"/>
              <a:gd name="connsiteY0" fmla="*/ 149570 h 152310"/>
              <a:gd name="connsiteX1" fmla="*/ 82961 w 171443"/>
              <a:gd name="connsiteY1" fmla="*/ 149470 h 152310"/>
              <a:gd name="connsiteX2" fmla="*/ 82861 w 171443"/>
              <a:gd name="connsiteY2" fmla="*/ 135997 h 152310"/>
              <a:gd name="connsiteX3" fmla="*/ 31711 w 171443"/>
              <a:gd name="connsiteY3" fmla="*/ 85609 h 152310"/>
              <a:gd name="connsiteX4" fmla="*/ 161918 w 171443"/>
              <a:gd name="connsiteY4" fmla="*/ 85609 h 152310"/>
              <a:gd name="connsiteX5" fmla="*/ 171443 w 171443"/>
              <a:gd name="connsiteY5" fmla="*/ 76084 h 152310"/>
              <a:gd name="connsiteX6" fmla="*/ 161918 w 171443"/>
              <a:gd name="connsiteY6" fmla="*/ 66559 h 152310"/>
              <a:gd name="connsiteX7" fmla="*/ 31778 w 171443"/>
              <a:gd name="connsiteY7" fmla="*/ 66559 h 152310"/>
              <a:gd name="connsiteX8" fmla="*/ 82870 w 171443"/>
              <a:gd name="connsiteY8" fmla="*/ 16201 h 152310"/>
              <a:gd name="connsiteX9" fmla="*/ 82752 w 171443"/>
              <a:gd name="connsiteY9" fmla="*/ 2731 h 152310"/>
              <a:gd name="connsiteX10" fmla="*/ 69497 w 171443"/>
              <a:gd name="connsiteY10" fmla="*/ 2637 h 152310"/>
              <a:gd name="connsiteX11" fmla="*/ 3546 w 171443"/>
              <a:gd name="connsiteY11" fmla="*/ 67617 h 152310"/>
              <a:gd name="connsiteX12" fmla="*/ 3429 w 171443"/>
              <a:gd name="connsiteY12" fmla="*/ 84454 h 152310"/>
              <a:gd name="connsiteX13" fmla="*/ 3546 w 171443"/>
              <a:gd name="connsiteY13" fmla="*/ 84571 h 152310"/>
              <a:gd name="connsiteX14" fmla="*/ 69497 w 171443"/>
              <a:gd name="connsiteY14" fmla="*/ 149560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1443" h="152310">
                <a:moveTo>
                  <a:pt x="69488" y="149570"/>
                </a:moveTo>
                <a:cubicBezTo>
                  <a:pt x="73236" y="153263"/>
                  <a:pt x="79268" y="153218"/>
                  <a:pt x="82961" y="149470"/>
                </a:cubicBezTo>
                <a:cubicBezTo>
                  <a:pt x="86653" y="145722"/>
                  <a:pt x="86609" y="139689"/>
                  <a:pt x="82861" y="135997"/>
                </a:cubicBezTo>
                <a:lnTo>
                  <a:pt x="31711" y="85609"/>
                </a:lnTo>
                <a:lnTo>
                  <a:pt x="161918" y="85609"/>
                </a:lnTo>
                <a:cubicBezTo>
                  <a:pt x="167179" y="85609"/>
                  <a:pt x="171443" y="81345"/>
                  <a:pt x="171443" y="76084"/>
                </a:cubicBezTo>
                <a:cubicBezTo>
                  <a:pt x="171443" y="70824"/>
                  <a:pt x="167179" y="66559"/>
                  <a:pt x="161918" y="66559"/>
                </a:cubicBezTo>
                <a:lnTo>
                  <a:pt x="31778" y="66559"/>
                </a:lnTo>
                <a:lnTo>
                  <a:pt x="82870" y="16201"/>
                </a:lnTo>
                <a:cubicBezTo>
                  <a:pt x="86557" y="12448"/>
                  <a:pt x="86504" y="6418"/>
                  <a:pt x="82752" y="2731"/>
                </a:cubicBezTo>
                <a:cubicBezTo>
                  <a:pt x="79083" y="-874"/>
                  <a:pt x="73216" y="-915"/>
                  <a:pt x="69497" y="2637"/>
                </a:cubicBezTo>
                <a:lnTo>
                  <a:pt x="3546" y="67617"/>
                </a:lnTo>
                <a:cubicBezTo>
                  <a:pt x="-1136" y="72234"/>
                  <a:pt x="-1188" y="79772"/>
                  <a:pt x="3429" y="84454"/>
                </a:cubicBezTo>
                <a:cubicBezTo>
                  <a:pt x="3468" y="84493"/>
                  <a:pt x="3507" y="84532"/>
                  <a:pt x="3546" y="84571"/>
                </a:cubicBezTo>
                <a:lnTo>
                  <a:pt x="69497" y="14956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4FDC404-0601-AF88-B753-DFEA0553EFF8}"/>
              </a:ext>
            </a:extLst>
          </p:cNvPr>
          <p:cNvSpPr txBox="1"/>
          <p:nvPr/>
        </p:nvSpPr>
        <p:spPr>
          <a:xfrm>
            <a:off x="6820189" y="1072069"/>
            <a:ext cx="4190711" cy="610424"/>
          </a:xfrm>
          <a:prstGeom prst="rect">
            <a:avLst/>
          </a:prstGeom>
          <a:noFill/>
          <a:ln w="19050" cap="rnd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449">
              <a:spcBef>
                <a:spcPts val="200"/>
              </a:spcBef>
              <a:defRPr sz="2400">
                <a:gradFill>
                  <a:gsLst>
                    <a:gs pos="20280">
                      <a:srgbClr val="000000"/>
                    </a:gs>
                    <a:gs pos="41958">
                      <a:srgbClr val="000000"/>
                    </a:gs>
                  </a:gsLst>
                  <a:lin ang="0" scaled="0"/>
                </a:gra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3244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Get Started with Azure AI Search</a:t>
            </a:r>
          </a:p>
          <a:p>
            <a:pPr marL="0" marR="0" lvl="0" indent="0" algn="l" defTabSz="93244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 w="3175">
                  <a:noFill/>
                </a:ln>
                <a:gradFill flip="none" rotWithShape="1">
                  <a:gsLst>
                    <a:gs pos="100000">
                      <a:srgbClr val="318581"/>
                    </a:gs>
                    <a:gs pos="0">
                      <a:srgbClr val="F65567"/>
                    </a:gs>
                    <a:gs pos="32000">
                      <a:srgbClr val="AC35AF"/>
                    </a:gs>
                    <a:gs pos="68000">
                      <a:srgbClr val="0A6BB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aka.ms/</a:t>
            </a:r>
            <a:r>
              <a:rPr kumimoji="0" lang="en-US" sz="1800" b="1" i="0" u="none" strike="noStrike" kern="1200" cap="none" spc="0" normalizeH="0" baseline="0" noProof="0" dirty="0" err="1">
                <a:ln w="3175">
                  <a:noFill/>
                </a:ln>
                <a:gradFill flip="none" rotWithShape="1">
                  <a:gsLst>
                    <a:gs pos="100000">
                      <a:srgbClr val="318581"/>
                    </a:gs>
                    <a:gs pos="0">
                      <a:srgbClr val="F65567"/>
                    </a:gs>
                    <a:gs pos="32000">
                      <a:srgbClr val="AC35AF"/>
                    </a:gs>
                    <a:gs pos="68000">
                      <a:srgbClr val="0A6BB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AISearch</a:t>
            </a:r>
            <a:r>
              <a:rPr kumimoji="0" lang="en-US" sz="1800" b="1" i="0" u="none" strike="noStrike" kern="1200" cap="none" spc="0" normalizeH="0" baseline="0" noProof="0" dirty="0">
                <a:ln w="3175">
                  <a:noFill/>
                </a:ln>
                <a:gradFill flip="none" rotWithShape="1">
                  <a:gsLst>
                    <a:gs pos="100000">
                      <a:srgbClr val="318581"/>
                    </a:gs>
                    <a:gs pos="0">
                      <a:srgbClr val="F65567"/>
                    </a:gs>
                    <a:gs pos="32000">
                      <a:srgbClr val="AC35AF"/>
                    </a:gs>
                    <a:gs pos="68000">
                      <a:srgbClr val="0A6BB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-new</a:t>
            </a:r>
            <a:r>
              <a:rPr kumimoji="0" lang="en-US" sz="1800" b="1" i="0" u="none" strike="noStrike" kern="1200" cap="none" spc="0" normalizeH="0" baseline="0" noProof="0" dirty="0">
                <a:ln w="3175">
                  <a:noFill/>
                </a:ln>
                <a:gradFill flip="none" rotWithShape="1">
                  <a:gsLst>
                    <a:gs pos="100000">
                      <a:srgbClr val="318581"/>
                    </a:gs>
                    <a:gs pos="0">
                      <a:srgbClr val="F65567"/>
                    </a:gs>
                    <a:gs pos="32000">
                      <a:srgbClr val="AC35AF"/>
                    </a:gs>
                    <a:gs pos="68000">
                      <a:srgbClr val="0A6BB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0C1FBB-09FC-5309-055A-FA2E078ED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82785" y="2509669"/>
            <a:ext cx="583700" cy="583700"/>
          </a:xfrm>
          <a:prstGeom prst="ellipse">
            <a:avLst/>
          </a:prstGeom>
          <a:gradFill flip="none" rotWithShape="1">
            <a:gsLst>
              <a:gs pos="80000">
                <a:srgbClr val="654DB4"/>
              </a:gs>
              <a:gs pos="0">
                <a:srgbClr val="1774A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41" name="Graphic 39">
            <a:extLst>
              <a:ext uri="{FF2B5EF4-FFF2-40B4-BE49-F238E27FC236}">
                <a16:creationId xmlns:a16="http://schemas.microsoft.com/office/drawing/2014/main" id="{75FDE421-7292-27EB-16BB-CF2433D9A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6149130" y="2690020"/>
            <a:ext cx="251010" cy="222998"/>
          </a:xfrm>
          <a:custGeom>
            <a:avLst/>
            <a:gdLst>
              <a:gd name="connsiteX0" fmla="*/ 69488 w 171443"/>
              <a:gd name="connsiteY0" fmla="*/ 149570 h 152310"/>
              <a:gd name="connsiteX1" fmla="*/ 82961 w 171443"/>
              <a:gd name="connsiteY1" fmla="*/ 149470 h 152310"/>
              <a:gd name="connsiteX2" fmla="*/ 82861 w 171443"/>
              <a:gd name="connsiteY2" fmla="*/ 135997 h 152310"/>
              <a:gd name="connsiteX3" fmla="*/ 31711 w 171443"/>
              <a:gd name="connsiteY3" fmla="*/ 85609 h 152310"/>
              <a:gd name="connsiteX4" fmla="*/ 161918 w 171443"/>
              <a:gd name="connsiteY4" fmla="*/ 85609 h 152310"/>
              <a:gd name="connsiteX5" fmla="*/ 171443 w 171443"/>
              <a:gd name="connsiteY5" fmla="*/ 76084 h 152310"/>
              <a:gd name="connsiteX6" fmla="*/ 161918 w 171443"/>
              <a:gd name="connsiteY6" fmla="*/ 66559 h 152310"/>
              <a:gd name="connsiteX7" fmla="*/ 31778 w 171443"/>
              <a:gd name="connsiteY7" fmla="*/ 66559 h 152310"/>
              <a:gd name="connsiteX8" fmla="*/ 82870 w 171443"/>
              <a:gd name="connsiteY8" fmla="*/ 16201 h 152310"/>
              <a:gd name="connsiteX9" fmla="*/ 82752 w 171443"/>
              <a:gd name="connsiteY9" fmla="*/ 2731 h 152310"/>
              <a:gd name="connsiteX10" fmla="*/ 69497 w 171443"/>
              <a:gd name="connsiteY10" fmla="*/ 2637 h 152310"/>
              <a:gd name="connsiteX11" fmla="*/ 3546 w 171443"/>
              <a:gd name="connsiteY11" fmla="*/ 67617 h 152310"/>
              <a:gd name="connsiteX12" fmla="*/ 3429 w 171443"/>
              <a:gd name="connsiteY12" fmla="*/ 84454 h 152310"/>
              <a:gd name="connsiteX13" fmla="*/ 3546 w 171443"/>
              <a:gd name="connsiteY13" fmla="*/ 84571 h 152310"/>
              <a:gd name="connsiteX14" fmla="*/ 69497 w 171443"/>
              <a:gd name="connsiteY14" fmla="*/ 149560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1443" h="152310">
                <a:moveTo>
                  <a:pt x="69488" y="149570"/>
                </a:moveTo>
                <a:cubicBezTo>
                  <a:pt x="73236" y="153263"/>
                  <a:pt x="79268" y="153218"/>
                  <a:pt x="82961" y="149470"/>
                </a:cubicBezTo>
                <a:cubicBezTo>
                  <a:pt x="86653" y="145722"/>
                  <a:pt x="86609" y="139689"/>
                  <a:pt x="82861" y="135997"/>
                </a:cubicBezTo>
                <a:lnTo>
                  <a:pt x="31711" y="85609"/>
                </a:lnTo>
                <a:lnTo>
                  <a:pt x="161918" y="85609"/>
                </a:lnTo>
                <a:cubicBezTo>
                  <a:pt x="167179" y="85609"/>
                  <a:pt x="171443" y="81345"/>
                  <a:pt x="171443" y="76084"/>
                </a:cubicBezTo>
                <a:cubicBezTo>
                  <a:pt x="171443" y="70824"/>
                  <a:pt x="167179" y="66559"/>
                  <a:pt x="161918" y="66559"/>
                </a:cubicBezTo>
                <a:lnTo>
                  <a:pt x="31778" y="66559"/>
                </a:lnTo>
                <a:lnTo>
                  <a:pt x="82870" y="16201"/>
                </a:lnTo>
                <a:cubicBezTo>
                  <a:pt x="86557" y="12448"/>
                  <a:pt x="86504" y="6418"/>
                  <a:pt x="82752" y="2731"/>
                </a:cubicBezTo>
                <a:cubicBezTo>
                  <a:pt x="79083" y="-874"/>
                  <a:pt x="73216" y="-915"/>
                  <a:pt x="69497" y="2637"/>
                </a:cubicBezTo>
                <a:lnTo>
                  <a:pt x="3546" y="67617"/>
                </a:lnTo>
                <a:cubicBezTo>
                  <a:pt x="-1136" y="72234"/>
                  <a:pt x="-1188" y="79772"/>
                  <a:pt x="3429" y="84454"/>
                </a:cubicBezTo>
                <a:cubicBezTo>
                  <a:pt x="3468" y="84493"/>
                  <a:pt x="3507" y="84532"/>
                  <a:pt x="3546" y="84571"/>
                </a:cubicBezTo>
                <a:lnTo>
                  <a:pt x="69497" y="14956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D8208A-5E9A-A11D-A8EB-B3E8A7162969}"/>
              </a:ext>
            </a:extLst>
          </p:cNvPr>
          <p:cNvSpPr txBox="1"/>
          <p:nvPr/>
        </p:nvSpPr>
        <p:spPr>
          <a:xfrm>
            <a:off x="6820189" y="2357808"/>
            <a:ext cx="4190711" cy="887422"/>
          </a:xfrm>
          <a:prstGeom prst="rect">
            <a:avLst/>
          </a:prstGeom>
          <a:noFill/>
          <a:ln w="19050" cap="rnd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449">
              <a:spcBef>
                <a:spcPts val="200"/>
              </a:spcBef>
              <a:defRPr sz="2400">
                <a:gradFill>
                  <a:gsLst>
                    <a:gs pos="20280">
                      <a:srgbClr val="000000"/>
                    </a:gs>
                    <a:gs pos="41958">
                      <a:srgbClr val="000000"/>
                    </a:gs>
                  </a:gsLst>
                  <a:lin ang="0" scaled="0"/>
                </a:gra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3244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Segoe UI Semibold"/>
              </a:rPr>
              <a:t>Demo Repository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marL="0" marR="0" lvl="0" indent="0" algn="l" defTabSz="93244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 w="3175">
                  <a:noFill/>
                </a:ln>
                <a:gradFill flip="none" rotWithShape="1">
                  <a:gsLst>
                    <a:gs pos="100000">
                      <a:srgbClr val="318581"/>
                    </a:gs>
                    <a:gs pos="0">
                      <a:srgbClr val="F65567"/>
                    </a:gs>
                    <a:gs pos="32000">
                      <a:srgbClr val="AC35AF"/>
                    </a:gs>
                    <a:gs pos="68000">
                      <a:srgbClr val="0A6BB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  <a:hlinkClick r:id="rId4"/>
              </a:rPr>
              <a:t>https://github.com/bhushang19/agentic-retrieval-azure-search</a:t>
            </a:r>
            <a:endParaRPr kumimoji="0" lang="en-US" sz="1800" b="1" i="0" u="none" strike="noStrike" kern="1200" cap="none" spc="0" normalizeH="0" baseline="0" noProof="0" dirty="0">
              <a:ln w="3175">
                <a:noFill/>
              </a:ln>
              <a:gradFill flip="none" rotWithShape="1">
                <a:gsLst>
                  <a:gs pos="100000">
                    <a:srgbClr val="318581"/>
                  </a:gs>
                  <a:gs pos="0">
                    <a:srgbClr val="F65567"/>
                  </a:gs>
                  <a:gs pos="32000">
                    <a:srgbClr val="AC35AF"/>
                  </a:gs>
                  <a:gs pos="68000">
                    <a:srgbClr val="0A6BBA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43" name="Graphic 39">
            <a:extLst>
              <a:ext uri="{FF2B5EF4-FFF2-40B4-BE49-F238E27FC236}">
                <a16:creationId xmlns:a16="http://schemas.microsoft.com/office/drawing/2014/main" id="{0E62E89B-DE7B-1570-110C-7B3A5F58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6149131" y="4114258"/>
            <a:ext cx="251010" cy="222998"/>
          </a:xfrm>
          <a:custGeom>
            <a:avLst/>
            <a:gdLst>
              <a:gd name="connsiteX0" fmla="*/ 69488 w 171443"/>
              <a:gd name="connsiteY0" fmla="*/ 149570 h 152310"/>
              <a:gd name="connsiteX1" fmla="*/ 82961 w 171443"/>
              <a:gd name="connsiteY1" fmla="*/ 149470 h 152310"/>
              <a:gd name="connsiteX2" fmla="*/ 82861 w 171443"/>
              <a:gd name="connsiteY2" fmla="*/ 135997 h 152310"/>
              <a:gd name="connsiteX3" fmla="*/ 31711 w 171443"/>
              <a:gd name="connsiteY3" fmla="*/ 85609 h 152310"/>
              <a:gd name="connsiteX4" fmla="*/ 161918 w 171443"/>
              <a:gd name="connsiteY4" fmla="*/ 85609 h 152310"/>
              <a:gd name="connsiteX5" fmla="*/ 171443 w 171443"/>
              <a:gd name="connsiteY5" fmla="*/ 76084 h 152310"/>
              <a:gd name="connsiteX6" fmla="*/ 161918 w 171443"/>
              <a:gd name="connsiteY6" fmla="*/ 66559 h 152310"/>
              <a:gd name="connsiteX7" fmla="*/ 31778 w 171443"/>
              <a:gd name="connsiteY7" fmla="*/ 66559 h 152310"/>
              <a:gd name="connsiteX8" fmla="*/ 82870 w 171443"/>
              <a:gd name="connsiteY8" fmla="*/ 16201 h 152310"/>
              <a:gd name="connsiteX9" fmla="*/ 82752 w 171443"/>
              <a:gd name="connsiteY9" fmla="*/ 2731 h 152310"/>
              <a:gd name="connsiteX10" fmla="*/ 69497 w 171443"/>
              <a:gd name="connsiteY10" fmla="*/ 2637 h 152310"/>
              <a:gd name="connsiteX11" fmla="*/ 3546 w 171443"/>
              <a:gd name="connsiteY11" fmla="*/ 67617 h 152310"/>
              <a:gd name="connsiteX12" fmla="*/ 3429 w 171443"/>
              <a:gd name="connsiteY12" fmla="*/ 84454 h 152310"/>
              <a:gd name="connsiteX13" fmla="*/ 3546 w 171443"/>
              <a:gd name="connsiteY13" fmla="*/ 84571 h 152310"/>
              <a:gd name="connsiteX14" fmla="*/ 69497 w 171443"/>
              <a:gd name="connsiteY14" fmla="*/ 149560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1443" h="152310">
                <a:moveTo>
                  <a:pt x="69488" y="149570"/>
                </a:moveTo>
                <a:cubicBezTo>
                  <a:pt x="73236" y="153263"/>
                  <a:pt x="79268" y="153218"/>
                  <a:pt x="82961" y="149470"/>
                </a:cubicBezTo>
                <a:cubicBezTo>
                  <a:pt x="86653" y="145722"/>
                  <a:pt x="86609" y="139689"/>
                  <a:pt x="82861" y="135997"/>
                </a:cubicBezTo>
                <a:lnTo>
                  <a:pt x="31711" y="85609"/>
                </a:lnTo>
                <a:lnTo>
                  <a:pt x="161918" y="85609"/>
                </a:lnTo>
                <a:cubicBezTo>
                  <a:pt x="167179" y="85609"/>
                  <a:pt x="171443" y="81345"/>
                  <a:pt x="171443" y="76084"/>
                </a:cubicBezTo>
                <a:cubicBezTo>
                  <a:pt x="171443" y="70824"/>
                  <a:pt x="167179" y="66559"/>
                  <a:pt x="161918" y="66559"/>
                </a:cubicBezTo>
                <a:lnTo>
                  <a:pt x="31778" y="66559"/>
                </a:lnTo>
                <a:lnTo>
                  <a:pt x="82870" y="16201"/>
                </a:lnTo>
                <a:cubicBezTo>
                  <a:pt x="86557" y="12448"/>
                  <a:pt x="86504" y="6418"/>
                  <a:pt x="82752" y="2731"/>
                </a:cubicBezTo>
                <a:cubicBezTo>
                  <a:pt x="79083" y="-874"/>
                  <a:pt x="73216" y="-915"/>
                  <a:pt x="69497" y="2637"/>
                </a:cubicBezTo>
                <a:lnTo>
                  <a:pt x="3546" y="67617"/>
                </a:lnTo>
                <a:cubicBezTo>
                  <a:pt x="-1136" y="72234"/>
                  <a:pt x="-1188" y="79772"/>
                  <a:pt x="3429" y="84454"/>
                </a:cubicBezTo>
                <a:cubicBezTo>
                  <a:pt x="3468" y="84493"/>
                  <a:pt x="3507" y="84532"/>
                  <a:pt x="3546" y="84571"/>
                </a:cubicBezTo>
                <a:lnTo>
                  <a:pt x="69497" y="14956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E434AFC-7988-EAE5-912E-DA9D9EBA9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82785" y="3933907"/>
            <a:ext cx="583700" cy="583700"/>
          </a:xfrm>
          <a:prstGeom prst="ellipse">
            <a:avLst/>
          </a:prstGeom>
          <a:gradFill flip="none" rotWithShape="1">
            <a:gsLst>
              <a:gs pos="80000">
                <a:srgbClr val="EE526F"/>
              </a:gs>
              <a:gs pos="0">
                <a:srgbClr val="C8419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44" name="Graphic 39">
            <a:extLst>
              <a:ext uri="{FF2B5EF4-FFF2-40B4-BE49-F238E27FC236}">
                <a16:creationId xmlns:a16="http://schemas.microsoft.com/office/drawing/2014/main" id="{206ACF2A-BEF7-19A4-C96E-758F16874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6149131" y="4114258"/>
            <a:ext cx="251010" cy="222998"/>
          </a:xfrm>
          <a:custGeom>
            <a:avLst/>
            <a:gdLst>
              <a:gd name="connsiteX0" fmla="*/ 69488 w 171443"/>
              <a:gd name="connsiteY0" fmla="*/ 149570 h 152310"/>
              <a:gd name="connsiteX1" fmla="*/ 82961 w 171443"/>
              <a:gd name="connsiteY1" fmla="*/ 149470 h 152310"/>
              <a:gd name="connsiteX2" fmla="*/ 82861 w 171443"/>
              <a:gd name="connsiteY2" fmla="*/ 135997 h 152310"/>
              <a:gd name="connsiteX3" fmla="*/ 31711 w 171443"/>
              <a:gd name="connsiteY3" fmla="*/ 85609 h 152310"/>
              <a:gd name="connsiteX4" fmla="*/ 161918 w 171443"/>
              <a:gd name="connsiteY4" fmla="*/ 85609 h 152310"/>
              <a:gd name="connsiteX5" fmla="*/ 171443 w 171443"/>
              <a:gd name="connsiteY5" fmla="*/ 76084 h 152310"/>
              <a:gd name="connsiteX6" fmla="*/ 161918 w 171443"/>
              <a:gd name="connsiteY6" fmla="*/ 66559 h 152310"/>
              <a:gd name="connsiteX7" fmla="*/ 31778 w 171443"/>
              <a:gd name="connsiteY7" fmla="*/ 66559 h 152310"/>
              <a:gd name="connsiteX8" fmla="*/ 82870 w 171443"/>
              <a:gd name="connsiteY8" fmla="*/ 16201 h 152310"/>
              <a:gd name="connsiteX9" fmla="*/ 82752 w 171443"/>
              <a:gd name="connsiteY9" fmla="*/ 2731 h 152310"/>
              <a:gd name="connsiteX10" fmla="*/ 69497 w 171443"/>
              <a:gd name="connsiteY10" fmla="*/ 2637 h 152310"/>
              <a:gd name="connsiteX11" fmla="*/ 3546 w 171443"/>
              <a:gd name="connsiteY11" fmla="*/ 67617 h 152310"/>
              <a:gd name="connsiteX12" fmla="*/ 3429 w 171443"/>
              <a:gd name="connsiteY12" fmla="*/ 84454 h 152310"/>
              <a:gd name="connsiteX13" fmla="*/ 3546 w 171443"/>
              <a:gd name="connsiteY13" fmla="*/ 84571 h 152310"/>
              <a:gd name="connsiteX14" fmla="*/ 69497 w 171443"/>
              <a:gd name="connsiteY14" fmla="*/ 149560 h 152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1443" h="152310">
                <a:moveTo>
                  <a:pt x="69488" y="149570"/>
                </a:moveTo>
                <a:cubicBezTo>
                  <a:pt x="73236" y="153263"/>
                  <a:pt x="79268" y="153218"/>
                  <a:pt x="82961" y="149470"/>
                </a:cubicBezTo>
                <a:cubicBezTo>
                  <a:pt x="86653" y="145722"/>
                  <a:pt x="86609" y="139689"/>
                  <a:pt x="82861" y="135997"/>
                </a:cubicBezTo>
                <a:lnTo>
                  <a:pt x="31711" y="85609"/>
                </a:lnTo>
                <a:lnTo>
                  <a:pt x="161918" y="85609"/>
                </a:lnTo>
                <a:cubicBezTo>
                  <a:pt x="167179" y="85609"/>
                  <a:pt x="171443" y="81345"/>
                  <a:pt x="171443" y="76084"/>
                </a:cubicBezTo>
                <a:cubicBezTo>
                  <a:pt x="171443" y="70824"/>
                  <a:pt x="167179" y="66559"/>
                  <a:pt x="161918" y="66559"/>
                </a:cubicBezTo>
                <a:lnTo>
                  <a:pt x="31778" y="66559"/>
                </a:lnTo>
                <a:lnTo>
                  <a:pt x="82870" y="16201"/>
                </a:lnTo>
                <a:cubicBezTo>
                  <a:pt x="86557" y="12448"/>
                  <a:pt x="86504" y="6418"/>
                  <a:pt x="82752" y="2731"/>
                </a:cubicBezTo>
                <a:cubicBezTo>
                  <a:pt x="79083" y="-874"/>
                  <a:pt x="73216" y="-915"/>
                  <a:pt x="69497" y="2637"/>
                </a:cubicBezTo>
                <a:lnTo>
                  <a:pt x="3546" y="67617"/>
                </a:lnTo>
                <a:cubicBezTo>
                  <a:pt x="-1136" y="72234"/>
                  <a:pt x="-1188" y="79772"/>
                  <a:pt x="3429" y="84454"/>
                </a:cubicBezTo>
                <a:cubicBezTo>
                  <a:pt x="3468" y="84493"/>
                  <a:pt x="3507" y="84532"/>
                  <a:pt x="3546" y="84571"/>
                </a:cubicBezTo>
                <a:lnTo>
                  <a:pt x="69497" y="14956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1D815F-7470-DCEB-4C73-A46232714D8D}"/>
              </a:ext>
            </a:extLst>
          </p:cNvPr>
          <p:cNvSpPr txBox="1"/>
          <p:nvPr/>
        </p:nvSpPr>
        <p:spPr>
          <a:xfrm>
            <a:off x="6820189" y="3920545"/>
            <a:ext cx="4190711" cy="610424"/>
          </a:xfrm>
          <a:prstGeom prst="rect">
            <a:avLst/>
          </a:prstGeom>
          <a:noFill/>
          <a:ln w="19050" cap="rnd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449">
              <a:spcBef>
                <a:spcPts val="200"/>
              </a:spcBef>
              <a:defRPr sz="2400">
                <a:gradFill>
                  <a:gsLst>
                    <a:gs pos="20280">
                      <a:srgbClr val="000000"/>
                    </a:gs>
                    <a:gs pos="41958">
                      <a:srgbClr val="000000"/>
                    </a:gs>
                  </a:gsLst>
                  <a:lin ang="0" scaled="0"/>
                </a:gra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l" defTabSz="93244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Take the Azure AI Learn Courses</a:t>
            </a:r>
          </a:p>
          <a:p>
            <a:pPr marL="0" marR="0" lvl="0" indent="0" algn="l" defTabSz="93244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 w="3175">
                  <a:noFill/>
                </a:ln>
                <a:gradFill flip="none" rotWithShape="1">
                  <a:gsLst>
                    <a:gs pos="100000">
                      <a:srgbClr val="318581"/>
                    </a:gs>
                    <a:gs pos="0">
                      <a:srgbClr val="F65567"/>
                    </a:gs>
                    <a:gs pos="32000">
                      <a:srgbClr val="AC35AF"/>
                    </a:gs>
                    <a:gs pos="68000">
                      <a:srgbClr val="0A6BB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aka.ms/</a:t>
            </a:r>
            <a:r>
              <a:rPr kumimoji="0" lang="en-US" sz="1800" b="1" i="0" u="none" strike="noStrike" kern="1200" cap="none" spc="0" normalizeH="0" baseline="0" noProof="0" dirty="0" err="1">
                <a:ln w="3175">
                  <a:noFill/>
                </a:ln>
                <a:gradFill flip="none" rotWithShape="1">
                  <a:gsLst>
                    <a:gs pos="100000">
                      <a:srgbClr val="318581"/>
                    </a:gs>
                    <a:gs pos="0">
                      <a:srgbClr val="F65567"/>
                    </a:gs>
                    <a:gs pos="32000">
                      <a:srgbClr val="AC35AF"/>
                    </a:gs>
                    <a:gs pos="68000">
                      <a:srgbClr val="0A6BB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CreateAgenticAISolutions</a:t>
            </a:r>
            <a:endParaRPr kumimoji="0" lang="en-US" sz="1800" b="1" i="0" u="none" strike="noStrike" kern="1200" cap="none" spc="0" normalizeH="0" baseline="0" noProof="0" dirty="0">
              <a:ln w="3175">
                <a:noFill/>
              </a:ln>
              <a:gradFill flip="none" rotWithShape="1">
                <a:gsLst>
                  <a:gs pos="100000">
                    <a:srgbClr val="318581"/>
                  </a:gs>
                  <a:gs pos="0">
                    <a:srgbClr val="F65567"/>
                  </a:gs>
                  <a:gs pos="32000">
                    <a:srgbClr val="AC35AF"/>
                  </a:gs>
                  <a:gs pos="68000">
                    <a:srgbClr val="0A6BBA"/>
                  </a:gs>
                </a:gsLst>
                <a:path path="circle">
                  <a:fillToRect l="100000" t="100000"/>
                </a:path>
                <a:tileRect r="-100000" b="-100000"/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2D471D-9A18-5A07-7011-57E98CE69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0869561" y="0"/>
            <a:ext cx="1322439" cy="427532"/>
          </a:xfrm>
          <a:prstGeom prst="rect">
            <a:avLst/>
          </a:prstGeom>
          <a:solidFill>
            <a:srgbClr val="F4364C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9144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Option 1</a:t>
            </a: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 Semibold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73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09E9D4-15FF-D7BF-7405-497C0023B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2596896"/>
            <a:ext cx="8933688" cy="3566160"/>
          </a:xfrm>
        </p:spPr>
        <p:txBody>
          <a:bodyPr anchor="b">
            <a:normAutofit/>
          </a:bodyPr>
          <a:lstStyle/>
          <a:p>
            <a:r>
              <a:rPr lang="en-IN" dirty="0"/>
              <a:t>QnA</a:t>
            </a:r>
          </a:p>
        </p:txBody>
      </p:sp>
    </p:spTree>
    <p:extLst>
      <p:ext uri="{BB962C8B-B14F-4D97-AF65-F5344CB8AC3E}">
        <p14:creationId xmlns:p14="http://schemas.microsoft.com/office/powerpoint/2010/main" val="4147318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CD8B3-5526-1574-8292-D0DF0A2F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029968"/>
            <a:ext cx="4398264" cy="2825496"/>
          </a:xfrm>
        </p:spPr>
        <p:txBody>
          <a:bodyPr anchor="ctr">
            <a:normAutofit/>
          </a:bodyPr>
          <a:lstStyle/>
          <a:p>
            <a:r>
              <a:rPr lang="en-IN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9E4F9-B599-238F-7B3E-8A46BEA54F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50000" y="584688"/>
            <a:ext cx="5613400" cy="568862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b="1" dirty="0"/>
              <a:t>Feel free to reach out: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Bhushan Gawale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https://www.linkedin.com/in/bhushangawale</a:t>
            </a:r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https://x.com/bhushangawale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/>
              <a:t>Shrushti Shah</a:t>
            </a:r>
          </a:p>
          <a:p>
            <a:pPr marL="0" indent="0">
              <a:buNone/>
            </a:pPr>
            <a:r>
              <a:rPr lang="en-IN" dirty="0"/>
              <a:t>LinkedIn - </a:t>
            </a:r>
            <a:r>
              <a:rPr lang="en-IN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https://www.linkedin.com/in/shrushti-shah-bba565162/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523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E7C9A-3222-9B8F-CC5A-1425E405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600" y="1014984"/>
            <a:ext cx="4489704" cy="6505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1" kern="1200" cap="all" spc="700" baseline="0" dirty="0"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4" name="Content Placeholder 3" descr="Interior of modern office at night, with whiteboard, desk with acrylic glass screen partition, laptop and office supplies on it">
            <a:extLst>
              <a:ext uri="{FF2B5EF4-FFF2-40B4-BE49-F238E27FC236}">
                <a16:creationId xmlns:a16="http://schemas.microsoft.com/office/drawing/2014/main" id="{B652843F-4EB2-4A84-AACE-E0CF185955C6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/>
          <a:srcRect l="18995" r="15601" b="-2"/>
          <a:stretch>
            <a:fillRect/>
          </a:stretch>
        </p:blipFill>
        <p:spPr>
          <a:xfrm>
            <a:off x="20" y="-1"/>
            <a:ext cx="6281908" cy="6411311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6C8CC-91EB-4ACC-9B92-C186C8AB8B4D}"/>
              </a:ext>
            </a:extLst>
          </p:cNvPr>
          <p:cNvSpPr txBox="1"/>
          <p:nvPr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7077456" y="1665513"/>
            <a:ext cx="4498848" cy="43542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Why agentic retrieval matters now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Concept: how Azure AI Search agentic retrieval works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 code: FastAPI service using Azure AI Search + Azure OpenAI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Low code: Microsoft Copilot Studio agent calling the same API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Demo &amp; scenarios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Best practices, pitfalls, and Q&amp;A</a:t>
            </a:r>
          </a:p>
        </p:txBody>
      </p:sp>
    </p:spTree>
    <p:extLst>
      <p:ext uri="{BB962C8B-B14F-4D97-AF65-F5344CB8AC3E}">
        <p14:creationId xmlns:p14="http://schemas.microsoft.com/office/powerpoint/2010/main" val="3088370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AAA8-F971-C538-5BD5-7F9F643D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RAG: Retrieval Augmented Generation</a:t>
            </a:r>
          </a:p>
        </p:txBody>
      </p:sp>
      <p:sp>
        <p:nvSpPr>
          <p:cNvPr id="3" name="Rounded Rectangle 5">
            <a:extLst>
              <a:ext uri="{FF2B5EF4-FFF2-40B4-BE49-F238E27FC236}">
                <a16:creationId xmlns:a16="http://schemas.microsoft.com/office/drawing/2014/main" id="{2F751A36-ABA5-26EC-5689-41596C9D3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99815" y="3838655"/>
            <a:ext cx="2058614" cy="2354183"/>
          </a:xfrm>
          <a:prstGeom prst="roundRect">
            <a:avLst>
              <a:gd name="adj" fmla="val 7437"/>
            </a:avLst>
          </a:prstGeom>
          <a:ln w="12700" cap="rnd">
            <a:solidFill>
              <a:schemeClr val="tx1">
                <a:alpha val="50000"/>
              </a:schemeClr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320040" rIns="0" bIns="0" rtlCol="0" anchor="t" anchorCtr="0">
            <a:noAutofit/>
          </a:bodyPr>
          <a:lstStyle/>
          <a:p>
            <a:pPr marL="0" marR="0" lvl="0" indent="0" algn="ctr" defTabSz="142722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-50" normalizeH="0" baseline="0" noProof="0">
              <a:ln>
                <a:noFill/>
              </a:ln>
              <a:gradFill>
                <a:gsLst>
                  <a:gs pos="80460">
                    <a:srgbClr val="000000"/>
                  </a:gs>
                  <a:gs pos="59551">
                    <a:srgbClr val="000000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Segoe UI Variable Display Semibold" pitchFamily="2" charset="0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05AF5EF-F079-C706-6E03-02C999CFF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1173314" y="4205799"/>
            <a:ext cx="911617" cy="911617"/>
          </a:xfrm>
          <a:prstGeom prst="ellipse">
            <a:avLst/>
          </a:prstGeom>
          <a:gradFill flip="none" rotWithShape="1">
            <a:gsLst>
              <a:gs pos="80000">
                <a:srgbClr val="1774A7"/>
              </a:gs>
              <a:gs pos="0">
                <a:srgbClr val="2F848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err="1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26" name="Graphic 20">
            <a:extLst>
              <a:ext uri="{FF2B5EF4-FFF2-40B4-BE49-F238E27FC236}">
                <a16:creationId xmlns:a16="http://schemas.microsoft.com/office/drawing/2014/main" id="{426A08A2-778A-3C20-9B02-EEA4FAEBE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36001" y="4449236"/>
            <a:ext cx="424743" cy="424743"/>
          </a:xfrm>
          <a:custGeom>
            <a:avLst/>
            <a:gdLst>
              <a:gd name="connsiteX0" fmla="*/ 454356 w 952251"/>
              <a:gd name="connsiteY0" fmla="*/ 544066 h 952251"/>
              <a:gd name="connsiteX1" fmla="*/ 408004 w 952251"/>
              <a:gd name="connsiteY1" fmla="*/ 702805 h 952251"/>
              <a:gd name="connsiteX2" fmla="*/ 480208 w 952251"/>
              <a:gd name="connsiteY2" fmla="*/ 896058 h 952251"/>
              <a:gd name="connsiteX3" fmla="*/ 362650 w 952251"/>
              <a:gd name="connsiteY3" fmla="*/ 906943 h 952251"/>
              <a:gd name="connsiteX4" fmla="*/ 23131 w 952251"/>
              <a:gd name="connsiteY4" fmla="*/ 760132 h 952251"/>
              <a:gd name="connsiteX5" fmla="*/ 0 w 952251"/>
              <a:gd name="connsiteY5" fmla="*/ 687793 h 952251"/>
              <a:gd name="connsiteX6" fmla="*/ 0 w 952251"/>
              <a:gd name="connsiteY6" fmla="*/ 646067 h 952251"/>
              <a:gd name="connsiteX7" fmla="*/ 101956 w 952251"/>
              <a:gd name="connsiteY7" fmla="*/ 544021 h 952251"/>
              <a:gd name="connsiteX8" fmla="*/ 102001 w 952251"/>
              <a:gd name="connsiteY8" fmla="*/ 544021 h 952251"/>
              <a:gd name="connsiteX9" fmla="*/ 454401 w 952251"/>
              <a:gd name="connsiteY9" fmla="*/ 544021 h 952251"/>
              <a:gd name="connsiteX10" fmla="*/ 702805 w 952251"/>
              <a:gd name="connsiteY10" fmla="*/ 453358 h 952251"/>
              <a:gd name="connsiteX11" fmla="*/ 952252 w 952251"/>
              <a:gd name="connsiteY11" fmla="*/ 702805 h 952251"/>
              <a:gd name="connsiteX12" fmla="*/ 702805 w 952251"/>
              <a:gd name="connsiteY12" fmla="*/ 952252 h 952251"/>
              <a:gd name="connsiteX13" fmla="*/ 453358 w 952251"/>
              <a:gd name="connsiteY13" fmla="*/ 702805 h 952251"/>
              <a:gd name="connsiteX14" fmla="*/ 702805 w 952251"/>
              <a:gd name="connsiteY14" fmla="*/ 453358 h 952251"/>
              <a:gd name="connsiteX15" fmla="*/ 702805 w 952251"/>
              <a:gd name="connsiteY15" fmla="*/ 804851 h 952251"/>
              <a:gd name="connsiteX16" fmla="*/ 674459 w 952251"/>
              <a:gd name="connsiteY16" fmla="*/ 833198 h 952251"/>
              <a:gd name="connsiteX17" fmla="*/ 702805 w 952251"/>
              <a:gd name="connsiteY17" fmla="*/ 861544 h 952251"/>
              <a:gd name="connsiteX18" fmla="*/ 731151 w 952251"/>
              <a:gd name="connsiteY18" fmla="*/ 833198 h 952251"/>
              <a:gd name="connsiteX19" fmla="*/ 702805 w 952251"/>
              <a:gd name="connsiteY19" fmla="*/ 804851 h 952251"/>
              <a:gd name="connsiteX20" fmla="*/ 702805 w 952251"/>
              <a:gd name="connsiteY20" fmla="*/ 538352 h 952251"/>
              <a:gd name="connsiteX21" fmla="*/ 618764 w 952251"/>
              <a:gd name="connsiteY21" fmla="*/ 626973 h 952251"/>
              <a:gd name="connsiteX22" fmla="*/ 641668 w 952251"/>
              <a:gd name="connsiteY22" fmla="*/ 649423 h 952251"/>
              <a:gd name="connsiteX23" fmla="*/ 664118 w 952251"/>
              <a:gd name="connsiteY23" fmla="*/ 626520 h 952251"/>
              <a:gd name="connsiteX24" fmla="*/ 702805 w 952251"/>
              <a:gd name="connsiteY24" fmla="*/ 583705 h 952251"/>
              <a:gd name="connsiteX25" fmla="*/ 741537 w 952251"/>
              <a:gd name="connsiteY25" fmla="*/ 626792 h 952251"/>
              <a:gd name="connsiteX26" fmla="*/ 731378 w 952251"/>
              <a:gd name="connsiteY26" fmla="*/ 652190 h 952251"/>
              <a:gd name="connsiteX27" fmla="*/ 727115 w 952251"/>
              <a:gd name="connsiteY27" fmla="*/ 657496 h 952251"/>
              <a:gd name="connsiteX28" fmla="*/ 722579 w 952251"/>
              <a:gd name="connsiteY28" fmla="*/ 662621 h 952251"/>
              <a:gd name="connsiteX29" fmla="*/ 710560 w 952251"/>
              <a:gd name="connsiteY29" fmla="*/ 675774 h 952251"/>
              <a:gd name="connsiteX30" fmla="*/ 704392 w 952251"/>
              <a:gd name="connsiteY30" fmla="*/ 682895 h 952251"/>
              <a:gd name="connsiteX31" fmla="*/ 680128 w 952251"/>
              <a:gd name="connsiteY31" fmla="*/ 742308 h 952251"/>
              <a:gd name="connsiteX32" fmla="*/ 702805 w 952251"/>
              <a:gd name="connsiteY32" fmla="*/ 764985 h 952251"/>
              <a:gd name="connsiteX33" fmla="*/ 725482 w 952251"/>
              <a:gd name="connsiteY33" fmla="*/ 742308 h 952251"/>
              <a:gd name="connsiteX34" fmla="*/ 736322 w 952251"/>
              <a:gd name="connsiteY34" fmla="*/ 715549 h 952251"/>
              <a:gd name="connsiteX35" fmla="*/ 740177 w 952251"/>
              <a:gd name="connsiteY35" fmla="*/ 710833 h 952251"/>
              <a:gd name="connsiteX36" fmla="*/ 744712 w 952251"/>
              <a:gd name="connsiteY36" fmla="*/ 705572 h 952251"/>
              <a:gd name="connsiteX37" fmla="*/ 756822 w 952251"/>
              <a:gd name="connsiteY37" fmla="*/ 692419 h 952251"/>
              <a:gd name="connsiteX38" fmla="*/ 762899 w 952251"/>
              <a:gd name="connsiteY38" fmla="*/ 685389 h 952251"/>
              <a:gd name="connsiteX39" fmla="*/ 786891 w 952251"/>
              <a:gd name="connsiteY39" fmla="*/ 626746 h 952251"/>
              <a:gd name="connsiteX40" fmla="*/ 702805 w 952251"/>
              <a:gd name="connsiteY40" fmla="*/ 538306 h 952251"/>
              <a:gd name="connsiteX41" fmla="*/ 362650 w 952251"/>
              <a:gd name="connsiteY41" fmla="*/ 0 h 952251"/>
              <a:gd name="connsiteX42" fmla="*/ 589420 w 952251"/>
              <a:gd name="connsiteY42" fmla="*/ 226770 h 952251"/>
              <a:gd name="connsiteX43" fmla="*/ 362650 w 952251"/>
              <a:gd name="connsiteY43" fmla="*/ 453540 h 952251"/>
              <a:gd name="connsiteX44" fmla="*/ 135880 w 952251"/>
              <a:gd name="connsiteY44" fmla="*/ 226770 h 952251"/>
              <a:gd name="connsiteX45" fmla="*/ 362650 w 952251"/>
              <a:gd name="connsiteY45" fmla="*/ 0 h 952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52251" h="952251">
                <a:moveTo>
                  <a:pt x="454356" y="544066"/>
                </a:moveTo>
                <a:cubicBezTo>
                  <a:pt x="424005" y="591443"/>
                  <a:pt x="407918" y="646543"/>
                  <a:pt x="408004" y="702805"/>
                </a:cubicBezTo>
                <a:cubicBezTo>
                  <a:pt x="408004" y="776732"/>
                  <a:pt x="435217" y="844309"/>
                  <a:pt x="480208" y="896058"/>
                </a:cubicBezTo>
                <a:cubicBezTo>
                  <a:pt x="444106" y="903315"/>
                  <a:pt x="404920" y="906943"/>
                  <a:pt x="362650" y="906943"/>
                </a:cubicBezTo>
                <a:cubicBezTo>
                  <a:pt x="207540" y="906943"/>
                  <a:pt x="93066" y="858324"/>
                  <a:pt x="23131" y="760132"/>
                </a:cubicBezTo>
                <a:cubicBezTo>
                  <a:pt x="8088" y="739011"/>
                  <a:pt x="3" y="713726"/>
                  <a:pt x="0" y="687793"/>
                </a:cubicBezTo>
                <a:lnTo>
                  <a:pt x="0" y="646067"/>
                </a:lnTo>
                <a:cubicBezTo>
                  <a:pt x="-25" y="589733"/>
                  <a:pt x="45622" y="544048"/>
                  <a:pt x="101956" y="544021"/>
                </a:cubicBezTo>
                <a:cubicBezTo>
                  <a:pt x="101971" y="544021"/>
                  <a:pt x="101986" y="544021"/>
                  <a:pt x="102001" y="544021"/>
                </a:cubicBezTo>
                <a:lnTo>
                  <a:pt x="454401" y="544021"/>
                </a:lnTo>
                <a:close/>
                <a:moveTo>
                  <a:pt x="702805" y="453358"/>
                </a:moveTo>
                <a:cubicBezTo>
                  <a:pt x="840572" y="453358"/>
                  <a:pt x="952252" y="565038"/>
                  <a:pt x="952252" y="702805"/>
                </a:cubicBezTo>
                <a:cubicBezTo>
                  <a:pt x="952252" y="840572"/>
                  <a:pt x="840572" y="952252"/>
                  <a:pt x="702805" y="952252"/>
                </a:cubicBezTo>
                <a:cubicBezTo>
                  <a:pt x="565038" y="952252"/>
                  <a:pt x="453358" y="840572"/>
                  <a:pt x="453358" y="702805"/>
                </a:cubicBezTo>
                <a:cubicBezTo>
                  <a:pt x="453358" y="565038"/>
                  <a:pt x="565038" y="453358"/>
                  <a:pt x="702805" y="453358"/>
                </a:cubicBezTo>
                <a:close/>
                <a:moveTo>
                  <a:pt x="702805" y="804851"/>
                </a:moveTo>
                <a:cubicBezTo>
                  <a:pt x="687149" y="804851"/>
                  <a:pt x="674459" y="817541"/>
                  <a:pt x="674459" y="833198"/>
                </a:cubicBezTo>
                <a:cubicBezTo>
                  <a:pt x="674459" y="848854"/>
                  <a:pt x="687149" y="861544"/>
                  <a:pt x="702805" y="861544"/>
                </a:cubicBezTo>
                <a:cubicBezTo>
                  <a:pt x="718461" y="861544"/>
                  <a:pt x="731151" y="848854"/>
                  <a:pt x="731151" y="833198"/>
                </a:cubicBezTo>
                <a:cubicBezTo>
                  <a:pt x="731151" y="817541"/>
                  <a:pt x="718461" y="804851"/>
                  <a:pt x="702805" y="804851"/>
                </a:cubicBezTo>
                <a:close/>
                <a:moveTo>
                  <a:pt x="702805" y="538352"/>
                </a:moveTo>
                <a:cubicBezTo>
                  <a:pt x="655274" y="538352"/>
                  <a:pt x="618265" y="575406"/>
                  <a:pt x="618764" y="626973"/>
                </a:cubicBezTo>
                <a:cubicBezTo>
                  <a:pt x="618891" y="639495"/>
                  <a:pt x="629146" y="649550"/>
                  <a:pt x="641668" y="649423"/>
                </a:cubicBezTo>
                <a:cubicBezTo>
                  <a:pt x="654190" y="649296"/>
                  <a:pt x="664245" y="639042"/>
                  <a:pt x="664118" y="626520"/>
                </a:cubicBezTo>
                <a:cubicBezTo>
                  <a:pt x="663846" y="600260"/>
                  <a:pt x="680445" y="583705"/>
                  <a:pt x="702805" y="583705"/>
                </a:cubicBezTo>
                <a:cubicBezTo>
                  <a:pt x="724257" y="583705"/>
                  <a:pt x="741537" y="601484"/>
                  <a:pt x="741537" y="626792"/>
                </a:cubicBezTo>
                <a:cubicBezTo>
                  <a:pt x="741537" y="635500"/>
                  <a:pt x="738997" y="642303"/>
                  <a:pt x="731378" y="652190"/>
                </a:cubicBezTo>
                <a:lnTo>
                  <a:pt x="727115" y="657496"/>
                </a:lnTo>
                <a:lnTo>
                  <a:pt x="722579" y="662621"/>
                </a:lnTo>
                <a:lnTo>
                  <a:pt x="710560" y="675774"/>
                </a:lnTo>
                <a:lnTo>
                  <a:pt x="704392" y="682895"/>
                </a:lnTo>
                <a:cubicBezTo>
                  <a:pt x="686976" y="703621"/>
                  <a:pt x="680128" y="718860"/>
                  <a:pt x="680128" y="742308"/>
                </a:cubicBezTo>
                <a:cubicBezTo>
                  <a:pt x="680128" y="754831"/>
                  <a:pt x="690283" y="764985"/>
                  <a:pt x="702805" y="764985"/>
                </a:cubicBezTo>
                <a:cubicBezTo>
                  <a:pt x="715327" y="764985"/>
                  <a:pt x="725482" y="754831"/>
                  <a:pt x="725482" y="742308"/>
                </a:cubicBezTo>
                <a:cubicBezTo>
                  <a:pt x="725482" y="733101"/>
                  <a:pt x="728158" y="726026"/>
                  <a:pt x="736322" y="715549"/>
                </a:cubicBezTo>
                <a:lnTo>
                  <a:pt x="740177" y="710833"/>
                </a:lnTo>
                <a:lnTo>
                  <a:pt x="744712" y="705572"/>
                </a:lnTo>
                <a:lnTo>
                  <a:pt x="756822" y="692419"/>
                </a:lnTo>
                <a:lnTo>
                  <a:pt x="762899" y="685389"/>
                </a:lnTo>
                <a:cubicBezTo>
                  <a:pt x="780043" y="664980"/>
                  <a:pt x="786891" y="649877"/>
                  <a:pt x="786891" y="626746"/>
                </a:cubicBezTo>
                <a:cubicBezTo>
                  <a:pt x="786891" y="576721"/>
                  <a:pt x="749565" y="538306"/>
                  <a:pt x="702805" y="538306"/>
                </a:cubicBezTo>
                <a:close/>
                <a:moveTo>
                  <a:pt x="362650" y="0"/>
                </a:moveTo>
                <a:cubicBezTo>
                  <a:pt x="487891" y="0"/>
                  <a:pt x="589420" y="101528"/>
                  <a:pt x="589420" y="226770"/>
                </a:cubicBezTo>
                <a:cubicBezTo>
                  <a:pt x="589420" y="352011"/>
                  <a:pt x="487891" y="453540"/>
                  <a:pt x="362650" y="453540"/>
                </a:cubicBezTo>
                <a:cubicBezTo>
                  <a:pt x="237409" y="453540"/>
                  <a:pt x="135880" y="352011"/>
                  <a:pt x="135880" y="226770"/>
                </a:cubicBezTo>
                <a:cubicBezTo>
                  <a:pt x="135880" y="101528"/>
                  <a:pt x="237409" y="0"/>
                  <a:pt x="362650" y="0"/>
                </a:cubicBezTo>
                <a:close/>
              </a:path>
            </a:pathLst>
          </a:custGeom>
          <a:solidFill>
            <a:schemeClr val="bg1"/>
          </a:solidFill>
          <a:ln w="452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D78F0E4-FDB0-2E8B-F832-D12082B2DA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935971" y="5271695"/>
            <a:ext cx="1386303" cy="553998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defPPr>
              <a:defRPr lang="en-US"/>
            </a:defPPr>
            <a:lvl1pPr marL="0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983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965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948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932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915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3897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2880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1864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654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/>
              </a:rPr>
              <a:t>User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  <a:p>
            <a:pPr marL="0" marR="0" lvl="0" indent="0" algn="ctr" defTabSz="186548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/>
              </a:rPr>
              <a:t>Question</a:t>
            </a:r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2E6684CB-1DEE-2701-6ECE-64921A924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848022" y="3157888"/>
            <a:ext cx="87949" cy="678649"/>
          </a:xfrm>
          <a:prstGeom prst="triangle">
            <a:avLst>
              <a:gd name="adj" fmla="val 0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6" name="Rounded Rectangle 5">
            <a:extLst>
              <a:ext uri="{FF2B5EF4-FFF2-40B4-BE49-F238E27FC236}">
                <a16:creationId xmlns:a16="http://schemas.microsoft.com/office/drawing/2014/main" id="{2CF2061B-B802-3CC9-4543-938673798FB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99815" y="1784190"/>
            <a:ext cx="2058614" cy="1374756"/>
          </a:xfrm>
          <a:prstGeom prst="roundRect">
            <a:avLst>
              <a:gd name="adj" fmla="val 11363"/>
            </a:avLst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0" rIns="18288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What is included in my Northwind Health Plus plan that is not in standard?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EE96D27B-64E4-FEC9-9CD7-90DFE1BCAB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867089" y="4192444"/>
            <a:ext cx="2146546" cy="1477328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1828983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3657965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5486948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7315932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9144915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0973897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2802880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4631864" algn="l" defTabSz="3657965" rtl="0" eaLnBrk="1" latinLnBrk="0" hangingPunct="1">
              <a:defRPr sz="7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6579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Benefit_Options.pdf#page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=3] Both plans offer coverage for medical services. Northwind Health Plus offers coverage for hospital stays, doctor visits, lab tests, and X-rays. Northwind Standard only offers coverage for doctor visits and lab tests. …</a:t>
            </a:r>
          </a:p>
        </p:txBody>
      </p:sp>
      <p:grpSp>
        <p:nvGrpSpPr>
          <p:cNvPr id="16" name="Group 15" descr="large language model">
            <a:extLst>
              <a:ext uri="{FF2B5EF4-FFF2-40B4-BE49-F238E27FC236}">
                <a16:creationId xmlns:a16="http://schemas.microsoft.com/office/drawing/2014/main" id="{884C179A-2718-B0F8-FA92-2686A6265D02}"/>
              </a:ext>
            </a:extLst>
          </p:cNvPr>
          <p:cNvGrpSpPr/>
          <p:nvPr/>
        </p:nvGrpSpPr>
        <p:grpSpPr>
          <a:xfrm>
            <a:off x="1629122" y="3157888"/>
            <a:ext cx="9987943" cy="3034950"/>
            <a:chOff x="1629122" y="3157888"/>
            <a:chExt cx="9987943" cy="303495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3A4D026-7C7D-3C55-D70F-0E91BF9EF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10131948" y="3570480"/>
              <a:ext cx="911617" cy="911617"/>
            </a:xfrm>
            <a:prstGeom prst="ellipse">
              <a:avLst/>
            </a:prstGeom>
            <a:gradFill flip="none" rotWithShape="1">
              <a:gsLst>
                <a:gs pos="80000">
                  <a:srgbClr val="AC35AF"/>
                </a:gs>
                <a:gs pos="0">
                  <a:srgbClr val="F65567"/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2275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701239" algn="l"/>
                </a:tabLst>
                <a:defRPr/>
              </a:pPr>
              <a:endParaRPr kumimoji="0" lang="en-US" sz="1400" b="1" i="0" u="none" strike="noStrike" kern="1200" cap="none" spc="0" normalizeH="0" baseline="0" noProof="0" err="1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cxnSp>
          <p:nvCxnSpPr>
            <p:cNvPr id="50" name="Straight Connector 49" descr="Line connecting from one section to the next.">
              <a:extLst>
                <a:ext uri="{FF2B5EF4-FFF2-40B4-BE49-F238E27FC236}">
                  <a16:creationId xmlns:a16="http://schemas.microsoft.com/office/drawing/2014/main" id="{66E81AD3-B3CC-9AA2-74D3-770E7F75541A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7349791" y="5015747"/>
              <a:ext cx="2208660" cy="0"/>
            </a:xfrm>
            <a:prstGeom prst="line">
              <a:avLst/>
            </a:prstGeom>
            <a:ln w="12700" cap="rnd">
              <a:solidFill>
                <a:srgbClr val="000000"/>
              </a:solidFill>
              <a:headEnd type="oval" w="med" len="med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5">
              <a:extLst>
                <a:ext uri="{FF2B5EF4-FFF2-40B4-BE49-F238E27FC236}">
                  <a16:creationId xmlns:a16="http://schemas.microsoft.com/office/drawing/2014/main" id="{FE5EFB36-126C-142F-525E-0C6F0E6DF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9558451" y="3157888"/>
              <a:ext cx="2058614" cy="3034950"/>
            </a:xfrm>
            <a:prstGeom prst="roundRect">
              <a:avLst>
                <a:gd name="adj" fmla="val 7360"/>
              </a:avLst>
            </a:prstGeom>
            <a:ln w="12700" cap="rnd">
              <a:solidFill>
                <a:schemeClr val="tx1">
                  <a:alpha val="50000"/>
                </a:schemeClr>
              </a:solidFill>
              <a:headEnd type="none" w="lg" len="sm"/>
              <a:tailEnd type="none" w="lg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320040" rIns="0" bIns="0" rtlCol="0" anchor="t" anchorCtr="0">
              <a:noAutofit/>
            </a:bodyPr>
            <a:lstStyle/>
            <a:p>
              <a:pPr marL="0" marR="0" lvl="0" indent="0" algn="ctr" defTabSz="142722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-50" normalizeH="0" baseline="0" noProof="0">
                <a:ln>
                  <a:noFill/>
                </a:ln>
                <a:gradFill>
                  <a:gsLst>
                    <a:gs pos="80460">
                      <a:srgbClr val="000000"/>
                    </a:gs>
                    <a:gs pos="59551">
                      <a:srgbClr val="000000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 Variable Display Semibold" pitchFamily="2" charset="0"/>
                <a:ea typeface="+mn-ea"/>
                <a:cs typeface="+mn-cs"/>
              </a:endParaRPr>
            </a:p>
          </p:txBody>
        </p:sp>
        <p:sp>
          <p:nvSpPr>
            <p:cNvPr id="18" name="Text Placeholder 5">
              <a:extLst>
                <a:ext uri="{FF2B5EF4-FFF2-40B4-BE49-F238E27FC236}">
                  <a16:creationId xmlns:a16="http://schemas.microsoft.com/office/drawing/2014/main" id="{24952AED-0DF2-A4F9-CF2E-4A7CE1205C35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 txBox="1">
              <a:spLocks/>
            </p:cNvSpPr>
            <p:nvPr/>
          </p:nvSpPr>
          <p:spPr>
            <a:xfrm>
              <a:off x="9894607" y="4701917"/>
              <a:ext cx="1386303" cy="830997"/>
            </a:xfrm>
            <a:prstGeom prst="rect">
              <a:avLst/>
            </a:prstGeom>
          </p:spPr>
          <p:txBody>
            <a:bodyPr lIns="0" tIns="0" rIns="0" bIns="0" anchor="ctr">
              <a:spAutoFit/>
            </a:bodyPr>
            <a:lstStyle>
              <a:defPPr>
                <a:defRPr lang="en-US"/>
              </a:defPPr>
              <a:lvl1pPr marL="0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828983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657965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486948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315932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9144915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0973897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2802880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4631864" algn="l" defTabSz="3657965" rtl="0" eaLnBrk="1" latinLnBrk="0" hangingPunct="1">
                <a:defRPr sz="7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86548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 Semilight"/>
                </a:rPr>
                <a:t>Large Language Model</a:t>
              </a:r>
            </a:p>
          </p:txBody>
        </p:sp>
        <p:cxnSp>
          <p:nvCxnSpPr>
            <p:cNvPr id="45" name="Connector: Elbow 44">
              <a:extLst>
                <a:ext uri="{FF2B5EF4-FFF2-40B4-BE49-F238E27FC236}">
                  <a16:creationId xmlns:a16="http://schemas.microsoft.com/office/drawing/2014/main" id="{A99A30D4-92FC-6C3D-9F56-02E90CAB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3" idx="0"/>
            </p:cNvCxnSpPr>
            <p:nvPr/>
          </p:nvCxnSpPr>
          <p:spPr>
            <a:xfrm rot="5400000" flipH="1" flipV="1">
              <a:off x="5434425" y="-285370"/>
              <a:ext cx="318722" cy="7929328"/>
            </a:xfrm>
            <a:prstGeom prst="bentConnector2">
              <a:avLst/>
            </a:prstGeom>
            <a:ln w="12700" cap="rnd">
              <a:solidFill>
                <a:srgbClr val="000000"/>
              </a:solidFill>
              <a:headEnd type="oval" w="med" len="med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 descr="Both plans offer coverage for medical services, such as doctor visits and lab tests, but the &#10;Health Plus plan also covers hospital stays and X-rays.1">
            <a:extLst>
              <a:ext uri="{FF2B5EF4-FFF2-40B4-BE49-F238E27FC236}">
                <a16:creationId xmlns:a16="http://schemas.microsoft.com/office/drawing/2014/main" id="{5452E7A0-24CB-63CB-9E0E-C7D556374D84}"/>
              </a:ext>
            </a:extLst>
          </p:cNvPr>
          <p:cNvGrpSpPr/>
          <p:nvPr/>
        </p:nvGrpSpPr>
        <p:grpSpPr>
          <a:xfrm>
            <a:off x="8364354" y="1383860"/>
            <a:ext cx="3252711" cy="1774028"/>
            <a:chOff x="8364354" y="1383860"/>
            <a:chExt cx="3252711" cy="1774028"/>
          </a:xfrm>
        </p:grpSpPr>
        <p:sp>
          <p:nvSpPr>
            <p:cNvPr id="72" name="Rounded Rectangle 5">
              <a:extLst>
                <a:ext uri="{FF2B5EF4-FFF2-40B4-BE49-F238E27FC236}">
                  <a16:creationId xmlns:a16="http://schemas.microsoft.com/office/drawing/2014/main" id="{BA5EF8E9-A059-2336-AE6F-B37094B5108B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SpPr/>
            <p:nvPr/>
          </p:nvSpPr>
          <p:spPr bwMode="auto">
            <a:xfrm>
              <a:off x="8364354" y="1383860"/>
              <a:ext cx="3252711" cy="1374756"/>
            </a:xfrm>
            <a:prstGeom prst="roundRect">
              <a:avLst>
                <a:gd name="adj" fmla="val 11363"/>
              </a:avLst>
            </a:prstGeom>
            <a:solidFill>
              <a:schemeClr val="accent6"/>
            </a:solidFill>
            <a:effectLst/>
          </p:spPr>
          <p:txBody>
            <a:bodyPr wrap="square" lIns="182880" tIns="0" rIns="182880" bIns="0" rtlCol="0" anchor="ctr">
              <a:noAutofit/>
            </a:bodyPr>
            <a:lstStyle/>
            <a:p>
              <a:pPr marL="0" marR="0" lvl="0" indent="0" algn="ctr" defTabSz="2275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701239" algn="l"/>
                </a:tabLst>
                <a:defRPr/>
              </a:pPr>
              <a:r>
                <a:rPr kumimoji="0" lang="en-US" sz="1400" b="1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Both plans offer coverage for medical services, such as doctor visits and lab tests, but the </a:t>
              </a:r>
              <a:br>
                <a:rPr kumimoji="0" lang="en-US" sz="1400" b="1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</a:br>
              <a:r>
                <a:rPr kumimoji="0" lang="en-US" sz="1400" b="1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Health Plus plan also covers hospital stays and X-rays.</a:t>
              </a:r>
              <a:r>
                <a:rPr kumimoji="0" lang="en-US" sz="1400" b="1" i="0" u="none" strike="noStrike" kern="1200" cap="none" spc="0" normalizeH="0" baseline="3000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" pitchFamily="34" charset="0"/>
                </a:rPr>
                <a:t>1</a:t>
              </a:r>
            </a:p>
          </p:txBody>
        </p:sp>
        <p:sp>
          <p:nvSpPr>
            <p:cNvPr id="76" name="Isosceles Triangle 75">
              <a:extLst>
                <a:ext uri="{FF2B5EF4-FFF2-40B4-BE49-F238E27FC236}">
                  <a16:creationId xmlns:a16="http://schemas.microsoft.com/office/drawing/2014/main" id="{6CA107A6-B034-7DC5-46AC-536E8BB0F5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0800000">
              <a:off x="11198391" y="2758616"/>
              <a:ext cx="87949" cy="399272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</p:grpSp>
      <p:grpSp>
        <p:nvGrpSpPr>
          <p:cNvPr id="15" name="Group 14" descr="search">
            <a:extLst>
              <a:ext uri="{FF2B5EF4-FFF2-40B4-BE49-F238E27FC236}">
                <a16:creationId xmlns:a16="http://schemas.microsoft.com/office/drawing/2014/main" id="{04C14CF4-F2DF-D797-BB4B-416199B9CC2A}"/>
              </a:ext>
            </a:extLst>
          </p:cNvPr>
          <p:cNvGrpSpPr/>
          <p:nvPr/>
        </p:nvGrpSpPr>
        <p:grpSpPr>
          <a:xfrm>
            <a:off x="2658429" y="3838655"/>
            <a:ext cx="4691362" cy="2354183"/>
            <a:chOff x="2658429" y="3838655"/>
            <a:chExt cx="4691362" cy="2354183"/>
          </a:xfrm>
        </p:grpSpPr>
        <p:cxnSp>
          <p:nvCxnSpPr>
            <p:cNvPr id="48" name="Straight Connector 47" descr="Line connecting from one section to the next.">
              <a:extLst>
                <a:ext uri="{FF2B5EF4-FFF2-40B4-BE49-F238E27FC236}">
                  <a16:creationId xmlns:a16="http://schemas.microsoft.com/office/drawing/2014/main" id="{F7316497-8C4D-FD07-503E-E402CFD4EB0F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>
              <a:off x="2658429" y="5015747"/>
              <a:ext cx="618558" cy="0"/>
            </a:xfrm>
            <a:prstGeom prst="line">
              <a:avLst/>
            </a:prstGeom>
            <a:ln w="12700" cap="rnd">
              <a:solidFill>
                <a:srgbClr val="000000"/>
              </a:solidFill>
              <a:headEnd type="oval" w="med" len="med"/>
              <a:tailEnd type="oval" w="lg" len="lg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ounded Rectangle 5">
              <a:extLst>
                <a:ext uri="{FF2B5EF4-FFF2-40B4-BE49-F238E27FC236}">
                  <a16:creationId xmlns:a16="http://schemas.microsoft.com/office/drawing/2014/main" id="{119AF36D-45C8-B113-04C0-C277B1B92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3276987" y="3838655"/>
              <a:ext cx="4072804" cy="2354183"/>
            </a:xfrm>
            <a:prstGeom prst="roundRect">
              <a:avLst>
                <a:gd name="adj" fmla="val 6772"/>
              </a:avLst>
            </a:prstGeom>
            <a:ln w="12700" cap="rnd">
              <a:solidFill>
                <a:schemeClr val="tx1">
                  <a:alpha val="50000"/>
                </a:schemeClr>
              </a:solidFill>
              <a:headEnd type="none" w="lg" len="sm"/>
              <a:tailEnd type="none" w="lg" len="sm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320040" rIns="0" bIns="0" rtlCol="0" anchor="t" anchorCtr="0">
              <a:noAutofit/>
            </a:bodyPr>
            <a:lstStyle/>
            <a:p>
              <a:pPr marL="0" marR="0" lvl="0" indent="0" algn="ctr" defTabSz="142722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1200" cap="none" spc="-50" normalizeH="0" baseline="0" noProof="0">
                <a:ln>
                  <a:noFill/>
                </a:ln>
                <a:gradFill>
                  <a:gsLst>
                    <a:gs pos="80460">
                      <a:srgbClr val="000000"/>
                    </a:gs>
                    <a:gs pos="59551">
                      <a:srgbClr val="000000"/>
                    </a:gs>
                  </a:gsLst>
                  <a:path path="circle">
                    <a:fillToRect l="100000" t="100000"/>
                  </a:path>
                </a:gradFill>
                <a:effectLst/>
                <a:uLnTx/>
                <a:uFillTx/>
                <a:latin typeface="Segoe UI Variable Display Semibold" pitchFamily="2" charset="0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A888F5F-2870-A072-9ACC-17F595F21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>
              <a:off x="3646193" y="4238890"/>
              <a:ext cx="911617" cy="911617"/>
            </a:xfrm>
            <a:prstGeom prst="ellipse">
              <a:avLst/>
            </a:prstGeom>
            <a:gradFill flip="none" rotWithShape="1">
              <a:gsLst>
                <a:gs pos="80000">
                  <a:srgbClr val="0A6BBA"/>
                </a:gs>
                <a:gs pos="0">
                  <a:srgbClr val="AC35AF"/>
                </a:gs>
              </a:gsLst>
              <a:path path="circle">
                <a:fillToRect l="100000" t="100000"/>
              </a:path>
              <a:tileRect r="-100000" b="-100000"/>
            </a:gradFill>
            <a:effectLst/>
          </p:spPr>
          <p:txBody>
            <a:bodyPr wrap="none" lIns="0" tIns="0" rIns="0" bIns="0" rtlCol="0" anchor="ctr">
              <a:noAutofit/>
            </a:bodyPr>
            <a:lstStyle/>
            <a:p>
              <a:pPr marL="0" marR="0" lvl="0" indent="0" algn="ctr" defTabSz="22758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3701239" algn="l"/>
                </a:tabLst>
                <a:defRPr/>
              </a:pPr>
              <a:endParaRPr kumimoji="0" lang="en-US" sz="1400" b="1" i="0" u="none" strike="noStrike" kern="1200" cap="none" spc="0" normalizeH="0" baseline="0" noProof="0" err="1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endParaRPr>
            </a:p>
          </p:txBody>
        </p:sp>
        <p:sp>
          <p:nvSpPr>
            <p:cNvPr id="27" name="Graphic 22">
              <a:extLst>
                <a:ext uri="{FF2B5EF4-FFF2-40B4-BE49-F238E27FC236}">
                  <a16:creationId xmlns:a16="http://schemas.microsoft.com/office/drawing/2014/main" id="{6C14DF5E-E281-29C6-09BD-9DF5AEFF5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09630" y="4482097"/>
              <a:ext cx="384742" cy="425201"/>
            </a:xfrm>
            <a:custGeom>
              <a:avLst/>
              <a:gdLst>
                <a:gd name="connsiteX0" fmla="*/ 362832 w 862573"/>
                <a:gd name="connsiteY0" fmla="*/ 362832 h 953281"/>
                <a:gd name="connsiteX1" fmla="*/ 725663 w 862573"/>
                <a:gd name="connsiteY1" fmla="*/ 181416 h 953281"/>
                <a:gd name="connsiteX2" fmla="*/ 362832 w 862573"/>
                <a:gd name="connsiteY2" fmla="*/ 0 h 953281"/>
                <a:gd name="connsiteX3" fmla="*/ 0 w 862573"/>
                <a:gd name="connsiteY3" fmla="*/ 181416 h 953281"/>
                <a:gd name="connsiteX4" fmla="*/ 362832 w 862573"/>
                <a:gd name="connsiteY4" fmla="*/ 362832 h 953281"/>
                <a:gd name="connsiteX5" fmla="*/ 649832 w 862573"/>
                <a:gd name="connsiteY5" fmla="*/ 370542 h 953281"/>
                <a:gd name="connsiteX6" fmla="*/ 725663 w 862573"/>
                <a:gd name="connsiteY6" fmla="*/ 319882 h 953281"/>
                <a:gd name="connsiteX7" fmla="*/ 725663 w 862573"/>
                <a:gd name="connsiteY7" fmla="*/ 465196 h 953281"/>
                <a:gd name="connsiteX8" fmla="*/ 543340 w 862573"/>
                <a:gd name="connsiteY8" fmla="*/ 409274 h 953281"/>
                <a:gd name="connsiteX9" fmla="*/ 649832 w 862573"/>
                <a:gd name="connsiteY9" fmla="*/ 370542 h 953281"/>
                <a:gd name="connsiteX10" fmla="*/ 317478 w 862573"/>
                <a:gd name="connsiteY10" fmla="*/ 657632 h 953281"/>
                <a:gd name="connsiteX11" fmla="*/ 491229 w 862573"/>
                <a:gd name="connsiteY11" fmla="*/ 895378 h 953281"/>
                <a:gd name="connsiteX12" fmla="*/ 362832 w 862573"/>
                <a:gd name="connsiteY12" fmla="*/ 907079 h 953281"/>
                <a:gd name="connsiteX13" fmla="*/ 0 w 862573"/>
                <a:gd name="connsiteY13" fmla="*/ 725663 h 953281"/>
                <a:gd name="connsiteX14" fmla="*/ 0 w 862573"/>
                <a:gd name="connsiteY14" fmla="*/ 319882 h 953281"/>
                <a:gd name="connsiteX15" fmla="*/ 75832 w 862573"/>
                <a:gd name="connsiteY15" fmla="*/ 370542 h 953281"/>
                <a:gd name="connsiteX16" fmla="*/ 362832 w 862573"/>
                <a:gd name="connsiteY16" fmla="*/ 430863 h 953281"/>
                <a:gd name="connsiteX17" fmla="*/ 488780 w 862573"/>
                <a:gd name="connsiteY17" fmla="*/ 420658 h 953281"/>
                <a:gd name="connsiteX18" fmla="*/ 317478 w 862573"/>
                <a:gd name="connsiteY18" fmla="*/ 657632 h 953281"/>
                <a:gd name="connsiteX19" fmla="*/ 566925 w 862573"/>
                <a:gd name="connsiteY19" fmla="*/ 861725 h 953281"/>
                <a:gd name="connsiteX20" fmla="*/ 685162 w 862573"/>
                <a:gd name="connsiteY20" fmla="*/ 823991 h 953281"/>
                <a:gd name="connsiteX21" fmla="*/ 803672 w 862573"/>
                <a:gd name="connsiteY21" fmla="*/ 942455 h 953281"/>
                <a:gd name="connsiteX22" fmla="*/ 851747 w 862573"/>
                <a:gd name="connsiteY22" fmla="*/ 944152 h 953281"/>
                <a:gd name="connsiteX23" fmla="*/ 853444 w 862573"/>
                <a:gd name="connsiteY23" fmla="*/ 896076 h 953281"/>
                <a:gd name="connsiteX24" fmla="*/ 851747 w 862573"/>
                <a:gd name="connsiteY24" fmla="*/ 894380 h 953281"/>
                <a:gd name="connsiteX25" fmla="*/ 733283 w 862573"/>
                <a:gd name="connsiteY25" fmla="*/ 775870 h 953281"/>
                <a:gd name="connsiteX26" fmla="*/ 685167 w 862573"/>
                <a:gd name="connsiteY26" fmla="*/ 491279 h 953281"/>
                <a:gd name="connsiteX27" fmla="*/ 400575 w 862573"/>
                <a:gd name="connsiteY27" fmla="*/ 539395 h 953281"/>
                <a:gd name="connsiteX28" fmla="*/ 448691 w 862573"/>
                <a:gd name="connsiteY28" fmla="*/ 823986 h 953281"/>
                <a:gd name="connsiteX29" fmla="*/ 566925 w 862573"/>
                <a:gd name="connsiteY29" fmla="*/ 861725 h 953281"/>
                <a:gd name="connsiteX30" fmla="*/ 566925 w 862573"/>
                <a:gd name="connsiteY30" fmla="*/ 793694 h 953281"/>
                <a:gd name="connsiteX31" fmla="*/ 430863 w 862573"/>
                <a:gd name="connsiteY31" fmla="*/ 657632 h 953281"/>
                <a:gd name="connsiteX32" fmla="*/ 566925 w 862573"/>
                <a:gd name="connsiteY32" fmla="*/ 521571 h 953281"/>
                <a:gd name="connsiteX33" fmla="*/ 702986 w 862573"/>
                <a:gd name="connsiteY33" fmla="*/ 657632 h 953281"/>
                <a:gd name="connsiteX34" fmla="*/ 566925 w 862573"/>
                <a:gd name="connsiteY34" fmla="*/ 793694 h 95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62573" h="953281">
                  <a:moveTo>
                    <a:pt x="362832" y="362832"/>
                  </a:moveTo>
                  <a:cubicBezTo>
                    <a:pt x="563205" y="362832"/>
                    <a:pt x="725663" y="281648"/>
                    <a:pt x="725663" y="181416"/>
                  </a:cubicBezTo>
                  <a:cubicBezTo>
                    <a:pt x="725663" y="81184"/>
                    <a:pt x="563205" y="0"/>
                    <a:pt x="362832" y="0"/>
                  </a:cubicBezTo>
                  <a:cubicBezTo>
                    <a:pt x="162458" y="0"/>
                    <a:pt x="0" y="81184"/>
                    <a:pt x="0" y="181416"/>
                  </a:cubicBezTo>
                  <a:cubicBezTo>
                    <a:pt x="0" y="281648"/>
                    <a:pt x="162458" y="362832"/>
                    <a:pt x="362832" y="362832"/>
                  </a:cubicBezTo>
                  <a:close/>
                  <a:moveTo>
                    <a:pt x="649832" y="370542"/>
                  </a:moveTo>
                  <a:cubicBezTo>
                    <a:pt x="677239" y="357084"/>
                    <a:pt x="702737" y="340048"/>
                    <a:pt x="725663" y="319882"/>
                  </a:cubicBezTo>
                  <a:lnTo>
                    <a:pt x="725663" y="465196"/>
                  </a:lnTo>
                  <a:cubicBezTo>
                    <a:pt x="674749" y="423039"/>
                    <a:pt x="609135" y="402915"/>
                    <a:pt x="543340" y="409274"/>
                  </a:cubicBezTo>
                  <a:cubicBezTo>
                    <a:pt x="580118" y="400208"/>
                    <a:pt x="615821" y="387223"/>
                    <a:pt x="649832" y="370542"/>
                  </a:cubicBezTo>
                  <a:close/>
                  <a:moveTo>
                    <a:pt x="317478" y="657632"/>
                  </a:moveTo>
                  <a:cubicBezTo>
                    <a:pt x="317478" y="766251"/>
                    <a:pt x="387740" y="862392"/>
                    <a:pt x="491229" y="895378"/>
                  </a:cubicBezTo>
                  <a:cubicBezTo>
                    <a:pt x="451317" y="902952"/>
                    <a:pt x="408050" y="907079"/>
                    <a:pt x="362832" y="907079"/>
                  </a:cubicBezTo>
                  <a:cubicBezTo>
                    <a:pt x="162458" y="907079"/>
                    <a:pt x="0" y="825896"/>
                    <a:pt x="0" y="725663"/>
                  </a:cubicBezTo>
                  <a:lnTo>
                    <a:pt x="0" y="319882"/>
                  </a:lnTo>
                  <a:cubicBezTo>
                    <a:pt x="22925" y="340048"/>
                    <a:pt x="48425" y="357084"/>
                    <a:pt x="75832" y="370542"/>
                  </a:cubicBezTo>
                  <a:cubicBezTo>
                    <a:pt x="152843" y="409002"/>
                    <a:pt x="254345" y="430863"/>
                    <a:pt x="362832" y="430863"/>
                  </a:cubicBezTo>
                  <a:cubicBezTo>
                    <a:pt x="406281" y="430863"/>
                    <a:pt x="448641" y="427370"/>
                    <a:pt x="488780" y="420658"/>
                  </a:cubicBezTo>
                  <a:cubicBezTo>
                    <a:pt x="386534" y="454415"/>
                    <a:pt x="317469" y="549953"/>
                    <a:pt x="317478" y="657632"/>
                  </a:cubicBezTo>
                  <a:close/>
                  <a:moveTo>
                    <a:pt x="566925" y="861725"/>
                  </a:moveTo>
                  <a:cubicBezTo>
                    <a:pt x="609308" y="861789"/>
                    <a:pt x="650648" y="848591"/>
                    <a:pt x="685162" y="823991"/>
                  </a:cubicBezTo>
                  <a:lnTo>
                    <a:pt x="803672" y="942455"/>
                  </a:lnTo>
                  <a:cubicBezTo>
                    <a:pt x="816480" y="956198"/>
                    <a:pt x="838005" y="956959"/>
                    <a:pt x="851747" y="944152"/>
                  </a:cubicBezTo>
                  <a:cubicBezTo>
                    <a:pt x="865490" y="931344"/>
                    <a:pt x="866252" y="909823"/>
                    <a:pt x="853444" y="896076"/>
                  </a:cubicBezTo>
                  <a:cubicBezTo>
                    <a:pt x="852899" y="895491"/>
                    <a:pt x="852332" y="894924"/>
                    <a:pt x="851747" y="894380"/>
                  </a:cubicBezTo>
                  <a:lnTo>
                    <a:pt x="733283" y="775870"/>
                  </a:lnTo>
                  <a:cubicBezTo>
                    <a:pt x="798583" y="683997"/>
                    <a:pt x="777040" y="556579"/>
                    <a:pt x="685167" y="491279"/>
                  </a:cubicBezTo>
                  <a:cubicBezTo>
                    <a:pt x="593293" y="425978"/>
                    <a:pt x="465876" y="447521"/>
                    <a:pt x="400575" y="539395"/>
                  </a:cubicBezTo>
                  <a:cubicBezTo>
                    <a:pt x="335275" y="631268"/>
                    <a:pt x="356818" y="758686"/>
                    <a:pt x="448691" y="823986"/>
                  </a:cubicBezTo>
                  <a:cubicBezTo>
                    <a:pt x="483228" y="848536"/>
                    <a:pt x="524550" y="861725"/>
                    <a:pt x="566925" y="861725"/>
                  </a:cubicBezTo>
                  <a:close/>
                  <a:moveTo>
                    <a:pt x="566925" y="793694"/>
                  </a:moveTo>
                  <a:cubicBezTo>
                    <a:pt x="491778" y="793694"/>
                    <a:pt x="430863" y="732779"/>
                    <a:pt x="430863" y="657632"/>
                  </a:cubicBezTo>
                  <a:cubicBezTo>
                    <a:pt x="430863" y="582485"/>
                    <a:pt x="491778" y="521571"/>
                    <a:pt x="566925" y="521571"/>
                  </a:cubicBezTo>
                  <a:cubicBezTo>
                    <a:pt x="642072" y="521571"/>
                    <a:pt x="702986" y="582485"/>
                    <a:pt x="702986" y="657632"/>
                  </a:cubicBezTo>
                  <a:cubicBezTo>
                    <a:pt x="702986" y="732779"/>
                    <a:pt x="642072" y="793694"/>
                    <a:pt x="566925" y="793694"/>
                  </a:cubicBezTo>
                  <a:close/>
                </a:path>
              </a:pathLst>
            </a:custGeom>
            <a:solidFill>
              <a:schemeClr val="bg1"/>
            </a:solidFill>
            <a:ln w="4524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26267D8-DF13-03EC-9EE1-121526403772}"/>
                </a:ext>
              </a:extLst>
            </p:cNvPr>
            <p:cNvSpPr txBox="1"/>
            <p:nvPr/>
          </p:nvSpPr>
          <p:spPr>
            <a:xfrm>
              <a:off x="3669860" y="5362262"/>
              <a:ext cx="88795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36579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/>
                  <a:ea typeface="+mn-ea"/>
                  <a:cs typeface="Segoe UI Semilight"/>
                </a:rPr>
                <a:t>Search</a:t>
              </a:r>
            </a:p>
          </p:txBody>
        </p:sp>
      </p:grpSp>
      <p:sp>
        <p:nvSpPr>
          <p:cNvPr id="29" name="Graphic 24">
            <a:extLst>
              <a:ext uri="{FF2B5EF4-FFF2-40B4-BE49-F238E27FC236}">
                <a16:creationId xmlns:a16="http://schemas.microsoft.com/office/drawing/2014/main" id="{8ABCFB5B-07DF-6D42-A51F-42CB17080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65234" y="3793593"/>
            <a:ext cx="445046" cy="445297"/>
          </a:xfrm>
          <a:custGeom>
            <a:avLst/>
            <a:gdLst>
              <a:gd name="connsiteX0" fmla="*/ 770994 w 907063"/>
              <a:gd name="connsiteY0" fmla="*/ 113334 h 907573"/>
              <a:gd name="connsiteX1" fmla="*/ 657654 w 907063"/>
              <a:gd name="connsiteY1" fmla="*/ 226764 h 907573"/>
              <a:gd name="connsiteX2" fmla="*/ 634387 w 907063"/>
              <a:gd name="connsiteY2" fmla="*/ 224361 h 907573"/>
              <a:gd name="connsiteX3" fmla="*/ 576334 w 907063"/>
              <a:gd name="connsiteY3" fmla="*/ 320421 h 907573"/>
              <a:gd name="connsiteX4" fmla="*/ 634932 w 907063"/>
              <a:gd name="connsiteY4" fmla="*/ 453897 h 907573"/>
              <a:gd name="connsiteX5" fmla="*/ 634932 w 907063"/>
              <a:gd name="connsiteY5" fmla="*/ 456528 h 907573"/>
              <a:gd name="connsiteX6" fmla="*/ 693710 w 907063"/>
              <a:gd name="connsiteY6" fmla="*/ 468365 h 907573"/>
              <a:gd name="connsiteX7" fmla="*/ 847197 w 907063"/>
              <a:gd name="connsiteY7" fmla="*/ 421959 h 907573"/>
              <a:gd name="connsiteX8" fmla="*/ 893603 w 907063"/>
              <a:gd name="connsiteY8" fmla="*/ 575451 h 907573"/>
              <a:gd name="connsiteX9" fmla="*/ 740117 w 907063"/>
              <a:gd name="connsiteY9" fmla="*/ 621852 h 907573"/>
              <a:gd name="connsiteX10" fmla="*/ 681057 w 907063"/>
              <a:gd name="connsiteY10" fmla="*/ 535217 h 907573"/>
              <a:gd name="connsiteX11" fmla="*/ 621189 w 907063"/>
              <a:gd name="connsiteY11" fmla="*/ 523198 h 907573"/>
              <a:gd name="connsiteX12" fmla="*/ 542183 w 907063"/>
              <a:gd name="connsiteY12" fmla="*/ 612228 h 907573"/>
              <a:gd name="connsiteX13" fmla="*/ 564633 w 907063"/>
              <a:gd name="connsiteY13" fmla="*/ 680803 h 907573"/>
              <a:gd name="connsiteX14" fmla="*/ 566901 w 907063"/>
              <a:gd name="connsiteY14" fmla="*/ 680803 h 907573"/>
              <a:gd name="connsiteX15" fmla="*/ 680204 w 907063"/>
              <a:gd name="connsiteY15" fmla="*/ 794270 h 907573"/>
              <a:gd name="connsiteX16" fmla="*/ 566737 w 907063"/>
              <a:gd name="connsiteY16" fmla="*/ 907573 h 907573"/>
              <a:gd name="connsiteX17" fmla="*/ 453434 w 907063"/>
              <a:gd name="connsiteY17" fmla="*/ 794106 h 907573"/>
              <a:gd name="connsiteX18" fmla="*/ 500140 w 907063"/>
              <a:gd name="connsiteY18" fmla="*/ 702482 h 907573"/>
              <a:gd name="connsiteX19" fmla="*/ 477644 w 907063"/>
              <a:gd name="connsiteY19" fmla="*/ 633726 h 907573"/>
              <a:gd name="connsiteX20" fmla="*/ 307476 w 907063"/>
              <a:gd name="connsiteY20" fmla="*/ 561477 h 907573"/>
              <a:gd name="connsiteX21" fmla="*/ 226066 w 907063"/>
              <a:gd name="connsiteY21" fmla="*/ 599937 h 907573"/>
              <a:gd name="connsiteX22" fmla="*/ 126102 w 907063"/>
              <a:gd name="connsiteY22" fmla="*/ 725314 h 907573"/>
              <a:gd name="connsiteX23" fmla="*/ 725 w 907063"/>
              <a:gd name="connsiteY23" fmla="*/ 625353 h 907573"/>
              <a:gd name="connsiteX24" fmla="*/ 100688 w 907063"/>
              <a:gd name="connsiteY24" fmla="*/ 499972 h 907573"/>
              <a:gd name="connsiteX25" fmla="*/ 198490 w 907063"/>
              <a:gd name="connsiteY25" fmla="*/ 537711 h 907573"/>
              <a:gd name="connsiteX26" fmla="*/ 278041 w 907063"/>
              <a:gd name="connsiteY26" fmla="*/ 500158 h 907573"/>
              <a:gd name="connsiteX27" fmla="*/ 313599 w 907063"/>
              <a:gd name="connsiteY27" fmla="*/ 338381 h 907573"/>
              <a:gd name="connsiteX28" fmla="*/ 268653 w 907063"/>
              <a:gd name="connsiteY28" fmla="*/ 287131 h 907573"/>
              <a:gd name="connsiteX29" fmla="*/ 121392 w 907063"/>
              <a:gd name="connsiteY29" fmla="*/ 223675 h 907573"/>
              <a:gd name="connsiteX30" fmla="*/ 184848 w 907063"/>
              <a:gd name="connsiteY30" fmla="*/ 76415 h 907573"/>
              <a:gd name="connsiteX31" fmla="*/ 332109 w 907063"/>
              <a:gd name="connsiteY31" fmla="*/ 139870 h 907573"/>
              <a:gd name="connsiteX32" fmla="*/ 321445 w 907063"/>
              <a:gd name="connsiteY32" fmla="*/ 244135 h 907573"/>
              <a:gd name="connsiteX33" fmla="*/ 366028 w 907063"/>
              <a:gd name="connsiteY33" fmla="*/ 294932 h 907573"/>
              <a:gd name="connsiteX34" fmla="*/ 453516 w 907063"/>
              <a:gd name="connsiteY34" fmla="*/ 272482 h 907573"/>
              <a:gd name="connsiteX35" fmla="*/ 518553 w 907063"/>
              <a:gd name="connsiteY35" fmla="*/ 284500 h 907573"/>
              <a:gd name="connsiteX36" fmla="*/ 575019 w 907063"/>
              <a:gd name="connsiteY36" fmla="*/ 191071 h 907573"/>
              <a:gd name="connsiteX37" fmla="*/ 579922 w 907063"/>
              <a:gd name="connsiteY37" fmla="*/ 30796 h 907573"/>
              <a:gd name="connsiteX38" fmla="*/ 740198 w 907063"/>
              <a:gd name="connsiteY38" fmla="*/ 35699 h 907573"/>
              <a:gd name="connsiteX39" fmla="*/ 770994 w 907063"/>
              <a:gd name="connsiteY39" fmla="*/ 113380 h 90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07063" h="907573">
                <a:moveTo>
                  <a:pt x="770994" y="113334"/>
                </a:moveTo>
                <a:cubicBezTo>
                  <a:pt x="771016" y="175955"/>
                  <a:pt x="720274" y="226739"/>
                  <a:pt x="657654" y="226764"/>
                </a:cubicBezTo>
                <a:cubicBezTo>
                  <a:pt x="649835" y="226767"/>
                  <a:pt x="642039" y="225962"/>
                  <a:pt x="634387" y="224361"/>
                </a:cubicBezTo>
                <a:lnTo>
                  <a:pt x="576334" y="320421"/>
                </a:lnTo>
                <a:cubicBezTo>
                  <a:pt x="613715" y="354730"/>
                  <a:pt x="634977" y="403160"/>
                  <a:pt x="634932" y="453897"/>
                </a:cubicBezTo>
                <a:lnTo>
                  <a:pt x="634932" y="456528"/>
                </a:lnTo>
                <a:lnTo>
                  <a:pt x="693710" y="468365"/>
                </a:lnTo>
                <a:cubicBezTo>
                  <a:pt x="723281" y="413165"/>
                  <a:pt x="792001" y="392388"/>
                  <a:pt x="847197" y="421959"/>
                </a:cubicBezTo>
                <a:cubicBezTo>
                  <a:pt x="902398" y="451530"/>
                  <a:pt x="923174" y="520250"/>
                  <a:pt x="893603" y="575451"/>
                </a:cubicBezTo>
                <a:cubicBezTo>
                  <a:pt x="864033" y="630646"/>
                  <a:pt x="795317" y="651423"/>
                  <a:pt x="740117" y="621852"/>
                </a:cubicBezTo>
                <a:cubicBezTo>
                  <a:pt x="707457" y="604359"/>
                  <a:pt x="685406" y="572013"/>
                  <a:pt x="681057" y="535217"/>
                </a:cubicBezTo>
                <a:lnTo>
                  <a:pt x="621189" y="523198"/>
                </a:lnTo>
                <a:cubicBezTo>
                  <a:pt x="605570" y="560887"/>
                  <a:pt x="577749" y="592241"/>
                  <a:pt x="542183" y="612228"/>
                </a:cubicBezTo>
                <a:lnTo>
                  <a:pt x="564633" y="680803"/>
                </a:lnTo>
                <a:lnTo>
                  <a:pt x="566901" y="680803"/>
                </a:lnTo>
                <a:cubicBezTo>
                  <a:pt x="629521" y="680849"/>
                  <a:pt x="680249" y="731650"/>
                  <a:pt x="680204" y="794270"/>
                </a:cubicBezTo>
                <a:cubicBezTo>
                  <a:pt x="680159" y="856890"/>
                  <a:pt x="629358" y="907618"/>
                  <a:pt x="566737" y="907573"/>
                </a:cubicBezTo>
                <a:cubicBezTo>
                  <a:pt x="504117" y="907528"/>
                  <a:pt x="453389" y="856727"/>
                  <a:pt x="453434" y="794106"/>
                </a:cubicBezTo>
                <a:cubicBezTo>
                  <a:pt x="453461" y="757855"/>
                  <a:pt x="470818" y="723803"/>
                  <a:pt x="500140" y="702482"/>
                </a:cubicBezTo>
                <a:lnTo>
                  <a:pt x="477644" y="633726"/>
                </a:lnTo>
                <a:cubicBezTo>
                  <a:pt x="411976" y="642579"/>
                  <a:pt x="346715" y="614872"/>
                  <a:pt x="307476" y="561477"/>
                </a:cubicBezTo>
                <a:lnTo>
                  <a:pt x="226066" y="599937"/>
                </a:lnTo>
                <a:cubicBezTo>
                  <a:pt x="233084" y="662163"/>
                  <a:pt x="188328" y="718297"/>
                  <a:pt x="126102" y="725314"/>
                </a:cubicBezTo>
                <a:cubicBezTo>
                  <a:pt x="63876" y="732334"/>
                  <a:pt x="7743" y="687579"/>
                  <a:pt x="725" y="625353"/>
                </a:cubicBezTo>
                <a:cubicBezTo>
                  <a:pt x="-6294" y="563123"/>
                  <a:pt x="38462" y="506993"/>
                  <a:pt x="100688" y="499972"/>
                </a:cubicBezTo>
                <a:cubicBezTo>
                  <a:pt x="137496" y="495823"/>
                  <a:pt x="174011" y="509914"/>
                  <a:pt x="198490" y="537711"/>
                </a:cubicBezTo>
                <a:lnTo>
                  <a:pt x="278041" y="500158"/>
                </a:lnTo>
                <a:cubicBezTo>
                  <a:pt x="263193" y="443652"/>
                  <a:pt x="276425" y="383454"/>
                  <a:pt x="313599" y="338381"/>
                </a:cubicBezTo>
                <a:lnTo>
                  <a:pt x="268653" y="287131"/>
                </a:lnTo>
                <a:cubicBezTo>
                  <a:pt x="210465" y="310273"/>
                  <a:pt x="144535" y="281863"/>
                  <a:pt x="121392" y="223675"/>
                </a:cubicBezTo>
                <a:cubicBezTo>
                  <a:pt x="98251" y="165488"/>
                  <a:pt x="126660" y="99557"/>
                  <a:pt x="184848" y="76415"/>
                </a:cubicBezTo>
                <a:cubicBezTo>
                  <a:pt x="243036" y="53273"/>
                  <a:pt x="308966" y="81683"/>
                  <a:pt x="332109" y="139870"/>
                </a:cubicBezTo>
                <a:cubicBezTo>
                  <a:pt x="345794" y="174281"/>
                  <a:pt x="341813" y="213207"/>
                  <a:pt x="321445" y="244135"/>
                </a:cubicBezTo>
                <a:lnTo>
                  <a:pt x="366028" y="294932"/>
                </a:lnTo>
                <a:cubicBezTo>
                  <a:pt x="392819" y="280159"/>
                  <a:pt x="422925" y="272434"/>
                  <a:pt x="453516" y="272482"/>
                </a:cubicBezTo>
                <a:cubicBezTo>
                  <a:pt x="476420" y="272482"/>
                  <a:pt x="498416" y="276745"/>
                  <a:pt x="518553" y="284500"/>
                </a:cubicBezTo>
                <a:lnTo>
                  <a:pt x="575019" y="191071"/>
                </a:lnTo>
                <a:cubicBezTo>
                  <a:pt x="532114" y="145458"/>
                  <a:pt x="534309" y="73701"/>
                  <a:pt x="579922" y="30796"/>
                </a:cubicBezTo>
                <a:cubicBezTo>
                  <a:pt x="625534" y="-12109"/>
                  <a:pt x="697293" y="-9914"/>
                  <a:pt x="740198" y="35699"/>
                </a:cubicBezTo>
                <a:cubicBezTo>
                  <a:pt x="759977" y="56728"/>
                  <a:pt x="770994" y="84510"/>
                  <a:pt x="770994" y="113380"/>
                </a:cubicBezTo>
                <a:close/>
              </a:path>
            </a:pathLst>
          </a:custGeom>
          <a:solidFill>
            <a:schemeClr val="bg1"/>
          </a:solidFill>
          <a:ln w="452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561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0922-A432-2F3E-F3FB-FBAC65C3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963" y="533400"/>
            <a:ext cx="11017250" cy="554038"/>
          </a:xfrm>
        </p:spPr>
        <p:txBody>
          <a:bodyPr/>
          <a:lstStyle/>
          <a:p>
            <a:pPr algn="ctr"/>
            <a:r>
              <a:rPr lang="en-US"/>
              <a:t>Components of a high-quality RAG</a:t>
            </a:r>
          </a:p>
        </p:txBody>
      </p:sp>
      <p:sp>
        <p:nvSpPr>
          <p:cNvPr id="26" name="Rounded Rectangle 14">
            <a:extLst>
              <a:ext uri="{FF2B5EF4-FFF2-40B4-BE49-F238E27FC236}">
                <a16:creationId xmlns:a16="http://schemas.microsoft.com/office/drawing/2014/main" id="{48CFE32B-8951-FA91-DBA0-C53AE80A9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4201" y="1652155"/>
            <a:ext cx="3481388" cy="4578783"/>
          </a:xfrm>
          <a:prstGeom prst="roundRect">
            <a:avLst>
              <a:gd name="adj" fmla="val 4547"/>
            </a:avLst>
          </a:prstGeom>
          <a:ln w="12700" cap="rnd">
            <a:solidFill>
              <a:schemeClr val="tx1">
                <a:alpha val="50000"/>
              </a:schemeClr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320040" rIns="0" bIns="0" rtlCol="0" anchor="t" anchorCtr="0">
            <a:noAutofit/>
          </a:bodyPr>
          <a:lstStyle/>
          <a:p>
            <a:pPr marL="0" marR="0" lvl="0" indent="0" algn="ctr" defTabSz="142722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-50" normalizeH="0" baseline="0" noProof="0" err="1">
              <a:ln>
                <a:noFill/>
              </a:ln>
              <a:gradFill>
                <a:gsLst>
                  <a:gs pos="80460">
                    <a:srgbClr val="000000"/>
                  </a:gs>
                  <a:gs pos="59551">
                    <a:srgbClr val="000000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Segoe UI Variable Display Semibold" pitchFamily="2" charset="0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7935C-D835-F1E0-E71E-5284CDFC946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1928858" y="1910664"/>
            <a:ext cx="795128" cy="795128"/>
          </a:xfrm>
          <a:prstGeom prst="ellipse">
            <a:avLst/>
          </a:prstGeom>
          <a:gradFill flip="none" rotWithShape="1">
            <a:gsLst>
              <a:gs pos="80000">
                <a:srgbClr val="1C77A0"/>
              </a:gs>
              <a:gs pos="0">
                <a:srgbClr val="2F848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03CB56-0704-BBB2-AFF3-40A310F3317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90654" y="2935522"/>
            <a:ext cx="2873245" cy="738664"/>
          </a:xfrm>
          <a:prstGeom prst="rect">
            <a:avLst/>
          </a:prstGeom>
          <a:noFill/>
          <a:ln w="19050" cap="rnd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449">
              <a:spcBef>
                <a:spcPts val="200"/>
              </a:spcBef>
              <a:defRPr sz="2400">
                <a:gradFill>
                  <a:gsLst>
                    <a:gs pos="20280">
                      <a:srgbClr val="000000"/>
                    </a:gs>
                    <a:gs pos="41958">
                      <a:srgbClr val="000000"/>
                    </a:gs>
                  </a:gsLst>
                  <a:lin ang="0" scaled="0"/>
                </a:gra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3244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 w="3175">
                  <a:noFill/>
                </a:ln>
                <a:gradFill flip="none" rotWithShape="1">
                  <a:gsLst>
                    <a:gs pos="80000">
                      <a:srgbClr val="318581"/>
                    </a:gs>
                    <a:gs pos="0">
                      <a:srgbClr val="0A6BB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Sophisticated </a:t>
            </a:r>
            <a:br>
              <a:rPr kumimoji="0" lang="en-US" sz="2400" b="1" i="0" u="none" strike="noStrike" kern="1200" cap="none" spc="0" normalizeH="0" baseline="0" noProof="0">
                <a:ln w="3175">
                  <a:noFill/>
                </a:ln>
                <a:gradFill flip="none" rotWithShape="1">
                  <a:gsLst>
                    <a:gs pos="80000">
                      <a:srgbClr val="318581"/>
                    </a:gs>
                    <a:gs pos="0">
                      <a:srgbClr val="0A6BB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1" i="0" u="none" strike="noStrike" kern="1200" cap="none" spc="0" normalizeH="0" baseline="0" noProof="0">
                <a:ln w="3175">
                  <a:noFill/>
                </a:ln>
                <a:gradFill flip="none" rotWithShape="1">
                  <a:gsLst>
                    <a:gs pos="80000">
                      <a:srgbClr val="318581"/>
                    </a:gs>
                    <a:gs pos="0">
                      <a:srgbClr val="0A6BB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LLM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D49CD68-EB71-22BD-C441-36A8AD0BC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90654" y="3872808"/>
            <a:ext cx="2871216" cy="0"/>
          </a:xfrm>
          <a:prstGeom prst="straightConnector1">
            <a:avLst/>
          </a:prstGeom>
          <a:ln w="12700" cap="rnd">
            <a:solidFill>
              <a:srgbClr val="000000"/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806F94B-DA9A-4895-B7D0-5FB1EEE59FD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90654" y="4145303"/>
            <a:ext cx="2873245" cy="820738"/>
          </a:xfrm>
          <a:prstGeom prst="rect">
            <a:avLst/>
          </a:prstGeom>
          <a:noFill/>
          <a:ln w="19050" cap="rnd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449">
              <a:spcBef>
                <a:spcPts val="200"/>
              </a:spcBef>
              <a:defRPr sz="2400">
                <a:gradFill>
                  <a:gsLst>
                    <a:gs pos="20280">
                      <a:srgbClr val="000000"/>
                    </a:gs>
                    <a:gs pos="41958">
                      <a:srgbClr val="000000"/>
                    </a:gs>
                  </a:gsLst>
                  <a:lin ang="0" scaled="0"/>
                </a:gra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32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Adheres to instructions</a:t>
            </a:r>
          </a:p>
          <a:p>
            <a:pPr marL="0" marR="0" lvl="0" indent="0" algn="ctr" defTabSz="932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Supports function calling</a:t>
            </a:r>
          </a:p>
        </p:txBody>
      </p:sp>
      <p:sp>
        <p:nvSpPr>
          <p:cNvPr id="28" name="Rounded Rectangle 14">
            <a:extLst>
              <a:ext uri="{FF2B5EF4-FFF2-40B4-BE49-F238E27FC236}">
                <a16:creationId xmlns:a16="http://schemas.microsoft.com/office/drawing/2014/main" id="{4FEE4605-A68C-B969-CB98-1F3139169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356101" y="1652155"/>
            <a:ext cx="3481388" cy="4578783"/>
          </a:xfrm>
          <a:prstGeom prst="roundRect">
            <a:avLst>
              <a:gd name="adj" fmla="val 4547"/>
            </a:avLst>
          </a:prstGeom>
          <a:ln w="12700" cap="rnd">
            <a:solidFill>
              <a:schemeClr val="tx1">
                <a:alpha val="50000"/>
              </a:schemeClr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320040" rIns="0" bIns="0" rtlCol="0" anchor="t" anchorCtr="0">
            <a:noAutofit/>
          </a:bodyPr>
          <a:lstStyle/>
          <a:p>
            <a:pPr marL="0" marR="0" lvl="0" indent="0" algn="ctr" defTabSz="142722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-50" normalizeH="0" baseline="0" noProof="0" err="1">
              <a:ln>
                <a:noFill/>
              </a:ln>
              <a:gradFill>
                <a:gsLst>
                  <a:gs pos="80460">
                    <a:srgbClr val="000000"/>
                  </a:gs>
                  <a:gs pos="59551">
                    <a:srgbClr val="000000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Segoe UI Variable Display Semibold" pitchFamily="2" charset="0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CA3F19B-2513-C3EC-DE37-E7C35443A6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698435" y="1910664"/>
            <a:ext cx="795128" cy="795128"/>
          </a:xfrm>
          <a:prstGeom prst="ellipse">
            <a:avLst/>
          </a:prstGeom>
          <a:gradFill flip="none" rotWithShape="1">
            <a:gsLst>
              <a:gs pos="80000">
                <a:srgbClr val="0A6BBA"/>
              </a:gs>
              <a:gs pos="0">
                <a:srgbClr val="AC35AF"/>
              </a:gs>
            </a:gsLst>
            <a:path path="circle">
              <a:fillToRect l="100000" t="100000"/>
            </a:path>
            <a:tileRect r="-100000" b="-100000"/>
          </a:gradFill>
          <a:effectLst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2275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01239" algn="l"/>
              </a:tabLst>
              <a:defRPr/>
            </a:pPr>
            <a:r>
              <a:rPr kumimoji="0" lang="en-US" sz="28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B9139-06C1-3346-4416-205218FA612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62554" y="2935522"/>
            <a:ext cx="2873245" cy="738664"/>
          </a:xfrm>
          <a:prstGeom prst="rect">
            <a:avLst/>
          </a:prstGeom>
          <a:noFill/>
          <a:ln w="19050" cap="rnd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449">
              <a:spcBef>
                <a:spcPts val="200"/>
              </a:spcBef>
              <a:defRPr sz="2400">
                <a:gradFill>
                  <a:gsLst>
                    <a:gs pos="20280">
                      <a:srgbClr val="000000"/>
                    </a:gs>
                    <a:gs pos="41958">
                      <a:srgbClr val="000000"/>
                    </a:gs>
                  </a:gsLst>
                  <a:lin ang="0" scaled="0"/>
                </a:gra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3244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 w="3175">
                  <a:noFill/>
                </a:ln>
                <a:gradFill flip="none" rotWithShape="1">
                  <a:gsLst>
                    <a:gs pos="80000">
                      <a:srgbClr val="0A6BBA"/>
                    </a:gs>
                    <a:gs pos="0">
                      <a:srgbClr val="AC35A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Well prepared </a:t>
            </a:r>
            <a:br>
              <a:rPr kumimoji="0" lang="en-US" sz="2400" b="1" i="0" u="none" strike="noStrike" kern="1200" cap="none" spc="0" normalizeH="0" baseline="0" noProof="0">
                <a:ln w="3175">
                  <a:noFill/>
                </a:ln>
                <a:gradFill flip="none" rotWithShape="1">
                  <a:gsLst>
                    <a:gs pos="80000">
                      <a:srgbClr val="0A6BBA"/>
                    </a:gs>
                    <a:gs pos="0">
                      <a:srgbClr val="AC35A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2400" b="1" i="0" u="none" strike="noStrike" kern="1200" cap="none" spc="0" normalizeH="0" baseline="0" noProof="0">
                <a:ln w="3175">
                  <a:noFill/>
                </a:ln>
                <a:gradFill flip="none" rotWithShape="1">
                  <a:gsLst>
                    <a:gs pos="80000">
                      <a:srgbClr val="0A6BBA"/>
                    </a:gs>
                    <a:gs pos="0">
                      <a:srgbClr val="AC35A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data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30E0CCF-2A74-D480-D817-F5681FDA1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662554" y="3872808"/>
            <a:ext cx="2871216" cy="0"/>
          </a:xfrm>
          <a:prstGeom prst="straightConnector1">
            <a:avLst/>
          </a:prstGeom>
          <a:ln w="12700" cap="rnd">
            <a:solidFill>
              <a:srgbClr val="000000"/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1CB67EA-2F66-7F03-0F68-AE530BB8B2F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662554" y="4145303"/>
            <a:ext cx="2873245" cy="820738"/>
          </a:xfrm>
          <a:prstGeom prst="rect">
            <a:avLst/>
          </a:prstGeom>
          <a:noFill/>
          <a:ln w="19050" cap="rnd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449">
              <a:spcBef>
                <a:spcPts val="200"/>
              </a:spcBef>
              <a:defRPr sz="2400">
                <a:gradFill>
                  <a:gsLst>
                    <a:gs pos="20280">
                      <a:srgbClr val="000000"/>
                    </a:gs>
                    <a:gs pos="41958">
                      <a:srgbClr val="000000"/>
                    </a:gs>
                  </a:gsLst>
                  <a:lin ang="0" scaled="0"/>
                </a:gra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32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Reasonably sized text</a:t>
            </a:r>
          </a:p>
          <a:p>
            <a:pPr marL="0" marR="0" lvl="0" indent="0" algn="ctr" defTabSz="932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Meaningful vectors</a:t>
            </a:r>
          </a:p>
        </p:txBody>
      </p:sp>
      <p:sp>
        <p:nvSpPr>
          <p:cNvPr id="27" name="Rounded Rectangle 14">
            <a:extLst>
              <a:ext uri="{FF2B5EF4-FFF2-40B4-BE49-F238E27FC236}">
                <a16:creationId xmlns:a16="http://schemas.microsoft.com/office/drawing/2014/main" id="{3C8CEC12-46FF-1C8C-F526-6D21020D5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128000" y="1652155"/>
            <a:ext cx="3481388" cy="4578783"/>
          </a:xfrm>
          <a:prstGeom prst="roundRect">
            <a:avLst>
              <a:gd name="adj" fmla="val 4547"/>
            </a:avLst>
          </a:prstGeom>
          <a:ln w="12700" cap="rnd">
            <a:solidFill>
              <a:schemeClr val="tx1">
                <a:alpha val="50000"/>
              </a:schemeClr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320040" rIns="0" bIns="0" rtlCol="0" anchor="t" anchorCtr="0">
            <a:noAutofit/>
          </a:bodyPr>
          <a:lstStyle/>
          <a:p>
            <a:pPr marL="0" marR="0" lvl="0" indent="0" algn="ctr" defTabSz="142722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-50" normalizeH="0" baseline="0" noProof="0" err="1">
              <a:ln>
                <a:noFill/>
              </a:ln>
              <a:gradFill>
                <a:gsLst>
                  <a:gs pos="80460">
                    <a:srgbClr val="000000"/>
                  </a:gs>
                  <a:gs pos="59551">
                    <a:srgbClr val="000000"/>
                  </a:gs>
                </a:gsLst>
                <a:path path="circle">
                  <a:fillToRect l="100000" t="100000"/>
                </a:path>
              </a:gradFill>
              <a:effectLst/>
              <a:uLnTx/>
              <a:uFillTx/>
              <a:latin typeface="Segoe UI Variable Display Semibold" pitchFamily="2" charset="0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A43CF9A-CFC5-222B-4726-48096350C8F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468014" y="1910664"/>
            <a:ext cx="795128" cy="795128"/>
          </a:xfrm>
          <a:prstGeom prst="ellipse">
            <a:avLst/>
          </a:prstGeom>
          <a:gradFill flip="none" rotWithShape="1">
            <a:gsLst>
              <a:gs pos="80000">
                <a:srgbClr val="AC35AF"/>
              </a:gs>
              <a:gs pos="0">
                <a:srgbClr val="F65567"/>
              </a:gs>
            </a:gsLst>
            <a:path path="circle">
              <a:fillToRect l="100000" t="100000"/>
            </a:path>
            <a:tileRect r="-100000" b="-100000"/>
          </a:gradFill>
          <a:effectLst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2275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01239" algn="l"/>
              </a:tabLst>
              <a:defRPr/>
            </a:pPr>
            <a:r>
              <a:rPr kumimoji="0" lang="en-US" sz="28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C9B57C-9B94-9E4D-E880-DF92FC97F0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428102" y="2935522"/>
            <a:ext cx="2873245" cy="738664"/>
          </a:xfrm>
          <a:prstGeom prst="rect">
            <a:avLst/>
          </a:prstGeom>
          <a:noFill/>
          <a:ln w="19050" cap="rnd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449">
              <a:spcBef>
                <a:spcPts val="200"/>
              </a:spcBef>
              <a:defRPr sz="2400">
                <a:gradFill>
                  <a:gsLst>
                    <a:gs pos="20280">
                      <a:srgbClr val="000000"/>
                    </a:gs>
                    <a:gs pos="41958">
                      <a:srgbClr val="000000"/>
                    </a:gs>
                  </a:gsLst>
                  <a:lin ang="0" scaled="0"/>
                </a:gra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32449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 w="3175">
                  <a:noFill/>
                </a:ln>
                <a:gradFill flip="none" rotWithShape="1">
                  <a:gsLst>
                    <a:gs pos="79000">
                      <a:srgbClr val="AC35AF"/>
                    </a:gs>
                    <a:gs pos="0">
                      <a:srgbClr val="F65567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Powerful search functionality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083135-04B4-9140-85A2-F54DFDCAE9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428102" y="3872808"/>
            <a:ext cx="2871216" cy="0"/>
          </a:xfrm>
          <a:prstGeom prst="straightConnector1">
            <a:avLst/>
          </a:prstGeom>
          <a:ln w="12700" cap="rnd">
            <a:solidFill>
              <a:srgbClr val="000000"/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242981D-16C5-6743-656F-FF3CF094EE4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428102" y="4145303"/>
            <a:ext cx="2873245" cy="1846659"/>
          </a:xfrm>
          <a:prstGeom prst="rect">
            <a:avLst/>
          </a:prstGeom>
          <a:noFill/>
          <a:ln w="19050" cap="rnd"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ctr" defTabSz="932449">
              <a:spcBef>
                <a:spcPts val="200"/>
              </a:spcBef>
              <a:defRPr sz="2400">
                <a:gradFill>
                  <a:gsLst>
                    <a:gs pos="20280">
                      <a:srgbClr val="000000"/>
                    </a:gs>
                    <a:gs pos="41958">
                      <a:srgbClr val="000000"/>
                    </a:gs>
                  </a:gsLst>
                  <a:lin ang="0" scaled="0"/>
                </a:gradFill>
                <a:latin typeface="+mj-lt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32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Vector search</a:t>
            </a:r>
          </a:p>
          <a:p>
            <a:pPr marL="0" marR="0" lvl="0" indent="0" algn="ctr" defTabSz="932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Hybrid search</a:t>
            </a:r>
          </a:p>
          <a:p>
            <a:pPr marL="0" marR="0" lvl="0" indent="0" algn="ctr" defTabSz="932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Semantic re-ranking</a:t>
            </a:r>
          </a:p>
          <a:p>
            <a:pPr marL="0" marR="0" lvl="0" indent="0" algn="ctr" defTabSz="9324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Filtering</a:t>
            </a:r>
          </a:p>
        </p:txBody>
      </p:sp>
    </p:spTree>
    <p:extLst>
      <p:ext uri="{BB962C8B-B14F-4D97-AF65-F5344CB8AC3E}">
        <p14:creationId xmlns:p14="http://schemas.microsoft.com/office/powerpoint/2010/main" val="224373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A68D40-013A-3181-8CDF-106394C8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600200"/>
            <a:ext cx="3611880" cy="2999232"/>
          </a:xfrm>
        </p:spPr>
        <p:txBody>
          <a:bodyPr anchor="t">
            <a:normAutofit/>
          </a:bodyPr>
          <a:lstStyle/>
          <a:p>
            <a:r>
              <a:rPr lang="en-IN" dirty="0"/>
              <a:t>What is Agentic Retrieval?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BE994BE-CA57-16EA-7536-23D6C07750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65776" y="1600200"/>
            <a:ext cx="6288024" cy="429768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 Multi-step, LLM-guided retrieval that does below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 Plans: decomposes a complex question into targeted  sub-queries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 Retrieves: runs parallel searches (keyword + vector) with semantic reranking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 Synthesizes: composes a grounded response with citations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 Uses “knowledge agent" associated with your search index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/>
              <a:t> Conversation-aware: can leverage prior turns for follow-ups</a:t>
            </a:r>
          </a:p>
          <a:p>
            <a:pPr>
              <a:lnSpc>
                <a:spcPct val="11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461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DA548-D944-E165-0869-753146F42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64">
            <a:extLst>
              <a:ext uri="{FF2B5EF4-FFF2-40B4-BE49-F238E27FC236}">
                <a16:creationId xmlns:a16="http://schemas.microsoft.com/office/drawing/2014/main" id="{6353F307-8458-C091-CFEE-DEC923AE7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1501" y="2130655"/>
            <a:ext cx="11048998" cy="915107"/>
          </a:xfrm>
          <a:prstGeom prst="roundRect">
            <a:avLst>
              <a:gd name="adj" fmla="val 14628"/>
            </a:avLst>
          </a:prstGeom>
          <a:ln w="9525" cap="rnd">
            <a:solidFill>
              <a:schemeClr val="tx1">
                <a:alpha val="50000"/>
              </a:schemeClr>
            </a:solidFill>
            <a:headEnd type="none" w="lg" len="sm"/>
            <a:tailEnd type="none" w="lg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457200" rIns="0" bIns="0" rtlCol="0" anchor="t" anchorCtr="0">
            <a:noAutofit/>
          </a:bodyPr>
          <a:lstStyle/>
          <a:p>
            <a:pPr algn="ctr" defTabSz="1427220">
              <a:spcBef>
                <a:spcPts val="400"/>
              </a:spcBef>
            </a:pPr>
            <a:endParaRPr lang="en-US" sz="4000" spc="-50">
              <a:gradFill>
                <a:gsLst>
                  <a:gs pos="9174">
                    <a:schemeClr val="tx1"/>
                  </a:gs>
                  <a:gs pos="42000">
                    <a:schemeClr val="tx1"/>
                  </a:gs>
                </a:gsLst>
                <a:path path="circle">
                  <a:fillToRect l="100000" t="100000"/>
                </a:path>
              </a:gradFill>
              <a:latin typeface="Segoe UI Variable Display Semibold" pitchFamily="2" charset="0"/>
            </a:endParaRPr>
          </a:p>
        </p:txBody>
      </p:sp>
      <p:cxnSp>
        <p:nvCxnSpPr>
          <p:cNvPr id="27" name="!!Straight Connector 49">
            <a:extLst>
              <a:ext uri="{FF2B5EF4-FFF2-40B4-BE49-F238E27FC236}">
                <a16:creationId xmlns:a16="http://schemas.microsoft.com/office/drawing/2014/main" id="{518030AC-2181-CEDA-0906-10CB6C1C0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71220" y="2462197"/>
            <a:ext cx="0" cy="324000"/>
          </a:xfrm>
          <a:prstGeom prst="line">
            <a:avLst/>
          </a:prstGeom>
          <a:ln w="12700" cap="rnd">
            <a:solidFill>
              <a:srgbClr val="000000">
                <a:alpha val="50000"/>
              </a:srgbClr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!!Straight Connector 49">
            <a:extLst>
              <a:ext uri="{FF2B5EF4-FFF2-40B4-BE49-F238E27FC236}">
                <a16:creationId xmlns:a16="http://schemas.microsoft.com/office/drawing/2014/main" id="{4218F9B6-9E60-0267-ABEB-456D0FD7A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920780" y="2462197"/>
            <a:ext cx="0" cy="324000"/>
          </a:xfrm>
          <a:prstGeom prst="line">
            <a:avLst/>
          </a:prstGeom>
          <a:ln w="12700" cap="rnd">
            <a:solidFill>
              <a:srgbClr val="000000">
                <a:alpha val="50000"/>
              </a:srgbClr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36">
            <a:extLst>
              <a:ext uri="{FF2B5EF4-FFF2-40B4-BE49-F238E27FC236}">
                <a16:creationId xmlns:a16="http://schemas.microsoft.com/office/drawing/2014/main" id="{316FD22B-4317-0123-AA97-BAE0E8F9E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567024" y="3737054"/>
            <a:ext cx="519186" cy="2"/>
          </a:xfrm>
          <a:prstGeom prst="curvedConnector3">
            <a:avLst>
              <a:gd name="adj1" fmla="val 50000"/>
            </a:avLst>
          </a:prstGeom>
          <a:ln w="19050" cap="rnd">
            <a:solidFill>
              <a:schemeClr val="tx1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64">
            <a:extLst>
              <a:ext uri="{FF2B5EF4-FFF2-40B4-BE49-F238E27FC236}">
                <a16:creationId xmlns:a16="http://schemas.microsoft.com/office/drawing/2014/main" id="{AE1AED84-7B3F-5B01-BA6E-51D501CAA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71501" y="5675575"/>
            <a:ext cx="11048998" cy="597335"/>
          </a:xfrm>
          <a:prstGeom prst="roundRect">
            <a:avLst>
              <a:gd name="adj" fmla="val 25239"/>
            </a:avLst>
          </a:prstGeom>
          <a:noFill/>
          <a:ln w="12700">
            <a:gradFill>
              <a:gsLst>
                <a:gs pos="10000">
                  <a:srgbClr val="2A446F"/>
                </a:gs>
                <a:gs pos="100000">
                  <a:srgbClr val="73262F"/>
                </a:gs>
              </a:gsLst>
              <a:lin ang="2700000" scaled="0"/>
            </a:gradFill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1200">
              <a:solidFill>
                <a:srgbClr val="000000"/>
              </a:solidFill>
              <a:latin typeface="Segoe UI Variable Display Semib" pitchFamily="2" charset="0"/>
            </a:endParaRP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BB14739-212A-783A-ACE1-3405A8EE7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9567024" y="4354186"/>
            <a:ext cx="519187" cy="2"/>
          </a:xfrm>
          <a:prstGeom prst="curvedConnector3">
            <a:avLst>
              <a:gd name="adj1" fmla="val 50000"/>
            </a:avLst>
          </a:prstGeom>
          <a:ln w="19050" cap="rnd">
            <a:solidFill>
              <a:schemeClr val="tx1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3F6A5763-0D8F-A5F7-0D53-75937DA64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7740" y="3730704"/>
            <a:ext cx="108000" cy="0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000000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1D46A7BD-4613-9A81-596F-EDC781957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7740" y="4340087"/>
            <a:ext cx="108000" cy="0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000000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5C0B058-D22A-4222-C27F-48B20F208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7740" y="4949469"/>
            <a:ext cx="108000" cy="0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000000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BF37384F-997A-1BEC-A99B-4C1C5373B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31357" y="3730704"/>
            <a:ext cx="108000" cy="0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000000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23F933C7-82AA-E5AE-E673-9F17F4F66A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31357" y="4340087"/>
            <a:ext cx="108000" cy="0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000000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ABCE63FC-8664-5BC1-47C3-30EFD482B8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31357" y="4949469"/>
            <a:ext cx="108000" cy="0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000000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36">
            <a:extLst>
              <a:ext uri="{FF2B5EF4-FFF2-40B4-BE49-F238E27FC236}">
                <a16:creationId xmlns:a16="http://schemas.microsoft.com/office/drawing/2014/main" id="{F0805318-6107-0E0D-A168-4846C00556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567024" y="4955819"/>
            <a:ext cx="519186" cy="2"/>
          </a:xfrm>
          <a:prstGeom prst="curvedConnector3">
            <a:avLst>
              <a:gd name="adj1" fmla="val 50000"/>
            </a:avLst>
          </a:prstGeom>
          <a:ln w="19050" cap="rnd">
            <a:solidFill>
              <a:schemeClr val="tx1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24">
            <a:extLst>
              <a:ext uri="{FF2B5EF4-FFF2-40B4-BE49-F238E27FC236}">
                <a16:creationId xmlns:a16="http://schemas.microsoft.com/office/drawing/2014/main" id="{38A6E05D-8CB5-0B2A-5162-37AC1C730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6711" y="3737054"/>
            <a:ext cx="504000" cy="0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000000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Curved 24">
            <a:extLst>
              <a:ext uri="{FF2B5EF4-FFF2-40B4-BE49-F238E27FC236}">
                <a16:creationId xmlns:a16="http://schemas.microsoft.com/office/drawing/2014/main" id="{E04AAEBE-732A-A5B0-2ABE-1E2804438B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6711" y="4955819"/>
            <a:ext cx="504000" cy="0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000000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Curved 24">
            <a:extLst>
              <a:ext uri="{FF2B5EF4-FFF2-40B4-BE49-F238E27FC236}">
                <a16:creationId xmlns:a16="http://schemas.microsoft.com/office/drawing/2014/main" id="{F24A8465-7135-073D-3247-7CF3107BA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06711" y="4346437"/>
            <a:ext cx="504000" cy="0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000000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Curved 24">
            <a:extLst>
              <a:ext uri="{FF2B5EF4-FFF2-40B4-BE49-F238E27FC236}">
                <a16:creationId xmlns:a16="http://schemas.microsoft.com/office/drawing/2014/main" id="{418EC317-95BD-DAEB-80D6-F858585D0C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16200000" flipH="1">
            <a:off x="4025353" y="5402781"/>
            <a:ext cx="432000" cy="0"/>
          </a:xfrm>
          <a:prstGeom prst="curvedConnector3">
            <a:avLst>
              <a:gd name="adj1" fmla="val 50000"/>
            </a:avLst>
          </a:prstGeom>
          <a:ln w="12700" cap="rnd">
            <a:solidFill>
              <a:srgbClr val="000000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D2D888B7-88BE-FCB0-61B7-D8E1389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1"/>
            <a:endCxn id="5" idx="3"/>
          </p:cNvCxnSpPr>
          <p:nvPr/>
        </p:nvCxnSpPr>
        <p:spPr>
          <a:xfrm rot="10800000">
            <a:off x="2613920" y="3786567"/>
            <a:ext cx="664699" cy="541304"/>
          </a:xfrm>
          <a:prstGeom prst="bentConnector3">
            <a:avLst>
              <a:gd name="adj1" fmla="val 50000"/>
            </a:avLst>
          </a:prstGeom>
          <a:ln w="12700" cap="rnd">
            <a:gradFill flip="none" rotWithShape="1">
              <a:gsLst>
                <a:gs pos="80000">
                  <a:srgbClr val="2A446F"/>
                </a:gs>
                <a:gs pos="0">
                  <a:srgbClr val="73262F"/>
                </a:gs>
              </a:gsLst>
              <a:lin ang="10800000" scaled="1"/>
              <a:tileRect/>
            </a:gradFill>
            <a:headEnd type="arrow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F2B114C-E783-FD15-CEDA-1E27541E29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rot="10800000" flipV="1">
            <a:off x="2613920" y="4327871"/>
            <a:ext cx="664699" cy="561992"/>
          </a:xfrm>
          <a:prstGeom prst="bentConnector3">
            <a:avLst>
              <a:gd name="adj1" fmla="val 50000"/>
            </a:avLst>
          </a:prstGeom>
          <a:ln w="12700" cap="rnd">
            <a:gradFill flip="none" rotWithShape="1">
              <a:gsLst>
                <a:gs pos="80000">
                  <a:srgbClr val="2A446F"/>
                </a:gs>
                <a:gs pos="0">
                  <a:srgbClr val="73262F"/>
                </a:gs>
              </a:gsLst>
              <a:lin ang="10800000" scaled="1"/>
              <a:tileRect/>
            </a:gradFill>
            <a:headEnd type="arrow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E1E732B-D079-B92A-680B-BAF1B87E83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703" y="1049663"/>
            <a:ext cx="11018520" cy="615553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Agentic retrieval engine</a:t>
            </a:r>
            <a:endParaRPr kumimoji="0" lang="en-US" sz="4000" b="0" i="0" u="none" strike="noStrike" kern="1200" cap="none" spc="-50" normalizeH="0" baseline="0" noProof="0" dirty="0">
              <a:ln w="3175"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Segoe UI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54F0D5-6307-259B-2FB3-92F6F5B43E0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5184216" y="392887"/>
            <a:ext cx="1892894" cy="413815"/>
          </a:xfrm>
          <a:prstGeom prst="roundRect">
            <a:avLst>
              <a:gd name="adj" fmla="val 35587"/>
            </a:avLst>
          </a:prstGeom>
          <a:gradFill flip="none" rotWithShape="1">
            <a:gsLst>
              <a:gs pos="0">
                <a:srgbClr val="F65567"/>
              </a:gs>
              <a:gs pos="32000">
                <a:srgbClr val="AC35AF"/>
              </a:gs>
              <a:gs pos="68000">
                <a:srgbClr val="0A6BBA"/>
              </a:gs>
              <a:gs pos="100000">
                <a:srgbClr val="318581"/>
              </a:gs>
            </a:gsLst>
            <a:path path="circle">
              <a:fillToRect l="100000" t="100000"/>
            </a:path>
            <a:tileRect r="-100000" b="-100000"/>
          </a:gradFill>
          <a:effectLst/>
        </p:spPr>
        <p:txBody>
          <a:bodyPr wrap="none" lIns="146957" tIns="25718" rIns="146957" bIns="27432" rtlCol="0">
            <a:spAutoFit/>
          </a:bodyPr>
          <a:lstStyle>
            <a:defPPr>
              <a:defRPr lang="en-US"/>
            </a:defPPr>
            <a:lvl1pPr algn="ctr" defTabSz="2275850" fontAlgn="base">
              <a:spcBef>
                <a:spcPct val="0"/>
              </a:spcBef>
              <a:spcAft>
                <a:spcPct val="0"/>
              </a:spcAft>
              <a:tabLst>
                <a:tab pos="3701239" algn="l"/>
              </a:tabLst>
              <a:defRPr sz="6000" b="1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latin typeface="Segoe UI Variable Display Semib" pitchFamily="2" charset="0"/>
                <a:cs typeface="Segoe UI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2275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01239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Public preview</a:t>
            </a:r>
          </a:p>
        </p:txBody>
      </p:sp>
      <p:sp useBgFill="1">
        <p:nvSpPr>
          <p:cNvPr id="24" name="Title 1">
            <a:extLst>
              <a:ext uri="{FF2B5EF4-FFF2-40B4-BE49-F238E27FC236}">
                <a16:creationId xmlns:a16="http://schemas.microsoft.com/office/drawing/2014/main" id="{2D503456-CD86-3ED8-707A-5B774A6C84A4}"/>
              </a:ext>
            </a:extLst>
          </p:cNvPr>
          <p:cNvSpPr txBox="1">
            <a:spLocks/>
          </p:cNvSpPr>
          <p:nvPr/>
        </p:nvSpPr>
        <p:spPr>
          <a:xfrm>
            <a:off x="3941133" y="1959071"/>
            <a:ext cx="4501660" cy="307777"/>
          </a:xfrm>
          <a:prstGeom prst="rect">
            <a:avLst/>
          </a:prstGeom>
          <a:ln w="15875" cap="rnd">
            <a:noFill/>
            <a:headEnd type="none" w="lg" len="med"/>
            <a:tailEnd type="none" w="lg" len="sm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 algn="ctr" defTabSz="914367" fontAlgn="base">
              <a:spcBef>
                <a:spcPct val="0"/>
              </a:spcBef>
              <a:spcAft>
                <a:spcPct val="0"/>
              </a:spcAft>
              <a:defRPr sz="2400" b="1">
                <a:ln w="3175">
                  <a:noFill/>
                </a:ln>
                <a:gradFill flip="none" rotWithShape="1">
                  <a:gsLst>
                    <a:gs pos="93706">
                      <a:srgbClr val="FFFFFF"/>
                    </a:gs>
                    <a:gs pos="80000">
                      <a:srgbClr val="FFFF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 Variable Display Semib" pitchFamily="2" charset="0"/>
              </a:defRPr>
            </a:lvl1pPr>
          </a:lstStyle>
          <a:p>
            <a:pPr defTabSz="342888">
              <a:defRPr/>
            </a:pPr>
            <a:r>
              <a:rPr lang="en-US" sz="2000" b="0" dirty="0">
                <a:solidFill>
                  <a:srgbClr val="152237"/>
                </a:solidFill>
                <a:cs typeface="Segoe Sans Display Semibold" pitchFamily="2" charset="0"/>
              </a:rPr>
              <a:t>Agentic methods applied to retrieval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9062A7-8FCC-7460-87B0-DF180676CD11}"/>
              </a:ext>
            </a:extLst>
          </p:cNvPr>
          <p:cNvSpPr txBox="1"/>
          <p:nvPr/>
        </p:nvSpPr>
        <p:spPr>
          <a:xfrm>
            <a:off x="1186440" y="2501086"/>
            <a:ext cx="252000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lvl="0" algn="ctr" defTabSz="914400">
              <a:defRPr/>
            </a:pPr>
            <a:r>
              <a:rPr lang="en-US" sz="1600" dirty="0">
                <a:gradFill>
                  <a:gsLst>
                    <a:gs pos="10000">
                      <a:srgbClr val="000000"/>
                    </a:gs>
                    <a:gs pos="34000">
                      <a:srgbClr val="000000"/>
                    </a:gs>
                  </a:gsLst>
                  <a:lin ang="10800000" scaled="1"/>
                </a:gradFill>
                <a:latin typeface="Segoe UI Variable Display Semib" pitchFamily="2" charset="0"/>
              </a:rPr>
              <a:t>Query planning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A6E1D4-3F3C-C6C0-DA8A-1AA502DD50EB}"/>
              </a:ext>
            </a:extLst>
          </p:cNvPr>
          <p:cNvSpPr txBox="1"/>
          <p:nvPr/>
        </p:nvSpPr>
        <p:spPr>
          <a:xfrm>
            <a:off x="4836000" y="2501086"/>
            <a:ext cx="252000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lvl="0" algn="ctr" defTabSz="914400">
              <a:defRPr/>
            </a:pPr>
            <a:r>
              <a:rPr lang="en-US" sz="1600">
                <a:gradFill>
                  <a:gsLst>
                    <a:gs pos="10000">
                      <a:srgbClr val="000000"/>
                    </a:gs>
                    <a:gs pos="34000">
                      <a:srgbClr val="000000"/>
                    </a:gs>
                  </a:gsLst>
                  <a:lin ang="10800000" scaled="1"/>
                </a:gradFill>
                <a:latin typeface="Segoe UI Variable Display Semib" pitchFamily="2" charset="0"/>
              </a:rPr>
              <a:t>Fan-out query execution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F119DCA-8A78-1460-9C63-D45CEA7BAA53}"/>
              </a:ext>
            </a:extLst>
          </p:cNvPr>
          <p:cNvSpPr txBox="1"/>
          <p:nvPr/>
        </p:nvSpPr>
        <p:spPr>
          <a:xfrm>
            <a:off x="8485560" y="2501086"/>
            <a:ext cx="2520000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lvl="0" algn="ctr" defTabSz="914400">
              <a:defRPr/>
            </a:pPr>
            <a:r>
              <a:rPr lang="en-US" sz="1600" dirty="0">
                <a:gradFill>
                  <a:gsLst>
                    <a:gs pos="10000">
                      <a:srgbClr val="000000"/>
                    </a:gs>
                    <a:gs pos="34000">
                      <a:srgbClr val="000000"/>
                    </a:gs>
                  </a:gsLst>
                  <a:lin ang="10800000" scaled="1"/>
                </a:gradFill>
                <a:latin typeface="Segoe UI Variable Display Semib" pitchFamily="2" charset="0"/>
              </a:rPr>
              <a:t>Results merging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BC7CF8C-1245-3D44-4051-5F851C28D050}"/>
              </a:ext>
            </a:extLst>
          </p:cNvPr>
          <p:cNvSpPr/>
          <p:nvPr/>
        </p:nvSpPr>
        <p:spPr bwMode="auto">
          <a:xfrm>
            <a:off x="571501" y="3489671"/>
            <a:ext cx="2042418" cy="593792"/>
          </a:xfrm>
          <a:prstGeom prst="roundRect">
            <a:avLst>
              <a:gd name="adj" fmla="val 27866"/>
            </a:avLst>
          </a:prstGeom>
          <a:gradFill flip="none" rotWithShape="1">
            <a:gsLst>
              <a:gs pos="0">
                <a:srgbClr val="73262F">
                  <a:alpha val="10000"/>
                </a:srgbClr>
              </a:gs>
              <a:gs pos="80000">
                <a:srgbClr val="2A446F">
                  <a:alpha val="1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User query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6EF97C-907B-9F25-8D28-634B385964F3}"/>
              </a:ext>
            </a:extLst>
          </p:cNvPr>
          <p:cNvSpPr/>
          <p:nvPr/>
        </p:nvSpPr>
        <p:spPr bwMode="auto">
          <a:xfrm>
            <a:off x="571501" y="4592967"/>
            <a:ext cx="2042418" cy="593792"/>
          </a:xfrm>
          <a:prstGeom prst="roundRect">
            <a:avLst>
              <a:gd name="adj" fmla="val 26467"/>
            </a:avLst>
          </a:prstGeom>
          <a:gradFill flip="none" rotWithShape="1">
            <a:gsLst>
              <a:gs pos="0">
                <a:srgbClr val="73262F">
                  <a:alpha val="10000"/>
                </a:srgbClr>
              </a:gs>
              <a:gs pos="80000">
                <a:srgbClr val="2A446F">
                  <a:alpha val="10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Segoe UI Semibold" panose="020B0702040204020203" pitchFamily="34" charset="0"/>
                <a:ea typeface="Segoe UI" pitchFamily="34" charset="0"/>
                <a:cs typeface="Segoe UI Semibold" panose="020B0702040204020203" pitchFamily="34" charset="0"/>
              </a:rPr>
              <a:t>Conversation turns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765256-9FB4-E405-F4DB-9F094FB3FBE3}"/>
              </a:ext>
            </a:extLst>
          </p:cNvPr>
          <p:cNvSpPr/>
          <p:nvPr/>
        </p:nvSpPr>
        <p:spPr bwMode="auto">
          <a:xfrm>
            <a:off x="3278618" y="3489671"/>
            <a:ext cx="1928093" cy="1676400"/>
          </a:xfrm>
          <a:prstGeom prst="roundRect">
            <a:avLst>
              <a:gd name="adj" fmla="val 9898"/>
            </a:avLst>
          </a:prstGeom>
          <a:solidFill>
            <a:srgbClr val="2A446F"/>
          </a:solidFill>
          <a:ln w="19050">
            <a:solidFill>
              <a:srgbClr val="2A446F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n w="3175">
                  <a:noFill/>
                </a:ln>
                <a:solidFill>
                  <a:srgbClr val="FFFFFF"/>
                </a:solidFill>
                <a:latin typeface="Segoe UI Variable Display Semib" pitchFamily="2" charset="0"/>
                <a:cs typeface="Segoe UI" pitchFamily="34" charset="0"/>
              </a:rPr>
              <a:t>Query</a:t>
            </a:r>
            <a:r>
              <a:rPr lang="en-US" sz="2000" dirty="0">
                <a:solidFill>
                  <a:srgbClr val="FFFFFF"/>
                </a:solidFill>
                <a:latin typeface="Segoe UI Variable Display Semib" pitchFamily="2" charset="0"/>
              </a:rPr>
              <a:t> </a:t>
            </a:r>
            <a:br>
              <a:rPr lang="uk-UA" sz="2000" dirty="0">
                <a:solidFill>
                  <a:srgbClr val="FFFFFF"/>
                </a:solidFill>
                <a:latin typeface="Segoe UI Variable Display Semib" pitchFamily="2" charset="0"/>
              </a:rPr>
            </a:br>
            <a:r>
              <a:rPr lang="en-US" sz="2000" b="1" dirty="0">
                <a:ln w="3175">
                  <a:noFill/>
                </a:ln>
                <a:solidFill>
                  <a:srgbClr val="FFFFFF"/>
                </a:solidFill>
                <a:latin typeface="Segoe UI Variable Display Semib" pitchFamily="2" charset="0"/>
                <a:cs typeface="Segoe UI" pitchFamily="34" charset="0"/>
              </a:rPr>
              <a:t>planning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7D0157-210A-C9D9-F41E-D4EF105D2B79}"/>
              </a:ext>
            </a:extLst>
          </p:cNvPr>
          <p:cNvSpPr/>
          <p:nvPr/>
        </p:nvSpPr>
        <p:spPr bwMode="auto">
          <a:xfrm>
            <a:off x="5779994" y="3490525"/>
            <a:ext cx="2107747" cy="493059"/>
          </a:xfrm>
          <a:prstGeom prst="roundRect">
            <a:avLst/>
          </a:prstGeom>
          <a:gradFill flip="none" rotWithShape="1">
            <a:gsLst>
              <a:gs pos="0">
                <a:srgbClr val="73262F">
                  <a:alpha val="89804"/>
                </a:srgbClr>
              </a:gs>
              <a:gs pos="80000">
                <a:srgbClr val="2A446F">
                  <a:alpha val="89804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lIns="0" tIns="0" rIns="0" bIns="45720" rtlCol="0" anchor="ctr" anchorCtr="0">
            <a:noAutofit/>
          </a:bodyPr>
          <a:lstStyle/>
          <a:p>
            <a:pPr algn="ctr" defTabSz="2275850" fontAlgn="base">
              <a:spcBef>
                <a:spcPts val="200"/>
              </a:spcBef>
              <a:tabLst>
                <a:tab pos="3701239" algn="l"/>
              </a:tabLst>
            </a:pPr>
            <a:r>
              <a:rPr lang="en-US" sz="2000" b="1" dirty="0">
                <a:ln w="3175">
                  <a:noFill/>
                </a:ln>
                <a:gradFill>
                  <a:gsLst>
                    <a:gs pos="88991">
                      <a:srgbClr val="FFFFFF"/>
                    </a:gs>
                    <a:gs pos="7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latin typeface="Segoe UI Variable Display Semibold" pitchFamily="2" charset="0"/>
                <a:cs typeface="Segoe UI" pitchFamily="34" charset="0"/>
              </a:rPr>
              <a:t>Search query 1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AB5DBC6-C08A-333D-24C2-F6D78E1C15A7}"/>
              </a:ext>
            </a:extLst>
          </p:cNvPr>
          <p:cNvSpPr/>
          <p:nvPr/>
        </p:nvSpPr>
        <p:spPr bwMode="auto">
          <a:xfrm>
            <a:off x="8032363" y="3490525"/>
            <a:ext cx="695019" cy="493059"/>
          </a:xfrm>
          <a:prstGeom prst="roundRect">
            <a:avLst/>
          </a:prstGeom>
          <a:gradFill flip="none" rotWithShape="1">
            <a:gsLst>
              <a:gs pos="0">
                <a:srgbClr val="73262F">
                  <a:alpha val="89804"/>
                </a:srgbClr>
              </a:gs>
              <a:gs pos="80000">
                <a:srgbClr val="2A446F">
                  <a:alpha val="89804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lIns="0" tIns="0" rIns="0" bIns="45720" rtlCol="0" anchor="ctr" anchorCtr="0">
            <a:noAutofit/>
          </a:bodyPr>
          <a:lstStyle/>
          <a:p>
            <a:pPr algn="ctr" defTabSz="2275850" fontAlgn="base">
              <a:spcBef>
                <a:spcPts val="200"/>
              </a:spcBef>
              <a:tabLst>
                <a:tab pos="3701239" algn="l"/>
              </a:tabLst>
            </a:pPr>
            <a:r>
              <a:rPr lang="en-US" sz="2000" b="1" dirty="0">
                <a:ln w="3175">
                  <a:noFill/>
                </a:ln>
                <a:gradFill>
                  <a:gsLst>
                    <a:gs pos="88991">
                      <a:srgbClr val="FFFFFF"/>
                    </a:gs>
                    <a:gs pos="7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latin typeface="Segoe UI Variable Display Semibold" pitchFamily="2" charset="0"/>
                <a:cs typeface="Segoe UI" pitchFamily="34" charset="0"/>
              </a:rPr>
              <a:t>L1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A82C5BD-2429-40E1-506C-827CA0C022E0}"/>
              </a:ext>
            </a:extLst>
          </p:cNvPr>
          <p:cNvSpPr/>
          <p:nvPr/>
        </p:nvSpPr>
        <p:spPr bwMode="auto">
          <a:xfrm>
            <a:off x="8872004" y="3490525"/>
            <a:ext cx="695019" cy="493059"/>
          </a:xfrm>
          <a:prstGeom prst="roundRect">
            <a:avLst/>
          </a:prstGeom>
          <a:gradFill flip="none" rotWithShape="1">
            <a:gsLst>
              <a:gs pos="0">
                <a:srgbClr val="73262F">
                  <a:alpha val="89804"/>
                </a:srgbClr>
              </a:gs>
              <a:gs pos="80000">
                <a:srgbClr val="2A446F">
                  <a:alpha val="89804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lIns="0" tIns="0" rIns="0" bIns="45720" rtlCol="0" anchor="ctr" anchorCtr="0">
            <a:noAutofit/>
          </a:bodyPr>
          <a:lstStyle/>
          <a:p>
            <a:pPr algn="ctr" defTabSz="2275850" fontAlgn="base">
              <a:spcBef>
                <a:spcPts val="200"/>
              </a:spcBef>
              <a:tabLst>
                <a:tab pos="3701239" algn="l"/>
              </a:tabLst>
            </a:pPr>
            <a:r>
              <a:rPr lang="en-US" sz="2000" b="1" dirty="0">
                <a:ln w="3175">
                  <a:noFill/>
                </a:ln>
                <a:gradFill>
                  <a:gsLst>
                    <a:gs pos="88991">
                      <a:srgbClr val="FFFFFF"/>
                    </a:gs>
                    <a:gs pos="7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latin typeface="Segoe UI Variable Display Semibold" pitchFamily="2" charset="0"/>
                <a:cs typeface="Segoe UI" pitchFamily="34" charset="0"/>
              </a:rPr>
              <a:t>L2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2C26CCD-F180-51F9-120A-13CBB86AE12B}"/>
              </a:ext>
            </a:extLst>
          </p:cNvPr>
          <p:cNvSpPr/>
          <p:nvPr/>
        </p:nvSpPr>
        <p:spPr bwMode="auto">
          <a:xfrm>
            <a:off x="5779994" y="4099908"/>
            <a:ext cx="2107747" cy="493059"/>
          </a:xfrm>
          <a:prstGeom prst="roundRect">
            <a:avLst/>
          </a:prstGeom>
          <a:gradFill flip="none" rotWithShape="1">
            <a:gsLst>
              <a:gs pos="0">
                <a:srgbClr val="73262F">
                  <a:alpha val="89804"/>
                </a:srgbClr>
              </a:gs>
              <a:gs pos="80000">
                <a:srgbClr val="2A446F">
                  <a:alpha val="89804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lIns="0" tIns="0" rIns="0" bIns="45720" rtlCol="0" anchor="ctr" anchorCtr="0">
            <a:noAutofit/>
          </a:bodyPr>
          <a:lstStyle/>
          <a:p>
            <a:pPr algn="ctr" defTabSz="2275850" fontAlgn="base">
              <a:spcBef>
                <a:spcPts val="200"/>
              </a:spcBef>
              <a:tabLst>
                <a:tab pos="3701239" algn="l"/>
              </a:tabLst>
            </a:pPr>
            <a:r>
              <a:rPr lang="en-US" sz="2000" b="1" dirty="0">
                <a:ln w="3175">
                  <a:noFill/>
                </a:ln>
                <a:gradFill>
                  <a:gsLst>
                    <a:gs pos="88991">
                      <a:srgbClr val="FFFFFF"/>
                    </a:gs>
                    <a:gs pos="7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latin typeface="Segoe UI Variable Display Semibold" pitchFamily="2" charset="0"/>
                <a:cs typeface="Segoe UI" pitchFamily="34" charset="0"/>
              </a:rPr>
              <a:t>…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AEB59F-D691-4179-EEBF-E45C4F50C073}"/>
              </a:ext>
            </a:extLst>
          </p:cNvPr>
          <p:cNvSpPr/>
          <p:nvPr/>
        </p:nvSpPr>
        <p:spPr bwMode="auto">
          <a:xfrm>
            <a:off x="8032363" y="4099908"/>
            <a:ext cx="695019" cy="493059"/>
          </a:xfrm>
          <a:prstGeom prst="roundRect">
            <a:avLst/>
          </a:prstGeom>
          <a:gradFill flip="none" rotWithShape="1">
            <a:gsLst>
              <a:gs pos="0">
                <a:srgbClr val="73262F">
                  <a:alpha val="89804"/>
                </a:srgbClr>
              </a:gs>
              <a:gs pos="80000">
                <a:srgbClr val="2A446F">
                  <a:alpha val="89804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lIns="0" tIns="0" rIns="0" bIns="45720" rtlCol="0" anchor="ctr" anchorCtr="0">
            <a:noAutofit/>
          </a:bodyPr>
          <a:lstStyle/>
          <a:p>
            <a:pPr algn="ctr" defTabSz="2275850" fontAlgn="base">
              <a:spcBef>
                <a:spcPts val="200"/>
              </a:spcBef>
              <a:tabLst>
                <a:tab pos="3701239" algn="l"/>
              </a:tabLst>
            </a:pPr>
            <a:r>
              <a:rPr lang="en-US" sz="2000" b="1" dirty="0">
                <a:ln w="3175">
                  <a:noFill/>
                </a:ln>
                <a:gradFill>
                  <a:gsLst>
                    <a:gs pos="88991">
                      <a:srgbClr val="FFFFFF"/>
                    </a:gs>
                    <a:gs pos="7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latin typeface="Segoe UI Variable Display Semibold" pitchFamily="2" charset="0"/>
                <a:cs typeface="Segoe UI" pitchFamily="34" charset="0"/>
              </a:rPr>
              <a:t>L1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AECDF17-4686-05B8-EE4C-2E429217D4E0}"/>
              </a:ext>
            </a:extLst>
          </p:cNvPr>
          <p:cNvSpPr/>
          <p:nvPr/>
        </p:nvSpPr>
        <p:spPr bwMode="auto">
          <a:xfrm>
            <a:off x="8872004" y="4099908"/>
            <a:ext cx="695019" cy="493059"/>
          </a:xfrm>
          <a:prstGeom prst="roundRect">
            <a:avLst/>
          </a:prstGeom>
          <a:gradFill flip="none" rotWithShape="1">
            <a:gsLst>
              <a:gs pos="0">
                <a:srgbClr val="73262F">
                  <a:alpha val="89804"/>
                </a:srgbClr>
              </a:gs>
              <a:gs pos="80000">
                <a:srgbClr val="2A446F">
                  <a:alpha val="89804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lIns="0" tIns="0" rIns="0" bIns="45720" rtlCol="0" anchor="ctr" anchorCtr="0">
            <a:noAutofit/>
          </a:bodyPr>
          <a:lstStyle/>
          <a:p>
            <a:pPr algn="ctr" defTabSz="2275850" fontAlgn="base">
              <a:spcBef>
                <a:spcPts val="200"/>
              </a:spcBef>
              <a:tabLst>
                <a:tab pos="3701239" algn="l"/>
              </a:tabLst>
            </a:pPr>
            <a:r>
              <a:rPr lang="en-US" sz="2000" b="1" dirty="0">
                <a:ln w="3175">
                  <a:noFill/>
                </a:ln>
                <a:gradFill>
                  <a:gsLst>
                    <a:gs pos="88991">
                      <a:srgbClr val="FFFFFF"/>
                    </a:gs>
                    <a:gs pos="7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latin typeface="Segoe UI Variable Display Semibold" pitchFamily="2" charset="0"/>
                <a:cs typeface="Segoe UI" pitchFamily="34" charset="0"/>
              </a:rPr>
              <a:t>L2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D4CB9C-5F77-03F8-6E85-A8B2CE5A9668}"/>
              </a:ext>
            </a:extLst>
          </p:cNvPr>
          <p:cNvSpPr/>
          <p:nvPr/>
        </p:nvSpPr>
        <p:spPr bwMode="auto">
          <a:xfrm>
            <a:off x="5779994" y="4709290"/>
            <a:ext cx="2107747" cy="493059"/>
          </a:xfrm>
          <a:prstGeom prst="roundRect">
            <a:avLst/>
          </a:prstGeom>
          <a:gradFill flip="none" rotWithShape="1">
            <a:gsLst>
              <a:gs pos="0">
                <a:srgbClr val="73262F">
                  <a:alpha val="89804"/>
                </a:srgbClr>
              </a:gs>
              <a:gs pos="80000">
                <a:srgbClr val="2A446F">
                  <a:alpha val="89804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lIns="0" tIns="0" rIns="0" bIns="45720" rtlCol="0" anchor="ctr" anchorCtr="0">
            <a:noAutofit/>
          </a:bodyPr>
          <a:lstStyle/>
          <a:p>
            <a:pPr algn="ctr" defTabSz="2275850" fontAlgn="base">
              <a:spcBef>
                <a:spcPts val="200"/>
              </a:spcBef>
              <a:tabLst>
                <a:tab pos="3701239" algn="l"/>
              </a:tabLst>
            </a:pPr>
            <a:r>
              <a:rPr lang="en-US" sz="2000" b="1" dirty="0">
                <a:ln w="3175">
                  <a:noFill/>
                </a:ln>
                <a:gradFill>
                  <a:gsLst>
                    <a:gs pos="88991">
                      <a:srgbClr val="FFFFFF"/>
                    </a:gs>
                    <a:gs pos="7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latin typeface="Segoe UI Variable Display Semibold" pitchFamily="2" charset="0"/>
                <a:cs typeface="Segoe UI" pitchFamily="34" charset="0"/>
              </a:rPr>
              <a:t>Search query 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BC20965-6752-DA8F-77EF-FB3F455EE880}"/>
              </a:ext>
            </a:extLst>
          </p:cNvPr>
          <p:cNvSpPr/>
          <p:nvPr/>
        </p:nvSpPr>
        <p:spPr bwMode="auto">
          <a:xfrm>
            <a:off x="8032363" y="4709290"/>
            <a:ext cx="695019" cy="493059"/>
          </a:xfrm>
          <a:prstGeom prst="roundRect">
            <a:avLst/>
          </a:prstGeom>
          <a:gradFill flip="none" rotWithShape="1">
            <a:gsLst>
              <a:gs pos="0">
                <a:srgbClr val="73262F">
                  <a:alpha val="89804"/>
                </a:srgbClr>
              </a:gs>
              <a:gs pos="80000">
                <a:srgbClr val="2A446F">
                  <a:alpha val="89804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lIns="0" tIns="0" rIns="0" bIns="45720" rtlCol="0" anchor="ctr" anchorCtr="0">
            <a:noAutofit/>
          </a:bodyPr>
          <a:lstStyle/>
          <a:p>
            <a:pPr algn="ctr" defTabSz="2275850" fontAlgn="base">
              <a:spcBef>
                <a:spcPts val="200"/>
              </a:spcBef>
              <a:tabLst>
                <a:tab pos="3701239" algn="l"/>
              </a:tabLst>
            </a:pPr>
            <a:r>
              <a:rPr lang="en-US" sz="2000" b="1" dirty="0">
                <a:ln w="3175">
                  <a:noFill/>
                </a:ln>
                <a:gradFill>
                  <a:gsLst>
                    <a:gs pos="88991">
                      <a:srgbClr val="FFFFFF"/>
                    </a:gs>
                    <a:gs pos="7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latin typeface="Segoe UI Variable Display Semibold" pitchFamily="2" charset="0"/>
                <a:cs typeface="Segoe UI" pitchFamily="34" charset="0"/>
              </a:rPr>
              <a:t>L1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D3797C-1CF0-2A36-DB70-A4A0D68DE240}"/>
              </a:ext>
            </a:extLst>
          </p:cNvPr>
          <p:cNvSpPr/>
          <p:nvPr/>
        </p:nvSpPr>
        <p:spPr bwMode="auto">
          <a:xfrm>
            <a:off x="8872004" y="4709290"/>
            <a:ext cx="695019" cy="493059"/>
          </a:xfrm>
          <a:prstGeom prst="roundRect">
            <a:avLst/>
          </a:prstGeom>
          <a:gradFill flip="none" rotWithShape="1">
            <a:gsLst>
              <a:gs pos="0">
                <a:srgbClr val="73262F">
                  <a:alpha val="89804"/>
                </a:srgbClr>
              </a:gs>
              <a:gs pos="80000">
                <a:srgbClr val="2A446F">
                  <a:alpha val="89804"/>
                </a:srgb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lIns="0" tIns="0" rIns="0" bIns="45720" rtlCol="0" anchor="ctr" anchorCtr="0">
            <a:noAutofit/>
          </a:bodyPr>
          <a:lstStyle/>
          <a:p>
            <a:pPr algn="ctr" defTabSz="2275850" fontAlgn="base">
              <a:spcBef>
                <a:spcPts val="200"/>
              </a:spcBef>
              <a:tabLst>
                <a:tab pos="3701239" algn="l"/>
              </a:tabLst>
            </a:pPr>
            <a:r>
              <a:rPr lang="en-US" sz="2000" b="1">
                <a:ln w="3175">
                  <a:noFill/>
                </a:ln>
                <a:gradFill>
                  <a:gsLst>
                    <a:gs pos="88991">
                      <a:srgbClr val="FFFFFF"/>
                    </a:gs>
                    <a:gs pos="7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latin typeface="Segoe UI Variable Display Semibold" pitchFamily="2" charset="0"/>
                <a:cs typeface="Segoe UI" pitchFamily="34" charset="0"/>
              </a:rPr>
              <a:t>L2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6CB59B-B956-785F-7905-0EB30BB963D3}"/>
              </a:ext>
            </a:extLst>
          </p:cNvPr>
          <p:cNvSpPr/>
          <p:nvPr/>
        </p:nvSpPr>
        <p:spPr bwMode="auto">
          <a:xfrm>
            <a:off x="10086211" y="3498274"/>
            <a:ext cx="1534281" cy="1711824"/>
          </a:xfrm>
          <a:prstGeom prst="roundRect">
            <a:avLst>
              <a:gd name="adj" fmla="val 13416"/>
            </a:avLst>
          </a:prstGeom>
          <a:solidFill>
            <a:srgbClr val="73262F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n w="3175">
                  <a:noFill/>
                </a:ln>
                <a:solidFill>
                  <a:schemeClr val="bg1"/>
                </a:solidFill>
                <a:latin typeface="Segoe UI Variable Display Semibold" pitchFamily="2" charset="0"/>
                <a:cs typeface="Segoe UI" pitchFamily="34" charset="0"/>
              </a:rPr>
              <a:t>Merged results</a:t>
            </a:r>
          </a:p>
        </p:txBody>
      </p:sp>
      <p:sp>
        <p:nvSpPr>
          <p:cNvPr id="108" name="Title 1">
            <a:extLst>
              <a:ext uri="{FF2B5EF4-FFF2-40B4-BE49-F238E27FC236}">
                <a16:creationId xmlns:a16="http://schemas.microsoft.com/office/drawing/2014/main" id="{42C3D763-EFAE-1538-BF44-9FFC90647DD3}"/>
              </a:ext>
            </a:extLst>
          </p:cNvPr>
          <p:cNvSpPr txBox="1">
            <a:spLocks/>
          </p:cNvSpPr>
          <p:nvPr/>
        </p:nvSpPr>
        <p:spPr>
          <a:xfrm>
            <a:off x="682703" y="5775455"/>
            <a:ext cx="1656000" cy="397576"/>
          </a:xfrm>
          <a:prstGeom prst="roundRect">
            <a:avLst>
              <a:gd name="adj" fmla="val 34666"/>
            </a:avLst>
          </a:prstGeom>
          <a:gradFill>
            <a:gsLst>
              <a:gs pos="0">
                <a:srgbClr val="73262F">
                  <a:alpha val="10000"/>
                </a:srgbClr>
              </a:gs>
              <a:gs pos="80000">
                <a:srgbClr val="2A446F">
                  <a:alpha val="10000"/>
                </a:srgbClr>
              </a:gs>
            </a:gsLst>
            <a:path path="circle">
              <a:fillToRect l="100000" t="100000"/>
            </a:path>
          </a:gradFill>
          <a:ln w="15875" cap="rnd">
            <a:noFill/>
            <a:headEnd type="none" w="lg" len="med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 defTabSz="914367" fontAlgn="base">
              <a:spcBef>
                <a:spcPct val="0"/>
              </a:spcBef>
              <a:spcAft>
                <a:spcPct val="0"/>
              </a:spcAft>
              <a:defRPr sz="2400" b="1">
                <a:ln w="3175">
                  <a:noFill/>
                </a:ln>
                <a:gradFill flip="none" rotWithShape="1">
                  <a:gsLst>
                    <a:gs pos="93706">
                      <a:srgbClr val="FFFFFF"/>
                    </a:gs>
                    <a:gs pos="80000">
                      <a:srgbClr val="FFFFFF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egoe UI Variable Display Semib" pitchFamily="2" charset="0"/>
              </a:defRPr>
            </a:lvl1pPr>
          </a:lstStyle>
          <a:p>
            <a:pPr defTabSz="342888">
              <a:defRPr/>
            </a:pPr>
            <a:r>
              <a:rPr lang="en-US" sz="1600" b="0" dirty="0">
                <a:solidFill>
                  <a:schemeClr val="tx1"/>
                </a:solidFill>
                <a:cs typeface="Segoe Sans Display Semibold" pitchFamily="2" charset="0"/>
              </a:rPr>
              <a:t>Single LLM call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99591B0-7932-6F97-2FE7-DA966065E4C4}"/>
              </a:ext>
            </a:extLst>
          </p:cNvPr>
          <p:cNvSpPr txBox="1"/>
          <p:nvPr/>
        </p:nvSpPr>
        <p:spPr>
          <a:xfrm>
            <a:off x="2525950" y="5878062"/>
            <a:ext cx="8955120" cy="19236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lvl="0" defTabSz="914400">
              <a:defRPr/>
            </a:pPr>
            <a:r>
              <a:rPr lang="en-US" sz="1250" dirty="0">
                <a:gradFill>
                  <a:gsLst>
                    <a:gs pos="10000">
                      <a:srgbClr val="000000"/>
                    </a:gs>
                    <a:gs pos="34000">
                      <a:srgbClr val="000000"/>
                    </a:gs>
                  </a:gsLst>
                  <a:lin ang="10800000" scaled="1"/>
                </a:gradFill>
                <a:latin typeface="Segoe UI Variable Display Semib" pitchFamily="2" charset="0"/>
              </a:rPr>
              <a:t>Use conversation history for context  •  Correct spellings in context  •  Decompose queries as needed  •  Paraphrase queries</a:t>
            </a:r>
          </a:p>
        </p:txBody>
      </p:sp>
    </p:spTree>
    <p:extLst>
      <p:ext uri="{BB962C8B-B14F-4D97-AF65-F5344CB8AC3E}">
        <p14:creationId xmlns:p14="http://schemas.microsoft.com/office/powerpoint/2010/main" val="2616556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F52E80-5DE3-DBB2-0EB3-FF949016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764576" y="4060249"/>
            <a:ext cx="2832100" cy="2275041"/>
          </a:xfrm>
          <a:prstGeom prst="roundRect">
            <a:avLst>
              <a:gd name="adj" fmla="val 666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3AF46CBD-1668-F1FA-F482-EB2DF8BD2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8263" y="2507957"/>
            <a:ext cx="1568938" cy="2689812"/>
          </a:xfrm>
          <a:prstGeom prst="roundRect">
            <a:avLst>
              <a:gd name="adj" fmla="val 9527"/>
            </a:avLst>
          </a:prstGeom>
          <a:ln w="12700" cap="rnd">
            <a:solidFill>
              <a:srgbClr val="000000"/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4263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1702" rtl="0" eaLnBrk="1" fontAlgn="auto" latinLnBrk="0" hangingPunct="1">
              <a:lnSpc>
                <a:spcPct val="100000"/>
              </a:lnSpc>
              <a:spcBef>
                <a:spcPts val="1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CED360D-5430-D3E6-F5F3-3D7E13E89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58360" y="3126143"/>
            <a:ext cx="828744" cy="828744"/>
          </a:xfrm>
          <a:prstGeom prst="ellipse">
            <a:avLst/>
          </a:prstGeom>
          <a:gradFill flip="none" rotWithShape="1">
            <a:gsLst>
              <a:gs pos="80000">
                <a:srgbClr val="1774A7"/>
              </a:gs>
              <a:gs pos="0">
                <a:srgbClr val="2F848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err="1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106" name="Graphic 20">
            <a:extLst>
              <a:ext uri="{FF2B5EF4-FFF2-40B4-BE49-F238E27FC236}">
                <a16:creationId xmlns:a16="http://schemas.microsoft.com/office/drawing/2014/main" id="{CBF809EC-34A7-9071-FCDC-110B8CE8D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0937" y="3336180"/>
            <a:ext cx="386130" cy="386130"/>
          </a:xfrm>
          <a:custGeom>
            <a:avLst/>
            <a:gdLst>
              <a:gd name="connsiteX0" fmla="*/ 454356 w 952251"/>
              <a:gd name="connsiteY0" fmla="*/ 544066 h 952251"/>
              <a:gd name="connsiteX1" fmla="*/ 408004 w 952251"/>
              <a:gd name="connsiteY1" fmla="*/ 702805 h 952251"/>
              <a:gd name="connsiteX2" fmla="*/ 480208 w 952251"/>
              <a:gd name="connsiteY2" fmla="*/ 896058 h 952251"/>
              <a:gd name="connsiteX3" fmla="*/ 362650 w 952251"/>
              <a:gd name="connsiteY3" fmla="*/ 906943 h 952251"/>
              <a:gd name="connsiteX4" fmla="*/ 23131 w 952251"/>
              <a:gd name="connsiteY4" fmla="*/ 760132 h 952251"/>
              <a:gd name="connsiteX5" fmla="*/ 0 w 952251"/>
              <a:gd name="connsiteY5" fmla="*/ 687793 h 952251"/>
              <a:gd name="connsiteX6" fmla="*/ 0 w 952251"/>
              <a:gd name="connsiteY6" fmla="*/ 646067 h 952251"/>
              <a:gd name="connsiteX7" fmla="*/ 101956 w 952251"/>
              <a:gd name="connsiteY7" fmla="*/ 544021 h 952251"/>
              <a:gd name="connsiteX8" fmla="*/ 102001 w 952251"/>
              <a:gd name="connsiteY8" fmla="*/ 544021 h 952251"/>
              <a:gd name="connsiteX9" fmla="*/ 454401 w 952251"/>
              <a:gd name="connsiteY9" fmla="*/ 544021 h 952251"/>
              <a:gd name="connsiteX10" fmla="*/ 702805 w 952251"/>
              <a:gd name="connsiteY10" fmla="*/ 453358 h 952251"/>
              <a:gd name="connsiteX11" fmla="*/ 952252 w 952251"/>
              <a:gd name="connsiteY11" fmla="*/ 702805 h 952251"/>
              <a:gd name="connsiteX12" fmla="*/ 702805 w 952251"/>
              <a:gd name="connsiteY12" fmla="*/ 952252 h 952251"/>
              <a:gd name="connsiteX13" fmla="*/ 453358 w 952251"/>
              <a:gd name="connsiteY13" fmla="*/ 702805 h 952251"/>
              <a:gd name="connsiteX14" fmla="*/ 702805 w 952251"/>
              <a:gd name="connsiteY14" fmla="*/ 453358 h 952251"/>
              <a:gd name="connsiteX15" fmla="*/ 702805 w 952251"/>
              <a:gd name="connsiteY15" fmla="*/ 804851 h 952251"/>
              <a:gd name="connsiteX16" fmla="*/ 674459 w 952251"/>
              <a:gd name="connsiteY16" fmla="*/ 833198 h 952251"/>
              <a:gd name="connsiteX17" fmla="*/ 702805 w 952251"/>
              <a:gd name="connsiteY17" fmla="*/ 861544 h 952251"/>
              <a:gd name="connsiteX18" fmla="*/ 731151 w 952251"/>
              <a:gd name="connsiteY18" fmla="*/ 833198 h 952251"/>
              <a:gd name="connsiteX19" fmla="*/ 702805 w 952251"/>
              <a:gd name="connsiteY19" fmla="*/ 804851 h 952251"/>
              <a:gd name="connsiteX20" fmla="*/ 702805 w 952251"/>
              <a:gd name="connsiteY20" fmla="*/ 538352 h 952251"/>
              <a:gd name="connsiteX21" fmla="*/ 618764 w 952251"/>
              <a:gd name="connsiteY21" fmla="*/ 626973 h 952251"/>
              <a:gd name="connsiteX22" fmla="*/ 641668 w 952251"/>
              <a:gd name="connsiteY22" fmla="*/ 649423 h 952251"/>
              <a:gd name="connsiteX23" fmla="*/ 664118 w 952251"/>
              <a:gd name="connsiteY23" fmla="*/ 626520 h 952251"/>
              <a:gd name="connsiteX24" fmla="*/ 702805 w 952251"/>
              <a:gd name="connsiteY24" fmla="*/ 583705 h 952251"/>
              <a:gd name="connsiteX25" fmla="*/ 741537 w 952251"/>
              <a:gd name="connsiteY25" fmla="*/ 626792 h 952251"/>
              <a:gd name="connsiteX26" fmla="*/ 731378 w 952251"/>
              <a:gd name="connsiteY26" fmla="*/ 652190 h 952251"/>
              <a:gd name="connsiteX27" fmla="*/ 727115 w 952251"/>
              <a:gd name="connsiteY27" fmla="*/ 657496 h 952251"/>
              <a:gd name="connsiteX28" fmla="*/ 722579 w 952251"/>
              <a:gd name="connsiteY28" fmla="*/ 662621 h 952251"/>
              <a:gd name="connsiteX29" fmla="*/ 710560 w 952251"/>
              <a:gd name="connsiteY29" fmla="*/ 675774 h 952251"/>
              <a:gd name="connsiteX30" fmla="*/ 704392 w 952251"/>
              <a:gd name="connsiteY30" fmla="*/ 682895 h 952251"/>
              <a:gd name="connsiteX31" fmla="*/ 680128 w 952251"/>
              <a:gd name="connsiteY31" fmla="*/ 742308 h 952251"/>
              <a:gd name="connsiteX32" fmla="*/ 702805 w 952251"/>
              <a:gd name="connsiteY32" fmla="*/ 764985 h 952251"/>
              <a:gd name="connsiteX33" fmla="*/ 725482 w 952251"/>
              <a:gd name="connsiteY33" fmla="*/ 742308 h 952251"/>
              <a:gd name="connsiteX34" fmla="*/ 736322 w 952251"/>
              <a:gd name="connsiteY34" fmla="*/ 715549 h 952251"/>
              <a:gd name="connsiteX35" fmla="*/ 740177 w 952251"/>
              <a:gd name="connsiteY35" fmla="*/ 710833 h 952251"/>
              <a:gd name="connsiteX36" fmla="*/ 744712 w 952251"/>
              <a:gd name="connsiteY36" fmla="*/ 705572 h 952251"/>
              <a:gd name="connsiteX37" fmla="*/ 756822 w 952251"/>
              <a:gd name="connsiteY37" fmla="*/ 692419 h 952251"/>
              <a:gd name="connsiteX38" fmla="*/ 762899 w 952251"/>
              <a:gd name="connsiteY38" fmla="*/ 685389 h 952251"/>
              <a:gd name="connsiteX39" fmla="*/ 786891 w 952251"/>
              <a:gd name="connsiteY39" fmla="*/ 626746 h 952251"/>
              <a:gd name="connsiteX40" fmla="*/ 702805 w 952251"/>
              <a:gd name="connsiteY40" fmla="*/ 538306 h 952251"/>
              <a:gd name="connsiteX41" fmla="*/ 362650 w 952251"/>
              <a:gd name="connsiteY41" fmla="*/ 0 h 952251"/>
              <a:gd name="connsiteX42" fmla="*/ 589420 w 952251"/>
              <a:gd name="connsiteY42" fmla="*/ 226770 h 952251"/>
              <a:gd name="connsiteX43" fmla="*/ 362650 w 952251"/>
              <a:gd name="connsiteY43" fmla="*/ 453540 h 952251"/>
              <a:gd name="connsiteX44" fmla="*/ 135880 w 952251"/>
              <a:gd name="connsiteY44" fmla="*/ 226770 h 952251"/>
              <a:gd name="connsiteX45" fmla="*/ 362650 w 952251"/>
              <a:gd name="connsiteY45" fmla="*/ 0 h 952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52251" h="952251">
                <a:moveTo>
                  <a:pt x="454356" y="544066"/>
                </a:moveTo>
                <a:cubicBezTo>
                  <a:pt x="424005" y="591443"/>
                  <a:pt x="407918" y="646543"/>
                  <a:pt x="408004" y="702805"/>
                </a:cubicBezTo>
                <a:cubicBezTo>
                  <a:pt x="408004" y="776732"/>
                  <a:pt x="435217" y="844309"/>
                  <a:pt x="480208" y="896058"/>
                </a:cubicBezTo>
                <a:cubicBezTo>
                  <a:pt x="444106" y="903315"/>
                  <a:pt x="404920" y="906943"/>
                  <a:pt x="362650" y="906943"/>
                </a:cubicBezTo>
                <a:cubicBezTo>
                  <a:pt x="207540" y="906943"/>
                  <a:pt x="93066" y="858324"/>
                  <a:pt x="23131" y="760132"/>
                </a:cubicBezTo>
                <a:cubicBezTo>
                  <a:pt x="8088" y="739011"/>
                  <a:pt x="3" y="713726"/>
                  <a:pt x="0" y="687793"/>
                </a:cubicBezTo>
                <a:lnTo>
                  <a:pt x="0" y="646067"/>
                </a:lnTo>
                <a:cubicBezTo>
                  <a:pt x="-25" y="589733"/>
                  <a:pt x="45622" y="544048"/>
                  <a:pt x="101956" y="544021"/>
                </a:cubicBezTo>
                <a:cubicBezTo>
                  <a:pt x="101971" y="544021"/>
                  <a:pt x="101986" y="544021"/>
                  <a:pt x="102001" y="544021"/>
                </a:cubicBezTo>
                <a:lnTo>
                  <a:pt x="454401" y="544021"/>
                </a:lnTo>
                <a:close/>
                <a:moveTo>
                  <a:pt x="702805" y="453358"/>
                </a:moveTo>
                <a:cubicBezTo>
                  <a:pt x="840572" y="453358"/>
                  <a:pt x="952252" y="565038"/>
                  <a:pt x="952252" y="702805"/>
                </a:cubicBezTo>
                <a:cubicBezTo>
                  <a:pt x="952252" y="840572"/>
                  <a:pt x="840572" y="952252"/>
                  <a:pt x="702805" y="952252"/>
                </a:cubicBezTo>
                <a:cubicBezTo>
                  <a:pt x="565038" y="952252"/>
                  <a:pt x="453358" y="840572"/>
                  <a:pt x="453358" y="702805"/>
                </a:cubicBezTo>
                <a:cubicBezTo>
                  <a:pt x="453358" y="565038"/>
                  <a:pt x="565038" y="453358"/>
                  <a:pt x="702805" y="453358"/>
                </a:cubicBezTo>
                <a:close/>
                <a:moveTo>
                  <a:pt x="702805" y="804851"/>
                </a:moveTo>
                <a:cubicBezTo>
                  <a:pt x="687149" y="804851"/>
                  <a:pt x="674459" y="817541"/>
                  <a:pt x="674459" y="833198"/>
                </a:cubicBezTo>
                <a:cubicBezTo>
                  <a:pt x="674459" y="848854"/>
                  <a:pt x="687149" y="861544"/>
                  <a:pt x="702805" y="861544"/>
                </a:cubicBezTo>
                <a:cubicBezTo>
                  <a:pt x="718461" y="861544"/>
                  <a:pt x="731151" y="848854"/>
                  <a:pt x="731151" y="833198"/>
                </a:cubicBezTo>
                <a:cubicBezTo>
                  <a:pt x="731151" y="817541"/>
                  <a:pt x="718461" y="804851"/>
                  <a:pt x="702805" y="804851"/>
                </a:cubicBezTo>
                <a:close/>
                <a:moveTo>
                  <a:pt x="702805" y="538352"/>
                </a:moveTo>
                <a:cubicBezTo>
                  <a:pt x="655274" y="538352"/>
                  <a:pt x="618265" y="575406"/>
                  <a:pt x="618764" y="626973"/>
                </a:cubicBezTo>
                <a:cubicBezTo>
                  <a:pt x="618891" y="639495"/>
                  <a:pt x="629146" y="649550"/>
                  <a:pt x="641668" y="649423"/>
                </a:cubicBezTo>
                <a:cubicBezTo>
                  <a:pt x="654190" y="649296"/>
                  <a:pt x="664245" y="639042"/>
                  <a:pt x="664118" y="626520"/>
                </a:cubicBezTo>
                <a:cubicBezTo>
                  <a:pt x="663846" y="600260"/>
                  <a:pt x="680445" y="583705"/>
                  <a:pt x="702805" y="583705"/>
                </a:cubicBezTo>
                <a:cubicBezTo>
                  <a:pt x="724257" y="583705"/>
                  <a:pt x="741537" y="601484"/>
                  <a:pt x="741537" y="626792"/>
                </a:cubicBezTo>
                <a:cubicBezTo>
                  <a:pt x="741537" y="635500"/>
                  <a:pt x="738997" y="642303"/>
                  <a:pt x="731378" y="652190"/>
                </a:cubicBezTo>
                <a:lnTo>
                  <a:pt x="727115" y="657496"/>
                </a:lnTo>
                <a:lnTo>
                  <a:pt x="722579" y="662621"/>
                </a:lnTo>
                <a:lnTo>
                  <a:pt x="710560" y="675774"/>
                </a:lnTo>
                <a:lnTo>
                  <a:pt x="704392" y="682895"/>
                </a:lnTo>
                <a:cubicBezTo>
                  <a:pt x="686976" y="703621"/>
                  <a:pt x="680128" y="718860"/>
                  <a:pt x="680128" y="742308"/>
                </a:cubicBezTo>
                <a:cubicBezTo>
                  <a:pt x="680128" y="754831"/>
                  <a:pt x="690283" y="764985"/>
                  <a:pt x="702805" y="764985"/>
                </a:cubicBezTo>
                <a:cubicBezTo>
                  <a:pt x="715327" y="764985"/>
                  <a:pt x="725482" y="754831"/>
                  <a:pt x="725482" y="742308"/>
                </a:cubicBezTo>
                <a:cubicBezTo>
                  <a:pt x="725482" y="733101"/>
                  <a:pt x="728158" y="726026"/>
                  <a:pt x="736322" y="715549"/>
                </a:cubicBezTo>
                <a:lnTo>
                  <a:pt x="740177" y="710833"/>
                </a:lnTo>
                <a:lnTo>
                  <a:pt x="744712" y="705572"/>
                </a:lnTo>
                <a:lnTo>
                  <a:pt x="756822" y="692419"/>
                </a:lnTo>
                <a:lnTo>
                  <a:pt x="762899" y="685389"/>
                </a:lnTo>
                <a:cubicBezTo>
                  <a:pt x="780043" y="664980"/>
                  <a:pt x="786891" y="649877"/>
                  <a:pt x="786891" y="626746"/>
                </a:cubicBezTo>
                <a:cubicBezTo>
                  <a:pt x="786891" y="576721"/>
                  <a:pt x="749565" y="538306"/>
                  <a:pt x="702805" y="538306"/>
                </a:cubicBezTo>
                <a:close/>
                <a:moveTo>
                  <a:pt x="362650" y="0"/>
                </a:moveTo>
                <a:cubicBezTo>
                  <a:pt x="487891" y="0"/>
                  <a:pt x="589420" y="101528"/>
                  <a:pt x="589420" y="226770"/>
                </a:cubicBezTo>
                <a:cubicBezTo>
                  <a:pt x="589420" y="352011"/>
                  <a:pt x="487891" y="453540"/>
                  <a:pt x="362650" y="453540"/>
                </a:cubicBezTo>
                <a:cubicBezTo>
                  <a:pt x="237409" y="453540"/>
                  <a:pt x="135880" y="352011"/>
                  <a:pt x="135880" y="226770"/>
                </a:cubicBezTo>
                <a:cubicBezTo>
                  <a:pt x="135880" y="101528"/>
                  <a:pt x="237409" y="0"/>
                  <a:pt x="362650" y="0"/>
                </a:cubicBezTo>
                <a:close/>
              </a:path>
            </a:pathLst>
          </a:custGeom>
          <a:solidFill>
            <a:schemeClr val="bg1"/>
          </a:solidFill>
          <a:ln w="452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15" name="Isosceles Triangle 114">
            <a:extLst>
              <a:ext uri="{FF2B5EF4-FFF2-40B4-BE49-F238E27FC236}">
                <a16:creationId xmlns:a16="http://schemas.microsoft.com/office/drawing/2014/main" id="{AE850146-24F9-3FE8-5576-633EA3C63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 rot="10800000">
            <a:off x="830814" y="2275379"/>
            <a:ext cx="87949" cy="232577"/>
          </a:xfrm>
          <a:prstGeom prst="triangle">
            <a:avLst>
              <a:gd name="adj" fmla="val 0"/>
            </a:avLst>
          </a:prstGeom>
          <a:solidFill>
            <a:srgbClr val="E1D3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1D47C32-FBDB-2BAA-7595-77D1D4A85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157201" y="3852863"/>
            <a:ext cx="420576" cy="0"/>
          </a:xfrm>
          <a:prstGeom prst="line">
            <a:avLst/>
          </a:prstGeom>
          <a:ln w="12700" cap="rnd">
            <a:solidFill>
              <a:srgbClr val="000000"/>
            </a:solidFill>
            <a:headEnd type="oval" w="med" len="med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342ACD3A-2179-3B8A-20E1-49CA31A25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577777" y="2507957"/>
            <a:ext cx="1568938" cy="2689812"/>
          </a:xfrm>
          <a:prstGeom prst="roundRect">
            <a:avLst>
              <a:gd name="adj" fmla="val 9527"/>
            </a:avLst>
          </a:prstGeom>
          <a:ln w="12700" cap="rnd">
            <a:solidFill>
              <a:srgbClr val="000000"/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4263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1702" rtl="0" eaLnBrk="1" fontAlgn="auto" latinLnBrk="0" hangingPunct="1">
              <a:lnSpc>
                <a:spcPct val="100000"/>
              </a:lnSpc>
              <a:spcBef>
                <a:spcPts val="1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BA47FB40-DF0A-28FE-F5BD-CD97D8FE0F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947874" y="3126143"/>
            <a:ext cx="828744" cy="828744"/>
          </a:xfrm>
          <a:prstGeom prst="ellipse">
            <a:avLst/>
          </a:prstGeom>
          <a:gradFill flip="none" rotWithShape="1">
            <a:gsLst>
              <a:gs pos="80000">
                <a:srgbClr val="0A6BBA"/>
              </a:gs>
              <a:gs pos="0">
                <a:srgbClr val="AC35AF"/>
              </a:gs>
            </a:gsLst>
            <a:path path="circle">
              <a:fillToRect l="100000" t="100000"/>
            </a:path>
            <a:tileRect r="-100000" b="-100000"/>
          </a:gradFill>
          <a:effectLst/>
        </p:spPr>
        <p:txBody>
          <a:bodyPr wrap="none" lIns="0" tIns="0" rIns="0" bIns="0" rtlCol="0" anchor="ctr">
            <a:noAutofit/>
          </a:bodyPr>
          <a:lstStyle/>
          <a:p>
            <a:pPr marL="0" marR="0" lvl="0" indent="0" algn="ctr" defTabSz="2275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01239" algn="l"/>
              </a:tabLst>
              <a:defRPr/>
            </a:pPr>
            <a:endParaRPr kumimoji="0" lang="en-US" sz="1400" b="1" i="0" u="none" strike="noStrike" kern="1200" cap="none" spc="0" normalizeH="0" baseline="0" noProof="0" err="1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109" name="Graphic 24">
            <a:extLst>
              <a:ext uri="{FF2B5EF4-FFF2-40B4-BE49-F238E27FC236}">
                <a16:creationId xmlns:a16="http://schemas.microsoft.com/office/drawing/2014/main" id="{EF2B66B1-95FD-21C2-1D72-7B89353D6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59953" y="3338107"/>
            <a:ext cx="404586" cy="404815"/>
          </a:xfrm>
          <a:custGeom>
            <a:avLst/>
            <a:gdLst>
              <a:gd name="connsiteX0" fmla="*/ 770994 w 907063"/>
              <a:gd name="connsiteY0" fmla="*/ 113334 h 907573"/>
              <a:gd name="connsiteX1" fmla="*/ 657654 w 907063"/>
              <a:gd name="connsiteY1" fmla="*/ 226764 h 907573"/>
              <a:gd name="connsiteX2" fmla="*/ 634387 w 907063"/>
              <a:gd name="connsiteY2" fmla="*/ 224361 h 907573"/>
              <a:gd name="connsiteX3" fmla="*/ 576334 w 907063"/>
              <a:gd name="connsiteY3" fmla="*/ 320421 h 907573"/>
              <a:gd name="connsiteX4" fmla="*/ 634932 w 907063"/>
              <a:gd name="connsiteY4" fmla="*/ 453897 h 907573"/>
              <a:gd name="connsiteX5" fmla="*/ 634932 w 907063"/>
              <a:gd name="connsiteY5" fmla="*/ 456528 h 907573"/>
              <a:gd name="connsiteX6" fmla="*/ 693710 w 907063"/>
              <a:gd name="connsiteY6" fmla="*/ 468365 h 907573"/>
              <a:gd name="connsiteX7" fmla="*/ 847197 w 907063"/>
              <a:gd name="connsiteY7" fmla="*/ 421959 h 907573"/>
              <a:gd name="connsiteX8" fmla="*/ 893603 w 907063"/>
              <a:gd name="connsiteY8" fmla="*/ 575451 h 907573"/>
              <a:gd name="connsiteX9" fmla="*/ 740117 w 907063"/>
              <a:gd name="connsiteY9" fmla="*/ 621852 h 907573"/>
              <a:gd name="connsiteX10" fmla="*/ 681057 w 907063"/>
              <a:gd name="connsiteY10" fmla="*/ 535217 h 907573"/>
              <a:gd name="connsiteX11" fmla="*/ 621189 w 907063"/>
              <a:gd name="connsiteY11" fmla="*/ 523198 h 907573"/>
              <a:gd name="connsiteX12" fmla="*/ 542183 w 907063"/>
              <a:gd name="connsiteY12" fmla="*/ 612228 h 907573"/>
              <a:gd name="connsiteX13" fmla="*/ 564633 w 907063"/>
              <a:gd name="connsiteY13" fmla="*/ 680803 h 907573"/>
              <a:gd name="connsiteX14" fmla="*/ 566901 w 907063"/>
              <a:gd name="connsiteY14" fmla="*/ 680803 h 907573"/>
              <a:gd name="connsiteX15" fmla="*/ 680204 w 907063"/>
              <a:gd name="connsiteY15" fmla="*/ 794270 h 907573"/>
              <a:gd name="connsiteX16" fmla="*/ 566737 w 907063"/>
              <a:gd name="connsiteY16" fmla="*/ 907573 h 907573"/>
              <a:gd name="connsiteX17" fmla="*/ 453434 w 907063"/>
              <a:gd name="connsiteY17" fmla="*/ 794106 h 907573"/>
              <a:gd name="connsiteX18" fmla="*/ 500140 w 907063"/>
              <a:gd name="connsiteY18" fmla="*/ 702482 h 907573"/>
              <a:gd name="connsiteX19" fmla="*/ 477644 w 907063"/>
              <a:gd name="connsiteY19" fmla="*/ 633726 h 907573"/>
              <a:gd name="connsiteX20" fmla="*/ 307476 w 907063"/>
              <a:gd name="connsiteY20" fmla="*/ 561477 h 907573"/>
              <a:gd name="connsiteX21" fmla="*/ 226066 w 907063"/>
              <a:gd name="connsiteY21" fmla="*/ 599937 h 907573"/>
              <a:gd name="connsiteX22" fmla="*/ 126102 w 907063"/>
              <a:gd name="connsiteY22" fmla="*/ 725314 h 907573"/>
              <a:gd name="connsiteX23" fmla="*/ 725 w 907063"/>
              <a:gd name="connsiteY23" fmla="*/ 625353 h 907573"/>
              <a:gd name="connsiteX24" fmla="*/ 100688 w 907063"/>
              <a:gd name="connsiteY24" fmla="*/ 499972 h 907573"/>
              <a:gd name="connsiteX25" fmla="*/ 198490 w 907063"/>
              <a:gd name="connsiteY25" fmla="*/ 537711 h 907573"/>
              <a:gd name="connsiteX26" fmla="*/ 278041 w 907063"/>
              <a:gd name="connsiteY26" fmla="*/ 500158 h 907573"/>
              <a:gd name="connsiteX27" fmla="*/ 313599 w 907063"/>
              <a:gd name="connsiteY27" fmla="*/ 338381 h 907573"/>
              <a:gd name="connsiteX28" fmla="*/ 268653 w 907063"/>
              <a:gd name="connsiteY28" fmla="*/ 287131 h 907573"/>
              <a:gd name="connsiteX29" fmla="*/ 121392 w 907063"/>
              <a:gd name="connsiteY29" fmla="*/ 223675 h 907573"/>
              <a:gd name="connsiteX30" fmla="*/ 184848 w 907063"/>
              <a:gd name="connsiteY30" fmla="*/ 76415 h 907573"/>
              <a:gd name="connsiteX31" fmla="*/ 332109 w 907063"/>
              <a:gd name="connsiteY31" fmla="*/ 139870 h 907573"/>
              <a:gd name="connsiteX32" fmla="*/ 321445 w 907063"/>
              <a:gd name="connsiteY32" fmla="*/ 244135 h 907573"/>
              <a:gd name="connsiteX33" fmla="*/ 366028 w 907063"/>
              <a:gd name="connsiteY33" fmla="*/ 294932 h 907573"/>
              <a:gd name="connsiteX34" fmla="*/ 453516 w 907063"/>
              <a:gd name="connsiteY34" fmla="*/ 272482 h 907573"/>
              <a:gd name="connsiteX35" fmla="*/ 518553 w 907063"/>
              <a:gd name="connsiteY35" fmla="*/ 284500 h 907573"/>
              <a:gd name="connsiteX36" fmla="*/ 575019 w 907063"/>
              <a:gd name="connsiteY36" fmla="*/ 191071 h 907573"/>
              <a:gd name="connsiteX37" fmla="*/ 579922 w 907063"/>
              <a:gd name="connsiteY37" fmla="*/ 30796 h 907573"/>
              <a:gd name="connsiteX38" fmla="*/ 740198 w 907063"/>
              <a:gd name="connsiteY38" fmla="*/ 35699 h 907573"/>
              <a:gd name="connsiteX39" fmla="*/ 770994 w 907063"/>
              <a:gd name="connsiteY39" fmla="*/ 113380 h 90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07063" h="907573">
                <a:moveTo>
                  <a:pt x="770994" y="113334"/>
                </a:moveTo>
                <a:cubicBezTo>
                  <a:pt x="771016" y="175955"/>
                  <a:pt x="720274" y="226739"/>
                  <a:pt x="657654" y="226764"/>
                </a:cubicBezTo>
                <a:cubicBezTo>
                  <a:pt x="649835" y="226767"/>
                  <a:pt x="642039" y="225962"/>
                  <a:pt x="634387" y="224361"/>
                </a:cubicBezTo>
                <a:lnTo>
                  <a:pt x="576334" y="320421"/>
                </a:lnTo>
                <a:cubicBezTo>
                  <a:pt x="613715" y="354730"/>
                  <a:pt x="634977" y="403160"/>
                  <a:pt x="634932" y="453897"/>
                </a:cubicBezTo>
                <a:lnTo>
                  <a:pt x="634932" y="456528"/>
                </a:lnTo>
                <a:lnTo>
                  <a:pt x="693710" y="468365"/>
                </a:lnTo>
                <a:cubicBezTo>
                  <a:pt x="723281" y="413165"/>
                  <a:pt x="792001" y="392388"/>
                  <a:pt x="847197" y="421959"/>
                </a:cubicBezTo>
                <a:cubicBezTo>
                  <a:pt x="902398" y="451530"/>
                  <a:pt x="923174" y="520250"/>
                  <a:pt x="893603" y="575451"/>
                </a:cubicBezTo>
                <a:cubicBezTo>
                  <a:pt x="864033" y="630646"/>
                  <a:pt x="795317" y="651423"/>
                  <a:pt x="740117" y="621852"/>
                </a:cubicBezTo>
                <a:cubicBezTo>
                  <a:pt x="707457" y="604359"/>
                  <a:pt x="685406" y="572013"/>
                  <a:pt x="681057" y="535217"/>
                </a:cubicBezTo>
                <a:lnTo>
                  <a:pt x="621189" y="523198"/>
                </a:lnTo>
                <a:cubicBezTo>
                  <a:pt x="605570" y="560887"/>
                  <a:pt x="577749" y="592241"/>
                  <a:pt x="542183" y="612228"/>
                </a:cubicBezTo>
                <a:lnTo>
                  <a:pt x="564633" y="680803"/>
                </a:lnTo>
                <a:lnTo>
                  <a:pt x="566901" y="680803"/>
                </a:lnTo>
                <a:cubicBezTo>
                  <a:pt x="629521" y="680849"/>
                  <a:pt x="680249" y="731650"/>
                  <a:pt x="680204" y="794270"/>
                </a:cubicBezTo>
                <a:cubicBezTo>
                  <a:pt x="680159" y="856890"/>
                  <a:pt x="629358" y="907618"/>
                  <a:pt x="566737" y="907573"/>
                </a:cubicBezTo>
                <a:cubicBezTo>
                  <a:pt x="504117" y="907528"/>
                  <a:pt x="453389" y="856727"/>
                  <a:pt x="453434" y="794106"/>
                </a:cubicBezTo>
                <a:cubicBezTo>
                  <a:pt x="453461" y="757855"/>
                  <a:pt x="470818" y="723803"/>
                  <a:pt x="500140" y="702482"/>
                </a:cubicBezTo>
                <a:lnTo>
                  <a:pt x="477644" y="633726"/>
                </a:lnTo>
                <a:cubicBezTo>
                  <a:pt x="411976" y="642579"/>
                  <a:pt x="346715" y="614872"/>
                  <a:pt x="307476" y="561477"/>
                </a:cubicBezTo>
                <a:lnTo>
                  <a:pt x="226066" y="599937"/>
                </a:lnTo>
                <a:cubicBezTo>
                  <a:pt x="233084" y="662163"/>
                  <a:pt x="188328" y="718297"/>
                  <a:pt x="126102" y="725314"/>
                </a:cubicBezTo>
                <a:cubicBezTo>
                  <a:pt x="63876" y="732334"/>
                  <a:pt x="7743" y="687579"/>
                  <a:pt x="725" y="625353"/>
                </a:cubicBezTo>
                <a:cubicBezTo>
                  <a:pt x="-6294" y="563123"/>
                  <a:pt x="38462" y="506993"/>
                  <a:pt x="100688" y="499972"/>
                </a:cubicBezTo>
                <a:cubicBezTo>
                  <a:pt x="137496" y="495823"/>
                  <a:pt x="174011" y="509914"/>
                  <a:pt x="198490" y="537711"/>
                </a:cubicBezTo>
                <a:lnTo>
                  <a:pt x="278041" y="500158"/>
                </a:lnTo>
                <a:cubicBezTo>
                  <a:pt x="263193" y="443652"/>
                  <a:pt x="276425" y="383454"/>
                  <a:pt x="313599" y="338381"/>
                </a:cubicBezTo>
                <a:lnTo>
                  <a:pt x="268653" y="287131"/>
                </a:lnTo>
                <a:cubicBezTo>
                  <a:pt x="210465" y="310273"/>
                  <a:pt x="144535" y="281863"/>
                  <a:pt x="121392" y="223675"/>
                </a:cubicBezTo>
                <a:cubicBezTo>
                  <a:pt x="98251" y="165488"/>
                  <a:pt x="126660" y="99557"/>
                  <a:pt x="184848" y="76415"/>
                </a:cubicBezTo>
                <a:cubicBezTo>
                  <a:pt x="243036" y="53273"/>
                  <a:pt x="308966" y="81683"/>
                  <a:pt x="332109" y="139870"/>
                </a:cubicBezTo>
                <a:cubicBezTo>
                  <a:pt x="345794" y="174281"/>
                  <a:pt x="341813" y="213207"/>
                  <a:pt x="321445" y="244135"/>
                </a:cubicBezTo>
                <a:lnTo>
                  <a:pt x="366028" y="294932"/>
                </a:lnTo>
                <a:cubicBezTo>
                  <a:pt x="392819" y="280159"/>
                  <a:pt x="422925" y="272434"/>
                  <a:pt x="453516" y="272482"/>
                </a:cubicBezTo>
                <a:cubicBezTo>
                  <a:pt x="476420" y="272482"/>
                  <a:pt x="498416" y="276745"/>
                  <a:pt x="518553" y="284500"/>
                </a:cubicBezTo>
                <a:lnTo>
                  <a:pt x="575019" y="191071"/>
                </a:lnTo>
                <a:cubicBezTo>
                  <a:pt x="532114" y="145458"/>
                  <a:pt x="534309" y="73701"/>
                  <a:pt x="579922" y="30796"/>
                </a:cubicBezTo>
                <a:cubicBezTo>
                  <a:pt x="625534" y="-12109"/>
                  <a:pt x="697293" y="-9914"/>
                  <a:pt x="740198" y="35699"/>
                </a:cubicBezTo>
                <a:cubicBezTo>
                  <a:pt x="759977" y="56728"/>
                  <a:pt x="770994" y="84510"/>
                  <a:pt x="770994" y="113380"/>
                </a:cubicBezTo>
                <a:close/>
              </a:path>
            </a:pathLst>
          </a:custGeom>
          <a:solidFill>
            <a:schemeClr val="bg1"/>
          </a:solidFill>
          <a:ln w="452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7DABEEF-06AC-BA6F-9C82-2138BCEC6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146715" y="3113680"/>
            <a:ext cx="420576" cy="0"/>
          </a:xfrm>
          <a:prstGeom prst="line">
            <a:avLst/>
          </a:prstGeom>
          <a:ln w="12700" cap="rnd">
            <a:solidFill>
              <a:srgbClr val="000000"/>
            </a:solidFill>
            <a:headEnd type="oval" w="med" len="med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CD4F455-3576-EA49-A1E2-463561624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4146715" y="4593230"/>
            <a:ext cx="420576" cy="0"/>
          </a:xfrm>
          <a:prstGeom prst="line">
            <a:avLst/>
          </a:prstGeom>
          <a:ln w="12700" cap="rnd">
            <a:solidFill>
              <a:srgbClr val="000000"/>
            </a:solidFill>
            <a:headEnd type="oval" w="med" len="med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54647A1-3A64-BE27-2E1C-7813DF36E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6472549" y="3112497"/>
            <a:ext cx="461263" cy="1183"/>
          </a:xfrm>
          <a:prstGeom prst="line">
            <a:avLst/>
          </a:prstGeom>
          <a:ln w="12700" cap="rnd">
            <a:solidFill>
              <a:srgbClr val="000000"/>
            </a:solidFill>
            <a:headEnd type="oval" w="med" len="med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1F770CC-B8F9-C6D4-6CA6-0FFF05263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65" idx="3"/>
          </p:cNvCxnSpPr>
          <p:nvPr/>
        </p:nvCxnSpPr>
        <p:spPr>
          <a:xfrm>
            <a:off x="6472549" y="4593230"/>
            <a:ext cx="461263" cy="0"/>
          </a:xfrm>
          <a:prstGeom prst="line">
            <a:avLst/>
          </a:prstGeom>
          <a:ln w="12700" cap="rnd">
            <a:solidFill>
              <a:srgbClr val="000000"/>
            </a:solidFill>
            <a:headEnd type="oval" w="med" len="med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0B97CB69-8C2A-51D3-F640-2739FA10A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933812" y="2507957"/>
            <a:ext cx="1410188" cy="2689812"/>
          </a:xfrm>
          <a:prstGeom prst="roundRect">
            <a:avLst>
              <a:gd name="adj" fmla="val 9527"/>
            </a:avLst>
          </a:prstGeom>
          <a:ln w="12700" cap="rnd">
            <a:solidFill>
              <a:srgbClr val="000000"/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4263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1702" rtl="0" eaLnBrk="1" fontAlgn="auto" latinLnBrk="0" hangingPunct="1">
              <a:lnSpc>
                <a:spcPct val="100000"/>
              </a:lnSpc>
              <a:spcBef>
                <a:spcPts val="1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pic>
        <p:nvPicPr>
          <p:cNvPr id="103" name="Graphic 437806336">
            <a:extLst>
              <a:ext uri="{FF2B5EF4-FFF2-40B4-BE49-F238E27FC236}">
                <a16:creationId xmlns:a16="http://schemas.microsoft.com/office/drawing/2014/main" id="{28713E0A-5B65-289B-5093-8F19ABA3E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6851" y="3081722"/>
            <a:ext cx="916675" cy="917587"/>
          </a:xfrm>
          <a:prstGeom prst="rect">
            <a:avLst/>
          </a:prstGeom>
        </p:spPr>
      </p:pic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0F8BEA0-1AB2-B584-9E58-F3608CE4B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771637" y="1309498"/>
            <a:ext cx="2832100" cy="2689811"/>
          </a:xfrm>
          <a:prstGeom prst="roundRect">
            <a:avLst>
              <a:gd name="adj" fmla="val 666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5699BCB-787D-0447-EF7D-19066386E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4000" y="3113680"/>
            <a:ext cx="420576" cy="0"/>
          </a:xfrm>
          <a:prstGeom prst="line">
            <a:avLst/>
          </a:prstGeom>
          <a:ln w="12700" cap="rnd">
            <a:solidFill>
              <a:srgbClr val="000000"/>
            </a:solidFill>
            <a:headEnd type="oval" w="med" len="med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EA185EE-C085-72B4-BD54-17D731A58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344000" y="4593230"/>
            <a:ext cx="420576" cy="0"/>
          </a:xfrm>
          <a:prstGeom prst="line">
            <a:avLst/>
          </a:prstGeom>
          <a:ln w="12700" cap="rnd">
            <a:solidFill>
              <a:srgbClr val="000000"/>
            </a:solidFill>
            <a:headEnd type="oval" w="med" len="med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1AB978-3B67-5A90-DE6C-465F99EBB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 dirty="0"/>
              <a:t>Agentic retrieval engine in Azure AI Search</a:t>
            </a:r>
          </a:p>
        </p:txBody>
      </p:sp>
      <p:sp>
        <p:nvSpPr>
          <p:cNvPr id="114" name="Rounded Rectangle 5">
            <a:extLst>
              <a:ext uri="{FF2B5EF4-FFF2-40B4-BE49-F238E27FC236}">
                <a16:creationId xmlns:a16="http://schemas.microsoft.com/office/drawing/2014/main" id="{07E3B1A3-79CB-4E1B-B8A6-D2712349F4D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82612" y="1441824"/>
            <a:ext cx="3659188" cy="833556"/>
          </a:xfrm>
          <a:prstGeom prst="roundRect">
            <a:avLst>
              <a:gd name="adj" fmla="val 18791"/>
            </a:avLst>
          </a:prstGeom>
          <a:solidFill>
            <a:srgbClr val="E1D3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0" rIns="13716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What is included in my Northwind Health Plus plan that is not in standard?</a:t>
            </a:r>
          </a:p>
        </p:txBody>
      </p:sp>
      <p:sp>
        <p:nvSpPr>
          <p:cNvPr id="95" name="Text Placeholder 5">
            <a:extLst>
              <a:ext uri="{FF2B5EF4-FFF2-40B4-BE49-F238E27FC236}">
                <a16:creationId xmlns:a16="http://schemas.microsoft.com/office/drawing/2014/main" id="{952D49D3-AB4E-673D-2815-A7E5A5799E1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79581" y="4155414"/>
            <a:ext cx="1386303" cy="4985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defPPr>
              <a:defRPr lang="en-US"/>
            </a:defPPr>
            <a:lvl1pPr marL="0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983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965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948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932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915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3897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2880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1864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654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/>
              </a:rPr>
              <a:t>User</a:t>
            </a:r>
          </a:p>
          <a:p>
            <a:pPr marL="0" marR="0" lvl="0" indent="0" algn="ctr" defTabSz="18654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/>
              </a:rPr>
              <a:t>Question</a:t>
            </a:r>
          </a:p>
        </p:txBody>
      </p:sp>
      <p:sp>
        <p:nvSpPr>
          <p:cNvPr id="96" name="Text Placeholder 5">
            <a:extLst>
              <a:ext uri="{FF2B5EF4-FFF2-40B4-BE49-F238E27FC236}">
                <a16:creationId xmlns:a16="http://schemas.microsoft.com/office/drawing/2014/main" id="{476D3367-03EB-B5D9-C4B7-CA958A0396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2669095" y="4155414"/>
            <a:ext cx="1386303" cy="4985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defPPr>
              <a:defRPr lang="en-US"/>
            </a:defPPr>
            <a:lvl1pPr marL="0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983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965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948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932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915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3897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2880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1864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654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/>
              </a:rPr>
              <a:t>Knowledge Agent</a:t>
            </a:r>
          </a:p>
        </p:txBody>
      </p:sp>
      <p:sp>
        <p:nvSpPr>
          <p:cNvPr id="21" name="Rounded Rectangle 5">
            <a:extLst>
              <a:ext uri="{FF2B5EF4-FFF2-40B4-BE49-F238E27FC236}">
                <a16:creationId xmlns:a16="http://schemas.microsoft.com/office/drawing/2014/main" id="{BA155E30-14EE-5148-F061-B7844E2C926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567291" y="2507957"/>
            <a:ext cx="1905258" cy="1209079"/>
          </a:xfrm>
          <a:prstGeom prst="roundRect">
            <a:avLst>
              <a:gd name="adj" fmla="val 12741"/>
            </a:avLst>
          </a:prstGeom>
          <a:ln w="12700" cap="rnd">
            <a:solidFill>
              <a:srgbClr val="000000"/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4263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1702" rtl="0" eaLnBrk="1" fontAlgn="auto" latinLnBrk="0" hangingPunct="1">
              <a:lnSpc>
                <a:spcPct val="100000"/>
              </a:lnSpc>
              <a:spcBef>
                <a:spcPts val="1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Northwind 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Health Plus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plan benefits</a:t>
            </a:r>
          </a:p>
        </p:txBody>
      </p:sp>
      <p:sp>
        <p:nvSpPr>
          <p:cNvPr id="65" name="Rounded Rectangle 5">
            <a:extLst>
              <a:ext uri="{FF2B5EF4-FFF2-40B4-BE49-F238E27FC236}">
                <a16:creationId xmlns:a16="http://schemas.microsoft.com/office/drawing/2014/main" id="{DF0FE2CF-31F5-FCC0-92F8-F4445BDBF62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567291" y="3988690"/>
            <a:ext cx="1905258" cy="1209079"/>
          </a:xfrm>
          <a:prstGeom prst="roundRect">
            <a:avLst>
              <a:gd name="adj" fmla="val 12741"/>
            </a:avLst>
          </a:prstGeom>
          <a:ln w="12700" cap="rnd">
            <a:solidFill>
              <a:srgbClr val="000000"/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0" tIns="42634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811702" rtl="0" eaLnBrk="1" fontAlgn="auto" latinLnBrk="0" hangingPunct="1">
              <a:lnSpc>
                <a:spcPct val="100000"/>
              </a:lnSpc>
              <a:spcBef>
                <a:spcPts val="17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Standard Northwind Health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plan benefits</a:t>
            </a:r>
          </a:p>
        </p:txBody>
      </p:sp>
      <p:sp>
        <p:nvSpPr>
          <p:cNvPr id="97" name="Text Placeholder 5">
            <a:extLst>
              <a:ext uri="{FF2B5EF4-FFF2-40B4-BE49-F238E27FC236}">
                <a16:creationId xmlns:a16="http://schemas.microsoft.com/office/drawing/2014/main" id="{332F2B6F-D114-D614-8BD4-829BA2068E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922037" y="4155414"/>
            <a:ext cx="1386303" cy="498598"/>
          </a:xfrm>
          <a:prstGeom prst="rect">
            <a:avLst/>
          </a:prstGeom>
        </p:spPr>
        <p:txBody>
          <a:bodyPr lIns="0" tIns="0" rIns="0" bIns="0" anchor="t">
            <a:spAutoFit/>
          </a:bodyPr>
          <a:lstStyle>
            <a:defPPr>
              <a:defRPr lang="en-US"/>
            </a:defPPr>
            <a:lvl1pPr marL="0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28983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57965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86948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315932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915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973897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802880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631864" algn="l" defTabSz="3657965" rtl="0" eaLnBrk="1" latinLnBrk="0" hangingPunct="1">
              <a:defRPr sz="7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865484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/>
              </a:rPr>
              <a:t>Search </a:t>
            </a: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/>
              </a:rPr>
            </a:b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 Semilight"/>
              </a:rPr>
              <a:t>Index</a:t>
            </a:r>
          </a:p>
        </p:txBody>
      </p:sp>
      <p:graphicFrame>
        <p:nvGraphicFramePr>
          <p:cNvPr id="122" name="Table 121">
            <a:extLst>
              <a:ext uri="{FF2B5EF4-FFF2-40B4-BE49-F238E27FC236}">
                <a16:creationId xmlns:a16="http://schemas.microsoft.com/office/drawing/2014/main" id="{A0F8F946-8EA2-62DE-FA4B-CF9A6A70827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/>
        </p:nvGraphicFramePr>
        <p:xfrm>
          <a:off x="8930387" y="1403445"/>
          <a:ext cx="2514600" cy="2449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764">
                  <a:extLst>
                    <a:ext uri="{9D8B030D-6E8A-4147-A177-3AD203B41FA5}">
                      <a16:colId xmlns:a16="http://schemas.microsoft.com/office/drawing/2014/main" val="1482892922"/>
                    </a:ext>
                  </a:extLst>
                </a:gridCol>
                <a:gridCol w="879836">
                  <a:extLst>
                    <a:ext uri="{9D8B030D-6E8A-4147-A177-3AD203B41FA5}">
                      <a16:colId xmlns:a16="http://schemas.microsoft.com/office/drawing/2014/main" val="2838009520"/>
                    </a:ext>
                  </a:extLst>
                </a:gridCol>
              </a:tblGrid>
              <a:tr h="437738">
                <a:tc gridSpan="2">
                  <a:txBody>
                    <a:bodyPr/>
                    <a:lstStyle/>
                    <a:p>
                      <a:pPr algn="ctr"/>
                      <a:r>
                        <a:rPr lang="en-US" sz="1500" b="0" u="none" dirty="0">
                          <a:solidFill>
                            <a:schemeClr val="tx1"/>
                          </a:solidFill>
                          <a:latin typeface="+mj-lt"/>
                        </a:rPr>
                        <a:t>Activity Log</a:t>
                      </a:r>
                    </a:p>
                  </a:txBody>
                  <a:tcPr marL="100584" marR="100584" marT="50292" marB="5029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US" sz="1500" b="0" u="none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028915"/>
                  </a:ext>
                </a:extLst>
              </a:tr>
              <a:tr h="437738">
                <a:tc>
                  <a:txBody>
                    <a:bodyPr/>
                    <a:lstStyle/>
                    <a:p>
                      <a:pPr algn="l"/>
                      <a:r>
                        <a:rPr lang="en-US" sz="1500" b="0" u="none" dirty="0">
                          <a:solidFill>
                            <a:schemeClr val="tx1"/>
                          </a:solidFill>
                          <a:latin typeface="+mj-lt"/>
                        </a:rPr>
                        <a:t>Query</a:t>
                      </a:r>
                    </a:p>
                  </a:txBody>
                  <a:tcPr marL="100584" marR="100584" marT="50292" marB="50292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b="0" u="none">
                          <a:solidFill>
                            <a:schemeClr val="tx1"/>
                          </a:solidFill>
                          <a:latin typeface="+mj-lt"/>
                        </a:rPr>
                        <a:t>Results</a:t>
                      </a: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890008"/>
                  </a:ext>
                </a:extLst>
              </a:tr>
              <a:tr h="655809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 Health Plus plan benefits</a:t>
                      </a:r>
                      <a:endParaRPr lang="en-US" sz="1300" b="1" u="none" dirty="0">
                        <a:latin typeface="+mn-lt"/>
                      </a:endParaRPr>
                    </a:p>
                  </a:txBody>
                  <a:tcPr marL="100584" marR="100584" marT="50292" marB="50292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b="0" u="none">
                          <a:latin typeface="+mn-lt"/>
                        </a:rPr>
                        <a:t>3</a:t>
                      </a: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00493"/>
                  </a:ext>
                </a:extLst>
              </a:tr>
              <a:tr h="91813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Standard Northwind Health plan benefits</a:t>
                      </a:r>
                      <a:endParaRPr lang="en-US" sz="1300">
                        <a:latin typeface="+mn-lt"/>
                      </a:endParaRPr>
                    </a:p>
                  </a:txBody>
                  <a:tcPr marL="100584" marR="100584" marT="50292" marB="50292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00" dirty="0">
                          <a:latin typeface="+mn-lt"/>
                        </a:rPr>
                        <a:t>3</a:t>
                      </a:r>
                    </a:p>
                  </a:txBody>
                  <a:tcPr marL="100584" marR="100584" marT="50292" marB="5029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62334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7E2C85-05A4-1946-6270-95B3FB0881A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/>
        </p:nvGraphicFramePr>
        <p:xfrm>
          <a:off x="8923326" y="4191930"/>
          <a:ext cx="2514600" cy="20116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482892922"/>
                    </a:ext>
                  </a:extLst>
                </a:gridCol>
              </a:tblGrid>
              <a:tr h="366124">
                <a:tc>
                  <a:txBody>
                    <a:bodyPr/>
                    <a:lstStyle/>
                    <a:p>
                      <a:pPr algn="ctr"/>
                      <a:r>
                        <a:rPr lang="en-US" sz="1500" b="0" u="none" dirty="0">
                          <a:solidFill>
                            <a:schemeClr val="tx1"/>
                          </a:solidFill>
                          <a:latin typeface="+mj-lt"/>
                        </a:rPr>
                        <a:t>Document References</a:t>
                      </a:r>
                    </a:p>
                  </a:txBody>
                  <a:tcPr marL="100584" marR="100584" marT="50292" marB="5029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9890008"/>
                  </a:ext>
                </a:extLst>
              </a:tr>
              <a:tr h="54851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u="non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 Health Plus Summary.pdf</a:t>
                      </a:r>
                      <a:endParaRPr lang="en-US" sz="1300" b="1" u="none">
                        <a:latin typeface="+mn-lt"/>
                      </a:endParaRPr>
                    </a:p>
                  </a:txBody>
                  <a:tcPr marL="100584" marR="100584" marT="50292" marB="50292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800493"/>
                  </a:ext>
                </a:extLst>
              </a:tr>
              <a:tr h="54851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300" b="0" i="0" u="none" strike="noStrike" noProof="0">
                          <a:solidFill>
                            <a:srgbClr val="000000"/>
                          </a:solidFill>
                          <a:latin typeface="+mn-lt"/>
                        </a:rPr>
                        <a:t>Northwind Health Comparison.pdf</a:t>
                      </a:r>
                      <a:endParaRPr lang="en-US" sz="1300">
                        <a:latin typeface="+mn-lt"/>
                      </a:endParaRPr>
                    </a:p>
                  </a:txBody>
                  <a:tcPr marL="100584" marR="100584" marT="50292" marB="5029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6623344"/>
                  </a:ext>
                </a:extLst>
              </a:tr>
              <a:tr h="548518">
                <a:tc>
                  <a:txBody>
                    <a:bodyPr/>
                    <a:lstStyle/>
                    <a:p>
                      <a:pPr algn="l"/>
                      <a:r>
                        <a:rPr lang="en-US" sz="13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Northwind Health Standard Summary.pdf</a:t>
                      </a:r>
                      <a:endParaRPr lang="en-US" sz="1300" b="1" u="none" dirty="0">
                        <a:latin typeface="+mn-lt"/>
                      </a:endParaRPr>
                    </a:p>
                  </a:txBody>
                  <a:tcPr marL="100584" marR="100584" marT="50292" marB="5029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933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122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4F4E3-1F1E-C71E-1959-65B12773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96">
            <a:extLst>
              <a:ext uri="{FF2B5EF4-FFF2-40B4-BE49-F238E27FC236}">
                <a16:creationId xmlns:a16="http://schemas.microsoft.com/office/drawing/2014/main" id="{866C0520-391C-9BDA-D9F4-A336D2BF7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678896" y="586071"/>
            <a:ext cx="2559585" cy="1276553"/>
          </a:xfrm>
          <a:prstGeom prst="roundRect">
            <a:avLst>
              <a:gd name="adj" fmla="val 7823"/>
            </a:avLst>
          </a:prstGeom>
          <a:solidFill>
            <a:schemeClr val="bg2"/>
          </a:solidFill>
          <a:ln w="19050">
            <a:solidFill>
              <a:schemeClr val="bg2"/>
            </a:solidFill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chemeClr val="tx1"/>
              </a:solidFill>
              <a:latin typeface="Segoe UI Variable Display Semib" pitchFamily="2" charset="0"/>
            </a:endParaRP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7AFFAD1A-FF71-C33D-956B-89C947164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01115" y="4410409"/>
            <a:ext cx="534443" cy="627648"/>
          </a:xfrm>
          <a:custGeom>
            <a:avLst/>
            <a:gdLst>
              <a:gd name="connsiteX0" fmla="*/ 359139 w 534443"/>
              <a:gd name="connsiteY0" fmla="*/ 390553 h 627648"/>
              <a:gd name="connsiteX1" fmla="*/ 379675 w 534443"/>
              <a:gd name="connsiteY1" fmla="*/ 501767 h 627648"/>
              <a:gd name="connsiteX2" fmla="*/ 305591 w 534443"/>
              <a:gd name="connsiteY2" fmla="*/ 627649 h 627648"/>
              <a:gd name="connsiteX3" fmla="*/ 264608 w 534443"/>
              <a:gd name="connsiteY3" fmla="*/ 581806 h 627648"/>
              <a:gd name="connsiteX4" fmla="*/ 256607 w 534443"/>
              <a:gd name="connsiteY4" fmla="*/ 551551 h 627648"/>
              <a:gd name="connsiteX5" fmla="*/ 241020 w 534443"/>
              <a:gd name="connsiteY5" fmla="*/ 497292 h 627648"/>
              <a:gd name="connsiteX6" fmla="*/ 240131 w 534443"/>
              <a:gd name="connsiteY6" fmla="*/ 495366 h 627648"/>
              <a:gd name="connsiteX7" fmla="*/ 155202 w 534443"/>
              <a:gd name="connsiteY7" fmla="*/ 362431 h 627648"/>
              <a:gd name="connsiteX8" fmla="*/ 70599 w 534443"/>
              <a:gd name="connsiteY8" fmla="*/ 293474 h 627648"/>
              <a:gd name="connsiteX9" fmla="*/ 33350 w 534443"/>
              <a:gd name="connsiteY9" fmla="*/ 279250 h 627648"/>
              <a:gd name="connsiteX10" fmla="*/ 961 w 534443"/>
              <a:gd name="connsiteY10" fmla="*/ 220902 h 627648"/>
              <a:gd name="connsiteX11" fmla="*/ 21289 w 534443"/>
              <a:gd name="connsiteY11" fmla="*/ 116029 h 627648"/>
              <a:gd name="connsiteX12" fmla="*/ 70895 w 534443"/>
              <a:gd name="connsiteY12" fmla="*/ 63993 h 627648"/>
              <a:gd name="connsiteX13" fmla="*/ 315370 w 534443"/>
              <a:gd name="connsiteY13" fmla="*/ 4075 h 627648"/>
              <a:gd name="connsiteX14" fmla="*/ 485258 w 534443"/>
              <a:gd name="connsiteY14" fmla="*/ 106013 h 627648"/>
              <a:gd name="connsiteX15" fmla="*/ 531901 w 534443"/>
              <a:gd name="connsiteY15" fmla="*/ 288940 h 627648"/>
              <a:gd name="connsiteX16" fmla="*/ 473052 w 534443"/>
              <a:gd name="connsiteY16" fmla="*/ 388031 h 627648"/>
              <a:gd name="connsiteX17" fmla="*/ 452928 w 534443"/>
              <a:gd name="connsiteY17" fmla="*/ 390553 h 627648"/>
              <a:gd name="connsiteX18" fmla="*/ 359139 w 534443"/>
              <a:gd name="connsiteY18" fmla="*/ 390553 h 627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4443" h="627648">
                <a:moveTo>
                  <a:pt x="359139" y="390553"/>
                </a:moveTo>
                <a:cubicBezTo>
                  <a:pt x="372770" y="432839"/>
                  <a:pt x="379675" y="469851"/>
                  <a:pt x="379675" y="501767"/>
                </a:cubicBezTo>
                <a:cubicBezTo>
                  <a:pt x="379675" y="572857"/>
                  <a:pt x="351849" y="627649"/>
                  <a:pt x="305591" y="627649"/>
                </a:cubicBezTo>
                <a:cubicBezTo>
                  <a:pt x="281885" y="627649"/>
                  <a:pt x="273647" y="614314"/>
                  <a:pt x="264608" y="581806"/>
                </a:cubicBezTo>
                <a:lnTo>
                  <a:pt x="256607" y="551551"/>
                </a:lnTo>
                <a:cubicBezTo>
                  <a:pt x="253644" y="540912"/>
                  <a:pt x="248429" y="522806"/>
                  <a:pt x="241020" y="497292"/>
                </a:cubicBezTo>
                <a:cubicBezTo>
                  <a:pt x="240819" y="496610"/>
                  <a:pt x="240519" y="495961"/>
                  <a:pt x="240131" y="495366"/>
                </a:cubicBezTo>
                <a:lnTo>
                  <a:pt x="155202" y="362431"/>
                </a:lnTo>
                <a:cubicBezTo>
                  <a:pt x="135104" y="330987"/>
                  <a:pt x="105451" y="306818"/>
                  <a:pt x="70599" y="293474"/>
                </a:cubicBezTo>
                <a:lnTo>
                  <a:pt x="33350" y="279250"/>
                </a:lnTo>
                <a:cubicBezTo>
                  <a:pt x="9811" y="270253"/>
                  <a:pt x="-3854" y="245637"/>
                  <a:pt x="961" y="220902"/>
                </a:cubicBezTo>
                <a:lnTo>
                  <a:pt x="21289" y="116029"/>
                </a:lnTo>
                <a:cubicBezTo>
                  <a:pt x="26256" y="90491"/>
                  <a:pt x="45624" y="70175"/>
                  <a:pt x="70895" y="63993"/>
                </a:cubicBezTo>
                <a:lnTo>
                  <a:pt x="315370" y="4075"/>
                </a:lnTo>
                <a:cubicBezTo>
                  <a:pt x="390375" y="-14300"/>
                  <a:pt x="466180" y="31185"/>
                  <a:pt x="485258" y="106013"/>
                </a:cubicBezTo>
                <a:lnTo>
                  <a:pt x="531901" y="288940"/>
                </a:lnTo>
                <a:cubicBezTo>
                  <a:pt x="543014" y="332554"/>
                  <a:pt x="516667" y="376918"/>
                  <a:pt x="473052" y="388031"/>
                </a:cubicBezTo>
                <a:cubicBezTo>
                  <a:pt x="466477" y="389705"/>
                  <a:pt x="459714" y="390553"/>
                  <a:pt x="452928" y="390553"/>
                </a:cubicBezTo>
                <a:lnTo>
                  <a:pt x="359139" y="390553"/>
                </a:lnTo>
                <a:close/>
              </a:path>
            </a:pathLst>
          </a:custGeom>
          <a:gradFill flip="none" rotWithShape="1">
            <a:gsLst>
              <a:gs pos="80000">
                <a:srgbClr val="AC35AF"/>
              </a:gs>
              <a:gs pos="0">
                <a:srgbClr val="F65567"/>
              </a:gs>
            </a:gsLst>
            <a:path path="circle">
              <a:fillToRect l="100000" t="100000"/>
            </a:path>
            <a:tileRect r="-100000" b="-100000"/>
          </a:gradFill>
          <a:effectLst/>
        </p:spPr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2275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01239" algn="l"/>
              </a:tabLst>
              <a:defRPr/>
            </a:pPr>
            <a:endParaRPr kumimoji="0" lang="en-US" sz="1400" b="1" i="0" u="none" strike="noStrike" kern="1200" cap="none" spc="0" normalizeH="0" baseline="0" noProof="0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39" name="Graphic 35">
            <a:extLst>
              <a:ext uri="{FF2B5EF4-FFF2-40B4-BE49-F238E27FC236}">
                <a16:creationId xmlns:a16="http://schemas.microsoft.com/office/drawing/2014/main" id="{9A0FBF5D-C485-2C57-4FCD-EDD28DD79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58046" y="4410409"/>
            <a:ext cx="534410" cy="627649"/>
          </a:xfrm>
          <a:custGeom>
            <a:avLst/>
            <a:gdLst>
              <a:gd name="connsiteX0" fmla="*/ 359106 w 534410"/>
              <a:gd name="connsiteY0" fmla="*/ 237096 h 627649"/>
              <a:gd name="connsiteX1" fmla="*/ 379642 w 534410"/>
              <a:gd name="connsiteY1" fmla="*/ 125882 h 627649"/>
              <a:gd name="connsiteX2" fmla="*/ 305558 w 534410"/>
              <a:gd name="connsiteY2" fmla="*/ 0 h 627649"/>
              <a:gd name="connsiteX3" fmla="*/ 262975 w 534410"/>
              <a:gd name="connsiteY3" fmla="*/ 51769 h 627649"/>
              <a:gd name="connsiteX4" fmla="*/ 256604 w 534410"/>
              <a:gd name="connsiteY4" fmla="*/ 76098 h 627649"/>
              <a:gd name="connsiteX5" fmla="*/ 240987 w 534410"/>
              <a:gd name="connsiteY5" fmla="*/ 130357 h 627649"/>
              <a:gd name="connsiteX6" fmla="*/ 240098 w 534410"/>
              <a:gd name="connsiteY6" fmla="*/ 132283 h 627649"/>
              <a:gd name="connsiteX7" fmla="*/ 155169 w 534410"/>
              <a:gd name="connsiteY7" fmla="*/ 265218 h 627649"/>
              <a:gd name="connsiteX8" fmla="*/ 70566 w 534410"/>
              <a:gd name="connsiteY8" fmla="*/ 334175 h 627649"/>
              <a:gd name="connsiteX9" fmla="*/ 33317 w 534410"/>
              <a:gd name="connsiteY9" fmla="*/ 348429 h 627649"/>
              <a:gd name="connsiteX10" fmla="*/ 957 w 534410"/>
              <a:gd name="connsiteY10" fmla="*/ 406747 h 627649"/>
              <a:gd name="connsiteX11" fmla="*/ 21286 w 534410"/>
              <a:gd name="connsiteY11" fmla="*/ 511590 h 627649"/>
              <a:gd name="connsiteX12" fmla="*/ 70862 w 534410"/>
              <a:gd name="connsiteY12" fmla="*/ 563656 h 627649"/>
              <a:gd name="connsiteX13" fmla="*/ 315337 w 534410"/>
              <a:gd name="connsiteY13" fmla="*/ 623574 h 627649"/>
              <a:gd name="connsiteX14" fmla="*/ 485225 w 534410"/>
              <a:gd name="connsiteY14" fmla="*/ 521636 h 627649"/>
              <a:gd name="connsiteX15" fmla="*/ 531868 w 534410"/>
              <a:gd name="connsiteY15" fmla="*/ 338709 h 627649"/>
              <a:gd name="connsiteX16" fmla="*/ 473019 w 534410"/>
              <a:gd name="connsiteY16" fmla="*/ 239619 h 627649"/>
              <a:gd name="connsiteX17" fmla="*/ 452895 w 534410"/>
              <a:gd name="connsiteY17" fmla="*/ 237096 h 627649"/>
              <a:gd name="connsiteX18" fmla="*/ 359106 w 534410"/>
              <a:gd name="connsiteY18" fmla="*/ 237096 h 627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4410" h="627649">
                <a:moveTo>
                  <a:pt x="359106" y="237096"/>
                </a:moveTo>
                <a:cubicBezTo>
                  <a:pt x="372737" y="194810"/>
                  <a:pt x="379642" y="157798"/>
                  <a:pt x="379642" y="125882"/>
                </a:cubicBezTo>
                <a:cubicBezTo>
                  <a:pt x="379642" y="54792"/>
                  <a:pt x="351816" y="0"/>
                  <a:pt x="305558" y="0"/>
                </a:cubicBezTo>
                <a:cubicBezTo>
                  <a:pt x="280459" y="0"/>
                  <a:pt x="272695" y="14965"/>
                  <a:pt x="262975" y="51769"/>
                </a:cubicBezTo>
                <a:cubicBezTo>
                  <a:pt x="263479" y="49843"/>
                  <a:pt x="258145" y="70557"/>
                  <a:pt x="256604" y="76098"/>
                </a:cubicBezTo>
                <a:cubicBezTo>
                  <a:pt x="253611" y="86766"/>
                  <a:pt x="248396" y="104843"/>
                  <a:pt x="240987" y="130357"/>
                </a:cubicBezTo>
                <a:cubicBezTo>
                  <a:pt x="240786" y="131039"/>
                  <a:pt x="240486" y="131688"/>
                  <a:pt x="240098" y="132283"/>
                </a:cubicBezTo>
                <a:lnTo>
                  <a:pt x="155169" y="265218"/>
                </a:lnTo>
                <a:cubicBezTo>
                  <a:pt x="135073" y="296665"/>
                  <a:pt x="105419" y="320834"/>
                  <a:pt x="70566" y="334175"/>
                </a:cubicBezTo>
                <a:lnTo>
                  <a:pt x="33317" y="348429"/>
                </a:lnTo>
                <a:cubicBezTo>
                  <a:pt x="9803" y="357434"/>
                  <a:pt x="-3845" y="382030"/>
                  <a:pt x="957" y="406747"/>
                </a:cubicBezTo>
                <a:lnTo>
                  <a:pt x="21286" y="511590"/>
                </a:lnTo>
                <a:cubicBezTo>
                  <a:pt x="26238" y="537131"/>
                  <a:pt x="45594" y="557459"/>
                  <a:pt x="70862" y="563656"/>
                </a:cubicBezTo>
                <a:lnTo>
                  <a:pt x="315337" y="623574"/>
                </a:lnTo>
                <a:cubicBezTo>
                  <a:pt x="390342" y="641950"/>
                  <a:pt x="466147" y="596463"/>
                  <a:pt x="485225" y="521636"/>
                </a:cubicBezTo>
                <a:lnTo>
                  <a:pt x="531868" y="338709"/>
                </a:lnTo>
                <a:cubicBezTo>
                  <a:pt x="542981" y="295095"/>
                  <a:pt x="516634" y="250732"/>
                  <a:pt x="473019" y="239619"/>
                </a:cubicBezTo>
                <a:cubicBezTo>
                  <a:pt x="466444" y="237944"/>
                  <a:pt x="459681" y="237096"/>
                  <a:pt x="452895" y="237096"/>
                </a:cubicBezTo>
                <a:lnTo>
                  <a:pt x="359106" y="237096"/>
                </a:lnTo>
                <a:close/>
              </a:path>
            </a:pathLst>
          </a:custGeom>
          <a:gradFill flip="none" rotWithShape="1">
            <a:gsLst>
              <a:gs pos="80000">
                <a:srgbClr val="1774A7"/>
              </a:gs>
              <a:gs pos="0">
                <a:srgbClr val="2F848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8575B6-768D-A86C-1A8F-8669BDF18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 flipV="1">
            <a:off x="0" y="5423369"/>
            <a:ext cx="12192000" cy="101160"/>
          </a:xfrm>
          <a:prstGeom prst="rect">
            <a:avLst/>
          </a:prstGeom>
          <a:solidFill>
            <a:srgbClr val="B1B3B3"/>
          </a:solidFill>
          <a:effectLst/>
        </p:spPr>
        <p:txBody>
          <a:bodyPr wrap="square" lIns="146957" tIns="25718" rIns="146957" bIns="27432" rtlCol="0">
            <a:noAutofit/>
          </a:bodyPr>
          <a:lstStyle>
            <a:defPPr>
              <a:defRPr lang="en-US"/>
            </a:defPPr>
            <a:lvl1pPr algn="ctr" defTabSz="2275850" fontAlgn="base">
              <a:spcBef>
                <a:spcPct val="0"/>
              </a:spcBef>
              <a:spcAft>
                <a:spcPct val="0"/>
              </a:spcAft>
              <a:tabLst>
                <a:tab pos="3701239" algn="l"/>
              </a:tabLst>
              <a:defRPr sz="6000" b="1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latin typeface="Segoe UI Variable Display Semib" pitchFamily="2" charset="0"/>
                <a:cs typeface="Segoe UI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marL="0" marR="0" lvl="0" indent="0" algn="ctr" defTabSz="22758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3701239" algn="l"/>
              </a:tabLst>
              <a:defRPr/>
            </a:pPr>
            <a:endParaRPr kumimoji="0" lang="en-US" sz="1400" b="1" i="0" u="none" strike="noStrike" kern="1200" cap="none" spc="0" normalizeH="0" baseline="0" noProof="0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19" name="Rectangle: Rounded Corners 90">
            <a:extLst>
              <a:ext uri="{FF2B5EF4-FFF2-40B4-BE49-F238E27FC236}">
                <a16:creationId xmlns:a16="http://schemas.microsoft.com/office/drawing/2014/main" id="{00E872E9-F017-F9F9-A54A-AA4792A10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678898" y="2151505"/>
            <a:ext cx="2563762" cy="526870"/>
          </a:xfrm>
          <a:prstGeom prst="roundRect">
            <a:avLst>
              <a:gd name="adj" fmla="val 18598"/>
            </a:avLst>
          </a:prstGeom>
          <a:solidFill>
            <a:schemeClr val="bg2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2" name="Rectangle: Rounded Corners 88">
            <a:extLst>
              <a:ext uri="{FF2B5EF4-FFF2-40B4-BE49-F238E27FC236}">
                <a16:creationId xmlns:a16="http://schemas.microsoft.com/office/drawing/2014/main" id="{00640927-DE9D-B7F1-FE01-3C43BA6F3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678897" y="2717285"/>
            <a:ext cx="2559585" cy="526870"/>
          </a:xfrm>
          <a:prstGeom prst="roundRect">
            <a:avLst>
              <a:gd name="adj" fmla="val 1859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2" name="Rectangle: Rounded Corners 88">
            <a:extLst>
              <a:ext uri="{FF2B5EF4-FFF2-40B4-BE49-F238E27FC236}">
                <a16:creationId xmlns:a16="http://schemas.microsoft.com/office/drawing/2014/main" id="{5B17555A-F0CE-E309-321B-1416D53ED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678896" y="3310571"/>
            <a:ext cx="2559585" cy="526870"/>
          </a:xfrm>
          <a:prstGeom prst="roundRect">
            <a:avLst>
              <a:gd name="adj" fmla="val 1859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8" name="Rectangle: Rounded Corners 90">
            <a:extLst>
              <a:ext uri="{FF2B5EF4-FFF2-40B4-BE49-F238E27FC236}">
                <a16:creationId xmlns:a16="http://schemas.microsoft.com/office/drawing/2014/main" id="{7A065501-624C-5347-0BF1-9AAC05AE3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019911" y="2145828"/>
            <a:ext cx="2992889" cy="526870"/>
          </a:xfrm>
          <a:prstGeom prst="roundRect">
            <a:avLst>
              <a:gd name="adj" fmla="val 1859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43" name="Rectangle: Rounded Corners 88">
            <a:extLst>
              <a:ext uri="{FF2B5EF4-FFF2-40B4-BE49-F238E27FC236}">
                <a16:creationId xmlns:a16="http://schemas.microsoft.com/office/drawing/2014/main" id="{D950A5A2-9200-3E9E-3CEA-F0AD8D2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019911" y="2711608"/>
            <a:ext cx="2992889" cy="526870"/>
          </a:xfrm>
          <a:prstGeom prst="roundRect">
            <a:avLst>
              <a:gd name="adj" fmla="val 1859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46" name="Rectangle: Rounded Corners 88">
            <a:extLst>
              <a:ext uri="{FF2B5EF4-FFF2-40B4-BE49-F238E27FC236}">
                <a16:creationId xmlns:a16="http://schemas.microsoft.com/office/drawing/2014/main" id="{E3084CFA-5AAA-2668-297B-CDC28C2EF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019910" y="3304894"/>
            <a:ext cx="2992889" cy="526870"/>
          </a:xfrm>
          <a:prstGeom prst="roundRect">
            <a:avLst>
              <a:gd name="adj" fmla="val 1859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241FA0-8BD5-69ED-E0F6-DB7BA56C2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8" idx="1"/>
            <a:endCxn id="51" idx="3"/>
          </p:cNvCxnSpPr>
          <p:nvPr/>
        </p:nvCxnSpPr>
        <p:spPr>
          <a:xfrm flipH="1">
            <a:off x="8552758" y="2409263"/>
            <a:ext cx="467153" cy="557992"/>
          </a:xfrm>
          <a:prstGeom prst="line">
            <a:avLst/>
          </a:prstGeom>
          <a:ln w="12700" cap="rnd">
            <a:solidFill>
              <a:srgbClr val="000000"/>
            </a:solidFill>
            <a:headEnd type="oval" w="lg" len="lg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B67C35A-EE2B-9C80-1B3D-D7B1AE19B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3" idx="1"/>
            <a:endCxn id="51" idx="3"/>
          </p:cNvCxnSpPr>
          <p:nvPr/>
        </p:nvCxnSpPr>
        <p:spPr>
          <a:xfrm flipH="1" flipV="1">
            <a:off x="8552758" y="2967255"/>
            <a:ext cx="467153" cy="7788"/>
          </a:xfrm>
          <a:prstGeom prst="line">
            <a:avLst/>
          </a:prstGeom>
          <a:ln w="12700" cap="rnd">
            <a:solidFill>
              <a:srgbClr val="000000"/>
            </a:solidFill>
            <a:headEnd type="oval" w="lg" len="lg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02A814-BD90-4778-C190-98C73E7B0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8560496" y="2961388"/>
            <a:ext cx="459414" cy="606941"/>
          </a:xfrm>
          <a:prstGeom prst="line">
            <a:avLst/>
          </a:prstGeom>
          <a:ln w="12700" cap="rnd">
            <a:solidFill>
              <a:srgbClr val="000000"/>
            </a:solidFill>
            <a:headEnd type="oval" w="lg" len="lg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7394A09-C601-770E-EFF3-62376405F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9" idx="3"/>
            <a:endCxn id="51" idx="1"/>
          </p:cNvCxnSpPr>
          <p:nvPr/>
        </p:nvCxnSpPr>
        <p:spPr>
          <a:xfrm>
            <a:off x="7242660" y="2414940"/>
            <a:ext cx="557963" cy="552315"/>
          </a:xfrm>
          <a:prstGeom prst="line">
            <a:avLst/>
          </a:prstGeom>
          <a:ln w="12700" cap="rnd">
            <a:solidFill>
              <a:srgbClr val="000000"/>
            </a:solidFill>
            <a:headEnd type="oval" w="med" len="med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1FB9F33-ED41-AC23-9423-C339A904F9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1"/>
            <a:endCxn id="22" idx="3"/>
          </p:cNvCxnSpPr>
          <p:nvPr/>
        </p:nvCxnSpPr>
        <p:spPr>
          <a:xfrm flipH="1">
            <a:off x="7238482" y="2967255"/>
            <a:ext cx="562141" cy="13465"/>
          </a:xfrm>
          <a:prstGeom prst="line">
            <a:avLst/>
          </a:prstGeom>
          <a:ln w="12700" cap="rnd">
            <a:solidFill>
              <a:srgbClr val="000000"/>
            </a:solidFill>
            <a:headEnd type="oval" w="lg" len="lg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9556A13-8A09-681F-D89E-05413017D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1"/>
          </p:cNvCxnSpPr>
          <p:nvPr/>
        </p:nvCxnSpPr>
        <p:spPr>
          <a:xfrm flipH="1">
            <a:off x="7254092" y="2967255"/>
            <a:ext cx="546531" cy="605625"/>
          </a:xfrm>
          <a:prstGeom prst="line">
            <a:avLst/>
          </a:prstGeom>
          <a:ln w="12700" cap="rnd">
            <a:solidFill>
              <a:srgbClr val="000000"/>
            </a:solidFill>
            <a:headEnd type="oval" w="lg" len="lg"/>
            <a:tailEnd type="oval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F3E391A-845C-3039-9C92-F24026F7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238481" y="1278313"/>
            <a:ext cx="562142" cy="1688942"/>
          </a:xfrm>
          <a:prstGeom prst="line">
            <a:avLst/>
          </a:prstGeom>
          <a:ln w="12700" cap="rnd">
            <a:solidFill>
              <a:srgbClr val="000000"/>
            </a:solidFill>
            <a:headEnd type="oval" w="med" len="med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596A127-10D6-089E-47D3-C6C1232C335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740663" y="609600"/>
            <a:ext cx="3650716" cy="55399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50" normalizeH="0" baseline="0" noProof="0" dirty="0">
                <a:ln w="3175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Segoe UI" pitchFamily="34" charset="0"/>
              </a:rPr>
              <a:t>Semantic Ranker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EF9708-CF9D-96CB-93AD-C97EC9524EED}"/>
              </a:ext>
            </a:extLst>
          </p:cNvPr>
          <p:cNvSpPr txBox="1"/>
          <p:nvPr/>
        </p:nvSpPr>
        <p:spPr>
          <a:xfrm>
            <a:off x="753937" y="1944423"/>
            <a:ext cx="3316427" cy="1477328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defTabSz="9144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37165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A re-ranker model (cross-encoder) that </a:t>
            </a:r>
            <a:r>
              <a:rPr kumimoji="0" lang="en-US" sz="2400" b="0" i="0" u="none" strike="noStrike" kern="1200" cap="none" spc="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reranks</a:t>
            </a:r>
            <a:r>
              <a:rPr kumimoji="0" lang="en-US" sz="2400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 documents and assigns scores.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EDF980-89B4-9197-42A8-72E3E7844B6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4830236" y="762682"/>
            <a:ext cx="2408245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Query:</a:t>
            </a:r>
          </a:p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toddler-friendly</a:t>
            </a:r>
          </a:p>
          <a:p>
            <a:pPr marL="0" marR="0" lvl="0" indent="0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Segoe UI"/>
              </a:rPr>
              <a:t>movies about cats?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63DA9A9-3FDF-C928-B497-ACF5226F617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830237" y="2297259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EE526F"/>
              </a:gs>
              <a:gs pos="0">
                <a:srgbClr val="C8419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510A0E-0F23-2427-2AC1-A66CE1F3B0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209201" y="2301062"/>
            <a:ext cx="1789650" cy="2277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lvl="0" fontAlgn="t">
              <a:lnSpc>
                <a:spcPct val="90000"/>
              </a:lnSpc>
              <a:defRPr/>
            </a:pPr>
            <a:r>
              <a:rPr lang="en-US" sz="1600" dirty="0"/>
              <a:t>Winnie the Pooh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FAECD1-1FBB-51CE-2241-D9FD46187B5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830237" y="2863039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EE526F"/>
              </a:gs>
              <a:gs pos="0">
                <a:srgbClr val="C8419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464413-1B7A-A523-9247-CEC0DAA6D3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209201" y="2866842"/>
            <a:ext cx="1789650" cy="2277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The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Aristocats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DC78F0-5927-AD8D-6815-40AA699E79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4830236" y="3456325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EE526F"/>
              </a:gs>
              <a:gs pos="0">
                <a:srgbClr val="C8419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latin typeface="Segoe UI Semibold"/>
                <a:cs typeface="Segoe UI" pitchFamily="34" charset="0"/>
              </a:rPr>
              <a:t>3</a:t>
            </a:r>
            <a:endParaRPr kumimoji="0" lang="en-US" sz="1100" b="1" i="0" u="none" strike="noStrike" kern="1200" cap="none" spc="0" normalizeH="0" baseline="0" noProof="0" dirty="0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6BCA37-7681-1C8F-FC52-E688ABBFA2C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209199" y="3460128"/>
            <a:ext cx="2214229" cy="2277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Lion King</a:t>
            </a:r>
          </a:p>
        </p:txBody>
      </p:sp>
      <p:sp>
        <p:nvSpPr>
          <p:cNvPr id="51" name="Rectangle: Rounded Corners 96">
            <a:extLst>
              <a:ext uri="{FF2B5EF4-FFF2-40B4-BE49-F238E27FC236}">
                <a16:creationId xmlns:a16="http://schemas.microsoft.com/office/drawing/2014/main" id="{9F437DDF-EAC4-845C-6E6C-35CBD451CBBC}"/>
              </a:ext>
            </a:extLst>
          </p:cNvPr>
          <p:cNvSpPr/>
          <p:nvPr/>
        </p:nvSpPr>
        <p:spPr bwMode="auto">
          <a:xfrm>
            <a:off x="7800623" y="2669948"/>
            <a:ext cx="752135" cy="594614"/>
          </a:xfrm>
          <a:prstGeom prst="roundRect">
            <a:avLst/>
          </a:prstGeom>
          <a:solidFill>
            <a:srgbClr val="C03BC4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0" tIns="46637" rIns="0" bIns="46637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chemeClr val="bg1"/>
                </a:solidFill>
                <a:latin typeface="Segoe UI Variable Display Semib" pitchFamily="2" charset="0"/>
              </a:rPr>
              <a:t>L2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EBECEF3-BAD5-A753-C16D-AEA0A1C1A8F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171251" y="2291582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EE526F"/>
              </a:gs>
              <a:gs pos="0">
                <a:srgbClr val="C8419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3FD24A-0B64-DF49-58EC-6AB1C13720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550215" y="2295385"/>
            <a:ext cx="1789650" cy="2277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lvl="0" fontAlgn="t">
              <a:lnSpc>
                <a:spcPct val="90000"/>
              </a:lnSpc>
              <a:defRPr/>
            </a:pPr>
            <a:r>
              <a:rPr lang="en-US" sz="1600" dirty="0"/>
              <a:t>The </a:t>
            </a:r>
            <a:r>
              <a:rPr lang="en-US" sz="1600" dirty="0" err="1"/>
              <a:t>Aristocats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B04DDB3-2DA9-F283-5865-975F88ADE10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171251" y="2857362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EE526F"/>
              </a:gs>
              <a:gs pos="0">
                <a:srgbClr val="C8419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1E6DDF4-4C34-59E7-8EC4-68D11728498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550215" y="2883492"/>
            <a:ext cx="2405248" cy="2277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Lion King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9963BD6-31EB-67AA-4A71-90B2BB04493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171250" y="3450648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EE526F"/>
              </a:gs>
              <a:gs pos="0">
                <a:srgbClr val="C8419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3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92685BA-BD1B-3B88-CC43-00B8F16DB29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550213" y="3454451"/>
            <a:ext cx="2214229" cy="22775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Winnie the Pooh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B7CD7E-AA6D-FF3C-6C40-5E874ECB4A53}"/>
              </a:ext>
            </a:extLst>
          </p:cNvPr>
          <p:cNvSpPr txBox="1"/>
          <p:nvPr/>
        </p:nvSpPr>
        <p:spPr>
          <a:xfrm>
            <a:off x="2384268" y="4533059"/>
            <a:ext cx="7731309" cy="369332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ctr" defTabSz="9144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371655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Semantic ranker scores range from 0-4: 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AB66A6-065D-FA77-ECD1-8F3CF1E344D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1426601" y="5223268"/>
            <a:ext cx="483470" cy="483470"/>
          </a:xfrm>
          <a:prstGeom prst="ellipse">
            <a:avLst/>
          </a:prstGeom>
          <a:solidFill>
            <a:srgbClr val="E24D7A"/>
          </a:solidFill>
          <a:ln w="38100">
            <a:solidFill>
              <a:srgbClr val="FFF8F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20AB51C-BB7E-EEF5-20A5-E0E85D9390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753936" y="5889704"/>
            <a:ext cx="182880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Worst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Quality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AED9F8-0399-41FE-2C94-831D63E589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3640830" y="5223268"/>
            <a:ext cx="483470" cy="483470"/>
          </a:xfrm>
          <a:prstGeom prst="ellipse">
            <a:avLst/>
          </a:prstGeom>
          <a:solidFill>
            <a:srgbClr val="B439A7"/>
          </a:solidFill>
          <a:ln w="38100">
            <a:solidFill>
              <a:srgbClr val="FFF8F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202367-6317-DE18-F9D2-329B050D6B8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5855059" y="5223268"/>
            <a:ext cx="483470" cy="483470"/>
          </a:xfrm>
          <a:prstGeom prst="ellipse">
            <a:avLst/>
          </a:prstGeom>
          <a:solidFill>
            <a:srgbClr val="614EB4"/>
          </a:solidFill>
          <a:ln w="38100">
            <a:solidFill>
              <a:srgbClr val="FFF8F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Segoe UI" pitchFamily="34" charset="0"/>
                <a:cs typeface="Segoe UI" pitchFamily="34" charset="0"/>
              </a:rPr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ED6DD95-4B37-E97E-CF96-C46900807D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8069288" y="5223268"/>
            <a:ext cx="483470" cy="483470"/>
          </a:xfrm>
          <a:prstGeom prst="ellipse">
            <a:avLst/>
          </a:prstGeom>
          <a:solidFill>
            <a:srgbClr val="0B6CB9"/>
          </a:solidFill>
          <a:ln w="38100">
            <a:solidFill>
              <a:srgbClr val="FFF8F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7A451AD-6287-8780-4B14-675A733FF6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10283516" y="5223268"/>
            <a:ext cx="483470" cy="483470"/>
          </a:xfrm>
          <a:prstGeom prst="ellipse">
            <a:avLst/>
          </a:prstGeom>
          <a:solidFill>
            <a:srgbClr val="237C95"/>
          </a:solidFill>
          <a:ln w="38100">
            <a:solidFill>
              <a:srgbClr val="FFF8F3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3788B1-D05C-74C5-8D86-06D6C76463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9610851" y="5889704"/>
            <a:ext cx="182880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Best</a:t>
            </a:r>
          </a:p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+mn-cs"/>
              </a:rPr>
              <a:t>Quality</a:t>
            </a:r>
          </a:p>
        </p:txBody>
      </p:sp>
    </p:spTree>
    <p:extLst>
      <p:ext uri="{BB962C8B-B14F-4D97-AF65-F5344CB8AC3E}">
        <p14:creationId xmlns:p14="http://schemas.microsoft.com/office/powerpoint/2010/main" val="103251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CB35D-6234-0B8A-E356-3074C0F7F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2159-1A47-0858-F54B-BC8C620C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457200"/>
            <a:ext cx="11018520" cy="553998"/>
          </a:xfrm>
        </p:spPr>
        <p:txBody>
          <a:bodyPr/>
          <a:lstStyle/>
          <a:p>
            <a:r>
              <a:rPr lang="en-US"/>
              <a:t>A complete stack gives you optimal retrieval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A27E75-5BF5-E67E-99DC-E08CB508BEE9}"/>
              </a:ext>
            </a:extLst>
          </p:cNvPr>
          <p:cNvSpPr txBox="1"/>
          <p:nvPr/>
        </p:nvSpPr>
        <p:spPr>
          <a:xfrm>
            <a:off x="590869" y="1128911"/>
            <a:ext cx="11018520" cy="30777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0" marR="0" lvl="0" indent="0" algn="l" defTabSz="9144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371655" algn="l"/>
              </a:tabLst>
              <a:defRPr/>
            </a:pPr>
            <a:r>
              <a:rPr kumimoji="0" lang="en-US" sz="2000" b="1" i="0" u="none" strike="noStrike" kern="1200" cap="none" spc="0" normalizeH="0" baseline="0" noProof="0">
                <a:ln w="3175">
                  <a:noFill/>
                </a:ln>
                <a:gradFill flip="none" rotWithShape="1">
                  <a:gsLst>
                    <a:gs pos="100000">
                      <a:srgbClr val="318581"/>
                    </a:gs>
                    <a:gs pos="0">
                      <a:srgbClr val="F65567"/>
                    </a:gs>
                    <a:gs pos="32000">
                      <a:srgbClr val="AC35AF"/>
                    </a:gs>
                    <a:gs pos="68000">
                      <a:srgbClr val="0A6BBA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Question: "What underwater activities can I do in the Bahamas?"</a:t>
            </a:r>
          </a:p>
        </p:txBody>
      </p:sp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ACB83027-2526-E607-FAC0-7F6AE89AB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4200" y="1606401"/>
            <a:ext cx="11025187" cy="4662637"/>
          </a:xfrm>
          <a:prstGeom prst="roundRect">
            <a:avLst>
              <a:gd name="adj" fmla="val 3447"/>
            </a:avLst>
          </a:prstGeom>
          <a:ln w="12700" cap="rnd">
            <a:solidFill>
              <a:schemeClr val="tx1">
                <a:alpha val="50000"/>
              </a:schemeClr>
            </a:solidFill>
            <a:headEnd type="none" w="lg" len="sm"/>
            <a:tailEnd type="none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tIns="320040" rIns="0" bIns="0" rtlCol="0" anchor="t" anchorCtr="0">
            <a:noAutofit/>
          </a:bodyPr>
          <a:lstStyle/>
          <a:p>
            <a:pPr marL="457183" marR="0" lvl="1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8358739-56C3-72FF-3976-BB26A1D7A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40461" y="3108729"/>
            <a:ext cx="1088136" cy="1092200"/>
          </a:xfrm>
          <a:prstGeom prst="roundRect">
            <a:avLst>
              <a:gd name="adj" fmla="val 9225"/>
            </a:avLst>
          </a:prstGeom>
          <a:gradFill flip="none" rotWithShape="1">
            <a:gsLst>
              <a:gs pos="80000">
                <a:srgbClr val="1774A7"/>
              </a:gs>
              <a:gs pos="0">
                <a:srgbClr val="2F848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err="1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7" name="Graphic 20" descr="Icon of a person with a question mark next to it indicating asking a question. ">
            <a:extLst>
              <a:ext uri="{FF2B5EF4-FFF2-40B4-BE49-F238E27FC236}">
                <a16:creationId xmlns:a16="http://schemas.microsoft.com/office/drawing/2014/main" id="{C5082348-B46C-09E8-1661-44E5B67DE79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150921" y="3421221"/>
            <a:ext cx="467217" cy="467217"/>
          </a:xfrm>
          <a:custGeom>
            <a:avLst/>
            <a:gdLst>
              <a:gd name="connsiteX0" fmla="*/ 454356 w 952251"/>
              <a:gd name="connsiteY0" fmla="*/ 544066 h 952251"/>
              <a:gd name="connsiteX1" fmla="*/ 408004 w 952251"/>
              <a:gd name="connsiteY1" fmla="*/ 702805 h 952251"/>
              <a:gd name="connsiteX2" fmla="*/ 480208 w 952251"/>
              <a:gd name="connsiteY2" fmla="*/ 896058 h 952251"/>
              <a:gd name="connsiteX3" fmla="*/ 362650 w 952251"/>
              <a:gd name="connsiteY3" fmla="*/ 906943 h 952251"/>
              <a:gd name="connsiteX4" fmla="*/ 23131 w 952251"/>
              <a:gd name="connsiteY4" fmla="*/ 760132 h 952251"/>
              <a:gd name="connsiteX5" fmla="*/ 0 w 952251"/>
              <a:gd name="connsiteY5" fmla="*/ 687793 h 952251"/>
              <a:gd name="connsiteX6" fmla="*/ 0 w 952251"/>
              <a:gd name="connsiteY6" fmla="*/ 646067 h 952251"/>
              <a:gd name="connsiteX7" fmla="*/ 101956 w 952251"/>
              <a:gd name="connsiteY7" fmla="*/ 544021 h 952251"/>
              <a:gd name="connsiteX8" fmla="*/ 102001 w 952251"/>
              <a:gd name="connsiteY8" fmla="*/ 544021 h 952251"/>
              <a:gd name="connsiteX9" fmla="*/ 454401 w 952251"/>
              <a:gd name="connsiteY9" fmla="*/ 544021 h 952251"/>
              <a:gd name="connsiteX10" fmla="*/ 702805 w 952251"/>
              <a:gd name="connsiteY10" fmla="*/ 453358 h 952251"/>
              <a:gd name="connsiteX11" fmla="*/ 952252 w 952251"/>
              <a:gd name="connsiteY11" fmla="*/ 702805 h 952251"/>
              <a:gd name="connsiteX12" fmla="*/ 702805 w 952251"/>
              <a:gd name="connsiteY12" fmla="*/ 952252 h 952251"/>
              <a:gd name="connsiteX13" fmla="*/ 453358 w 952251"/>
              <a:gd name="connsiteY13" fmla="*/ 702805 h 952251"/>
              <a:gd name="connsiteX14" fmla="*/ 702805 w 952251"/>
              <a:gd name="connsiteY14" fmla="*/ 453358 h 952251"/>
              <a:gd name="connsiteX15" fmla="*/ 702805 w 952251"/>
              <a:gd name="connsiteY15" fmla="*/ 804851 h 952251"/>
              <a:gd name="connsiteX16" fmla="*/ 674459 w 952251"/>
              <a:gd name="connsiteY16" fmla="*/ 833198 h 952251"/>
              <a:gd name="connsiteX17" fmla="*/ 702805 w 952251"/>
              <a:gd name="connsiteY17" fmla="*/ 861544 h 952251"/>
              <a:gd name="connsiteX18" fmla="*/ 731151 w 952251"/>
              <a:gd name="connsiteY18" fmla="*/ 833198 h 952251"/>
              <a:gd name="connsiteX19" fmla="*/ 702805 w 952251"/>
              <a:gd name="connsiteY19" fmla="*/ 804851 h 952251"/>
              <a:gd name="connsiteX20" fmla="*/ 702805 w 952251"/>
              <a:gd name="connsiteY20" fmla="*/ 538352 h 952251"/>
              <a:gd name="connsiteX21" fmla="*/ 618764 w 952251"/>
              <a:gd name="connsiteY21" fmla="*/ 626973 h 952251"/>
              <a:gd name="connsiteX22" fmla="*/ 641668 w 952251"/>
              <a:gd name="connsiteY22" fmla="*/ 649423 h 952251"/>
              <a:gd name="connsiteX23" fmla="*/ 664118 w 952251"/>
              <a:gd name="connsiteY23" fmla="*/ 626520 h 952251"/>
              <a:gd name="connsiteX24" fmla="*/ 702805 w 952251"/>
              <a:gd name="connsiteY24" fmla="*/ 583705 h 952251"/>
              <a:gd name="connsiteX25" fmla="*/ 741537 w 952251"/>
              <a:gd name="connsiteY25" fmla="*/ 626792 h 952251"/>
              <a:gd name="connsiteX26" fmla="*/ 731378 w 952251"/>
              <a:gd name="connsiteY26" fmla="*/ 652190 h 952251"/>
              <a:gd name="connsiteX27" fmla="*/ 727115 w 952251"/>
              <a:gd name="connsiteY27" fmla="*/ 657496 h 952251"/>
              <a:gd name="connsiteX28" fmla="*/ 722579 w 952251"/>
              <a:gd name="connsiteY28" fmla="*/ 662621 h 952251"/>
              <a:gd name="connsiteX29" fmla="*/ 710560 w 952251"/>
              <a:gd name="connsiteY29" fmla="*/ 675774 h 952251"/>
              <a:gd name="connsiteX30" fmla="*/ 704392 w 952251"/>
              <a:gd name="connsiteY30" fmla="*/ 682895 h 952251"/>
              <a:gd name="connsiteX31" fmla="*/ 680128 w 952251"/>
              <a:gd name="connsiteY31" fmla="*/ 742308 h 952251"/>
              <a:gd name="connsiteX32" fmla="*/ 702805 w 952251"/>
              <a:gd name="connsiteY32" fmla="*/ 764985 h 952251"/>
              <a:gd name="connsiteX33" fmla="*/ 725482 w 952251"/>
              <a:gd name="connsiteY33" fmla="*/ 742308 h 952251"/>
              <a:gd name="connsiteX34" fmla="*/ 736322 w 952251"/>
              <a:gd name="connsiteY34" fmla="*/ 715549 h 952251"/>
              <a:gd name="connsiteX35" fmla="*/ 740177 w 952251"/>
              <a:gd name="connsiteY35" fmla="*/ 710833 h 952251"/>
              <a:gd name="connsiteX36" fmla="*/ 744712 w 952251"/>
              <a:gd name="connsiteY36" fmla="*/ 705572 h 952251"/>
              <a:gd name="connsiteX37" fmla="*/ 756822 w 952251"/>
              <a:gd name="connsiteY37" fmla="*/ 692419 h 952251"/>
              <a:gd name="connsiteX38" fmla="*/ 762899 w 952251"/>
              <a:gd name="connsiteY38" fmla="*/ 685389 h 952251"/>
              <a:gd name="connsiteX39" fmla="*/ 786891 w 952251"/>
              <a:gd name="connsiteY39" fmla="*/ 626746 h 952251"/>
              <a:gd name="connsiteX40" fmla="*/ 702805 w 952251"/>
              <a:gd name="connsiteY40" fmla="*/ 538306 h 952251"/>
              <a:gd name="connsiteX41" fmla="*/ 362650 w 952251"/>
              <a:gd name="connsiteY41" fmla="*/ 0 h 952251"/>
              <a:gd name="connsiteX42" fmla="*/ 589420 w 952251"/>
              <a:gd name="connsiteY42" fmla="*/ 226770 h 952251"/>
              <a:gd name="connsiteX43" fmla="*/ 362650 w 952251"/>
              <a:gd name="connsiteY43" fmla="*/ 453540 h 952251"/>
              <a:gd name="connsiteX44" fmla="*/ 135880 w 952251"/>
              <a:gd name="connsiteY44" fmla="*/ 226770 h 952251"/>
              <a:gd name="connsiteX45" fmla="*/ 362650 w 952251"/>
              <a:gd name="connsiteY45" fmla="*/ 0 h 952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952251" h="952251">
                <a:moveTo>
                  <a:pt x="454356" y="544066"/>
                </a:moveTo>
                <a:cubicBezTo>
                  <a:pt x="424005" y="591443"/>
                  <a:pt x="407918" y="646543"/>
                  <a:pt x="408004" y="702805"/>
                </a:cubicBezTo>
                <a:cubicBezTo>
                  <a:pt x="408004" y="776732"/>
                  <a:pt x="435217" y="844309"/>
                  <a:pt x="480208" y="896058"/>
                </a:cubicBezTo>
                <a:cubicBezTo>
                  <a:pt x="444106" y="903315"/>
                  <a:pt x="404920" y="906943"/>
                  <a:pt x="362650" y="906943"/>
                </a:cubicBezTo>
                <a:cubicBezTo>
                  <a:pt x="207540" y="906943"/>
                  <a:pt x="93066" y="858324"/>
                  <a:pt x="23131" y="760132"/>
                </a:cubicBezTo>
                <a:cubicBezTo>
                  <a:pt x="8088" y="739011"/>
                  <a:pt x="3" y="713726"/>
                  <a:pt x="0" y="687793"/>
                </a:cubicBezTo>
                <a:lnTo>
                  <a:pt x="0" y="646067"/>
                </a:lnTo>
                <a:cubicBezTo>
                  <a:pt x="-25" y="589733"/>
                  <a:pt x="45622" y="544048"/>
                  <a:pt x="101956" y="544021"/>
                </a:cubicBezTo>
                <a:cubicBezTo>
                  <a:pt x="101971" y="544021"/>
                  <a:pt x="101986" y="544021"/>
                  <a:pt x="102001" y="544021"/>
                </a:cubicBezTo>
                <a:lnTo>
                  <a:pt x="454401" y="544021"/>
                </a:lnTo>
                <a:close/>
                <a:moveTo>
                  <a:pt x="702805" y="453358"/>
                </a:moveTo>
                <a:cubicBezTo>
                  <a:pt x="840572" y="453358"/>
                  <a:pt x="952252" y="565038"/>
                  <a:pt x="952252" y="702805"/>
                </a:cubicBezTo>
                <a:cubicBezTo>
                  <a:pt x="952252" y="840572"/>
                  <a:pt x="840572" y="952252"/>
                  <a:pt x="702805" y="952252"/>
                </a:cubicBezTo>
                <a:cubicBezTo>
                  <a:pt x="565038" y="952252"/>
                  <a:pt x="453358" y="840572"/>
                  <a:pt x="453358" y="702805"/>
                </a:cubicBezTo>
                <a:cubicBezTo>
                  <a:pt x="453358" y="565038"/>
                  <a:pt x="565038" y="453358"/>
                  <a:pt x="702805" y="453358"/>
                </a:cubicBezTo>
                <a:close/>
                <a:moveTo>
                  <a:pt x="702805" y="804851"/>
                </a:moveTo>
                <a:cubicBezTo>
                  <a:pt x="687149" y="804851"/>
                  <a:pt x="674459" y="817541"/>
                  <a:pt x="674459" y="833198"/>
                </a:cubicBezTo>
                <a:cubicBezTo>
                  <a:pt x="674459" y="848854"/>
                  <a:pt x="687149" y="861544"/>
                  <a:pt x="702805" y="861544"/>
                </a:cubicBezTo>
                <a:cubicBezTo>
                  <a:pt x="718461" y="861544"/>
                  <a:pt x="731151" y="848854"/>
                  <a:pt x="731151" y="833198"/>
                </a:cubicBezTo>
                <a:cubicBezTo>
                  <a:pt x="731151" y="817541"/>
                  <a:pt x="718461" y="804851"/>
                  <a:pt x="702805" y="804851"/>
                </a:cubicBezTo>
                <a:close/>
                <a:moveTo>
                  <a:pt x="702805" y="538352"/>
                </a:moveTo>
                <a:cubicBezTo>
                  <a:pt x="655274" y="538352"/>
                  <a:pt x="618265" y="575406"/>
                  <a:pt x="618764" y="626973"/>
                </a:cubicBezTo>
                <a:cubicBezTo>
                  <a:pt x="618891" y="639495"/>
                  <a:pt x="629146" y="649550"/>
                  <a:pt x="641668" y="649423"/>
                </a:cubicBezTo>
                <a:cubicBezTo>
                  <a:pt x="654190" y="649296"/>
                  <a:pt x="664245" y="639042"/>
                  <a:pt x="664118" y="626520"/>
                </a:cubicBezTo>
                <a:cubicBezTo>
                  <a:pt x="663846" y="600260"/>
                  <a:pt x="680445" y="583705"/>
                  <a:pt x="702805" y="583705"/>
                </a:cubicBezTo>
                <a:cubicBezTo>
                  <a:pt x="724257" y="583705"/>
                  <a:pt x="741537" y="601484"/>
                  <a:pt x="741537" y="626792"/>
                </a:cubicBezTo>
                <a:cubicBezTo>
                  <a:pt x="741537" y="635500"/>
                  <a:pt x="738997" y="642303"/>
                  <a:pt x="731378" y="652190"/>
                </a:cubicBezTo>
                <a:lnTo>
                  <a:pt x="727115" y="657496"/>
                </a:lnTo>
                <a:lnTo>
                  <a:pt x="722579" y="662621"/>
                </a:lnTo>
                <a:lnTo>
                  <a:pt x="710560" y="675774"/>
                </a:lnTo>
                <a:lnTo>
                  <a:pt x="704392" y="682895"/>
                </a:lnTo>
                <a:cubicBezTo>
                  <a:pt x="686976" y="703621"/>
                  <a:pt x="680128" y="718860"/>
                  <a:pt x="680128" y="742308"/>
                </a:cubicBezTo>
                <a:cubicBezTo>
                  <a:pt x="680128" y="754831"/>
                  <a:pt x="690283" y="764985"/>
                  <a:pt x="702805" y="764985"/>
                </a:cubicBezTo>
                <a:cubicBezTo>
                  <a:pt x="715327" y="764985"/>
                  <a:pt x="725482" y="754831"/>
                  <a:pt x="725482" y="742308"/>
                </a:cubicBezTo>
                <a:cubicBezTo>
                  <a:pt x="725482" y="733101"/>
                  <a:pt x="728158" y="726026"/>
                  <a:pt x="736322" y="715549"/>
                </a:cubicBezTo>
                <a:lnTo>
                  <a:pt x="740177" y="710833"/>
                </a:lnTo>
                <a:lnTo>
                  <a:pt x="744712" y="705572"/>
                </a:lnTo>
                <a:lnTo>
                  <a:pt x="756822" y="692419"/>
                </a:lnTo>
                <a:lnTo>
                  <a:pt x="762899" y="685389"/>
                </a:lnTo>
                <a:cubicBezTo>
                  <a:pt x="780043" y="664980"/>
                  <a:pt x="786891" y="649877"/>
                  <a:pt x="786891" y="626746"/>
                </a:cubicBezTo>
                <a:cubicBezTo>
                  <a:pt x="786891" y="576721"/>
                  <a:pt x="749565" y="538306"/>
                  <a:pt x="702805" y="538306"/>
                </a:cubicBezTo>
                <a:close/>
                <a:moveTo>
                  <a:pt x="362650" y="0"/>
                </a:moveTo>
                <a:cubicBezTo>
                  <a:pt x="487891" y="0"/>
                  <a:pt x="589420" y="101528"/>
                  <a:pt x="589420" y="226770"/>
                </a:cubicBezTo>
                <a:cubicBezTo>
                  <a:pt x="589420" y="352011"/>
                  <a:pt x="487891" y="453540"/>
                  <a:pt x="362650" y="453540"/>
                </a:cubicBezTo>
                <a:cubicBezTo>
                  <a:pt x="237409" y="453540"/>
                  <a:pt x="135880" y="352011"/>
                  <a:pt x="135880" y="226770"/>
                </a:cubicBezTo>
                <a:cubicBezTo>
                  <a:pt x="135880" y="101528"/>
                  <a:pt x="237409" y="0"/>
                  <a:pt x="362650" y="0"/>
                </a:cubicBezTo>
                <a:close/>
              </a:path>
            </a:pathLst>
          </a:custGeom>
          <a:solidFill>
            <a:schemeClr val="bg1"/>
          </a:solidFill>
          <a:ln w="45244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BD44A9-9BF8-0409-BE7E-6BC12074C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292953" y="1810226"/>
            <a:ext cx="2319953" cy="786182"/>
          </a:xfrm>
          <a:prstGeom prst="roundRect">
            <a:avLst>
              <a:gd name="adj" fmla="val 11969"/>
            </a:avLst>
          </a:prstGeom>
          <a:gradFill flip="none" rotWithShape="1">
            <a:gsLst>
              <a:gs pos="80000">
                <a:srgbClr val="654DB4"/>
              </a:gs>
              <a:gs pos="0">
                <a:srgbClr val="1774A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9C69E742-19DF-00BC-323F-9C4F97F3C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4652" y="2005050"/>
            <a:ext cx="317227" cy="396534"/>
          </a:xfrm>
          <a:custGeom>
            <a:avLst/>
            <a:gdLst>
              <a:gd name="connsiteX0" fmla="*/ 211115 w 422230"/>
              <a:gd name="connsiteY0" fmla="*/ 211115 h 527787"/>
              <a:gd name="connsiteX1" fmla="*/ 422230 w 422230"/>
              <a:gd name="connsiteY1" fmla="*/ 105558 h 527787"/>
              <a:gd name="connsiteX2" fmla="*/ 211115 w 422230"/>
              <a:gd name="connsiteY2" fmla="*/ 0 h 527787"/>
              <a:gd name="connsiteX3" fmla="*/ 0 w 422230"/>
              <a:gd name="connsiteY3" fmla="*/ 105558 h 527787"/>
              <a:gd name="connsiteX4" fmla="*/ 211115 w 422230"/>
              <a:gd name="connsiteY4" fmla="*/ 211115 h 527787"/>
              <a:gd name="connsiteX5" fmla="*/ 378107 w 422230"/>
              <a:gd name="connsiteY5" fmla="*/ 215601 h 527787"/>
              <a:gd name="connsiteX6" fmla="*/ 422230 w 422230"/>
              <a:gd name="connsiteY6" fmla="*/ 186124 h 527787"/>
              <a:gd name="connsiteX7" fmla="*/ 422230 w 422230"/>
              <a:gd name="connsiteY7" fmla="*/ 422230 h 527787"/>
              <a:gd name="connsiteX8" fmla="*/ 211115 w 422230"/>
              <a:gd name="connsiteY8" fmla="*/ 527788 h 527787"/>
              <a:gd name="connsiteX9" fmla="*/ 0 w 422230"/>
              <a:gd name="connsiteY9" fmla="*/ 422230 h 527787"/>
              <a:gd name="connsiteX10" fmla="*/ 0 w 422230"/>
              <a:gd name="connsiteY10" fmla="*/ 186124 h 527787"/>
              <a:gd name="connsiteX11" fmla="*/ 44123 w 422230"/>
              <a:gd name="connsiteY11" fmla="*/ 215601 h 527787"/>
              <a:gd name="connsiteX12" fmla="*/ 211115 w 422230"/>
              <a:gd name="connsiteY12" fmla="*/ 250699 h 527787"/>
              <a:gd name="connsiteX13" fmla="*/ 378107 w 422230"/>
              <a:gd name="connsiteY13" fmla="*/ 215601 h 52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2230" h="527787">
                <a:moveTo>
                  <a:pt x="211115" y="211115"/>
                </a:moveTo>
                <a:cubicBezTo>
                  <a:pt x="327703" y="211115"/>
                  <a:pt x="422230" y="163878"/>
                  <a:pt x="422230" y="105558"/>
                </a:cubicBezTo>
                <a:cubicBezTo>
                  <a:pt x="422230" y="47237"/>
                  <a:pt x="327703" y="0"/>
                  <a:pt x="211115" y="0"/>
                </a:cubicBezTo>
                <a:cubicBezTo>
                  <a:pt x="94527" y="0"/>
                  <a:pt x="0" y="47237"/>
                  <a:pt x="0" y="105558"/>
                </a:cubicBezTo>
                <a:cubicBezTo>
                  <a:pt x="0" y="163878"/>
                  <a:pt x="94527" y="211115"/>
                  <a:pt x="211115" y="211115"/>
                </a:cubicBezTo>
                <a:close/>
                <a:moveTo>
                  <a:pt x="378107" y="215601"/>
                </a:moveTo>
                <a:cubicBezTo>
                  <a:pt x="394054" y="207770"/>
                  <a:pt x="408890" y="197858"/>
                  <a:pt x="422230" y="186124"/>
                </a:cubicBezTo>
                <a:lnTo>
                  <a:pt x="422230" y="422230"/>
                </a:lnTo>
                <a:cubicBezTo>
                  <a:pt x="422230" y="480551"/>
                  <a:pt x="327703" y="527788"/>
                  <a:pt x="211115" y="527788"/>
                </a:cubicBezTo>
                <a:cubicBezTo>
                  <a:pt x="94527" y="527788"/>
                  <a:pt x="0" y="480551"/>
                  <a:pt x="0" y="422230"/>
                </a:cubicBezTo>
                <a:lnTo>
                  <a:pt x="0" y="186124"/>
                </a:lnTo>
                <a:cubicBezTo>
                  <a:pt x="13339" y="197858"/>
                  <a:pt x="28176" y="207770"/>
                  <a:pt x="44123" y="215601"/>
                </a:cubicBezTo>
                <a:cubicBezTo>
                  <a:pt x="88932" y="237979"/>
                  <a:pt x="147992" y="250699"/>
                  <a:pt x="211115" y="250699"/>
                </a:cubicBezTo>
                <a:cubicBezTo>
                  <a:pt x="274238" y="250699"/>
                  <a:pt x="333298" y="237979"/>
                  <a:pt x="378107" y="215601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322495-3EDE-A177-72BE-160BB4E4450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3187824" y="1957096"/>
            <a:ext cx="1268405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371655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Keyword results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6C21593-BD1B-C83D-8003-4486FED73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292953" y="2635318"/>
            <a:ext cx="2319953" cy="526870"/>
          </a:xfrm>
          <a:prstGeom prst="roundRect">
            <a:avLst>
              <a:gd name="adj" fmla="val 1859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DBD436D-CA39-4B40-E3DB-71F7ADC7E8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444293" y="2781072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654DB4"/>
              </a:gs>
              <a:gs pos="0">
                <a:srgbClr val="1774A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1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1E2632D7-33DD-7389-EC46-D29F207ED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0"/>
            <a:endCxn id="29" idx="1"/>
          </p:cNvCxnSpPr>
          <p:nvPr/>
        </p:nvCxnSpPr>
        <p:spPr>
          <a:xfrm rot="5400000" flipH="1" flipV="1">
            <a:off x="1386035" y="2201811"/>
            <a:ext cx="905412" cy="908424"/>
          </a:xfrm>
          <a:prstGeom prst="bentConnector2">
            <a:avLst/>
          </a:prstGeom>
          <a:ln w="12700" cap="rnd">
            <a:solidFill>
              <a:srgbClr val="000000"/>
            </a:solidFill>
            <a:prstDash val="dash"/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57ED77D-14B6-3A83-204A-355BBE43149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823257" y="2702160"/>
            <a:ext cx="1789650" cy="3931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Scuba Diving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in Bahamas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15DD9C7E-A14F-AB11-F047-39D5C76A5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292953" y="4147471"/>
            <a:ext cx="2319953" cy="786182"/>
          </a:xfrm>
          <a:prstGeom prst="roundRect">
            <a:avLst>
              <a:gd name="adj" fmla="val 11969"/>
            </a:avLst>
          </a:prstGeom>
          <a:gradFill flip="none" rotWithShape="1">
            <a:gsLst>
              <a:gs pos="80000">
                <a:srgbClr val="654DB4"/>
              </a:gs>
              <a:gs pos="0">
                <a:srgbClr val="1774A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79" name="Graphic 22">
            <a:extLst>
              <a:ext uri="{FF2B5EF4-FFF2-40B4-BE49-F238E27FC236}">
                <a16:creationId xmlns:a16="http://schemas.microsoft.com/office/drawing/2014/main" id="{0A131BA0-FC54-1F00-B121-937CF7020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94652" y="4342295"/>
            <a:ext cx="317227" cy="396534"/>
          </a:xfrm>
          <a:custGeom>
            <a:avLst/>
            <a:gdLst>
              <a:gd name="connsiteX0" fmla="*/ 211115 w 422230"/>
              <a:gd name="connsiteY0" fmla="*/ 211115 h 527787"/>
              <a:gd name="connsiteX1" fmla="*/ 422230 w 422230"/>
              <a:gd name="connsiteY1" fmla="*/ 105558 h 527787"/>
              <a:gd name="connsiteX2" fmla="*/ 211115 w 422230"/>
              <a:gd name="connsiteY2" fmla="*/ 0 h 527787"/>
              <a:gd name="connsiteX3" fmla="*/ 0 w 422230"/>
              <a:gd name="connsiteY3" fmla="*/ 105558 h 527787"/>
              <a:gd name="connsiteX4" fmla="*/ 211115 w 422230"/>
              <a:gd name="connsiteY4" fmla="*/ 211115 h 527787"/>
              <a:gd name="connsiteX5" fmla="*/ 378107 w 422230"/>
              <a:gd name="connsiteY5" fmla="*/ 215601 h 527787"/>
              <a:gd name="connsiteX6" fmla="*/ 422230 w 422230"/>
              <a:gd name="connsiteY6" fmla="*/ 186124 h 527787"/>
              <a:gd name="connsiteX7" fmla="*/ 422230 w 422230"/>
              <a:gd name="connsiteY7" fmla="*/ 422230 h 527787"/>
              <a:gd name="connsiteX8" fmla="*/ 211115 w 422230"/>
              <a:gd name="connsiteY8" fmla="*/ 527788 h 527787"/>
              <a:gd name="connsiteX9" fmla="*/ 0 w 422230"/>
              <a:gd name="connsiteY9" fmla="*/ 422230 h 527787"/>
              <a:gd name="connsiteX10" fmla="*/ 0 w 422230"/>
              <a:gd name="connsiteY10" fmla="*/ 186124 h 527787"/>
              <a:gd name="connsiteX11" fmla="*/ 44123 w 422230"/>
              <a:gd name="connsiteY11" fmla="*/ 215601 h 527787"/>
              <a:gd name="connsiteX12" fmla="*/ 211115 w 422230"/>
              <a:gd name="connsiteY12" fmla="*/ 250699 h 527787"/>
              <a:gd name="connsiteX13" fmla="*/ 378107 w 422230"/>
              <a:gd name="connsiteY13" fmla="*/ 215601 h 527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22230" h="527787">
                <a:moveTo>
                  <a:pt x="211115" y="211115"/>
                </a:moveTo>
                <a:cubicBezTo>
                  <a:pt x="327703" y="211115"/>
                  <a:pt x="422230" y="163878"/>
                  <a:pt x="422230" y="105558"/>
                </a:cubicBezTo>
                <a:cubicBezTo>
                  <a:pt x="422230" y="47237"/>
                  <a:pt x="327703" y="0"/>
                  <a:pt x="211115" y="0"/>
                </a:cubicBezTo>
                <a:cubicBezTo>
                  <a:pt x="94527" y="0"/>
                  <a:pt x="0" y="47237"/>
                  <a:pt x="0" y="105558"/>
                </a:cubicBezTo>
                <a:cubicBezTo>
                  <a:pt x="0" y="163878"/>
                  <a:pt x="94527" y="211115"/>
                  <a:pt x="211115" y="211115"/>
                </a:cubicBezTo>
                <a:close/>
                <a:moveTo>
                  <a:pt x="378107" y="215601"/>
                </a:moveTo>
                <a:cubicBezTo>
                  <a:pt x="394054" y="207770"/>
                  <a:pt x="408890" y="197858"/>
                  <a:pt x="422230" y="186124"/>
                </a:cubicBezTo>
                <a:lnTo>
                  <a:pt x="422230" y="422230"/>
                </a:lnTo>
                <a:cubicBezTo>
                  <a:pt x="422230" y="480551"/>
                  <a:pt x="327703" y="527788"/>
                  <a:pt x="211115" y="527788"/>
                </a:cubicBezTo>
                <a:cubicBezTo>
                  <a:pt x="94527" y="527788"/>
                  <a:pt x="0" y="480551"/>
                  <a:pt x="0" y="422230"/>
                </a:cubicBezTo>
                <a:lnTo>
                  <a:pt x="0" y="186124"/>
                </a:lnTo>
                <a:cubicBezTo>
                  <a:pt x="13339" y="197858"/>
                  <a:pt x="28176" y="207770"/>
                  <a:pt x="44123" y="215601"/>
                </a:cubicBezTo>
                <a:cubicBezTo>
                  <a:pt x="88932" y="237979"/>
                  <a:pt x="147992" y="250699"/>
                  <a:pt x="211115" y="250699"/>
                </a:cubicBezTo>
                <a:cubicBezTo>
                  <a:pt x="274238" y="250699"/>
                  <a:pt x="333298" y="237979"/>
                  <a:pt x="378107" y="215601"/>
                </a:cubicBezTo>
                <a:close/>
              </a:path>
            </a:pathLst>
          </a:cu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1301DFD8-EDD7-0537-4A14-78055559A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2"/>
            <a:endCxn id="78" idx="1"/>
          </p:cNvCxnSpPr>
          <p:nvPr/>
        </p:nvCxnSpPr>
        <p:spPr>
          <a:xfrm rot="16200000" flipH="1">
            <a:off x="1668925" y="3916533"/>
            <a:ext cx="339633" cy="908424"/>
          </a:xfrm>
          <a:prstGeom prst="bentConnector2">
            <a:avLst/>
          </a:prstGeom>
          <a:ln w="12700" cap="rnd">
            <a:solidFill>
              <a:srgbClr val="000000"/>
            </a:solidFill>
            <a:prstDash val="dash"/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564DE12-C754-A5EC-D0EE-740D06B993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3187824" y="4294341"/>
            <a:ext cx="1268405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371655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Vector </a:t>
            </a:r>
            <a:br>
              <a:rPr kumimoji="0" lang="en-US" sz="1600" b="1" i="0" u="none" strike="noStrike" kern="120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1600" b="1" i="0" u="none" strike="noStrike" kern="120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results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655FBD57-5900-D123-002D-70D266CBB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292953" y="4972563"/>
            <a:ext cx="2319953" cy="526870"/>
          </a:xfrm>
          <a:prstGeom prst="roundRect">
            <a:avLst>
              <a:gd name="adj" fmla="val 1859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C8134C99-8004-62B3-BB43-A0AA27CCB5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444293" y="5118317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654DB4"/>
              </a:gs>
              <a:gs pos="0">
                <a:srgbClr val="1774A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9E9BB2-6047-2446-5EDB-C61A8A5F545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823257" y="5039405"/>
            <a:ext cx="1789650" cy="3931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Scuba Diving in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the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Carribean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7298406D-7A3D-D15D-3913-A4E90FF64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2292953" y="5538343"/>
            <a:ext cx="2319953" cy="526870"/>
          </a:xfrm>
          <a:prstGeom prst="roundRect">
            <a:avLst>
              <a:gd name="adj" fmla="val 1859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2976439B-B739-E48D-41B0-40C96A6E59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444293" y="5684097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654DB4"/>
              </a:gs>
              <a:gs pos="0">
                <a:srgbClr val="1774A7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F0C7C0-0C0F-9D45-C6F7-C5F9E6E94A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2823257" y="5605185"/>
            <a:ext cx="1789650" cy="3931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Water skiing in Seychelles</a:t>
            </a:r>
          </a:p>
        </p:txBody>
      </p: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CE05C708-17FE-E510-AA93-1E434280E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07569" y="2203317"/>
            <a:ext cx="64204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8483207A-EF9E-C11F-7296-02AE6626E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49616" y="2203317"/>
            <a:ext cx="0" cy="2337244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2359B48-093E-0C68-4926-9546FD6A0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607569" y="4545101"/>
            <a:ext cx="64204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B25619B-1038-037B-9802-46B2F970D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49609" y="3640010"/>
            <a:ext cx="642055" cy="0"/>
          </a:xfrm>
          <a:prstGeom prst="line">
            <a:avLst/>
          </a:prstGeom>
          <a:ln w="12700" cap="rnd">
            <a:solidFill>
              <a:srgbClr val="000000"/>
            </a:solidFill>
            <a:prstDash val="dash"/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7EADD7C3-C63B-4D20-96E6-3949B1F1B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3" idx="3"/>
            <a:endCxn id="100" idx="1"/>
          </p:cNvCxnSpPr>
          <p:nvPr/>
        </p:nvCxnSpPr>
        <p:spPr>
          <a:xfrm>
            <a:off x="4612906" y="2898753"/>
            <a:ext cx="1278758" cy="2002473"/>
          </a:xfrm>
          <a:prstGeom prst="bentConnector3">
            <a:avLst>
              <a:gd name="adj1" fmla="val 29549"/>
            </a:avLst>
          </a:prstGeom>
          <a:ln w="28575" cap="rnd">
            <a:solidFill>
              <a:schemeClr val="accent2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E0DF9ED3-6BC9-C60A-A2B4-F9F43AB05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6" idx="3"/>
            <a:endCxn id="102" idx="1"/>
          </p:cNvCxnSpPr>
          <p:nvPr/>
        </p:nvCxnSpPr>
        <p:spPr>
          <a:xfrm flipV="1">
            <a:off x="4612906" y="4335446"/>
            <a:ext cx="1278758" cy="900552"/>
          </a:xfrm>
          <a:prstGeom prst="bentConnector3">
            <a:avLst>
              <a:gd name="adj1" fmla="val 67396"/>
            </a:avLst>
          </a:prstGeom>
          <a:ln w="28575" cap="rnd">
            <a:solidFill>
              <a:schemeClr val="accent1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76741133-E7E9-25E2-6F0A-8DB9105DF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2" idx="3"/>
            <a:endCxn id="108" idx="1"/>
          </p:cNvCxnSpPr>
          <p:nvPr/>
        </p:nvCxnSpPr>
        <p:spPr>
          <a:xfrm flipV="1">
            <a:off x="4612906" y="5462883"/>
            <a:ext cx="1278758" cy="338895"/>
          </a:xfrm>
          <a:prstGeom prst="bentConnector3">
            <a:avLst>
              <a:gd name="adj1" fmla="val 49603"/>
            </a:avLst>
          </a:prstGeom>
          <a:ln w="28575" cap="rnd">
            <a:solidFill>
              <a:srgbClr val="C03BC4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FBC9534-8195-26DD-0F58-C302DBA9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91664" y="3246919"/>
            <a:ext cx="2319953" cy="786182"/>
          </a:xfrm>
          <a:prstGeom prst="roundRect">
            <a:avLst>
              <a:gd name="adj" fmla="val 11969"/>
            </a:avLst>
          </a:prstGeom>
          <a:gradFill flip="none" rotWithShape="1">
            <a:gsLst>
              <a:gs pos="80000">
                <a:srgbClr val="C84194"/>
              </a:gs>
              <a:gs pos="0">
                <a:srgbClr val="654DB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sp>
        <p:nvSpPr>
          <p:cNvPr id="130" name="Graphic 116">
            <a:extLst>
              <a:ext uri="{FF2B5EF4-FFF2-40B4-BE49-F238E27FC236}">
                <a16:creationId xmlns:a16="http://schemas.microsoft.com/office/drawing/2014/main" id="{4966C000-93BF-7E4E-31DA-B82CC8837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3682" y="3461538"/>
            <a:ext cx="356588" cy="356574"/>
          </a:xfrm>
          <a:custGeom>
            <a:avLst/>
            <a:gdLst>
              <a:gd name="connsiteX0" fmla="*/ 151482 w 356588"/>
              <a:gd name="connsiteY0" fmla="*/ 187217 h 356574"/>
              <a:gd name="connsiteX1" fmla="*/ 169179 w 356588"/>
              <a:gd name="connsiteY1" fmla="*/ 202971 h 356574"/>
              <a:gd name="connsiteX2" fmla="*/ 169304 w 356588"/>
              <a:gd name="connsiteY2" fmla="*/ 205038 h 356574"/>
              <a:gd name="connsiteX3" fmla="*/ 169304 w 356588"/>
              <a:gd name="connsiteY3" fmla="*/ 338772 h 356574"/>
              <a:gd name="connsiteX4" fmla="*/ 151463 w 356588"/>
              <a:gd name="connsiteY4" fmla="*/ 356574 h 356574"/>
              <a:gd name="connsiteX5" fmla="*/ 133785 w 356588"/>
              <a:gd name="connsiteY5" fmla="*/ 340857 h 356574"/>
              <a:gd name="connsiteX6" fmla="*/ 133661 w 356588"/>
              <a:gd name="connsiteY6" fmla="*/ 338772 h 356574"/>
              <a:gd name="connsiteX7" fmla="*/ 133661 w 356588"/>
              <a:gd name="connsiteY7" fmla="*/ 248006 h 356574"/>
              <a:gd name="connsiteX8" fmla="*/ 30473 w 356588"/>
              <a:gd name="connsiteY8" fmla="*/ 351229 h 356574"/>
              <a:gd name="connsiteX9" fmla="*/ 6949 w 356588"/>
              <a:gd name="connsiteY9" fmla="*/ 352709 h 356574"/>
              <a:gd name="connsiteX10" fmla="*/ 5255 w 356588"/>
              <a:gd name="connsiteY10" fmla="*/ 351229 h 356574"/>
              <a:gd name="connsiteX11" fmla="*/ 3776 w 356588"/>
              <a:gd name="connsiteY11" fmla="*/ 327705 h 356574"/>
              <a:gd name="connsiteX12" fmla="*/ 5255 w 356588"/>
              <a:gd name="connsiteY12" fmla="*/ 326012 h 356574"/>
              <a:gd name="connsiteX13" fmla="*/ 108407 w 356588"/>
              <a:gd name="connsiteY13" fmla="*/ 222860 h 356574"/>
              <a:gd name="connsiteX14" fmla="*/ 17802 w 356588"/>
              <a:gd name="connsiteY14" fmla="*/ 222860 h 356574"/>
              <a:gd name="connsiteX15" fmla="*/ 0 w 356588"/>
              <a:gd name="connsiteY15" fmla="*/ 205019 h 356574"/>
              <a:gd name="connsiteX16" fmla="*/ 15717 w 356588"/>
              <a:gd name="connsiteY16" fmla="*/ 187341 h 356574"/>
              <a:gd name="connsiteX17" fmla="*/ 17802 w 356588"/>
              <a:gd name="connsiteY17" fmla="*/ 187217 h 356574"/>
              <a:gd name="connsiteX18" fmla="*/ 151482 w 356588"/>
              <a:gd name="connsiteY18" fmla="*/ 187217 h 356574"/>
              <a:gd name="connsiteX19" fmla="*/ 204983 w 356588"/>
              <a:gd name="connsiteY19" fmla="*/ 18 h 356574"/>
              <a:gd name="connsiteX20" fmla="*/ 222680 w 356588"/>
              <a:gd name="connsiteY20" fmla="*/ 15754 h 356574"/>
              <a:gd name="connsiteX21" fmla="*/ 222805 w 356588"/>
              <a:gd name="connsiteY21" fmla="*/ 17839 h 356574"/>
              <a:gd name="connsiteX22" fmla="*/ 222805 w 356588"/>
              <a:gd name="connsiteY22" fmla="*/ 108498 h 356574"/>
              <a:gd name="connsiteX23" fmla="*/ 326063 w 356588"/>
              <a:gd name="connsiteY23" fmla="*/ 5257 h 356574"/>
              <a:gd name="connsiteX24" fmla="*/ 349588 w 356588"/>
              <a:gd name="connsiteY24" fmla="*/ 3760 h 356574"/>
              <a:gd name="connsiteX25" fmla="*/ 351263 w 356588"/>
              <a:gd name="connsiteY25" fmla="*/ 5240 h 356574"/>
              <a:gd name="connsiteX26" fmla="*/ 352742 w 356588"/>
              <a:gd name="connsiteY26" fmla="*/ 28764 h 356574"/>
              <a:gd name="connsiteX27" fmla="*/ 351263 w 356588"/>
              <a:gd name="connsiteY27" fmla="*/ 30457 h 356574"/>
              <a:gd name="connsiteX28" fmla="*/ 247969 w 356588"/>
              <a:gd name="connsiteY28" fmla="*/ 133734 h 356574"/>
              <a:gd name="connsiteX29" fmla="*/ 338645 w 356588"/>
              <a:gd name="connsiteY29" fmla="*/ 133734 h 356574"/>
              <a:gd name="connsiteX30" fmla="*/ 356588 w 356588"/>
              <a:gd name="connsiteY30" fmla="*/ 151433 h 356574"/>
              <a:gd name="connsiteX31" fmla="*/ 340713 w 356588"/>
              <a:gd name="connsiteY31" fmla="*/ 169270 h 356574"/>
              <a:gd name="connsiteX32" fmla="*/ 338645 w 356588"/>
              <a:gd name="connsiteY32" fmla="*/ 169395 h 356574"/>
              <a:gd name="connsiteX33" fmla="*/ 204947 w 356588"/>
              <a:gd name="connsiteY33" fmla="*/ 169395 h 356574"/>
              <a:gd name="connsiteX34" fmla="*/ 187250 w 356588"/>
              <a:gd name="connsiteY34" fmla="*/ 153658 h 356574"/>
              <a:gd name="connsiteX35" fmla="*/ 187126 w 356588"/>
              <a:gd name="connsiteY35" fmla="*/ 151573 h 356574"/>
              <a:gd name="connsiteX36" fmla="*/ 187126 w 356588"/>
              <a:gd name="connsiteY36" fmla="*/ 17822 h 356574"/>
              <a:gd name="connsiteX37" fmla="*/ 204947 w 356588"/>
              <a:gd name="connsiteY37" fmla="*/ 0 h 356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356588" h="356574">
                <a:moveTo>
                  <a:pt x="151482" y="187217"/>
                </a:moveTo>
                <a:cubicBezTo>
                  <a:pt x="160523" y="187218"/>
                  <a:pt x="168131" y="193991"/>
                  <a:pt x="169179" y="202971"/>
                </a:cubicBezTo>
                <a:lnTo>
                  <a:pt x="169304" y="205038"/>
                </a:lnTo>
                <a:lnTo>
                  <a:pt x="169304" y="338772"/>
                </a:lnTo>
                <a:cubicBezTo>
                  <a:pt x="169293" y="348615"/>
                  <a:pt x="161306" y="356585"/>
                  <a:pt x="151463" y="356574"/>
                </a:cubicBezTo>
                <a:cubicBezTo>
                  <a:pt x="142442" y="356563"/>
                  <a:pt x="134851" y="349814"/>
                  <a:pt x="133785" y="340857"/>
                </a:cubicBezTo>
                <a:lnTo>
                  <a:pt x="133661" y="338772"/>
                </a:lnTo>
                <a:lnTo>
                  <a:pt x="133661" y="248006"/>
                </a:lnTo>
                <a:lnTo>
                  <a:pt x="30473" y="351229"/>
                </a:lnTo>
                <a:cubicBezTo>
                  <a:pt x="24124" y="357578"/>
                  <a:pt x="14043" y="358212"/>
                  <a:pt x="6949" y="352709"/>
                </a:cubicBezTo>
                <a:lnTo>
                  <a:pt x="5255" y="351229"/>
                </a:lnTo>
                <a:cubicBezTo>
                  <a:pt x="-1093" y="344880"/>
                  <a:pt x="-1727" y="334800"/>
                  <a:pt x="3776" y="327705"/>
                </a:cubicBezTo>
                <a:lnTo>
                  <a:pt x="5255" y="326012"/>
                </a:lnTo>
                <a:lnTo>
                  <a:pt x="108407" y="222860"/>
                </a:lnTo>
                <a:lnTo>
                  <a:pt x="17802" y="222860"/>
                </a:lnTo>
                <a:cubicBezTo>
                  <a:pt x="7959" y="222849"/>
                  <a:pt x="-11" y="214862"/>
                  <a:pt x="0" y="205019"/>
                </a:cubicBezTo>
                <a:cubicBezTo>
                  <a:pt x="10" y="195997"/>
                  <a:pt x="6759" y="188407"/>
                  <a:pt x="15717" y="187341"/>
                </a:cubicBezTo>
                <a:lnTo>
                  <a:pt x="17802" y="187217"/>
                </a:lnTo>
                <a:lnTo>
                  <a:pt x="151482" y="187217"/>
                </a:lnTo>
                <a:close/>
                <a:moveTo>
                  <a:pt x="204983" y="18"/>
                </a:moveTo>
                <a:cubicBezTo>
                  <a:pt x="214018" y="19"/>
                  <a:pt x="221623" y="6781"/>
                  <a:pt x="222680" y="15754"/>
                </a:cubicBezTo>
                <a:lnTo>
                  <a:pt x="222805" y="17839"/>
                </a:lnTo>
                <a:lnTo>
                  <a:pt x="222805" y="108498"/>
                </a:lnTo>
                <a:lnTo>
                  <a:pt x="326063" y="5257"/>
                </a:lnTo>
                <a:cubicBezTo>
                  <a:pt x="332408" y="-1097"/>
                  <a:pt x="342490" y="-1738"/>
                  <a:pt x="349588" y="3760"/>
                </a:cubicBezTo>
                <a:lnTo>
                  <a:pt x="351263" y="5240"/>
                </a:lnTo>
                <a:cubicBezTo>
                  <a:pt x="357611" y="11589"/>
                  <a:pt x="358246" y="21670"/>
                  <a:pt x="352742" y="28764"/>
                </a:cubicBezTo>
                <a:lnTo>
                  <a:pt x="351263" y="30457"/>
                </a:lnTo>
                <a:lnTo>
                  <a:pt x="247969" y="133734"/>
                </a:lnTo>
                <a:lnTo>
                  <a:pt x="338645" y="133734"/>
                </a:lnTo>
                <a:cubicBezTo>
                  <a:pt x="348488" y="133667"/>
                  <a:pt x="356521" y="141591"/>
                  <a:pt x="356588" y="151433"/>
                </a:cubicBezTo>
                <a:cubicBezTo>
                  <a:pt x="356651" y="160570"/>
                  <a:pt x="349795" y="168272"/>
                  <a:pt x="340713" y="169270"/>
                </a:cubicBezTo>
                <a:lnTo>
                  <a:pt x="338645" y="169395"/>
                </a:lnTo>
                <a:lnTo>
                  <a:pt x="204947" y="169395"/>
                </a:lnTo>
                <a:cubicBezTo>
                  <a:pt x="195912" y="169393"/>
                  <a:pt x="188307" y="162632"/>
                  <a:pt x="187250" y="153658"/>
                </a:cubicBezTo>
                <a:lnTo>
                  <a:pt x="187126" y="151573"/>
                </a:lnTo>
                <a:lnTo>
                  <a:pt x="187126" y="17822"/>
                </a:lnTo>
                <a:cubicBezTo>
                  <a:pt x="187126" y="7979"/>
                  <a:pt x="195104" y="0"/>
                  <a:pt x="204947" y="0"/>
                </a:cubicBezTo>
                <a:close/>
              </a:path>
            </a:pathLst>
          </a:custGeom>
          <a:solidFill>
            <a:schemeClr val="bg1"/>
          </a:solidFill>
          <a:ln w="1746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AFA8DB9-5BF0-220E-822A-DCACF62536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6786535" y="3424567"/>
            <a:ext cx="1268405" cy="430887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371655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Fusion</a:t>
            </a:r>
            <a:br>
              <a:rPr kumimoji="0" lang="en-US" sz="1600" b="1" i="0" u="none" strike="noStrike" kern="120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</a:br>
            <a:r>
              <a:rPr kumimoji="0" lang="en-US" sz="1200" b="0" i="0" u="none" strike="noStrike" kern="120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(RRF)</a:t>
            </a:r>
            <a:endParaRPr kumimoji="0" lang="en-US" sz="1600" b="0" i="0" u="none" strike="noStrike" kern="1200" cap="none" spc="0" normalizeH="0" baseline="0" noProof="0">
              <a:ln w="3175"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D0EBE239-8E3B-D3EE-E42D-3DCD2581B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91664" y="4072011"/>
            <a:ext cx="2319953" cy="526870"/>
          </a:xfrm>
          <a:prstGeom prst="roundRect">
            <a:avLst>
              <a:gd name="adj" fmla="val 1859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674B701-77DD-DE13-D1EF-DCD54D69104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043004" y="4217765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C84194"/>
              </a:gs>
              <a:gs pos="0">
                <a:srgbClr val="654DB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153B7B-70A1-DD42-ED60-7399A17CA6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421968" y="4138853"/>
            <a:ext cx="1789650" cy="3931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Scuba Diving in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the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Carribean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B192C05C-B654-9F9E-2A7E-254EC91175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91664" y="4637791"/>
            <a:ext cx="2319953" cy="526870"/>
          </a:xfrm>
          <a:prstGeom prst="roundRect">
            <a:avLst>
              <a:gd name="adj" fmla="val 1859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B43624A-9CA8-C0A6-6055-1985B41BCCE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043004" y="4783545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C84194"/>
              </a:gs>
              <a:gs pos="0">
                <a:srgbClr val="654DB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13E37A-9C8E-67B5-62AC-44B66CBEB0F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421968" y="4704633"/>
            <a:ext cx="1789650" cy="3931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Scuba Diving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in Bahamas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C543CE5C-7BA2-821C-2232-56EB2694A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5891664" y="5199448"/>
            <a:ext cx="2319953" cy="526870"/>
          </a:xfrm>
          <a:prstGeom prst="roundRect">
            <a:avLst>
              <a:gd name="adj" fmla="val 1859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FA3120-EBDA-B4EF-D2D4-B4976B6AD8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043004" y="5345202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C84194"/>
              </a:gs>
              <a:gs pos="0">
                <a:srgbClr val="654DB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D9C101-F7ED-2FFE-9650-179B3D78DE9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6421968" y="5266290"/>
            <a:ext cx="1789650" cy="3931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Water skiing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in Seychelles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600A844-95C8-3915-6AF9-E0FE693A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4" idx="3"/>
            <a:endCxn id="93" idx="1"/>
          </p:cNvCxnSpPr>
          <p:nvPr/>
        </p:nvCxnSpPr>
        <p:spPr>
          <a:xfrm>
            <a:off x="8211617" y="3640010"/>
            <a:ext cx="821556" cy="0"/>
          </a:xfrm>
          <a:prstGeom prst="line">
            <a:avLst/>
          </a:prstGeom>
          <a:ln w="12700" cap="rnd">
            <a:solidFill>
              <a:srgbClr val="000000"/>
            </a:solidFill>
            <a:prstDash val="dash"/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AAEA684F-BDF7-841D-B7E4-0A7929EFC3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2" idx="3"/>
            <a:endCxn id="89" idx="1"/>
          </p:cNvCxnSpPr>
          <p:nvPr/>
        </p:nvCxnSpPr>
        <p:spPr>
          <a:xfrm>
            <a:off x="8211617" y="4384543"/>
            <a:ext cx="821556" cy="467586"/>
          </a:xfrm>
          <a:prstGeom prst="bentConnector3">
            <a:avLst>
              <a:gd name="adj1" fmla="val 63913"/>
            </a:avLst>
          </a:prstGeom>
          <a:ln w="28575" cap="rnd">
            <a:solidFill>
              <a:schemeClr val="accent1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or: Elbow 194">
            <a:extLst>
              <a:ext uri="{FF2B5EF4-FFF2-40B4-BE49-F238E27FC236}">
                <a16:creationId xmlns:a16="http://schemas.microsoft.com/office/drawing/2014/main" id="{207E0AC4-40CA-50A7-8B63-F155F293D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0" idx="3"/>
            <a:endCxn id="91" idx="1"/>
          </p:cNvCxnSpPr>
          <p:nvPr/>
        </p:nvCxnSpPr>
        <p:spPr>
          <a:xfrm flipV="1">
            <a:off x="8211617" y="4276039"/>
            <a:ext cx="821556" cy="684594"/>
          </a:xfrm>
          <a:prstGeom prst="bentConnector3">
            <a:avLst>
              <a:gd name="adj1" fmla="val 32223"/>
            </a:avLst>
          </a:prstGeom>
          <a:ln w="28575" cap="rnd">
            <a:solidFill>
              <a:schemeClr val="accent2"/>
            </a:solidFill>
            <a:headEnd type="none" w="lg" len="sm"/>
            <a:tailEnd type="arrow" w="lg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8D8A7C81-4EFB-6814-9D43-566ED523B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033173" y="3246919"/>
            <a:ext cx="2319953" cy="786182"/>
          </a:xfrm>
          <a:prstGeom prst="roundRect">
            <a:avLst>
              <a:gd name="adj" fmla="val 11969"/>
            </a:avLst>
          </a:prstGeom>
          <a:gradFill flip="none" rotWithShape="1">
            <a:gsLst>
              <a:gs pos="80000">
                <a:srgbClr val="EE526F"/>
              </a:gs>
              <a:gs pos="0">
                <a:srgbClr val="C8419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>
              <a:ln w="3175">
                <a:noFill/>
              </a:ln>
              <a:gradFill>
                <a:gsLst>
                  <a:gs pos="53147">
                    <a:srgbClr val="FFFFFF"/>
                  </a:gs>
                  <a:gs pos="28000">
                    <a:srgbClr val="FFFFFF"/>
                  </a:gs>
                </a:gsLst>
                <a:path path="circle">
                  <a:fillToRect l="100000" b="100000"/>
                </a:path>
              </a:gradFill>
              <a:effectLst/>
              <a:uLnTx/>
              <a:uFillTx/>
              <a:latin typeface="Segoe UI Semibold"/>
              <a:ea typeface="+mn-ea"/>
              <a:cs typeface="Segoe UI" pitchFamily="34" charset="0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3DE146C-0C64-B2FA-423C-63F41AF02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342535" y="3423660"/>
            <a:ext cx="301898" cy="431175"/>
            <a:chOff x="7715855" y="2243620"/>
            <a:chExt cx="249503" cy="356343"/>
          </a:xfrm>
          <a:solidFill>
            <a:schemeClr val="bg1"/>
          </a:solidFill>
        </p:grpSpPr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1B6CFBA-4A7A-B6EA-A665-5960B0928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51498" y="2479668"/>
              <a:ext cx="178252" cy="120295"/>
            </a:xfrm>
            <a:custGeom>
              <a:avLst/>
              <a:gdLst>
                <a:gd name="connsiteX0" fmla="*/ 178217 w 178252"/>
                <a:gd name="connsiteY0" fmla="*/ 106930 h 120295"/>
                <a:gd name="connsiteX1" fmla="*/ 178252 w 178252"/>
                <a:gd name="connsiteY1" fmla="*/ 0 h 120295"/>
                <a:gd name="connsiteX2" fmla="*/ 89108 w 178252"/>
                <a:gd name="connsiteY2" fmla="*/ 31277 h 120295"/>
                <a:gd name="connsiteX3" fmla="*/ 0 w 178252"/>
                <a:gd name="connsiteY3" fmla="*/ 18 h 120295"/>
                <a:gd name="connsiteX4" fmla="*/ 53 w 178252"/>
                <a:gd name="connsiteY4" fmla="*/ 106948 h 120295"/>
                <a:gd name="connsiteX5" fmla="*/ 13452 w 178252"/>
                <a:gd name="connsiteY5" fmla="*/ 120282 h 120295"/>
                <a:gd name="connsiteX6" fmla="*/ 21101 w 178252"/>
                <a:gd name="connsiteY6" fmla="*/ 117855 h 120295"/>
                <a:gd name="connsiteX7" fmla="*/ 89126 w 178252"/>
                <a:gd name="connsiteY7" fmla="*/ 69968 h 120295"/>
                <a:gd name="connsiteX8" fmla="*/ 157169 w 178252"/>
                <a:gd name="connsiteY8" fmla="*/ 117855 h 120295"/>
                <a:gd name="connsiteX9" fmla="*/ 175795 w 178252"/>
                <a:gd name="connsiteY9" fmla="*/ 114627 h 120295"/>
                <a:gd name="connsiteX10" fmla="*/ 178234 w 178252"/>
                <a:gd name="connsiteY10" fmla="*/ 106930 h 120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2" h="120295">
                  <a:moveTo>
                    <a:pt x="178217" y="106930"/>
                  </a:moveTo>
                  <a:lnTo>
                    <a:pt x="178252" y="0"/>
                  </a:lnTo>
                  <a:cubicBezTo>
                    <a:pt x="152979" y="20297"/>
                    <a:pt x="121522" y="31334"/>
                    <a:pt x="89108" y="31277"/>
                  </a:cubicBezTo>
                  <a:cubicBezTo>
                    <a:pt x="56709" y="31330"/>
                    <a:pt x="25266" y="20301"/>
                    <a:pt x="0" y="18"/>
                  </a:cubicBezTo>
                  <a:lnTo>
                    <a:pt x="53" y="106948"/>
                  </a:lnTo>
                  <a:cubicBezTo>
                    <a:pt x="71" y="114330"/>
                    <a:pt x="6070" y="120300"/>
                    <a:pt x="13452" y="120282"/>
                  </a:cubicBezTo>
                  <a:cubicBezTo>
                    <a:pt x="16190" y="120275"/>
                    <a:pt x="18860" y="119428"/>
                    <a:pt x="21101" y="117855"/>
                  </a:cubicBezTo>
                  <a:lnTo>
                    <a:pt x="89126" y="69968"/>
                  </a:lnTo>
                  <a:lnTo>
                    <a:pt x="157169" y="117855"/>
                  </a:lnTo>
                  <a:cubicBezTo>
                    <a:pt x="163204" y="122107"/>
                    <a:pt x="171542" y="120662"/>
                    <a:pt x="175795" y="114627"/>
                  </a:cubicBezTo>
                  <a:cubicBezTo>
                    <a:pt x="177383" y="112375"/>
                    <a:pt x="178234" y="109685"/>
                    <a:pt x="178234" y="106930"/>
                  </a:cubicBezTo>
                  <a:close/>
                </a:path>
              </a:pathLst>
            </a:custGeom>
            <a:grpFill/>
            <a:ln w="174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D164C0A-50E4-E882-BA07-829CCFE89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15855" y="2243620"/>
              <a:ext cx="249503" cy="249503"/>
            </a:xfrm>
            <a:custGeom>
              <a:avLst/>
              <a:gdLst>
                <a:gd name="connsiteX0" fmla="*/ 249503 w 249503"/>
                <a:gd name="connsiteY0" fmla="*/ 124752 h 249503"/>
                <a:gd name="connsiteX1" fmla="*/ 124752 w 249503"/>
                <a:gd name="connsiteY1" fmla="*/ 0 h 249503"/>
                <a:gd name="connsiteX2" fmla="*/ 0 w 249503"/>
                <a:gd name="connsiteY2" fmla="*/ 124752 h 249503"/>
                <a:gd name="connsiteX3" fmla="*/ 124752 w 249503"/>
                <a:gd name="connsiteY3" fmla="*/ 249503 h 249503"/>
                <a:gd name="connsiteX4" fmla="*/ 249503 w 249503"/>
                <a:gd name="connsiteY4" fmla="*/ 124752 h 249503"/>
                <a:gd name="connsiteX5" fmla="*/ 128833 w 249503"/>
                <a:gd name="connsiteY5" fmla="*/ 64907 h 249503"/>
                <a:gd name="connsiteX6" fmla="*/ 145086 w 249503"/>
                <a:gd name="connsiteY6" fmla="*/ 97930 h 249503"/>
                <a:gd name="connsiteX7" fmla="*/ 181514 w 249503"/>
                <a:gd name="connsiteY7" fmla="*/ 103187 h 249503"/>
                <a:gd name="connsiteX8" fmla="*/ 184044 w 249503"/>
                <a:gd name="connsiteY8" fmla="*/ 110940 h 249503"/>
                <a:gd name="connsiteX9" fmla="*/ 157686 w 249503"/>
                <a:gd name="connsiteY9" fmla="*/ 136603 h 249503"/>
                <a:gd name="connsiteX10" fmla="*/ 163924 w 249503"/>
                <a:gd name="connsiteY10" fmla="*/ 172888 h 249503"/>
                <a:gd name="connsiteX11" fmla="*/ 160217 w 249503"/>
                <a:gd name="connsiteY11" fmla="*/ 178138 h 249503"/>
                <a:gd name="connsiteX12" fmla="*/ 157330 w 249503"/>
                <a:gd name="connsiteY12" fmla="*/ 177682 h 249503"/>
                <a:gd name="connsiteX13" fmla="*/ 124752 w 249503"/>
                <a:gd name="connsiteY13" fmla="*/ 160538 h 249503"/>
                <a:gd name="connsiteX14" fmla="*/ 92191 w 249503"/>
                <a:gd name="connsiteY14" fmla="*/ 177682 h 249503"/>
                <a:gd name="connsiteX15" fmla="*/ 86054 w 249503"/>
                <a:gd name="connsiteY15" fmla="*/ 175775 h 249503"/>
                <a:gd name="connsiteX16" fmla="*/ 85597 w 249503"/>
                <a:gd name="connsiteY16" fmla="*/ 172888 h 249503"/>
                <a:gd name="connsiteX17" fmla="*/ 91835 w 249503"/>
                <a:gd name="connsiteY17" fmla="*/ 136621 h 249503"/>
                <a:gd name="connsiteX18" fmla="*/ 65459 w 249503"/>
                <a:gd name="connsiteY18" fmla="*/ 110958 h 249503"/>
                <a:gd name="connsiteX19" fmla="*/ 65347 w 249503"/>
                <a:gd name="connsiteY19" fmla="*/ 104532 h 249503"/>
                <a:gd name="connsiteX20" fmla="*/ 67990 w 249503"/>
                <a:gd name="connsiteY20" fmla="*/ 103187 h 249503"/>
                <a:gd name="connsiteX21" fmla="*/ 104417 w 249503"/>
                <a:gd name="connsiteY21" fmla="*/ 97930 h 249503"/>
                <a:gd name="connsiteX22" fmla="*/ 120671 w 249503"/>
                <a:gd name="connsiteY22" fmla="*/ 64907 h 249503"/>
                <a:gd name="connsiteX23" fmla="*/ 126751 w 249503"/>
                <a:gd name="connsiteY23" fmla="*/ 62825 h 249503"/>
                <a:gd name="connsiteX24" fmla="*/ 128833 w 249503"/>
                <a:gd name="connsiteY24" fmla="*/ 64907 h 249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49503" h="249503">
                  <a:moveTo>
                    <a:pt x="249503" y="124752"/>
                  </a:moveTo>
                  <a:cubicBezTo>
                    <a:pt x="249503" y="55853"/>
                    <a:pt x="193650" y="0"/>
                    <a:pt x="124752" y="0"/>
                  </a:cubicBezTo>
                  <a:cubicBezTo>
                    <a:pt x="55853" y="0"/>
                    <a:pt x="0" y="55853"/>
                    <a:pt x="0" y="124752"/>
                  </a:cubicBezTo>
                  <a:cubicBezTo>
                    <a:pt x="0" y="193650"/>
                    <a:pt x="55853" y="249503"/>
                    <a:pt x="124752" y="249503"/>
                  </a:cubicBezTo>
                  <a:cubicBezTo>
                    <a:pt x="193650" y="249503"/>
                    <a:pt x="249503" y="193650"/>
                    <a:pt x="249503" y="124752"/>
                  </a:cubicBezTo>
                  <a:close/>
                  <a:moveTo>
                    <a:pt x="128833" y="64907"/>
                  </a:moveTo>
                  <a:lnTo>
                    <a:pt x="145086" y="97930"/>
                  </a:lnTo>
                  <a:lnTo>
                    <a:pt x="181514" y="103187"/>
                  </a:lnTo>
                  <a:cubicBezTo>
                    <a:pt x="185256" y="103722"/>
                    <a:pt x="186735" y="108320"/>
                    <a:pt x="184044" y="110940"/>
                  </a:cubicBezTo>
                  <a:lnTo>
                    <a:pt x="157686" y="136603"/>
                  </a:lnTo>
                  <a:lnTo>
                    <a:pt x="163924" y="172888"/>
                  </a:lnTo>
                  <a:cubicBezTo>
                    <a:pt x="164350" y="175362"/>
                    <a:pt x="162690" y="177712"/>
                    <a:pt x="160217" y="178138"/>
                  </a:cubicBezTo>
                  <a:cubicBezTo>
                    <a:pt x="159231" y="178308"/>
                    <a:pt x="158215" y="178147"/>
                    <a:pt x="157330" y="177682"/>
                  </a:cubicBezTo>
                  <a:lnTo>
                    <a:pt x="124752" y="160538"/>
                  </a:lnTo>
                  <a:lnTo>
                    <a:pt x="92191" y="177682"/>
                  </a:lnTo>
                  <a:cubicBezTo>
                    <a:pt x="89971" y="178851"/>
                    <a:pt x="87222" y="177997"/>
                    <a:pt x="86054" y="175775"/>
                  </a:cubicBezTo>
                  <a:cubicBezTo>
                    <a:pt x="85588" y="174889"/>
                    <a:pt x="85427" y="173875"/>
                    <a:pt x="85597" y="172888"/>
                  </a:cubicBezTo>
                  <a:lnTo>
                    <a:pt x="91835" y="136621"/>
                  </a:lnTo>
                  <a:lnTo>
                    <a:pt x="65459" y="110958"/>
                  </a:lnTo>
                  <a:cubicBezTo>
                    <a:pt x="63653" y="109214"/>
                    <a:pt x="63603" y="106337"/>
                    <a:pt x="65347" y="104532"/>
                  </a:cubicBezTo>
                  <a:cubicBezTo>
                    <a:pt x="66053" y="103801"/>
                    <a:pt x="66983" y="103328"/>
                    <a:pt x="67990" y="103187"/>
                  </a:cubicBezTo>
                  <a:lnTo>
                    <a:pt x="104417" y="97930"/>
                  </a:lnTo>
                  <a:lnTo>
                    <a:pt x="120671" y="64907"/>
                  </a:lnTo>
                  <a:cubicBezTo>
                    <a:pt x="121775" y="62653"/>
                    <a:pt x="124497" y="61720"/>
                    <a:pt x="126751" y="62825"/>
                  </a:cubicBezTo>
                  <a:cubicBezTo>
                    <a:pt x="127657" y="63268"/>
                    <a:pt x="128389" y="64001"/>
                    <a:pt x="128833" y="64907"/>
                  </a:cubicBezTo>
                  <a:close/>
                </a:path>
              </a:pathLst>
            </a:custGeom>
            <a:grpFill/>
            <a:ln w="17463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13FA79C-7577-FC60-06DB-7886877A570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9928044" y="3393789"/>
            <a:ext cx="1268405" cy="492443"/>
          </a:xfrm>
          <a:prstGeom prst="rect">
            <a:avLst/>
          </a:prstGeom>
          <a:noFill/>
          <a:effectLst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37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>
                <a:tab pos="1371655" algn="l"/>
              </a:tabLst>
              <a:defRPr/>
            </a:pPr>
            <a:r>
              <a:rPr kumimoji="0" lang="en-US" sz="1600" b="1" i="0" u="none" strike="noStrike" kern="1200" cap="none" spc="0" normalizeH="0" baseline="0" noProof="0">
                <a:ln w="3175"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Reranking with cutoff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4B8A704-DA79-3F81-30C7-4B74FA2B5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033173" y="4072011"/>
            <a:ext cx="2319953" cy="526870"/>
          </a:xfrm>
          <a:prstGeom prst="roundRect">
            <a:avLst>
              <a:gd name="adj" fmla="val 1859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6D59133-2DD9-E5A8-00EE-99DF2D08FC1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184513" y="4217765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EE526F"/>
              </a:gs>
              <a:gs pos="0">
                <a:srgbClr val="C8419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7B5E32-63E3-D19D-5B79-7FF761EAEEA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563477" y="4138853"/>
            <a:ext cx="1789650" cy="3931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Scuba Diving in Bahamas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7AF04796-D9F6-597E-14EF-997A5E296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9033173" y="4637791"/>
            <a:ext cx="2319953" cy="526870"/>
          </a:xfrm>
          <a:prstGeom prst="roundRect">
            <a:avLst>
              <a:gd name="adj" fmla="val 18598"/>
            </a:avLst>
          </a:prstGeom>
          <a:solidFill>
            <a:srgbClr val="EEE5E1"/>
          </a:solidFill>
        </p:spPr>
        <p:txBody>
          <a:bodyPr wrap="square" lIns="502920" tIns="0" rIns="0" bIns="0" rtlCol="0" anchor="ctr" anchorCtr="0">
            <a:no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CA59D2F2-EEA1-424E-067C-40AB4009A5D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184513" y="4783545"/>
            <a:ext cx="235362" cy="235362"/>
          </a:xfrm>
          <a:prstGeom prst="ellipse">
            <a:avLst/>
          </a:prstGeom>
          <a:gradFill flip="none" rotWithShape="1">
            <a:gsLst>
              <a:gs pos="80000">
                <a:srgbClr val="EE526F"/>
              </a:gs>
              <a:gs pos="0">
                <a:srgbClr val="C84194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 w="3175">
                  <a:noFill/>
                </a:ln>
                <a:gradFill>
                  <a:gsLst>
                    <a:gs pos="53147">
                      <a:srgbClr val="FFFFFF"/>
                    </a:gs>
                    <a:gs pos="28000">
                      <a:srgbClr val="FFFFFF"/>
                    </a:gs>
                  </a:gsLst>
                  <a:path path="circle">
                    <a:fillToRect l="100000" b="100000"/>
                  </a:path>
                </a:gradFill>
                <a:effectLst/>
                <a:uLnTx/>
                <a:uFillTx/>
                <a:latin typeface="Segoe UI Semibold"/>
                <a:ea typeface="+mn-ea"/>
                <a:cs typeface="Segoe UI" pitchFamily="34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3E7D83-B420-2D40-0D06-0923B0F8CB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 bwMode="auto">
          <a:xfrm>
            <a:off x="9563477" y="4704633"/>
            <a:ext cx="1789650" cy="39318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367" rtl="0" eaLnBrk="1" fontAlgn="t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Scuba Diving in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the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+mn-cs"/>
              </a:rPr>
              <a:t>Carribean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2477345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Custom 3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" id="{FF74CFCA-15A8-4A19-8791-A4B07AC19AED}" vid="{4F1DA30D-FBF7-47F9-8AB5-ACED5332D3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1191</Words>
  <Application>Microsoft Office PowerPoint</Application>
  <PresentationFormat>Widescreen</PresentationFormat>
  <Paragraphs>228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Aptos</vt:lpstr>
      <vt:lpstr>Arial</vt:lpstr>
      <vt:lpstr>Avenir Next LT Pro</vt:lpstr>
      <vt:lpstr>Avenir Next LT Pro Light</vt:lpstr>
      <vt:lpstr>Neue Haas Grotesk Text Pro</vt:lpstr>
      <vt:lpstr>Segoe Sans Display Semibold</vt:lpstr>
      <vt:lpstr>Segoe UI</vt:lpstr>
      <vt:lpstr>Segoe UI Semibold</vt:lpstr>
      <vt:lpstr>Segoe UI Variable Display Semib</vt:lpstr>
      <vt:lpstr>Segoe UI Variable Display Semibold</vt:lpstr>
      <vt:lpstr>Wingdings</vt:lpstr>
      <vt:lpstr>GradientRise</vt:lpstr>
      <vt:lpstr>Agentic Retrieval – Azure AI Search</vt:lpstr>
      <vt:lpstr>Agenda</vt:lpstr>
      <vt:lpstr>RAG: Retrieval Augmented Generation</vt:lpstr>
      <vt:lpstr>Components of a high-quality RAG</vt:lpstr>
      <vt:lpstr>What is Agentic Retrieval?</vt:lpstr>
      <vt:lpstr>Agentic retrieval engine</vt:lpstr>
      <vt:lpstr>Agentic retrieval engine in Azure AI Search</vt:lpstr>
      <vt:lpstr>Semantic Ranker</vt:lpstr>
      <vt:lpstr>A complete stack gives you optimal retrieval</vt:lpstr>
      <vt:lpstr>References list: Descending rank</vt:lpstr>
      <vt:lpstr>Demo - Architecture at a glance</vt:lpstr>
      <vt:lpstr>Low code: Microsoft Copilot Studio integration</vt:lpstr>
      <vt:lpstr>Best practices &amp; pitfalls</vt:lpstr>
      <vt:lpstr>Resources and next steps</vt:lpstr>
      <vt:lpstr>QnA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Bhushan Gawale</dc:creator>
  <cp:lastModifiedBy>Bhushan Gawale</cp:lastModifiedBy>
  <cp:revision>34</cp:revision>
  <dcterms:created xsi:type="dcterms:W3CDTF">2025-09-10T08:54:28Z</dcterms:created>
  <dcterms:modified xsi:type="dcterms:W3CDTF">2025-09-10T12:43:34Z</dcterms:modified>
</cp:coreProperties>
</file>