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6E66-EF02-734C-8101-521E4795DF90}" type="datetimeFigureOut">
              <a:rPr lang="en-US" smtClean="0"/>
              <a:t>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F5EA-0AE8-6D43-A953-AE9C0670C6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Traphos</a:t>
            </a:r>
            <a:r>
              <a:rPr lang="en-US" dirty="0" smtClean="0"/>
              <a:t> Lead Scoring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Scoring Engine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than 100 points AND</a:t>
            </a:r>
          </a:p>
          <a:p>
            <a:r>
              <a:rPr lang="en-US" dirty="0" smtClean="0"/>
              <a:t>Is “In Australia”</a:t>
            </a:r>
          </a:p>
          <a:p>
            <a:pPr lvl="1"/>
            <a:r>
              <a:rPr lang="en-US" dirty="0" smtClean="0"/>
              <a:t>Means we need to know the contacts location</a:t>
            </a:r>
          </a:p>
          <a:p>
            <a:pPr lvl="1"/>
            <a:r>
              <a:rPr lang="en-US" dirty="0" smtClean="0"/>
              <a:t>First attempt is to reverse </a:t>
            </a:r>
            <a:r>
              <a:rPr lang="en-US" dirty="0" err="1" smtClean="0"/>
              <a:t>geocode</a:t>
            </a:r>
            <a:r>
              <a:rPr lang="en-US" dirty="0" smtClean="0"/>
              <a:t> the IP address.  Simple, rough, not 100% reliable</a:t>
            </a:r>
          </a:p>
          <a:p>
            <a:pPr lvl="1"/>
            <a:r>
              <a:rPr lang="en-US" dirty="0" smtClean="0"/>
              <a:t>If we can uniquely indentify the person we can do more</a:t>
            </a:r>
          </a:p>
          <a:p>
            <a:r>
              <a:rPr lang="en-US" dirty="0" smtClean="0"/>
              <a:t>Is within 100kms of our office</a:t>
            </a:r>
          </a:p>
          <a:p>
            <a:pPr lvl="1"/>
            <a:r>
              <a:rPr lang="en-US" dirty="0" smtClean="0"/>
              <a:t>Means we need to know location of ‘our office’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 technical decision maker</a:t>
            </a:r>
          </a:p>
          <a:p>
            <a:r>
              <a:rPr lang="en-US" dirty="0" smtClean="0"/>
              <a:t>…Is a business decision maker</a:t>
            </a:r>
          </a:p>
          <a:p>
            <a:r>
              <a:rPr lang="en-US" dirty="0" smtClean="0"/>
              <a:t>…Make more than $</a:t>
            </a:r>
            <a:r>
              <a:rPr lang="en-US" dirty="0" err="1" smtClean="0"/>
              <a:t>xxxx</a:t>
            </a:r>
            <a:endParaRPr lang="en-US" dirty="0" smtClean="0"/>
          </a:p>
          <a:p>
            <a:r>
              <a:rPr lang="en-US" dirty="0" smtClean="0"/>
              <a:t>…Works in the ‘IT Industry’</a:t>
            </a:r>
          </a:p>
          <a:p>
            <a:endParaRPr lang="en-US" dirty="0" smtClean="0"/>
          </a:p>
          <a:p>
            <a:r>
              <a:rPr lang="en-US" dirty="0" smtClean="0"/>
              <a:t>All require having industry data and personal data on the system (Phase II – January unlikely)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data from an industry database</a:t>
            </a:r>
          </a:p>
          <a:p>
            <a:r>
              <a:rPr lang="en-US" dirty="0" smtClean="0"/>
              <a:t>…company has at least 3000 employees</a:t>
            </a:r>
          </a:p>
          <a:p>
            <a:r>
              <a:rPr lang="en-US" dirty="0" smtClean="0"/>
              <a:t>…company is profitable</a:t>
            </a:r>
          </a:p>
          <a:p>
            <a:r>
              <a:rPr lang="en-US" dirty="0" smtClean="0"/>
              <a:t>…company primary industry is 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information about the web platform being use )</a:t>
            </a:r>
            <a:r>
              <a:rPr lang="en-US" dirty="0" err="1"/>
              <a:t>f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Bought at least 3 times from us in the last year</a:t>
            </a:r>
          </a:p>
          <a:p>
            <a:pPr lvl="1"/>
            <a:r>
              <a:rPr lang="en-US" dirty="0" smtClean="0"/>
              <a:t>…..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the scoring engine is under way for implementation by December 20 in early release form</a:t>
            </a:r>
          </a:p>
          <a:p>
            <a:r>
              <a:rPr lang="en-US" dirty="0" smtClean="0"/>
              <a:t>User interface to allow a campaign manager to define a lead scoring template is also under way and will need significant review and feedback since this is the key determinant of success for </a:t>
            </a:r>
            <a:r>
              <a:rPr lang="en-US" smtClean="0"/>
              <a:t>the scoring system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Traphos</a:t>
            </a:r>
            <a:r>
              <a:rPr lang="en-US" dirty="0" smtClean="0"/>
              <a:t> can integrate contact events from:</a:t>
            </a:r>
          </a:p>
          <a:p>
            <a:pPr lvl="1"/>
            <a:r>
              <a:rPr lang="en-US" dirty="0" smtClean="0"/>
              <a:t>In-page tracking scripts</a:t>
            </a:r>
          </a:p>
          <a:p>
            <a:pPr lvl="1"/>
            <a:r>
              <a:rPr lang="en-US" dirty="0" smtClean="0"/>
              <a:t>Email campaigns</a:t>
            </a:r>
          </a:p>
          <a:p>
            <a:pPr lvl="1"/>
            <a:r>
              <a:rPr lang="en-US" dirty="0" smtClean="0"/>
              <a:t>External API calls</a:t>
            </a:r>
          </a:p>
          <a:p>
            <a:r>
              <a:rPr lang="en-US" dirty="0" smtClean="0"/>
              <a:t>Contact events are defined by four characteristics defined elsewhere and adopted from the Google event model. This allows us to describe a wide range of events.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Label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Events describe contact point. For example</a:t>
            </a:r>
          </a:p>
          <a:p>
            <a:pPr lvl="1"/>
            <a:r>
              <a:rPr lang="en-US" dirty="0" smtClean="0"/>
              <a:t>A page view</a:t>
            </a:r>
          </a:p>
          <a:p>
            <a:pPr lvl="1"/>
            <a:r>
              <a:rPr lang="en-US" dirty="0" smtClean="0"/>
              <a:t>An email opened</a:t>
            </a:r>
          </a:p>
          <a:p>
            <a:pPr lvl="1"/>
            <a:r>
              <a:rPr lang="en-US" dirty="0" smtClean="0"/>
              <a:t>A poll completed</a:t>
            </a:r>
          </a:p>
          <a:p>
            <a:pPr lvl="1"/>
            <a:r>
              <a:rPr lang="en-US" dirty="0" smtClean="0"/>
              <a:t>Registration (to a site, </a:t>
            </a:r>
            <a:r>
              <a:rPr lang="en-US" dirty="0" err="1" smtClean="0"/>
              <a:t>webinar</a:t>
            </a:r>
            <a:r>
              <a:rPr lang="en-US" dirty="0" smtClean="0"/>
              <a:t>, live event)</a:t>
            </a:r>
          </a:p>
          <a:p>
            <a:pPr lvl="1"/>
            <a:r>
              <a:rPr lang="en-US" dirty="0" smtClean="0"/>
              <a:t>Subscription</a:t>
            </a:r>
          </a:p>
          <a:p>
            <a:pPr lvl="1"/>
            <a:r>
              <a:rPr lang="en-US" dirty="0" smtClean="0"/>
              <a:t>Contact request</a:t>
            </a:r>
          </a:p>
          <a:p>
            <a:pPr lvl="1"/>
            <a:r>
              <a:rPr lang="en-US" dirty="0" smtClean="0"/>
              <a:t>Customer satisfaction score</a:t>
            </a:r>
          </a:p>
          <a:p>
            <a:pPr lvl="1"/>
            <a:r>
              <a:rPr lang="en-US" dirty="0" smtClean="0"/>
              <a:t>….. The system places no </a:t>
            </a:r>
            <a:r>
              <a:rPr lang="en-US" dirty="0" err="1" smtClean="0"/>
              <a:t>contraints</a:t>
            </a:r>
            <a:r>
              <a:rPr lang="en-US" dirty="0" smtClean="0"/>
              <a:t> on event types, values, or labels</a:t>
            </a:r>
          </a:p>
          <a:p>
            <a:pPr lvl="1"/>
            <a:r>
              <a:rPr lang="en-US" dirty="0" smtClean="0"/>
              <a:t>But does make some assumptions about the event types ‘page’ and ‘email’.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event occurs in a context which may comprise several dimensions</a:t>
            </a:r>
          </a:p>
          <a:p>
            <a:pPr lvl="1"/>
            <a:r>
              <a:rPr lang="en-US" dirty="0" smtClean="0"/>
              <a:t>Technical: Web browser, </a:t>
            </a:r>
            <a:r>
              <a:rPr lang="en-US" dirty="0" err="1" smtClean="0"/>
              <a:t>hardare</a:t>
            </a:r>
            <a:r>
              <a:rPr lang="en-US" dirty="0" smtClean="0"/>
              <a:t> platform, operating system, …</a:t>
            </a:r>
          </a:p>
          <a:p>
            <a:pPr lvl="1"/>
            <a:r>
              <a:rPr lang="en-US" dirty="0" smtClean="0"/>
              <a:t>Temporal: Time, day, year</a:t>
            </a:r>
          </a:p>
          <a:p>
            <a:pPr lvl="1"/>
            <a:r>
              <a:rPr lang="en-US" dirty="0" smtClean="0"/>
              <a:t>Geographic: Location of the the user</a:t>
            </a:r>
          </a:p>
          <a:p>
            <a:pPr lvl="1"/>
            <a:r>
              <a:rPr lang="en-US" dirty="0" smtClean="0"/>
              <a:t>Demographic: If identifiable user data is available </a:t>
            </a:r>
          </a:p>
          <a:p>
            <a:pPr lvl="1"/>
            <a:r>
              <a:rPr lang="en-US" dirty="0" smtClean="0"/>
              <a:t>Industrial: If identifiable user data is available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system is designed to operate without personal data being available.  There are two scenarios:</a:t>
            </a:r>
          </a:p>
          <a:p>
            <a:pPr lvl="1"/>
            <a:r>
              <a:rPr lang="en-US" dirty="0" smtClean="0"/>
              <a:t>We can track repeat visits by the ‘same’ person and apply scoring to that person – even though we do not know who it is and have no personally identifiable information about them.  We can still score them though – this information could be used to serve specific web content to a user based upon usage pattern and scoring</a:t>
            </a:r>
          </a:p>
          <a:p>
            <a:pPr lvl="1"/>
            <a:r>
              <a:rPr lang="en-US" dirty="0" smtClean="0"/>
              <a:t>We may know the person by a specific unique identifier if they originate from a campaign or if they have logged into a hosted web site, or if they have called in to a call centre.  In this case we can do all of the above – but can uniquely identify the person in a 360 degree way.  We still may not know who they are – but we do know if it’s the same person over and over.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also operate where personal profile data is kept inside </a:t>
            </a:r>
            <a:r>
              <a:rPr lang="en-US" dirty="0" err="1" smtClean="0"/>
              <a:t>Traphos</a:t>
            </a:r>
            <a:r>
              <a:rPr lang="en-US" dirty="0" smtClean="0"/>
              <a:t> as well (as much or as little as desired).</a:t>
            </a:r>
          </a:p>
          <a:p>
            <a:r>
              <a:rPr lang="en-US" dirty="0" smtClean="0"/>
              <a:t>Note that recognizing a person uniquely has challenges - unless a user authenticates to a system there is no real way to guarantee the identity of the user</a:t>
            </a:r>
          </a:p>
          <a:p>
            <a:r>
              <a:rPr lang="en-US" dirty="0" smtClean="0"/>
              <a:t>If we can identify the user we can use additional profile data as part of the scoring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aim to rank the contacts by their anticipated future value to us</a:t>
            </a:r>
          </a:p>
          <a:p>
            <a:r>
              <a:rPr lang="en-US" dirty="0" smtClean="0"/>
              <a:t>We consider that current behaviour is a predictor of future value</a:t>
            </a:r>
          </a:p>
          <a:p>
            <a:r>
              <a:rPr lang="en-US" dirty="0" smtClean="0"/>
              <a:t>Now we have to correlate the current behaviour with future value – we do that by </a:t>
            </a:r>
            <a:r>
              <a:rPr lang="en-US" dirty="0" err="1" smtClean="0"/>
              <a:t>analysing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In the future we could automate the correlation if we close the loop by including ‘purchase’ events in the tracking mix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have an implicit or </a:t>
            </a:r>
            <a:r>
              <a:rPr lang="en-US" dirty="0" err="1" smtClean="0"/>
              <a:t>explict</a:t>
            </a:r>
            <a:r>
              <a:rPr lang="en-US" dirty="0" smtClean="0"/>
              <a:t> “value”</a:t>
            </a:r>
          </a:p>
          <a:p>
            <a:pPr lvl="1"/>
            <a:r>
              <a:rPr lang="en-US" dirty="0" smtClean="0"/>
              <a:t>Implicit: tracking data for an event can have a ‘value’ parameter with a default.  For example a ‘page view’ has a default value “1”.  However a ‘page view’ for any given page can have any desired value.</a:t>
            </a:r>
          </a:p>
          <a:p>
            <a:pPr lvl="1"/>
            <a:r>
              <a:rPr lang="en-US" dirty="0" smtClean="0"/>
              <a:t>Explicit: A campaign manager can define that for a campaign a given event is to be given a certain score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campaign manger says if a user registers for an event they are a lead</a:t>
            </a:r>
          </a:p>
          <a:p>
            <a:pPr lvl="1"/>
            <a:r>
              <a:rPr lang="en-US" dirty="0" smtClean="0"/>
              <a:t>If there is an event called Event: ‘event’, Action: ‘register’ they’re a lead</a:t>
            </a:r>
          </a:p>
          <a:p>
            <a:r>
              <a:rPr lang="en-US" dirty="0" smtClean="0"/>
              <a:t>A campaign manager says that any visitor that accumulates a score of 100 is a lead.</a:t>
            </a:r>
          </a:p>
          <a:p>
            <a:pPr lvl="1"/>
            <a:r>
              <a:rPr lang="en-US" dirty="0" smtClean="0"/>
              <a:t>The value of all events for a contact are added up – if the score is &gt; 100 it’s a lead</a:t>
            </a:r>
          </a:p>
          <a:p>
            <a:r>
              <a:rPr lang="en-US" dirty="0" smtClean="0"/>
              <a:t>Add time</a:t>
            </a:r>
          </a:p>
          <a:p>
            <a:pPr lvl="1"/>
            <a:r>
              <a:rPr lang="en-US" dirty="0" smtClean="0"/>
              <a:t>The value of all events IN ANY ONE MONTH is &gt; 100</a:t>
            </a:r>
          </a:p>
          <a:p>
            <a:r>
              <a:rPr lang="en-US" dirty="0" smtClean="0"/>
              <a:t>And repetition</a:t>
            </a:r>
          </a:p>
          <a:p>
            <a:pPr lvl="1"/>
            <a:r>
              <a:rPr lang="en-US" dirty="0" smtClean="0"/>
              <a:t>The value of all events IN EACH OF THE LAST 3 MONTHS is &gt; 100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891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Traphos Lead Scoring</vt:lpstr>
      <vt:lpstr>Principles</vt:lpstr>
      <vt:lpstr>Events</vt:lpstr>
      <vt:lpstr>Event Context</vt:lpstr>
      <vt:lpstr>Personal Data</vt:lpstr>
      <vt:lpstr>Personal Data</vt:lpstr>
      <vt:lpstr>Scoring Principles</vt:lpstr>
      <vt:lpstr>How does it work</vt:lpstr>
      <vt:lpstr>Simple examples</vt:lpstr>
      <vt:lpstr>Geographic examples</vt:lpstr>
      <vt:lpstr>Demographic Examples</vt:lpstr>
      <vt:lpstr>Industrial</vt:lpstr>
      <vt:lpstr>Web Dimension</vt:lpstr>
      <vt:lpstr>Other Future Dimensions</vt:lpstr>
      <vt:lpstr>Implementation Plan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Traphos Lead Scoring</dc:title>
  <dc:creator>Kip Cole</dc:creator>
  <cp:lastModifiedBy>Kip Cole</cp:lastModifiedBy>
  <cp:revision>4</cp:revision>
  <dcterms:created xsi:type="dcterms:W3CDTF">2009-11-12T01:02:16Z</dcterms:created>
  <dcterms:modified xsi:type="dcterms:W3CDTF">2009-11-12T01:38:08Z</dcterms:modified>
</cp:coreProperties>
</file>