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82" r:id="rId4"/>
    <p:sldId id="258" r:id="rId5"/>
    <p:sldId id="281" r:id="rId6"/>
    <p:sldId id="269" r:id="rId7"/>
    <p:sldId id="270" r:id="rId8"/>
    <p:sldId id="280" r:id="rId9"/>
    <p:sldId id="268" r:id="rId10"/>
    <p:sldId id="271" r:id="rId11"/>
    <p:sldId id="272" r:id="rId12"/>
    <p:sldId id="273" r:id="rId13"/>
    <p:sldId id="276" r:id="rId14"/>
    <p:sldId id="274" r:id="rId15"/>
    <p:sldId id="275" r:id="rId16"/>
    <p:sldId id="279" r:id="rId17"/>
    <p:sldId id="283" r:id="rId18"/>
    <p:sldId id="263" r:id="rId19"/>
    <p:sldId id="264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16" autoAdjust="0"/>
    <p:restoredTop sz="94713" autoAdjust="0"/>
  </p:normalViewPr>
  <p:slideViewPr>
    <p:cSldViewPr snapToGrid="0">
      <p:cViewPr varScale="1">
        <p:scale>
          <a:sx n="68" d="100"/>
          <a:sy n="68" d="100"/>
        </p:scale>
        <p:origin x="-6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059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0786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15187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4262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6904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0102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2583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806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3313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8431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5557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1164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376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0847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5597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5160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3125-5067-4218-899E-038B97A0691E}" type="datetimeFigureOut">
              <a:rPr lang="en-IN" smtClean="0"/>
              <a:pPr/>
              <a:t>24-05-2017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2920CF-7924-44AE-81AE-30AC34ABDB7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9221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6942" y="1626612"/>
            <a:ext cx="7766936" cy="1646302"/>
          </a:xfrm>
        </p:spPr>
        <p:txBody>
          <a:bodyPr/>
          <a:lstStyle/>
          <a:p>
            <a:pPr algn="ctr"/>
            <a:r>
              <a:rPr lang="en-US" sz="6000" dirty="0">
                <a:cs typeface="Aharoni" panose="02010803020104030203" pitchFamily="2" charset="-79"/>
              </a:rPr>
              <a:t>MODES OF </a:t>
            </a: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6000" dirty="0">
                <a:cs typeface="Aharoni" panose="02010803020104030203" pitchFamily="2" charset="-79"/>
              </a:rPr>
              <a:t>E-PAYMENT</a:t>
            </a:r>
            <a:endParaRPr lang="en-IN" sz="6000" dirty="0"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482" y="4280143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pPr algn="l"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Kanchan </a:t>
            </a:r>
          </a:p>
          <a:p>
            <a:pPr algn="l"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Udit </a:t>
            </a:r>
          </a:p>
          <a:p>
            <a:pPr algn="l"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Bhushan</a:t>
            </a:r>
          </a:p>
          <a:p>
            <a:pPr algn="l"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Devendra</a:t>
            </a:r>
          </a:p>
        </p:txBody>
      </p:sp>
      <p:sp>
        <p:nvSpPr>
          <p:cNvPr id="4" name="Rectangle 3"/>
          <p:cNvSpPr/>
          <p:nvPr/>
        </p:nvSpPr>
        <p:spPr>
          <a:xfrm>
            <a:off x="3433061" y="1834571"/>
            <a:ext cx="361470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xmlns="" val="314392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5894"/>
            <a:ext cx="8596668" cy="388077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accent1"/>
                </a:solidFill>
              </a:rPr>
              <a:t>Bank without internet</a:t>
            </a:r>
          </a:p>
          <a:p>
            <a:r>
              <a:rPr lang="en-US" sz="3500" dirty="0">
                <a:solidFill>
                  <a:schemeClr val="accent1"/>
                </a:solidFill>
              </a:rPr>
              <a:t>How to use USSD?</a:t>
            </a:r>
          </a:p>
          <a:p>
            <a:r>
              <a:rPr lang="en-US" sz="3500" dirty="0">
                <a:solidFill>
                  <a:schemeClr val="accent1"/>
                </a:solidFill>
              </a:rPr>
              <a:t>*99#</a:t>
            </a:r>
          </a:p>
          <a:p>
            <a:r>
              <a:rPr lang="en-US" sz="3500" dirty="0">
                <a:solidFill>
                  <a:schemeClr val="accent1"/>
                </a:solidFill>
              </a:rPr>
              <a:t>We can use it on any mobile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95" y="1570429"/>
            <a:ext cx="8003546" cy="4131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19" y="609600"/>
            <a:ext cx="92011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451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34844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It is a interface which serves three goals of RBI</a:t>
            </a:r>
          </a:p>
          <a:p>
            <a:pPr lvl="1">
              <a:buAutoNum type="alphaLcParenR"/>
            </a:pPr>
            <a:r>
              <a:rPr lang="en-US" sz="2200" dirty="0">
                <a:solidFill>
                  <a:schemeClr val="accent1"/>
                </a:solidFill>
              </a:rPr>
              <a:t>Unified electronic payment</a:t>
            </a:r>
          </a:p>
          <a:p>
            <a:pPr lvl="1">
              <a:buAutoNum type="alphaLcParenR"/>
            </a:pPr>
            <a:r>
              <a:rPr lang="en-US" sz="2200" dirty="0">
                <a:solidFill>
                  <a:schemeClr val="accent1"/>
                </a:solidFill>
              </a:rPr>
              <a:t>Less cash Society</a:t>
            </a:r>
          </a:p>
          <a:p>
            <a:pPr lvl="1">
              <a:buAutoNum type="alphaLcParenR"/>
            </a:pPr>
            <a:r>
              <a:rPr lang="en-US" sz="2200" dirty="0">
                <a:solidFill>
                  <a:schemeClr val="accent1"/>
                </a:solidFill>
              </a:rPr>
              <a:t>Financial Inclusion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Interoperable</a:t>
            </a:r>
          </a:p>
        </p:txBody>
      </p:sp>
      <p:pic>
        <p:nvPicPr>
          <p:cNvPr id="4098" name="Picture 2" descr="Image result for upi how to 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4701" y="1664883"/>
            <a:ext cx="7561933" cy="429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419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Mobile wallet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What is Mobile Wallet?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How to use?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Virtual Wallet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5124" name="Picture 4" descr="Image result for where we used paytm during demonet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2339" y="1646493"/>
            <a:ext cx="6100835" cy="457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teleanalysis.com/wp-content/uploads/2016/12/PayTM-payments-bank-e14809096058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9151" y="4255923"/>
            <a:ext cx="1666875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1.wp.com/easyrechargetricks.com/wp-content/uploads/2016/05/IMG_20160521_124257.jpg?resize=300%2C2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5929" y="4363549"/>
            <a:ext cx="1556866" cy="13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7388" y="4648346"/>
            <a:ext cx="2025824" cy="761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666" y="4454452"/>
            <a:ext cx="2713017" cy="12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771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Micro ATMs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What is Micro-ATM?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How do they work?</a:t>
            </a:r>
          </a:p>
        </p:txBody>
      </p:sp>
      <p:pic>
        <p:nvPicPr>
          <p:cNvPr id="1026" name="Picture 2" descr="https://3.imimg.com/data3/HI/MC/MY-13395391/micro-atm-250x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7251" y="1671093"/>
            <a:ext cx="3956833" cy="395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5050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646" y="82073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Aadhaar Number must be link with your Bank a/c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No need to carry passbook/</a:t>
            </a:r>
            <a:r>
              <a:rPr lang="en-US" sz="3200" dirty="0" err="1">
                <a:solidFill>
                  <a:schemeClr val="accent1"/>
                </a:solidFill>
              </a:rPr>
              <a:t>chaque</a:t>
            </a:r>
            <a:r>
              <a:rPr lang="en-US" sz="3200" dirty="0">
                <a:solidFill>
                  <a:schemeClr val="accent1"/>
                </a:solidFill>
              </a:rPr>
              <a:t> book/cards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No password </a:t>
            </a:r>
          </a:p>
          <a:p>
            <a:pPr marL="3200400" lvl="7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Only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028" y="3972926"/>
            <a:ext cx="2349356" cy="2481505"/>
          </a:xfrm>
          <a:prstGeom prst="rect">
            <a:avLst/>
          </a:prstGeom>
        </p:spPr>
      </p:pic>
      <p:pic>
        <p:nvPicPr>
          <p:cNvPr id="2050" name="Picture 2" descr="https://readaddict.com/wp-content/uploads/2016/12/adhar-enableJPG_2-1024x5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0573" y="2141539"/>
            <a:ext cx="7198813" cy="37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9508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Internet banking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What is Internet Banking?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Services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Issues in Internet Banking</a:t>
            </a:r>
          </a:p>
        </p:txBody>
      </p:sp>
      <p:pic>
        <p:nvPicPr>
          <p:cNvPr id="4098" name="Picture 2" descr="https://ebanking.societegenerale.in/corp/L001/consumer/images/loginimg.jpg?mtime=1357720926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9308" y="2051407"/>
            <a:ext cx="6812720" cy="352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8921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 Mobile Banking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Bank in your pocket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services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Why Bank promote mobile banking?  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Growth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690" y="1930400"/>
            <a:ext cx="5681956" cy="32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123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83" y="437955"/>
            <a:ext cx="7751197" cy="563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927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Advantages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  <a:effectLst/>
                <a:latin typeface="+mj-lt"/>
              </a:rPr>
              <a:t>E-payment is simple and easy to operate.</a:t>
            </a:r>
          </a:p>
          <a:p>
            <a:r>
              <a:rPr lang="en-IN" sz="3200" dirty="0">
                <a:solidFill>
                  <a:schemeClr val="accent1"/>
                </a:solidFill>
                <a:latin typeface="+mj-lt"/>
              </a:rPr>
              <a:t>Time savings</a:t>
            </a:r>
          </a:p>
          <a:p>
            <a:r>
              <a:rPr lang="en-IN" sz="3200" dirty="0">
                <a:solidFill>
                  <a:schemeClr val="accent1"/>
                </a:solidFill>
                <a:latin typeface="+mj-lt"/>
              </a:rPr>
              <a:t>Expenses control</a:t>
            </a:r>
          </a:p>
          <a:p>
            <a:r>
              <a:rPr lang="en-IN" sz="3200" dirty="0">
                <a:solidFill>
                  <a:schemeClr val="accent1"/>
                </a:solidFill>
                <a:latin typeface="+mj-lt"/>
              </a:rPr>
              <a:t>Low commissions</a:t>
            </a:r>
          </a:p>
          <a:p>
            <a:r>
              <a:rPr lang="en-IN" sz="3200" dirty="0">
                <a:solidFill>
                  <a:schemeClr val="accent1"/>
                </a:solidFill>
                <a:latin typeface="+mj-lt"/>
              </a:rPr>
              <a:t>Easily Traceable</a:t>
            </a:r>
            <a:endParaRPr lang="en-IN" dirty="0"/>
          </a:p>
        </p:txBody>
      </p:sp>
      <p:pic>
        <p:nvPicPr>
          <p:cNvPr id="3074" name="Picture 2" descr="Image result for user friend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2315" y="3057090"/>
            <a:ext cx="3206573" cy="255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3057090"/>
            <a:ext cx="2840388" cy="23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68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Disadvantages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Restrictions</a:t>
            </a:r>
          </a:p>
          <a:p>
            <a:r>
              <a:rPr lang="en-IN" sz="3200" dirty="0">
                <a:solidFill>
                  <a:schemeClr val="accent1"/>
                </a:solidFill>
              </a:rPr>
              <a:t>The risk of being hacked</a:t>
            </a:r>
          </a:p>
          <a:p>
            <a:r>
              <a:rPr lang="en-IN" sz="3200" dirty="0">
                <a:solidFill>
                  <a:schemeClr val="accent1"/>
                </a:solidFill>
              </a:rPr>
              <a:t>The lack of anonymity</a:t>
            </a:r>
          </a:p>
          <a:p>
            <a:r>
              <a:rPr lang="en-IN" sz="3200" dirty="0">
                <a:solidFill>
                  <a:schemeClr val="accent1"/>
                </a:solidFill>
              </a:rPr>
              <a:t>The necessity of Internet access</a:t>
            </a:r>
          </a:p>
          <a:p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276" y="1358296"/>
            <a:ext cx="2644726" cy="2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758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36" y="66097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What is E-Payment?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Why E-Payment is needed?</a:t>
            </a: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54" y="2419350"/>
            <a:ext cx="37623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195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Override traditional payment system into digital payment system.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Made human life convenient.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Now a person can choose anything from a wide range of payment options.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314543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6479" y="896302"/>
            <a:ext cx="4587241" cy="3852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7828" y="5273040"/>
            <a:ext cx="4510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chemeClr val="accent1"/>
                </a:solidFill>
              </a:rPr>
              <a:t>THANK YOU</a:t>
            </a:r>
            <a:endParaRPr lang="en-IN" sz="60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38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7" y="985022"/>
            <a:ext cx="8491053" cy="48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879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E-Payments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614" y="1399221"/>
            <a:ext cx="1691014" cy="1231245"/>
          </a:xfrm>
          <a:prstGeom prst="rect">
            <a:avLst/>
          </a:prstGeom>
        </p:spPr>
      </p:pic>
      <p:pic>
        <p:nvPicPr>
          <p:cNvPr id="6" name="Picture 2" descr="https://pibindia.files.wordpress.com/2017/01/mobilebankingphone-copy.jpg?w=7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2628" y="4996466"/>
            <a:ext cx="1882057" cy="166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3315" y="974864"/>
            <a:ext cx="1990725" cy="16556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229" y="5831070"/>
            <a:ext cx="4506351" cy="8574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336" y="2899496"/>
            <a:ext cx="1793349" cy="18279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54685" y="1988045"/>
            <a:ext cx="135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Cards</a:t>
            </a:r>
            <a:endParaRPr lang="en-IN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304789" y="3777499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</a:t>
            </a:r>
            <a:endParaRPr lang="en-IN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304789" y="5831070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USSD</a:t>
            </a:r>
            <a:endParaRPr lang="en-IN" sz="28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4229" y="1250755"/>
            <a:ext cx="2102676" cy="13797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3355" y="3271621"/>
            <a:ext cx="1733550" cy="20836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1314" y="3210944"/>
            <a:ext cx="1254726" cy="16664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792940" y="3632603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4029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Debit Card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What is debit card?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Benefits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Uses</a:t>
            </a:r>
            <a:endParaRPr lang="en-IN" sz="3200" dirty="0">
              <a:solidFill>
                <a:schemeClr val="accent1"/>
              </a:solidFill>
            </a:endParaRPr>
          </a:p>
        </p:txBody>
      </p:sp>
      <p:pic>
        <p:nvPicPr>
          <p:cNvPr id="6" name="Picture 2" descr="Image result for sbi credit card back 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2116" y="2299746"/>
            <a:ext cx="3750933" cy="317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56645" y="5158350"/>
            <a:ext cx="1317357" cy="230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41" y="1930400"/>
            <a:ext cx="54006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034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Credit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69" y="2133294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 What is Credit Card?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Who is eligible?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Benefits to the customers</a:t>
            </a:r>
          </a:p>
        </p:txBody>
      </p:sp>
      <p:pic>
        <p:nvPicPr>
          <p:cNvPr id="3076" name="Picture 4" descr="credit-card-company-and-network-front-and-back-sides.jpg (611×26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869" y="2133294"/>
            <a:ext cx="8234653" cy="350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76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Pre-Paid &amp; Gift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Reloadable Card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Rebate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When a Pre-paid/Gift card can be use?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04" y="2160589"/>
            <a:ext cx="4176298" cy="2600030"/>
          </a:xfrm>
          <a:prstGeom prst="rect">
            <a:avLst/>
          </a:prstGeom>
        </p:spPr>
      </p:pic>
      <p:pic>
        <p:nvPicPr>
          <p:cNvPr id="2052" name="Picture 4" descr="Image result for yes bank prepaid c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4178766" cy="260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010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Travelers Card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What is T-Card?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Uses of T-Card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Where to use T-Card?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Why use the T-Card?</a:t>
            </a:r>
          </a:p>
        </p:txBody>
      </p:sp>
      <p:pic>
        <p:nvPicPr>
          <p:cNvPr id="1026" name="Picture 2" descr="http://image3.mouthshut.com/images/imagesp/925713683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3232" y="1930400"/>
            <a:ext cx="6004872" cy="386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697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4669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Point Of Sale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378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What is POS?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Where we use it?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Benefits of POS</a:t>
            </a:r>
            <a:endParaRPr lang="en-IN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05" y="1425089"/>
            <a:ext cx="71723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572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1495</TotalTime>
  <Words>277</Words>
  <Application>Microsoft Office PowerPoint</Application>
  <PresentationFormat>Custom</PresentationFormat>
  <Paragraphs>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MODES OF  E-PAYMENT</vt:lpstr>
      <vt:lpstr>What is E-Payment?</vt:lpstr>
      <vt:lpstr>Slide 3</vt:lpstr>
      <vt:lpstr>Modes of E-Payments</vt:lpstr>
      <vt:lpstr>Debit Card</vt:lpstr>
      <vt:lpstr>Credit card</vt:lpstr>
      <vt:lpstr>Pre-Paid &amp; Gift Cards</vt:lpstr>
      <vt:lpstr>Travelers Card</vt:lpstr>
      <vt:lpstr>Point Of Sale </vt:lpstr>
      <vt:lpstr>USSD</vt:lpstr>
      <vt:lpstr>UPI</vt:lpstr>
      <vt:lpstr>Mobile wallet </vt:lpstr>
      <vt:lpstr>Micro ATMs</vt:lpstr>
      <vt:lpstr>AEPS</vt:lpstr>
      <vt:lpstr>Internet banking</vt:lpstr>
      <vt:lpstr> Mobile Banking</vt:lpstr>
      <vt:lpstr>Slide 17</vt:lpstr>
      <vt:lpstr>Advantages</vt:lpstr>
      <vt:lpstr>Disadvantages</vt:lpstr>
      <vt:lpstr>Conclusion 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MODES OF  E-PAYMENT</dc:title>
  <dc:creator>mruser</dc:creator>
  <cp:lastModifiedBy>LENOVO</cp:lastModifiedBy>
  <cp:revision>104</cp:revision>
  <dcterms:created xsi:type="dcterms:W3CDTF">2017-05-19T08:52:17Z</dcterms:created>
  <dcterms:modified xsi:type="dcterms:W3CDTF">2017-05-24T09:16:48Z</dcterms:modified>
</cp:coreProperties>
</file>