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7" r:id="rId5"/>
    <p:sldId id="260" r:id="rId6"/>
    <p:sldId id="261" r:id="rId7"/>
    <p:sldId id="263" r:id="rId8"/>
    <p:sldId id="274" r:id="rId9"/>
    <p:sldId id="265" r:id="rId10"/>
    <p:sldId id="268" r:id="rId11"/>
    <p:sldId id="269" r:id="rId12"/>
    <p:sldId id="266" r:id="rId13"/>
    <p:sldId id="275" r:id="rId14"/>
    <p:sldId id="273"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30A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7" d="100"/>
          <a:sy n="67" d="100"/>
        </p:scale>
        <p:origin x="-146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6CE3AC9D-6A8F-42AA-8A86-E703062C1F85}" type="datetimeFigureOut">
              <a:rPr lang="en-US"/>
              <a:pPr>
                <a:defRPr/>
              </a:pPr>
              <a:t>4/26/2017</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E912A1CD-3046-4BE8-A055-DAB9E4B4202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615A4B18-A15E-47BD-8CC2-ECC27F0E794C}" type="datetimeFigureOut">
              <a:rPr lang="en-US"/>
              <a:pPr>
                <a:defRPr/>
              </a:pPr>
              <a:t>4/26/2017</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5B79DA4-8111-485B-BB2B-AE753DB6C667}" type="slidenum">
              <a:rPr lang="en-US"/>
              <a:pPr>
                <a:defRPr/>
              </a:pPr>
              <a:t>‹#›</a:t>
            </a:fld>
            <a:endParaRPr lang="en-US"/>
          </a:p>
        </p:txBody>
      </p:sp>
    </p:spTree>
  </p:cSld>
  <p:clrMapOvr>
    <a:masterClrMapping/>
  </p:clrMapOvr>
  <p:transition>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8F7801F1-F408-4143-B4D0-56DBD25C1FC3}" type="datetimeFigureOut">
              <a:rPr lang="en-US"/>
              <a:pPr>
                <a:defRPr/>
              </a:pPr>
              <a:t>4/26/2017</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A27D38A-158F-44D4-8EF2-1CF31F903467}" type="slidenum">
              <a:rPr lang="en-US"/>
              <a:pPr>
                <a:defRPr/>
              </a:pPr>
              <a:t>‹#›</a:t>
            </a:fld>
            <a:endParaRPr lang="en-US"/>
          </a:p>
        </p:txBody>
      </p:sp>
    </p:spTree>
  </p:cSld>
  <p:clrMapOvr>
    <a:masterClrMapping/>
  </p:clrMapOvr>
  <p:transition>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78057842-041C-48EF-9200-798BBADE2AAD}" type="datetimeFigureOut">
              <a:rPr lang="en-US"/>
              <a:pPr>
                <a:defRPr/>
              </a:pPr>
              <a:t>4/26/2017</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3915F5E3-B8C9-4801-89C4-02987B0B8686}" type="slidenum">
              <a:rPr lang="en-US"/>
              <a:pPr>
                <a:defRPr/>
              </a:pPr>
              <a:t>‹#›</a:t>
            </a:fld>
            <a:endParaRPr lang="en-US"/>
          </a:p>
        </p:txBody>
      </p:sp>
    </p:spTree>
  </p:cSld>
  <p:clrMapOvr>
    <a:masterClrMapping/>
  </p:clrMapOvr>
  <p:transition>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31A06F4-0503-4F9F-833B-DC385AFB6E9F}" type="datetimeFigureOut">
              <a:rPr lang="en-US"/>
              <a:pPr>
                <a:defRPr/>
              </a:pPr>
              <a:t>4/26/2017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199AD4C-333A-4191-A7BD-760C6E1BA852}"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E821AE42-61D3-4E8C-BA49-9A3E8D6CC42D}" type="datetimeFigureOut">
              <a:rPr lang="en-US"/>
              <a:pPr>
                <a:defRPr/>
              </a:pPr>
              <a:t>4/26/2017</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A95ACA21-F0EE-4B5A-9A7B-C5B334B588BF}" type="slidenum">
              <a:rPr lang="en-US"/>
              <a:pPr>
                <a:defRPr/>
              </a:pPr>
              <a:t>‹#›</a:t>
            </a:fld>
            <a:endParaRPr lang="en-US"/>
          </a:p>
        </p:txBody>
      </p:sp>
    </p:spTree>
  </p:cSld>
  <p:clrMapOvr>
    <a:masterClrMapping/>
  </p:clrMapOvr>
  <p:transition>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34409694-5643-4E64-B2A1-3FEBEDF26AC7}" type="datetimeFigureOut">
              <a:rPr lang="en-US"/>
              <a:pPr>
                <a:defRPr/>
              </a:pPr>
              <a:t>4/26/2017</a:t>
            </a:fld>
            <a:endParaRPr lang="en-US"/>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8AFEEE9D-8014-4E93-97CE-B28E137AB0D9}" type="slidenum">
              <a:rPr lang="en-US"/>
              <a:pPr>
                <a:defRPr/>
              </a:pPr>
              <a:t>‹#›</a:t>
            </a:fld>
            <a:endParaRPr lang="en-US"/>
          </a:p>
        </p:txBody>
      </p:sp>
    </p:spTree>
  </p:cSld>
  <p:clrMapOvr>
    <a:masterClrMapping/>
  </p:clrMapOvr>
  <p:transition>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2DCC2C2D-5361-4E2B-89AE-CFD6AE23C487}" type="datetimeFigureOut">
              <a:rPr lang="en-US"/>
              <a:pPr>
                <a:defRPr/>
              </a:pPr>
              <a:t>4/26/2017</a:t>
            </a:fld>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61A65ACC-6D19-4C21-8F7F-4DAD289D3EC0}" type="slidenum">
              <a:rPr lang="en-US"/>
              <a:pPr>
                <a:defRPr/>
              </a:pPr>
              <a:t>‹#›</a:t>
            </a:fld>
            <a:endParaRPr lang="en-US"/>
          </a:p>
        </p:txBody>
      </p:sp>
    </p:spTree>
  </p:cSld>
  <p:clrMapOvr>
    <a:masterClrMapping/>
  </p:clrMapOvr>
  <p:transition>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8A3226FF-9155-486B-9518-F8F1497C2964}" type="datetimeFigureOut">
              <a:rPr lang="en-US"/>
              <a:pPr>
                <a:defRPr/>
              </a:pPr>
              <a:t>4/26/2017</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5F251798-114F-4EAE-936E-684D97078210}" type="slidenum">
              <a:rPr lang="en-US"/>
              <a:pPr>
                <a:defRPr/>
              </a:pPr>
              <a:t>‹#›</a:t>
            </a:fld>
            <a:endParaRPr lang="en-US"/>
          </a:p>
        </p:txBody>
      </p:sp>
    </p:spTree>
  </p:cSld>
  <p:clrMapOvr>
    <a:masterClrMapping/>
  </p:clrMapOvr>
  <p:transition>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9430865C-6DA3-41B1-9CC5-00E116F2FA4E}" type="datetimeFigureOut">
              <a:rPr lang="en-US"/>
              <a:pPr>
                <a:defRPr/>
              </a:pPr>
              <a:t>4/26/2017</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0740A2D4-2AB4-4FEC-9B23-6BC09B2A0D99}" type="slidenum">
              <a:rPr lang="en-US"/>
              <a:pPr>
                <a:defRPr/>
              </a:pPr>
              <a:t>‹#›</a:t>
            </a:fld>
            <a:endParaRPr lang="en-US"/>
          </a:p>
        </p:txBody>
      </p:sp>
    </p:spTree>
  </p:cSld>
  <p:clrMapOvr>
    <a:masterClrMapping/>
  </p:clrMapOvr>
  <p:transition>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0FF8674A-04CD-4B87-8EF1-798A425338B4}" type="datetimeFigureOut">
              <a:rPr lang="en-US"/>
              <a:pPr>
                <a:defRPr/>
              </a:pPr>
              <a:t>4/26/2017</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2252FFDA-8C19-440D-A725-A9E6738C709A}" type="slidenum">
              <a:rPr lang="en-US"/>
              <a:pPr>
                <a:defRPr/>
              </a:pPr>
              <a:t>‹#›</a:t>
            </a:fld>
            <a:endParaRPr lang="en-US"/>
          </a:p>
        </p:txBody>
      </p:sp>
    </p:spTree>
  </p:cSld>
  <p:clrMapOvr>
    <a:masterClrMapping/>
  </p:clrMapOvr>
  <p:transition>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smtClean="0">
                <a:solidFill>
                  <a:schemeClr val="tx2">
                    <a:shade val="90000"/>
                  </a:schemeClr>
                </a:solidFill>
                <a:latin typeface="+mn-lt"/>
                <a:cs typeface="+mn-cs"/>
              </a:defRPr>
            </a:lvl1pPr>
          </a:lstStyle>
          <a:p>
            <a:pPr>
              <a:defRPr/>
            </a:pPr>
            <a:fld id="{1593849B-928F-4BB7-90FC-A6E7C0B393D0}" type="datetimeFigureOut">
              <a:rPr lang="en-US"/>
              <a:pPr>
                <a:defRPr/>
              </a:pPr>
              <a:t>4/26/2017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smtClean="0">
                <a:solidFill>
                  <a:schemeClr val="tx2">
                    <a:shade val="90000"/>
                  </a:schemeClr>
                </a:solidFill>
                <a:latin typeface="+mn-lt"/>
                <a:cs typeface="+mn-cs"/>
              </a:defRPr>
            </a:lvl1pPr>
          </a:lstStyle>
          <a:p>
            <a:pPr>
              <a:defRPr/>
            </a:pPr>
            <a:fld id="{C8EB9989-66FA-442C-AC62-AC65EFF9A2ED}" type="slidenum">
              <a:rPr lang="en-US"/>
              <a:pPr>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3683" r:id="rId1"/>
    <p:sldLayoutId id="2147483675" r:id="rId2"/>
    <p:sldLayoutId id="2147483684" r:id="rId3"/>
    <p:sldLayoutId id="2147483676" r:id="rId4"/>
    <p:sldLayoutId id="2147483677" r:id="rId5"/>
    <p:sldLayoutId id="2147483678" r:id="rId6"/>
    <p:sldLayoutId id="2147483679" r:id="rId7"/>
    <p:sldLayoutId id="2147483680" r:id="rId8"/>
    <p:sldLayoutId id="2147483685" r:id="rId9"/>
    <p:sldLayoutId id="2147483681" r:id="rId10"/>
    <p:sldLayoutId id="2147483682" r:id="rId11"/>
  </p:sldLayoutIdLst>
  <p:transition>
    <p:pull dir="d"/>
  </p:transition>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mailto:prof.vsc@gmail.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851648" cy="1828800"/>
          </a:xfrm>
        </p:spPr>
        <p:txBody>
          <a:bodyPr>
            <a:noAutofit/>
          </a:bodyPr>
          <a:lstStyle/>
          <a:p>
            <a:pPr algn="ctr" fontAlgn="auto">
              <a:spcAft>
                <a:spcPts val="0"/>
              </a:spcAft>
              <a:defRPr/>
            </a:pPr>
            <a:r>
              <a:rPr lang="en-US" sz="5400" dirty="0" smtClean="0"/>
              <a:t>THE ONE MINUTE MANAGER</a:t>
            </a:r>
            <a:endParaRPr lang="en-IN" sz="5400" dirty="0"/>
          </a:p>
        </p:txBody>
      </p:sp>
      <p:sp>
        <p:nvSpPr>
          <p:cNvPr id="3" name="Subtitle 2"/>
          <p:cNvSpPr>
            <a:spLocks noGrp="1"/>
          </p:cNvSpPr>
          <p:nvPr>
            <p:ph type="subTitle" idx="1"/>
          </p:nvPr>
        </p:nvSpPr>
        <p:spPr>
          <a:xfrm>
            <a:off x="533400" y="2133600"/>
            <a:ext cx="7854950" cy="4419600"/>
          </a:xfrm>
        </p:spPr>
        <p:txBody>
          <a:bodyPr>
            <a:noAutofit/>
          </a:bodyPr>
          <a:lstStyle/>
          <a:p>
            <a:pPr marR="0" algn="ctr"/>
            <a:r>
              <a:rPr lang="en-US" sz="1800" smtClean="0">
                <a:solidFill>
                  <a:srgbClr val="FFFF00"/>
                </a:solidFill>
              </a:rPr>
              <a:t> Author -KENNETH BLANCHARD  &amp; SPENCER JOHNSON</a:t>
            </a:r>
          </a:p>
          <a:p>
            <a:pPr marR="0" algn="ctr"/>
            <a:r>
              <a:rPr lang="en-US" sz="2000" smtClean="0"/>
              <a:t>Presented By</a:t>
            </a:r>
          </a:p>
          <a:p>
            <a:pPr marR="0" algn="ctr"/>
            <a:r>
              <a:rPr lang="en-US" sz="3200" smtClean="0">
                <a:latin typeface="Algerian" pitchFamily="82" charset="0"/>
              </a:rPr>
              <a:t>Prof. VS Chauhan</a:t>
            </a:r>
          </a:p>
          <a:p>
            <a:pPr marR="0" algn="ctr"/>
            <a:r>
              <a:rPr lang="en-US" sz="1800" smtClean="0">
                <a:latin typeface="Arial" charset="0"/>
                <a:cs typeface="Arial" charset="0"/>
              </a:rPr>
              <a:t>BE, MBA, M. Phil</a:t>
            </a:r>
          </a:p>
          <a:p>
            <a:pPr marR="0" algn="ctr"/>
            <a:r>
              <a:rPr lang="en-US" sz="1800" smtClean="0">
                <a:latin typeface="Arial" charset="0"/>
                <a:cs typeface="Arial" charset="0"/>
              </a:rPr>
              <a:t>PGDM – IIMB</a:t>
            </a:r>
            <a:r>
              <a:rPr lang="en-US" sz="1000" smtClean="0">
                <a:latin typeface="Arial" charset="0"/>
                <a:cs typeface="Arial" charset="0"/>
              </a:rPr>
              <a:t>ANGALORE</a:t>
            </a:r>
            <a:endParaRPr lang="en-US" sz="1600" smtClean="0">
              <a:latin typeface="Arial" charset="0"/>
              <a:cs typeface="Arial" charset="0"/>
            </a:endParaRPr>
          </a:p>
          <a:p>
            <a:pPr marR="0" algn="ctr"/>
            <a:r>
              <a:rPr lang="en-US" sz="1600" smtClean="0"/>
              <a:t>(PhD)</a:t>
            </a:r>
          </a:p>
          <a:p>
            <a:pPr marR="0" algn="ctr"/>
            <a:endParaRPr lang="en-US" sz="1600" smtClean="0"/>
          </a:p>
          <a:p>
            <a:pPr marR="0" algn="ctr"/>
            <a:endParaRPr lang="en-US" sz="1600" smtClean="0"/>
          </a:p>
          <a:p>
            <a:pPr marR="0" algn="ctr"/>
            <a:endParaRPr lang="en-US" sz="1600" smtClean="0"/>
          </a:p>
          <a:p>
            <a:pPr marR="0" algn="ctr"/>
            <a:endParaRPr lang="en-US" sz="2400" b="1" smtClean="0"/>
          </a:p>
          <a:p>
            <a:pPr marR="0" algn="ctr"/>
            <a:r>
              <a:rPr lang="en-US" sz="2400" b="1" smtClean="0"/>
              <a:t>Acharya’s Bangalore B - School</a:t>
            </a:r>
          </a:p>
          <a:p>
            <a:pPr marR="0" algn="ctr"/>
            <a:endParaRPr lang="en-US" sz="1800" smtClean="0">
              <a:solidFill>
                <a:srgbClr val="FFFF00"/>
              </a:solidFill>
            </a:endParaRPr>
          </a:p>
          <a:p>
            <a:pPr marR="0" algn="ctr"/>
            <a:endParaRPr lang="en-US" sz="1800" smtClean="0">
              <a:solidFill>
                <a:srgbClr val="FFFF00"/>
              </a:solidFill>
            </a:endParaRPr>
          </a:p>
          <a:p>
            <a:pPr marR="0" algn="ctr"/>
            <a:endParaRPr lang="en-IN" sz="3200" smtClean="0">
              <a:solidFill>
                <a:srgbClr val="FFFF00"/>
              </a:solidFill>
            </a:endParaRPr>
          </a:p>
        </p:txBody>
      </p:sp>
    </p:spTree>
  </p:cSld>
  <p:clrMapOvr>
    <a:masterClrMapping/>
  </p:clrMapOvr>
  <p:transition>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457200" y="1143000"/>
            <a:ext cx="8229600" cy="5181600"/>
          </a:xfrm>
        </p:spPr>
        <p:txBody>
          <a:bodyPr/>
          <a:lstStyle/>
          <a:p>
            <a:pPr algn="ctr">
              <a:buFont typeface="Wingdings 2" pitchFamily="18" charset="2"/>
              <a:buNone/>
            </a:pPr>
            <a:r>
              <a:rPr lang="en-IN" sz="2800" b="1" smtClean="0"/>
              <a:t>The second half of the reprimand: </a:t>
            </a:r>
          </a:p>
          <a:p>
            <a:endParaRPr lang="en-IN" sz="2800" smtClean="0"/>
          </a:p>
          <a:p>
            <a:r>
              <a:rPr lang="en-IN" sz="2800" smtClean="0"/>
              <a:t>shake hands, or touch them in a way that lets them know you are honestly on their side. </a:t>
            </a:r>
          </a:p>
          <a:p>
            <a:r>
              <a:rPr lang="en-IN" sz="2800" smtClean="0"/>
              <a:t>Remind them how much you value them. </a:t>
            </a:r>
          </a:p>
          <a:p>
            <a:r>
              <a:rPr lang="en-IN" sz="2800" smtClean="0"/>
              <a:t>Reaffirm that you think well of them but not of their performance in the situation. </a:t>
            </a:r>
          </a:p>
          <a:p>
            <a:r>
              <a:rPr lang="en-IN" sz="2800" b="1" smtClean="0"/>
              <a:t>Realize that when the reprimand is over, it’s over.</a:t>
            </a:r>
          </a:p>
          <a:p>
            <a:endParaRPr lang="en-IN" smtClean="0"/>
          </a:p>
        </p:txBody>
      </p:sp>
    </p:spTree>
  </p:cSld>
  <p:clrMapOvr>
    <a:masterClrMapping/>
  </p:clrMapOvr>
  <p:transition>
    <p:pull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57200"/>
            <a:ext cx="7696200" cy="1143000"/>
          </a:xfrm>
        </p:spPr>
        <p:txBody>
          <a:bodyPr>
            <a:normAutofit fontScale="90000"/>
          </a:bodyPr>
          <a:lstStyle/>
          <a:p>
            <a:pPr fontAlgn="auto">
              <a:spcAft>
                <a:spcPts val="0"/>
              </a:spcAft>
              <a:defRPr/>
            </a:pPr>
            <a:r>
              <a:rPr lang="en-US" sz="4000" dirty="0" smtClean="0"/>
              <a:t>Tips for Effective </a:t>
            </a:r>
            <a:r>
              <a:rPr lang="en-IN" sz="4000" b="1" dirty="0" smtClean="0"/>
              <a:t>Communication :</a:t>
            </a:r>
            <a:br>
              <a:rPr lang="en-IN" sz="4000" b="1" dirty="0" smtClean="0"/>
            </a:br>
            <a:endParaRPr lang="en-IN" sz="4000" dirty="0"/>
          </a:p>
        </p:txBody>
      </p:sp>
      <p:sp>
        <p:nvSpPr>
          <p:cNvPr id="3" name="Content Placeholder 2"/>
          <p:cNvSpPr>
            <a:spLocks noGrp="1"/>
          </p:cNvSpPr>
          <p:nvPr>
            <p:ph idx="1"/>
          </p:nvPr>
        </p:nvSpPr>
        <p:spPr>
          <a:xfrm>
            <a:off x="762000" y="1676400"/>
            <a:ext cx="7772400" cy="4495800"/>
          </a:xfrm>
        </p:spPr>
        <p:txBody>
          <a:bodyPr>
            <a:normAutofit fontScale="92500" lnSpcReduction="20000"/>
          </a:bodyPr>
          <a:lstStyle/>
          <a:p>
            <a:pPr marL="274320" indent="-274320" algn="just" fontAlgn="auto">
              <a:spcAft>
                <a:spcPts val="0"/>
              </a:spcAft>
              <a:buClr>
                <a:schemeClr val="accent3"/>
              </a:buClr>
              <a:buFont typeface="Wingdings 2"/>
              <a:buChar char=""/>
              <a:defRPr/>
            </a:pPr>
            <a:r>
              <a:rPr lang="en-IN" sz="2800" dirty="0" smtClean="0"/>
              <a:t>Tell your employees, class, children what your expectations are for them. </a:t>
            </a:r>
          </a:p>
          <a:p>
            <a:pPr marL="274320" indent="-274320" algn="just" fontAlgn="auto">
              <a:spcAft>
                <a:spcPts val="0"/>
              </a:spcAft>
              <a:buClr>
                <a:schemeClr val="accent3"/>
              </a:buClr>
              <a:buFont typeface="Wingdings 2"/>
              <a:buChar char=""/>
              <a:defRPr/>
            </a:pPr>
            <a:r>
              <a:rPr lang="en-IN" sz="2800" dirty="0" smtClean="0"/>
              <a:t>Correcting bad behaviour immediately and explain why it was a mistake.</a:t>
            </a:r>
          </a:p>
          <a:p>
            <a:pPr marL="274320" indent="-274320" algn="just" fontAlgn="auto">
              <a:spcAft>
                <a:spcPts val="0"/>
              </a:spcAft>
              <a:buClr>
                <a:schemeClr val="accent3"/>
              </a:buClr>
              <a:buFont typeface="Wingdings 2"/>
              <a:buChar char=""/>
              <a:defRPr/>
            </a:pPr>
            <a:r>
              <a:rPr lang="en-IN" sz="2800" dirty="0" smtClean="0"/>
              <a:t> Praising good behaviour immediately so that know you are observing and like what they are doing.</a:t>
            </a:r>
          </a:p>
          <a:p>
            <a:pPr marL="274320" indent="-274320" algn="just" fontAlgn="auto">
              <a:spcAft>
                <a:spcPts val="0"/>
              </a:spcAft>
              <a:buClr>
                <a:schemeClr val="accent3"/>
              </a:buClr>
              <a:buFont typeface="Wingdings 2"/>
              <a:buChar char=""/>
              <a:defRPr/>
            </a:pPr>
            <a:r>
              <a:rPr lang="en-IN" sz="2800" dirty="0" smtClean="0"/>
              <a:t>Make a special type of appropriate contact. </a:t>
            </a:r>
          </a:p>
          <a:p>
            <a:pPr marL="274320" indent="-274320" algn="just" fontAlgn="auto">
              <a:spcAft>
                <a:spcPts val="0"/>
              </a:spcAft>
              <a:buClr>
                <a:schemeClr val="accent3"/>
              </a:buClr>
              <a:buFont typeface="Wingdings 2"/>
              <a:buChar char=""/>
              <a:defRPr/>
            </a:pPr>
            <a:r>
              <a:rPr lang="en-IN" sz="2800" dirty="0" smtClean="0"/>
              <a:t>Spend less time repeating yourself.</a:t>
            </a:r>
          </a:p>
          <a:p>
            <a:pPr marL="274320" indent="-274320" algn="just" fontAlgn="auto">
              <a:spcAft>
                <a:spcPts val="0"/>
              </a:spcAft>
              <a:buClr>
                <a:schemeClr val="accent3"/>
              </a:buClr>
              <a:buFont typeface="Wingdings 2"/>
              <a:buChar char=""/>
              <a:defRPr/>
            </a:pPr>
            <a:r>
              <a:rPr lang="en-IN" sz="2800" dirty="0" smtClean="0"/>
              <a:t> Make sure your children/employees understand that they need to be listening. </a:t>
            </a:r>
          </a:p>
          <a:p>
            <a:pPr marL="274320" indent="-274320" algn="just" fontAlgn="auto">
              <a:spcAft>
                <a:spcPts val="0"/>
              </a:spcAft>
              <a:buClr>
                <a:schemeClr val="accent3"/>
              </a:buClr>
              <a:buFont typeface="Wingdings 2"/>
              <a:buChar char=""/>
              <a:defRPr/>
            </a:pPr>
            <a:r>
              <a:rPr lang="en-IN" sz="2800" dirty="0" smtClean="0"/>
              <a:t>When communicating only attack the behaviour of that person.</a:t>
            </a:r>
          </a:p>
          <a:p>
            <a:pPr marL="274320" indent="-274320" fontAlgn="auto">
              <a:spcAft>
                <a:spcPts val="0"/>
              </a:spcAft>
              <a:buClr>
                <a:schemeClr val="accent3"/>
              </a:buClr>
              <a:buFont typeface="Wingdings 2"/>
              <a:buChar char=""/>
              <a:defRPr/>
            </a:pPr>
            <a:endParaRPr lang="en-IN" sz="2800" dirty="0"/>
          </a:p>
        </p:txBody>
      </p:sp>
    </p:spTree>
  </p:cSld>
  <p:clrMapOvr>
    <a:masterClrMapping/>
  </p:clrMapOvr>
  <p:transition>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274320" indent="-274320" algn="ctr" fontAlgn="auto">
              <a:spcAft>
                <a:spcPts val="0"/>
              </a:spcAft>
              <a:buClr>
                <a:schemeClr val="accent3"/>
              </a:buClr>
              <a:buFont typeface="Wingdings 2"/>
              <a:buNone/>
              <a:defRPr/>
            </a:pPr>
            <a:endParaRPr lang="en-IN" sz="2400" b="1" dirty="0" smtClean="0"/>
          </a:p>
          <a:p>
            <a:pPr marL="274320" indent="-274320" algn="ctr" fontAlgn="auto">
              <a:spcAft>
                <a:spcPts val="0"/>
              </a:spcAft>
              <a:buClr>
                <a:schemeClr val="accent3"/>
              </a:buClr>
              <a:buFont typeface="Wingdings 2"/>
              <a:buNone/>
              <a:defRPr/>
            </a:pPr>
            <a:r>
              <a:rPr lang="en-IN" sz="2400" b="1" dirty="0" smtClean="0"/>
              <a:t> Take a minute…….</a:t>
            </a:r>
          </a:p>
          <a:p>
            <a:pPr marL="274320" indent="-274320" algn="ctr" fontAlgn="auto">
              <a:spcAft>
                <a:spcPts val="0"/>
              </a:spcAft>
              <a:buClr>
                <a:schemeClr val="accent3"/>
              </a:buClr>
              <a:buFont typeface="Wingdings 2"/>
              <a:buNone/>
              <a:defRPr/>
            </a:pPr>
            <a:r>
              <a:rPr lang="en-IN" sz="2800" b="1" dirty="0" smtClean="0">
                <a:solidFill>
                  <a:srgbClr val="FFC000"/>
                </a:solidFill>
              </a:rPr>
              <a:t>      Look at your goals ……</a:t>
            </a:r>
          </a:p>
          <a:p>
            <a:pPr marL="274320" indent="-274320" algn="ctr" fontAlgn="auto">
              <a:spcAft>
                <a:spcPts val="0"/>
              </a:spcAft>
              <a:buClr>
                <a:schemeClr val="accent3"/>
              </a:buClr>
              <a:buFont typeface="Wingdings 2"/>
              <a:buNone/>
              <a:defRPr/>
            </a:pPr>
            <a:r>
              <a:rPr lang="en-IN" sz="2800" b="1" dirty="0" smtClean="0">
                <a:solidFill>
                  <a:schemeClr val="accent1">
                    <a:lumMod val="75000"/>
                  </a:schemeClr>
                </a:solidFill>
              </a:rPr>
              <a:t>Look at your Performance …..</a:t>
            </a:r>
          </a:p>
          <a:p>
            <a:pPr marL="274320" indent="-274320" algn="ctr" fontAlgn="auto">
              <a:spcAft>
                <a:spcPts val="0"/>
              </a:spcAft>
              <a:buClr>
                <a:schemeClr val="accent3"/>
              </a:buClr>
              <a:buFont typeface="Wingdings 2"/>
              <a:buNone/>
              <a:defRPr/>
            </a:pPr>
            <a:r>
              <a:rPr lang="en-IN" sz="3200" b="1" dirty="0" smtClean="0">
                <a:solidFill>
                  <a:srgbClr val="00B050"/>
                </a:solidFill>
              </a:rPr>
              <a:t>See  your behaviour </a:t>
            </a:r>
            <a:r>
              <a:rPr lang="en-IN" sz="3600" b="1" dirty="0" smtClean="0">
                <a:solidFill>
                  <a:srgbClr val="00B050"/>
                </a:solidFill>
              </a:rPr>
              <a:t> matches your goals” </a:t>
            </a:r>
          </a:p>
          <a:p>
            <a:pPr marL="274320" indent="-274320" algn="ctr" fontAlgn="auto">
              <a:spcAft>
                <a:spcPts val="0"/>
              </a:spcAft>
              <a:buClr>
                <a:schemeClr val="accent3"/>
              </a:buClr>
              <a:buFont typeface="Wingdings 2"/>
              <a:buNone/>
              <a:defRPr/>
            </a:pPr>
            <a:endParaRPr lang="en-IN" sz="3200" b="1" dirty="0" smtClean="0">
              <a:solidFill>
                <a:srgbClr val="FF0000"/>
              </a:solidFill>
            </a:endParaRPr>
          </a:p>
          <a:p>
            <a:pPr marL="274320" indent="-274320" algn="ctr" fontAlgn="auto">
              <a:spcAft>
                <a:spcPts val="0"/>
              </a:spcAft>
              <a:buClr>
                <a:schemeClr val="accent3"/>
              </a:buClr>
              <a:buFont typeface="Wingdings 2"/>
              <a:buNone/>
              <a:defRPr/>
            </a:pPr>
            <a:endParaRPr lang="en-IN" sz="3200" b="1" dirty="0" smtClean="0">
              <a:solidFill>
                <a:srgbClr val="FF0000"/>
              </a:solidFill>
            </a:endParaRPr>
          </a:p>
          <a:p>
            <a:pPr marL="274320" indent="-274320" algn="ctr" fontAlgn="auto">
              <a:spcAft>
                <a:spcPts val="0"/>
              </a:spcAft>
              <a:buClr>
                <a:schemeClr val="accent3"/>
              </a:buClr>
              <a:buFont typeface="Wingdings 2"/>
              <a:buNone/>
              <a:defRPr/>
            </a:pPr>
            <a:r>
              <a:rPr lang="en-IN" sz="3200" b="1" dirty="0" smtClean="0">
                <a:solidFill>
                  <a:srgbClr val="FF0000"/>
                </a:solidFill>
              </a:rPr>
              <a:t>It only takes a minute…..</a:t>
            </a:r>
          </a:p>
          <a:p>
            <a:pPr marL="274320" indent="-274320" fontAlgn="auto">
              <a:spcAft>
                <a:spcPts val="0"/>
              </a:spcAft>
              <a:buClr>
                <a:schemeClr val="accent3"/>
              </a:buClr>
              <a:buFont typeface="Wingdings 2"/>
              <a:buChar char=""/>
              <a:defRPr/>
            </a:pPr>
            <a:endParaRPr lang="en-IN" sz="3200" dirty="0"/>
          </a:p>
        </p:txBody>
      </p:sp>
      <p:sp>
        <p:nvSpPr>
          <p:cNvPr id="16387" name="Title 5"/>
          <p:cNvSpPr>
            <a:spLocks noGrp="1"/>
          </p:cNvSpPr>
          <p:nvPr>
            <p:ph type="title"/>
          </p:nvPr>
        </p:nvSpPr>
        <p:spPr>
          <a:xfrm>
            <a:off x="1066800" y="685800"/>
            <a:ext cx="7772400" cy="1143000"/>
          </a:xfrm>
        </p:spPr>
        <p:txBody>
          <a:bodyPr/>
          <a:lstStyle/>
          <a:p>
            <a:r>
              <a:rPr lang="en-US" sz="5400" b="1" smtClean="0">
                <a:latin typeface="Bradley Hand ITC" pitchFamily="66" charset="0"/>
              </a:rPr>
              <a:t>It  only  takes a minute</a:t>
            </a:r>
            <a:endParaRPr lang="en-IN" sz="5400" b="1" smtClean="0">
              <a:latin typeface="Bradley Hand ITC" pitchFamily="66" charset="0"/>
            </a:endParaRPr>
          </a:p>
        </p:txBody>
      </p:sp>
    </p:spTree>
  </p:cSld>
  <p:clrMapOvr>
    <a:masterClrMapping/>
  </p:clrMapOvr>
  <p:transition>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274320" indent="-274320" algn="ctr" fontAlgn="auto">
              <a:spcAft>
                <a:spcPts val="0"/>
              </a:spcAft>
              <a:buClr>
                <a:schemeClr val="accent3"/>
              </a:buClr>
              <a:buFont typeface="Wingdings 2"/>
              <a:buNone/>
              <a:defRPr/>
            </a:pPr>
            <a:endParaRPr lang="en-IN" sz="2400" b="1" dirty="0" smtClean="0"/>
          </a:p>
          <a:p>
            <a:pPr marL="274320" indent="-274320" algn="ctr" fontAlgn="auto">
              <a:spcAft>
                <a:spcPts val="0"/>
              </a:spcAft>
              <a:buClr>
                <a:schemeClr val="accent3"/>
              </a:buClr>
              <a:buFont typeface="Wingdings 2"/>
              <a:buNone/>
              <a:defRPr/>
            </a:pPr>
            <a:r>
              <a:rPr lang="en-IN" sz="2400" b="1" dirty="0" smtClean="0"/>
              <a:t> Tell  me …….</a:t>
            </a:r>
          </a:p>
          <a:p>
            <a:pPr marL="274320" indent="-274320" algn="ctr" fontAlgn="auto">
              <a:spcAft>
                <a:spcPts val="0"/>
              </a:spcAft>
              <a:buClr>
                <a:schemeClr val="accent3"/>
              </a:buClr>
              <a:buFont typeface="Wingdings 2"/>
              <a:buNone/>
              <a:defRPr/>
            </a:pPr>
            <a:r>
              <a:rPr lang="en-IN" sz="2800" b="1" dirty="0" smtClean="0">
                <a:solidFill>
                  <a:srgbClr val="00B050"/>
                </a:solidFill>
              </a:rPr>
              <a:t>      How do you like  this  ……</a:t>
            </a:r>
          </a:p>
          <a:p>
            <a:pPr marL="274320" indent="-274320" algn="ctr" fontAlgn="auto">
              <a:spcAft>
                <a:spcPts val="0"/>
              </a:spcAft>
              <a:buClr>
                <a:schemeClr val="accent3"/>
              </a:buClr>
              <a:buFont typeface="Wingdings 2"/>
              <a:buNone/>
              <a:defRPr/>
            </a:pPr>
            <a:r>
              <a:rPr lang="en-IN" sz="2800" b="1" dirty="0" smtClean="0">
                <a:solidFill>
                  <a:schemeClr val="accent1">
                    <a:lumMod val="75000"/>
                  </a:schemeClr>
                </a:solidFill>
              </a:rPr>
              <a:t>Feel free to write …..</a:t>
            </a:r>
            <a:endParaRPr lang="en-IN" sz="2800" b="1" dirty="0" smtClean="0">
              <a:solidFill>
                <a:srgbClr val="7030A0"/>
              </a:solidFill>
            </a:endParaRPr>
          </a:p>
          <a:p>
            <a:pPr marL="274320" indent="-274320" algn="ctr" fontAlgn="auto">
              <a:spcAft>
                <a:spcPts val="0"/>
              </a:spcAft>
              <a:buClr>
                <a:schemeClr val="accent3"/>
              </a:buClr>
              <a:buFont typeface="Wingdings 2"/>
              <a:buNone/>
              <a:defRPr/>
            </a:pPr>
            <a:r>
              <a:rPr lang="en-IN" sz="3200" b="1" dirty="0" smtClean="0">
                <a:solidFill>
                  <a:srgbClr val="7030A0"/>
                </a:solidFill>
                <a:hlinkClick r:id="rId2"/>
              </a:rPr>
              <a:t>prof.vsc@gmail.com</a:t>
            </a:r>
            <a:endParaRPr lang="en-IN" sz="3200" b="1" dirty="0" smtClean="0">
              <a:solidFill>
                <a:srgbClr val="7030A0"/>
              </a:solidFill>
            </a:endParaRPr>
          </a:p>
          <a:p>
            <a:pPr marL="274320" indent="-274320" algn="ctr" fontAlgn="auto">
              <a:spcAft>
                <a:spcPts val="0"/>
              </a:spcAft>
              <a:buClr>
                <a:schemeClr val="accent3"/>
              </a:buClr>
              <a:buFont typeface="Wingdings 2"/>
              <a:buNone/>
              <a:defRPr/>
            </a:pPr>
            <a:r>
              <a:rPr lang="en-IN" sz="3200" b="1" dirty="0" smtClean="0">
                <a:solidFill>
                  <a:srgbClr val="00B050"/>
                </a:solidFill>
              </a:rPr>
              <a:t>09448925937</a:t>
            </a:r>
            <a:r>
              <a:rPr lang="en-IN" sz="3600" b="1" dirty="0" smtClean="0">
                <a:solidFill>
                  <a:srgbClr val="00B050"/>
                </a:solidFill>
              </a:rPr>
              <a:t>” </a:t>
            </a:r>
          </a:p>
          <a:p>
            <a:pPr marL="274320" indent="-274320" algn="ctr" fontAlgn="auto">
              <a:spcAft>
                <a:spcPts val="0"/>
              </a:spcAft>
              <a:buClr>
                <a:schemeClr val="accent3"/>
              </a:buClr>
              <a:buFont typeface="Wingdings 2"/>
              <a:buNone/>
              <a:defRPr/>
            </a:pPr>
            <a:endParaRPr lang="en-IN" sz="3200" b="1" dirty="0" smtClean="0">
              <a:solidFill>
                <a:srgbClr val="FF0000"/>
              </a:solidFill>
            </a:endParaRPr>
          </a:p>
          <a:p>
            <a:pPr marL="274320" indent="-274320" algn="ctr" fontAlgn="auto">
              <a:spcAft>
                <a:spcPts val="0"/>
              </a:spcAft>
              <a:buClr>
                <a:schemeClr val="accent3"/>
              </a:buClr>
              <a:buFont typeface="Wingdings 2"/>
              <a:buNone/>
              <a:defRPr/>
            </a:pPr>
            <a:endParaRPr lang="en-IN" sz="3200" b="1" dirty="0" smtClean="0">
              <a:solidFill>
                <a:srgbClr val="FF0000"/>
              </a:solidFill>
            </a:endParaRPr>
          </a:p>
          <a:p>
            <a:pPr marL="274320" indent="-274320" algn="ctr" fontAlgn="auto">
              <a:spcAft>
                <a:spcPts val="0"/>
              </a:spcAft>
              <a:buClr>
                <a:schemeClr val="accent3"/>
              </a:buClr>
              <a:buFont typeface="Wingdings 2"/>
              <a:buNone/>
              <a:defRPr/>
            </a:pPr>
            <a:r>
              <a:rPr lang="en-IN" sz="3200" b="1" dirty="0" smtClean="0">
                <a:solidFill>
                  <a:srgbClr val="FF0000"/>
                </a:solidFill>
              </a:rPr>
              <a:t>It only takes a minute…..</a:t>
            </a:r>
          </a:p>
          <a:p>
            <a:pPr marL="274320" indent="-274320" fontAlgn="auto">
              <a:spcAft>
                <a:spcPts val="0"/>
              </a:spcAft>
              <a:buClr>
                <a:schemeClr val="accent3"/>
              </a:buClr>
              <a:buFont typeface="Wingdings 2"/>
              <a:buChar char=""/>
              <a:defRPr/>
            </a:pPr>
            <a:endParaRPr lang="en-IN" sz="3200" dirty="0"/>
          </a:p>
        </p:txBody>
      </p:sp>
      <p:sp>
        <p:nvSpPr>
          <p:cNvPr id="17411" name="Title 5"/>
          <p:cNvSpPr>
            <a:spLocks noGrp="1"/>
          </p:cNvSpPr>
          <p:nvPr>
            <p:ph type="title"/>
          </p:nvPr>
        </p:nvSpPr>
        <p:spPr>
          <a:xfrm>
            <a:off x="1066800" y="685800"/>
            <a:ext cx="7772400" cy="1143000"/>
          </a:xfrm>
        </p:spPr>
        <p:txBody>
          <a:bodyPr/>
          <a:lstStyle/>
          <a:p>
            <a:r>
              <a:rPr lang="en-US" sz="5400" b="1" smtClean="0">
                <a:latin typeface="Bradley Hand ITC" pitchFamily="66" charset="0"/>
              </a:rPr>
              <a:t>It  only  takes a minute</a:t>
            </a:r>
            <a:endParaRPr lang="en-IN" sz="5400" b="1" smtClean="0">
              <a:latin typeface="Bradley Hand ITC" pitchFamily="66" charset="0"/>
            </a:endParaRPr>
          </a:p>
        </p:txBody>
      </p:sp>
    </p:spTree>
  </p:cSld>
  <p:clrMapOvr>
    <a:masterClrMapping/>
  </p:clrMapOvr>
  <p:transition>
    <p:pull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a:bodyPr>
          <a:lstStyle/>
          <a:p>
            <a:pPr marL="274320" indent="-274320" algn="ctr" fontAlgn="auto">
              <a:spcAft>
                <a:spcPts val="0"/>
              </a:spcAft>
              <a:buClr>
                <a:schemeClr val="accent3"/>
              </a:buClr>
              <a:buFont typeface="Wingdings 2"/>
              <a:buNone/>
              <a:defRPr/>
            </a:pPr>
            <a:endParaRPr lang="en-US" sz="7200" u="sng" dirty="0" smtClean="0"/>
          </a:p>
          <a:p>
            <a:pPr marL="274320" indent="-274320" algn="ctr" fontAlgn="auto">
              <a:spcAft>
                <a:spcPts val="0"/>
              </a:spcAft>
              <a:buClr>
                <a:schemeClr val="accent3"/>
              </a:buClr>
              <a:buFont typeface="Wingdings 2"/>
              <a:buNone/>
              <a:defRPr/>
            </a:pPr>
            <a:r>
              <a:rPr lang="en-US" sz="7200" u="sng" dirty="0" smtClean="0"/>
              <a:t>Thank you</a:t>
            </a:r>
          </a:p>
          <a:p>
            <a:pPr marL="274320" indent="-274320" algn="ctr" fontAlgn="auto">
              <a:spcAft>
                <a:spcPts val="0"/>
              </a:spcAft>
              <a:buClr>
                <a:schemeClr val="accent3"/>
              </a:buClr>
              <a:buFont typeface="Wingdings 2"/>
              <a:buNone/>
              <a:defRPr/>
            </a:pPr>
            <a:endParaRPr lang="en-US" sz="4000" u="sng" dirty="0" smtClean="0"/>
          </a:p>
          <a:p>
            <a:pPr marL="274320" indent="-274320" algn="ctr" fontAlgn="auto">
              <a:spcAft>
                <a:spcPts val="0"/>
              </a:spcAft>
              <a:buClr>
                <a:schemeClr val="accent3"/>
              </a:buClr>
              <a:buFont typeface="Wingdings 2"/>
              <a:buNone/>
              <a:defRPr/>
            </a:pPr>
            <a:r>
              <a:rPr lang="en-US" sz="4000" dirty="0" smtClean="0">
                <a:latin typeface="Algerian" pitchFamily="82" charset="0"/>
              </a:rPr>
              <a:t>Prof. VS Chauhan</a:t>
            </a:r>
          </a:p>
          <a:p>
            <a:pPr marL="274320" indent="-274320" algn="ctr" fontAlgn="auto">
              <a:spcAft>
                <a:spcPts val="0"/>
              </a:spcAft>
              <a:buClr>
                <a:schemeClr val="accent3"/>
              </a:buClr>
              <a:buFont typeface="Wingdings 2"/>
              <a:buNone/>
              <a:defRPr/>
            </a:pPr>
            <a:r>
              <a:rPr lang="en-US" sz="1800" dirty="0" smtClean="0">
                <a:latin typeface="Arial" pitchFamily="34" charset="0"/>
                <a:cs typeface="Arial" pitchFamily="34" charset="0"/>
              </a:rPr>
              <a:t>BE, MBA, M. Phil</a:t>
            </a:r>
          </a:p>
          <a:p>
            <a:pPr marL="274320" indent="-274320" algn="ctr" fontAlgn="auto">
              <a:spcAft>
                <a:spcPts val="0"/>
              </a:spcAft>
              <a:buClr>
                <a:schemeClr val="accent3"/>
              </a:buClr>
              <a:buFont typeface="Wingdings 2"/>
              <a:buNone/>
              <a:defRPr/>
            </a:pPr>
            <a:r>
              <a:rPr lang="en-US" sz="1800" dirty="0" smtClean="0">
                <a:latin typeface="Arial" pitchFamily="34" charset="0"/>
                <a:cs typeface="Arial" pitchFamily="34" charset="0"/>
              </a:rPr>
              <a:t>PGDM – IIMB</a:t>
            </a:r>
            <a:r>
              <a:rPr lang="en-US" sz="1050" dirty="0" smtClean="0">
                <a:latin typeface="Arial" pitchFamily="34" charset="0"/>
                <a:cs typeface="Arial" pitchFamily="34" charset="0"/>
              </a:rPr>
              <a:t>ANGALORE</a:t>
            </a:r>
            <a:endParaRPr lang="en-US" sz="1600" dirty="0" smtClean="0">
              <a:latin typeface="Arial" pitchFamily="34" charset="0"/>
              <a:cs typeface="Arial" pitchFamily="34" charset="0"/>
            </a:endParaRPr>
          </a:p>
          <a:p>
            <a:pPr marL="274320" indent="-274320" algn="ctr" fontAlgn="auto">
              <a:spcAft>
                <a:spcPts val="0"/>
              </a:spcAft>
              <a:buClr>
                <a:schemeClr val="accent3"/>
              </a:buClr>
              <a:buFont typeface="Wingdings 2"/>
              <a:buNone/>
              <a:defRPr/>
            </a:pPr>
            <a:r>
              <a:rPr lang="en-US" sz="2000" dirty="0" smtClean="0"/>
              <a:t>(PhD)</a:t>
            </a:r>
            <a:endParaRPr lang="en-US" sz="3600" dirty="0" smtClean="0"/>
          </a:p>
          <a:p>
            <a:pPr marL="274320" indent="-274320" algn="ctr" fontAlgn="auto">
              <a:spcAft>
                <a:spcPts val="0"/>
              </a:spcAft>
              <a:buClr>
                <a:schemeClr val="accent3"/>
              </a:buClr>
              <a:buFont typeface="Wingdings 2"/>
              <a:buNone/>
              <a:defRPr/>
            </a:pPr>
            <a:endParaRPr lang="en-US" sz="4000" u="sng" dirty="0" smtClean="0"/>
          </a:p>
          <a:p>
            <a:pPr marL="274320" indent="-274320" algn="ctr" fontAlgn="auto">
              <a:spcAft>
                <a:spcPts val="0"/>
              </a:spcAft>
              <a:buClr>
                <a:schemeClr val="accent3"/>
              </a:buClr>
              <a:buFont typeface="Wingdings 2"/>
              <a:buNone/>
              <a:defRPr/>
            </a:pPr>
            <a:endParaRPr lang="en-US" sz="3600" u="sng" dirty="0" smtClean="0"/>
          </a:p>
          <a:p>
            <a:pPr marL="274320" indent="-274320" algn="ctr" fontAlgn="auto">
              <a:spcAft>
                <a:spcPts val="0"/>
              </a:spcAft>
              <a:buClr>
                <a:schemeClr val="accent3"/>
              </a:buClr>
              <a:buFont typeface="Wingdings 2"/>
              <a:buNone/>
              <a:defRPr/>
            </a:pPr>
            <a:endParaRPr lang="en-IN" sz="3600" dirty="0"/>
          </a:p>
        </p:txBody>
      </p:sp>
    </p:spTree>
  </p:cSld>
  <p:clrMapOvr>
    <a:masterClrMapping/>
  </p:clrMapOvr>
  <p:transition>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676400"/>
          </a:xfrm>
        </p:spPr>
        <p:txBody>
          <a:bodyPr>
            <a:normAutofit fontScale="90000"/>
          </a:bodyPr>
          <a:lstStyle/>
          <a:p>
            <a:pPr algn="ctr" fontAlgn="auto">
              <a:spcAft>
                <a:spcPts val="0"/>
              </a:spcAft>
              <a:defRPr/>
            </a:pPr>
            <a:r>
              <a:rPr lang="en-IN" sz="4400" b="1" dirty="0" smtClean="0"/>
              <a:t/>
            </a:r>
            <a:br>
              <a:rPr lang="en-IN" sz="4400" b="1" dirty="0" smtClean="0"/>
            </a:br>
            <a:r>
              <a:rPr lang="en-IN" sz="4400" b="1" dirty="0" smtClean="0"/>
              <a:t/>
            </a:r>
            <a:br>
              <a:rPr lang="en-IN" sz="4400" b="1" dirty="0" smtClean="0"/>
            </a:br>
            <a:r>
              <a:rPr lang="en-IN" sz="4400" b="1" dirty="0" smtClean="0"/>
              <a:t>Step One : One Minute Goal Setting </a:t>
            </a:r>
            <a:r>
              <a:rPr lang="en-IN" sz="5400" b="1" dirty="0" smtClean="0"/>
              <a:t/>
            </a:r>
            <a:br>
              <a:rPr lang="en-IN" sz="5400" b="1" dirty="0" smtClean="0"/>
            </a:br>
            <a:endParaRPr lang="en-IN" dirty="0"/>
          </a:p>
        </p:txBody>
      </p:sp>
      <p:sp>
        <p:nvSpPr>
          <p:cNvPr id="3" name="Content Placeholder 2"/>
          <p:cNvSpPr>
            <a:spLocks noGrp="1"/>
          </p:cNvSpPr>
          <p:nvPr>
            <p:ph idx="1"/>
          </p:nvPr>
        </p:nvSpPr>
        <p:spPr>
          <a:xfrm>
            <a:off x="457200" y="1524000"/>
            <a:ext cx="8229600" cy="5029200"/>
          </a:xfrm>
        </p:spPr>
        <p:txBody>
          <a:bodyPr>
            <a:normAutofit fontScale="92500"/>
          </a:bodyPr>
          <a:lstStyle/>
          <a:p>
            <a:pPr marL="274320" indent="-274320" fontAlgn="auto">
              <a:spcAft>
                <a:spcPts val="0"/>
              </a:spcAft>
              <a:buClr>
                <a:schemeClr val="accent3"/>
              </a:buClr>
              <a:buFont typeface="Wingdings 2"/>
              <a:buChar char=""/>
              <a:defRPr/>
            </a:pPr>
            <a:endParaRPr lang="en-IN" sz="2800" b="1" dirty="0" smtClean="0"/>
          </a:p>
          <a:p>
            <a:pPr marL="274320" indent="-274320" algn="ctr" fontAlgn="auto">
              <a:spcAft>
                <a:spcPts val="0"/>
              </a:spcAft>
              <a:buClr>
                <a:schemeClr val="accent3"/>
              </a:buClr>
              <a:buFont typeface="Wingdings 2"/>
              <a:buNone/>
              <a:defRPr/>
            </a:pPr>
            <a:r>
              <a:rPr lang="en-IN" sz="2800" b="1" dirty="0" smtClean="0"/>
              <a:t>     “Little time equals big results” </a:t>
            </a:r>
          </a:p>
          <a:p>
            <a:pPr marL="274320" indent="-274320" algn="ctr" fontAlgn="auto">
              <a:spcAft>
                <a:spcPts val="0"/>
              </a:spcAft>
              <a:buClr>
                <a:schemeClr val="accent3"/>
              </a:buClr>
              <a:buFont typeface="Wingdings 2"/>
              <a:buNone/>
              <a:defRPr/>
            </a:pPr>
            <a:endParaRPr lang="en-IN" sz="2800" b="1" dirty="0" smtClean="0"/>
          </a:p>
          <a:p>
            <a:pPr marL="274320" indent="-274320" algn="just" fontAlgn="auto">
              <a:spcAft>
                <a:spcPts val="0"/>
              </a:spcAft>
              <a:buClr>
                <a:schemeClr val="accent3"/>
              </a:buClr>
              <a:buFont typeface="Wingdings 2"/>
              <a:buNone/>
              <a:defRPr/>
            </a:pPr>
            <a:r>
              <a:rPr lang="en-IN" sz="2800" dirty="0" smtClean="0"/>
              <a:t>    </a:t>
            </a:r>
            <a:r>
              <a:rPr lang="en-IN" dirty="0" smtClean="0"/>
              <a:t>This book describes an effective way to manage people in a little amount of time. This book discusses a method of three steps that anyone can use to communicate and manage people successfully. This method can help people stay motivated to work harder. It guides you to become your own manager and make decisions for yourself.</a:t>
            </a:r>
          </a:p>
          <a:p>
            <a:pPr marL="274320" indent="-274320" algn="just" fontAlgn="auto">
              <a:spcAft>
                <a:spcPts val="0"/>
              </a:spcAft>
              <a:buClr>
                <a:schemeClr val="accent3"/>
              </a:buClr>
              <a:buFont typeface="Wingdings 2"/>
              <a:buNone/>
              <a:defRPr/>
            </a:pPr>
            <a:endParaRPr lang="en-IN" sz="2800" dirty="0" smtClean="0"/>
          </a:p>
          <a:p>
            <a:pPr marL="274320" indent="-274320" algn="just" fontAlgn="auto">
              <a:spcAft>
                <a:spcPts val="0"/>
              </a:spcAft>
              <a:buClr>
                <a:schemeClr val="accent3"/>
              </a:buClr>
              <a:buFont typeface="Wingdings 2"/>
              <a:buNone/>
              <a:defRPr/>
            </a:pPr>
            <a:r>
              <a:rPr lang="en-IN" b="1" dirty="0" smtClean="0"/>
              <a:t> “The best minute I spend is the one I invest in people”</a:t>
            </a:r>
          </a:p>
          <a:p>
            <a:pPr marL="274320" indent="-274320" algn="just" fontAlgn="auto">
              <a:spcAft>
                <a:spcPts val="0"/>
              </a:spcAft>
              <a:buClr>
                <a:schemeClr val="accent3"/>
              </a:buClr>
              <a:buFont typeface="Wingdings 2"/>
              <a:buChar char=""/>
              <a:defRPr/>
            </a:pPr>
            <a:endParaRPr lang="en-IN" sz="2800" dirty="0"/>
          </a:p>
        </p:txBody>
      </p:sp>
    </p:spTree>
  </p:cSld>
  <p:clrMapOvr>
    <a:masterClrMapping/>
  </p:clrMapOvr>
  <p:transition>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457200" y="685800"/>
            <a:ext cx="8229600" cy="5638800"/>
          </a:xfrm>
        </p:spPr>
        <p:txBody>
          <a:bodyPr/>
          <a:lstStyle/>
          <a:p>
            <a:pPr>
              <a:buFont typeface="Wingdings 2" pitchFamily="18" charset="2"/>
              <a:buNone/>
            </a:pPr>
            <a:endParaRPr lang="en-IN" sz="2800" smtClean="0"/>
          </a:p>
          <a:p>
            <a:pPr algn="just"/>
            <a:r>
              <a:rPr lang="en-IN" sz="2800" smtClean="0"/>
              <a:t>One minute goal setting requires you to write down your goals before trying to achieve them.</a:t>
            </a:r>
          </a:p>
          <a:p>
            <a:pPr algn="just"/>
            <a:r>
              <a:rPr lang="en-IN" sz="2800" smtClean="0"/>
              <a:t> The goals should be no more than 250 words so that you are able to read it in one minute. </a:t>
            </a:r>
          </a:p>
          <a:p>
            <a:pPr algn="just"/>
            <a:r>
              <a:rPr lang="en-IN" sz="2800" smtClean="0"/>
              <a:t>Writing down your goals and expectations allows both the manger/teacher and employee/student to understand what is expected of them. </a:t>
            </a:r>
          </a:p>
          <a:p>
            <a:pPr algn="just"/>
            <a:r>
              <a:rPr lang="en-IN" sz="2800" smtClean="0"/>
              <a:t>More time should be spent with a person at the beginning of a new responsibility because you are trying to train this person to do the task successfully. </a:t>
            </a:r>
          </a:p>
          <a:p>
            <a:endParaRPr lang="en-IN" smtClean="0"/>
          </a:p>
        </p:txBody>
      </p:sp>
    </p:spTree>
  </p:cSld>
  <p:clrMapOvr>
    <a:masterClrMapping/>
  </p:clrMapOvr>
  <p:transition>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457200" y="1371600"/>
            <a:ext cx="8229600" cy="4953000"/>
          </a:xfrm>
        </p:spPr>
        <p:txBody>
          <a:bodyPr/>
          <a:lstStyle/>
          <a:p>
            <a:pPr algn="just"/>
            <a:r>
              <a:rPr lang="en-IN" sz="2800" smtClean="0"/>
              <a:t>Agree on your goals. </a:t>
            </a:r>
          </a:p>
          <a:p>
            <a:pPr algn="just"/>
            <a:r>
              <a:rPr lang="en-IN" sz="2800" smtClean="0"/>
              <a:t>See what good behaviour looks like. </a:t>
            </a:r>
          </a:p>
          <a:p>
            <a:pPr algn="just"/>
            <a:r>
              <a:rPr lang="en-IN" sz="2800" smtClean="0"/>
              <a:t>Write out each of your goals on a single sheet of paper using less than 250 words. </a:t>
            </a:r>
          </a:p>
          <a:p>
            <a:pPr algn="just"/>
            <a:r>
              <a:rPr lang="en-IN" sz="2800" smtClean="0"/>
              <a:t>Read and re-read each goal, which requires only a minute or so each time you do it. </a:t>
            </a:r>
          </a:p>
          <a:p>
            <a:pPr algn="just"/>
            <a:r>
              <a:rPr lang="en-IN" sz="2800" smtClean="0"/>
              <a:t>Take a minute every once in a while out of your day to look at your performance, and See whether or not your behaviour matches your goal.</a:t>
            </a:r>
          </a:p>
          <a:p>
            <a:endParaRPr lang="en-IN" smtClean="0"/>
          </a:p>
        </p:txBody>
      </p:sp>
    </p:spTree>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81000" y="228600"/>
            <a:ext cx="8229600" cy="1143000"/>
          </a:xfrm>
        </p:spPr>
        <p:txBody>
          <a:bodyPr/>
          <a:lstStyle/>
          <a:p>
            <a:pPr algn="ctr"/>
            <a:r>
              <a:rPr lang="en-IN" sz="4400" b="1" smtClean="0"/>
              <a:t>Step Two: One Minute Praising</a:t>
            </a:r>
            <a:endParaRPr lang="en-IN" sz="4400" smtClean="0"/>
          </a:p>
        </p:txBody>
      </p:sp>
      <p:sp>
        <p:nvSpPr>
          <p:cNvPr id="9219" name="Content Placeholder 2"/>
          <p:cNvSpPr>
            <a:spLocks noGrp="1"/>
          </p:cNvSpPr>
          <p:nvPr>
            <p:ph idx="1"/>
          </p:nvPr>
        </p:nvSpPr>
        <p:spPr>
          <a:xfrm>
            <a:off x="457200" y="1828800"/>
            <a:ext cx="8229600" cy="4495800"/>
          </a:xfrm>
        </p:spPr>
        <p:txBody>
          <a:bodyPr/>
          <a:lstStyle/>
          <a:p>
            <a:pPr algn="just">
              <a:buFont typeface="Wingdings 2" pitchFamily="18" charset="2"/>
              <a:buNone/>
            </a:pPr>
            <a:r>
              <a:rPr lang="en-IN" sz="3200" smtClean="0"/>
              <a:t>  </a:t>
            </a:r>
            <a:r>
              <a:rPr lang="en-IN" smtClean="0"/>
              <a:t>One minute praising requires the manager to give crystal-clear feedback to their employees. The manager/teacher catches the employee/student doing something right and praises them immediately. Also, make friendly contact with that person to let them know you are proud of their behaviour. Always let them know what they did right so they will repeat the desired behaviour. It is important to be consistent when praising a person. The more consistent then the higher the organization.</a:t>
            </a:r>
          </a:p>
          <a:p>
            <a:pPr algn="just">
              <a:buFont typeface="Wingdings 2" pitchFamily="18" charset="2"/>
              <a:buNone/>
            </a:pPr>
            <a:endParaRPr lang="en-IN" sz="3200" smtClean="0"/>
          </a:p>
        </p:txBody>
      </p:sp>
    </p:spTree>
  </p:cSld>
  <p:clrMapOvr>
    <a:masterClrMapping/>
  </p:clrMapOvr>
  <p:transition>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92500" lnSpcReduction="10000"/>
          </a:bodyPr>
          <a:lstStyle/>
          <a:p>
            <a:pPr marL="274320" indent="-274320" algn="just" fontAlgn="auto">
              <a:spcAft>
                <a:spcPts val="0"/>
              </a:spcAft>
              <a:buClr>
                <a:schemeClr val="accent3"/>
              </a:buClr>
              <a:buFont typeface="Wingdings 2"/>
              <a:buChar char=""/>
              <a:defRPr/>
            </a:pPr>
            <a:r>
              <a:rPr lang="en-IN" sz="2800" dirty="0" smtClean="0"/>
              <a:t>Tell people up front that you are going to let them know how they are doing. </a:t>
            </a:r>
          </a:p>
          <a:p>
            <a:pPr marL="274320" indent="-274320" algn="just" fontAlgn="auto">
              <a:spcAft>
                <a:spcPts val="0"/>
              </a:spcAft>
              <a:buClr>
                <a:schemeClr val="accent3"/>
              </a:buClr>
              <a:buFont typeface="Wingdings 2"/>
              <a:buChar char=""/>
              <a:defRPr/>
            </a:pPr>
            <a:r>
              <a:rPr lang="en-IN" sz="2800" dirty="0" smtClean="0"/>
              <a:t>Praise people immediately. </a:t>
            </a:r>
          </a:p>
          <a:p>
            <a:pPr marL="274320" indent="-274320" algn="just" fontAlgn="auto">
              <a:spcAft>
                <a:spcPts val="0"/>
              </a:spcAft>
              <a:buClr>
                <a:schemeClr val="accent3"/>
              </a:buClr>
              <a:buFont typeface="Wingdings 2"/>
              <a:buChar char=""/>
              <a:defRPr/>
            </a:pPr>
            <a:r>
              <a:rPr lang="en-IN" sz="2800" dirty="0" smtClean="0"/>
              <a:t>Tell people what they did right and be specific. </a:t>
            </a:r>
          </a:p>
          <a:p>
            <a:pPr marL="274320" indent="-274320" algn="just" fontAlgn="auto">
              <a:spcAft>
                <a:spcPts val="0"/>
              </a:spcAft>
              <a:buClr>
                <a:schemeClr val="accent3"/>
              </a:buClr>
              <a:buFont typeface="Wingdings 2"/>
              <a:buChar char=""/>
              <a:defRPr/>
            </a:pPr>
            <a:r>
              <a:rPr lang="en-IN" sz="2800" dirty="0" smtClean="0"/>
              <a:t>Tell people how good you feel about what they did right, and how it helps the organization and the other people who work there. </a:t>
            </a:r>
          </a:p>
          <a:p>
            <a:pPr marL="274320" indent="-274320" algn="just" fontAlgn="auto">
              <a:spcAft>
                <a:spcPts val="0"/>
              </a:spcAft>
              <a:buClr>
                <a:schemeClr val="accent3"/>
              </a:buClr>
              <a:buFont typeface="Wingdings 2"/>
              <a:buChar char=""/>
              <a:defRPr/>
            </a:pPr>
            <a:r>
              <a:rPr lang="en-IN" sz="2800" dirty="0" smtClean="0"/>
              <a:t>Stop for a moment of silence to let them “feel” how good you feel. </a:t>
            </a:r>
          </a:p>
          <a:p>
            <a:pPr marL="274320" indent="-274320" algn="just" fontAlgn="auto">
              <a:spcAft>
                <a:spcPts val="0"/>
              </a:spcAft>
              <a:buClr>
                <a:schemeClr val="accent3"/>
              </a:buClr>
              <a:buFont typeface="Wingdings 2"/>
              <a:buChar char=""/>
              <a:defRPr/>
            </a:pPr>
            <a:r>
              <a:rPr lang="en-IN" sz="2800" dirty="0" smtClean="0"/>
              <a:t>Encourage them to do more of the same. </a:t>
            </a:r>
          </a:p>
          <a:p>
            <a:pPr marL="274320" indent="-274320" algn="just" fontAlgn="auto">
              <a:spcAft>
                <a:spcPts val="0"/>
              </a:spcAft>
              <a:buClr>
                <a:schemeClr val="accent3"/>
              </a:buClr>
              <a:buFont typeface="Wingdings 2"/>
              <a:buChar char=""/>
              <a:defRPr/>
            </a:pPr>
            <a:r>
              <a:rPr lang="en-IN" sz="2800" dirty="0" smtClean="0"/>
              <a:t>Shake hands or touch people in a way that makes it clear that you support their success in the organization.</a:t>
            </a:r>
          </a:p>
          <a:p>
            <a:pPr marL="274320" indent="-274320" fontAlgn="auto">
              <a:spcAft>
                <a:spcPts val="0"/>
              </a:spcAft>
              <a:buClr>
                <a:schemeClr val="accent3"/>
              </a:buClr>
              <a:buFont typeface="Wingdings 2"/>
              <a:buChar char=""/>
              <a:defRPr/>
            </a:pPr>
            <a:endParaRPr lang="en-IN" dirty="0"/>
          </a:p>
        </p:txBody>
      </p:sp>
    </p:spTree>
  </p:cSld>
  <p:clrMapOvr>
    <a:masterClrMapping/>
  </p:clrMapOvr>
  <p:transition>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457200" y="838200"/>
            <a:ext cx="8229600" cy="5638800"/>
          </a:xfrm>
        </p:spPr>
        <p:txBody>
          <a:bodyPr/>
          <a:lstStyle/>
          <a:p>
            <a:pPr algn="just"/>
            <a:r>
              <a:rPr lang="en-IN" smtClean="0"/>
              <a:t>When an individual makes a mistake respond to the behaviour immediately. </a:t>
            </a:r>
          </a:p>
          <a:p>
            <a:pPr algn="just"/>
            <a:r>
              <a:rPr lang="en-IN" smtClean="0"/>
              <a:t>Let that person know that you are not happy with their behaviour. </a:t>
            </a:r>
          </a:p>
          <a:p>
            <a:pPr algn="just"/>
            <a:r>
              <a:rPr lang="en-IN" smtClean="0"/>
              <a:t>After letting them know what you are disappointed you need to express to them how important they are to the success of your company .</a:t>
            </a:r>
            <a:r>
              <a:rPr lang="en-IN" sz="2800" smtClean="0"/>
              <a:t> </a:t>
            </a:r>
          </a:p>
          <a:p>
            <a:pPr algn="just"/>
            <a:r>
              <a:rPr lang="en-IN" sz="2800" smtClean="0"/>
              <a:t> Never attack a person, only attack their behaviour. </a:t>
            </a:r>
          </a:p>
          <a:p>
            <a:pPr algn="just"/>
            <a:r>
              <a:rPr lang="en-IN" sz="2800" smtClean="0"/>
              <a:t>Also, once the reprimand is over then do not bring it back up unless that specific behaviour is displayed again. </a:t>
            </a:r>
          </a:p>
          <a:p>
            <a:pPr algn="just">
              <a:buFont typeface="Wingdings 2" pitchFamily="18" charset="2"/>
              <a:buNone/>
            </a:pPr>
            <a:endParaRPr lang="en-IN" smtClean="0"/>
          </a:p>
          <a:p>
            <a:pPr algn="just"/>
            <a:endParaRPr lang="en-IN" smtClean="0"/>
          </a:p>
        </p:txBody>
      </p:sp>
    </p:spTree>
  </p:cSld>
  <p:clrMapOvr>
    <a:masterClrMapping/>
  </p:clrMapOvr>
  <p:transition>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1447800" y="3505200"/>
            <a:ext cx="5943600" cy="2819400"/>
          </a:xfrm>
        </p:spPr>
        <p:txBody>
          <a:bodyPr/>
          <a:lstStyle/>
          <a:p>
            <a:pPr algn="just">
              <a:buFont typeface="Wingdings 2" pitchFamily="18" charset="2"/>
              <a:buNone/>
            </a:pPr>
            <a:r>
              <a:rPr lang="en-IN" sz="2400" smtClean="0"/>
              <a:t>      This step is crucial and  in two part.</a:t>
            </a:r>
          </a:p>
          <a:p>
            <a:pPr algn="just">
              <a:buFont typeface="Wingdings 2" pitchFamily="18" charset="2"/>
              <a:buNone/>
            </a:pPr>
            <a:r>
              <a:rPr lang="en-IN" sz="2400" smtClean="0"/>
              <a:t> ( first half minute and second half minute.)</a:t>
            </a:r>
          </a:p>
          <a:p>
            <a:endParaRPr lang="en-US" smtClean="0"/>
          </a:p>
        </p:txBody>
      </p:sp>
      <p:sp>
        <p:nvSpPr>
          <p:cNvPr id="4" name="Title 1"/>
          <p:cNvSpPr txBox="1">
            <a:spLocks/>
          </p:cNvSpPr>
          <p:nvPr/>
        </p:nvSpPr>
        <p:spPr>
          <a:xfrm>
            <a:off x="304800" y="1219200"/>
            <a:ext cx="8458200" cy="895350"/>
          </a:xfrm>
          <a:prstGeom prst="rect">
            <a:avLst/>
          </a:prstGeom>
        </p:spPr>
        <p:txBody>
          <a:bodyPr lIns="0" rIns="0" bIns="0" anchor="b"/>
          <a:lstStyle/>
          <a:p>
            <a:pPr fontAlgn="auto">
              <a:spcAft>
                <a:spcPts val="0"/>
              </a:spcAft>
              <a:defRPr/>
            </a:pPr>
            <a:r>
              <a:rPr lang="en-IN" sz="4800" b="1" dirty="0">
                <a:solidFill>
                  <a:schemeClr val="tx2"/>
                </a:solidFill>
                <a:latin typeface="+mj-lt"/>
                <a:ea typeface="+mj-ea"/>
                <a:cs typeface="+mj-cs"/>
              </a:rPr>
              <a:t>Step Three:</a:t>
            </a:r>
            <a:r>
              <a:rPr lang="en-US" sz="4400" b="1" dirty="0">
                <a:solidFill>
                  <a:schemeClr val="tx2"/>
                </a:solidFill>
                <a:latin typeface="+mj-lt"/>
                <a:ea typeface="+mj-ea"/>
                <a:cs typeface="+mj-cs"/>
              </a:rPr>
              <a:t>One Minute Reprimand </a:t>
            </a:r>
            <a:endParaRPr lang="en-IN" sz="4400" b="1" dirty="0">
              <a:solidFill>
                <a:schemeClr val="tx2"/>
              </a:solidFill>
              <a:latin typeface="+mj-lt"/>
              <a:ea typeface="+mj-ea"/>
              <a:cs typeface="+mj-cs"/>
            </a:endParaRPr>
          </a:p>
        </p:txBody>
      </p:sp>
    </p:spTree>
  </p:cSld>
  <p:clrMapOvr>
    <a:masterClrMapping/>
  </p:clrMapOvr>
  <p:transition>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533400" y="304800"/>
            <a:ext cx="8458200" cy="895350"/>
          </a:xfrm>
        </p:spPr>
        <p:txBody>
          <a:bodyPr/>
          <a:lstStyle/>
          <a:p>
            <a:r>
              <a:rPr lang="en-IN" sz="4800" b="1" smtClean="0"/>
              <a:t>Step Three:</a:t>
            </a:r>
            <a:r>
              <a:rPr lang="en-US" sz="4400" b="1" smtClean="0"/>
              <a:t>One Minute Reprimand </a:t>
            </a:r>
            <a:endParaRPr lang="en-IN" sz="4400" b="1" smtClean="0"/>
          </a:p>
        </p:txBody>
      </p:sp>
      <p:sp>
        <p:nvSpPr>
          <p:cNvPr id="13315" name="Content Placeholder 2"/>
          <p:cNvSpPr>
            <a:spLocks noGrp="1"/>
          </p:cNvSpPr>
          <p:nvPr>
            <p:ph idx="1"/>
          </p:nvPr>
        </p:nvSpPr>
        <p:spPr>
          <a:xfrm>
            <a:off x="457200" y="1828800"/>
            <a:ext cx="8305800" cy="4419600"/>
          </a:xfrm>
        </p:spPr>
        <p:txBody>
          <a:bodyPr/>
          <a:lstStyle/>
          <a:p>
            <a:pPr algn="ctr">
              <a:buFont typeface="Wingdings 2" pitchFamily="18" charset="2"/>
              <a:buNone/>
            </a:pPr>
            <a:r>
              <a:rPr lang="en-IN" sz="2400" b="1" smtClean="0"/>
              <a:t>In first half minute of reprimand ,</a:t>
            </a:r>
          </a:p>
          <a:p>
            <a:pPr algn="just">
              <a:buFont typeface="Wingdings 2" pitchFamily="18" charset="2"/>
              <a:buNone/>
            </a:pPr>
            <a:endParaRPr lang="en-IN" sz="2400" smtClean="0"/>
          </a:p>
          <a:p>
            <a:pPr algn="just"/>
            <a:r>
              <a:rPr lang="en-IN" smtClean="0"/>
              <a:t>Tell people beforehand that you are going to let them know how they are doing in no uncertain terms. </a:t>
            </a:r>
          </a:p>
          <a:p>
            <a:pPr algn="just"/>
            <a:r>
              <a:rPr lang="en-IN" smtClean="0"/>
              <a:t>Reprimand people immediately. </a:t>
            </a:r>
          </a:p>
          <a:p>
            <a:pPr algn="just"/>
            <a:r>
              <a:rPr lang="en-IN" smtClean="0"/>
              <a:t>Tell people what they did wrong and be specific. </a:t>
            </a:r>
          </a:p>
          <a:p>
            <a:pPr algn="just"/>
            <a:r>
              <a:rPr lang="en-IN" smtClean="0"/>
              <a:t>Tell people how you feel about what they did wrong-in no uncertain terms. </a:t>
            </a:r>
          </a:p>
          <a:p>
            <a:pPr algn="just"/>
            <a:r>
              <a:rPr lang="en-IN" smtClean="0"/>
              <a:t>Stop for a few seconds of uncomfortable silence let them feel what you feel.</a:t>
            </a:r>
          </a:p>
          <a:p>
            <a:pPr algn="just"/>
            <a:endParaRPr lang="en-IN" sz="2400" smtClean="0"/>
          </a:p>
        </p:txBody>
      </p:sp>
    </p:spTree>
  </p:cSld>
  <p:clrMapOvr>
    <a:masterClrMapping/>
  </p:clrMapOvr>
  <p:transition>
    <p:pull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205</TotalTime>
  <Words>859</Words>
  <Application>Microsoft Office PowerPoint</Application>
  <PresentationFormat>On-screen Show (4:3)</PresentationFormat>
  <Paragraphs>96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Constantia</vt:lpstr>
      <vt:lpstr>Arial</vt:lpstr>
      <vt:lpstr>Calibri</vt:lpstr>
      <vt:lpstr>Wingdings 2</vt:lpstr>
      <vt:lpstr>Algerian</vt:lpstr>
      <vt:lpstr>Bradley Hand ITC</vt:lpstr>
      <vt:lpstr>Flow</vt:lpstr>
      <vt:lpstr>THE ONE MINUTE MANAGER</vt:lpstr>
      <vt:lpstr>  Step One : One Minute Goal Setting  </vt:lpstr>
      <vt:lpstr>Slide 3</vt:lpstr>
      <vt:lpstr>Slide 4</vt:lpstr>
      <vt:lpstr>Step Two: One Minute Praising</vt:lpstr>
      <vt:lpstr>Slide 6</vt:lpstr>
      <vt:lpstr>Slide 7</vt:lpstr>
      <vt:lpstr>Slide 8</vt:lpstr>
      <vt:lpstr>Step Three:One Minute Reprimand </vt:lpstr>
      <vt:lpstr>Slide 10</vt:lpstr>
      <vt:lpstr>Tips for Effective Communication : </vt:lpstr>
      <vt:lpstr>It  only  takes a minute</vt:lpstr>
      <vt:lpstr>It  only  takes a minute</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ONE MINUTE MANAGER</dc:title>
  <dc:creator>RAJIV</dc:creator>
  <cp:lastModifiedBy>LENOVO</cp:lastModifiedBy>
  <cp:revision>42</cp:revision>
  <dcterms:created xsi:type="dcterms:W3CDTF">2006-08-16T00:00:00Z</dcterms:created>
  <dcterms:modified xsi:type="dcterms:W3CDTF">2017-04-26T13:36:29Z</dcterms:modified>
</cp:coreProperties>
</file>