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285" r:id="rId4"/>
    <p:sldId id="260" r:id="rId5"/>
    <p:sldId id="261" r:id="rId6"/>
    <p:sldId id="262" r:id="rId7"/>
    <p:sldId id="263" r:id="rId8"/>
    <p:sldId id="287" r:id="rId9"/>
    <p:sldId id="264" r:id="rId10"/>
    <p:sldId id="265" r:id="rId11"/>
    <p:sldId id="266" r:id="rId12"/>
    <p:sldId id="267" r:id="rId13"/>
    <p:sldId id="283" r:id="rId14"/>
    <p:sldId id="268" r:id="rId15"/>
    <p:sldId id="288" r:id="rId16"/>
    <p:sldId id="289" r:id="rId17"/>
    <p:sldId id="290" r:id="rId18"/>
    <p:sldId id="291" r:id="rId19"/>
    <p:sldId id="292" r:id="rId20"/>
    <p:sldId id="293" r:id="rId21"/>
    <p:sldId id="302" r:id="rId22"/>
    <p:sldId id="301" r:id="rId23"/>
    <p:sldId id="303" r:id="rId24"/>
    <p:sldId id="305" r:id="rId25"/>
    <p:sldId id="282" r:id="rId26"/>
    <p:sldId id="257" r:id="rId27"/>
    <p:sldId id="258" r:id="rId28"/>
    <p:sldId id="304" r:id="rId29"/>
    <p:sldId id="306" r:id="rId30"/>
    <p:sldId id="307" r:id="rId31"/>
    <p:sldId id="308" r:id="rId32"/>
    <p:sldId id="309" r:id="rId33"/>
    <p:sldId id="310" r:id="rId34"/>
    <p:sldId id="311" r:id="rId35"/>
    <p:sldId id="312" r:id="rId36"/>
    <p:sldId id="313" r:id="rId37"/>
    <p:sldId id="314" r:id="rId38"/>
    <p:sldId id="315" r:id="rId39"/>
    <p:sldId id="316" r:id="rId40"/>
    <p:sldId id="317" r:id="rId41"/>
    <p:sldId id="318" r:id="rId42"/>
    <p:sldId id="319" r:id="rId43"/>
    <p:sldId id="320" r:id="rId44"/>
    <p:sldId id="321" r:id="rId45"/>
    <p:sldId id="322" r:id="rId46"/>
    <p:sldId id="323" r:id="rId47"/>
    <p:sldId id="300"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72" d="100"/>
          <a:sy n="72" d="100"/>
        </p:scale>
        <p:origin x="576"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85C60C-3F0D-4115-B44C-BE00944C73CB}" type="datetimeFigureOut">
              <a:rPr lang="en-US" smtClean="0"/>
              <a:pPr/>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BAA114-17F6-4E0D-BBE6-B8EF0F3D9BE3}" type="slidenum">
              <a:rPr lang="en-US" smtClean="0"/>
              <a:pPr/>
              <a:t>‹#›</a:t>
            </a:fld>
            <a:endParaRPr lang="en-US"/>
          </a:p>
        </p:txBody>
      </p:sp>
    </p:spTree>
    <p:extLst>
      <p:ext uri="{BB962C8B-B14F-4D97-AF65-F5344CB8AC3E}">
        <p14:creationId xmlns:p14="http://schemas.microsoft.com/office/powerpoint/2010/main" val="2350427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85C60C-3F0D-4115-B44C-BE00944C73CB}" type="datetimeFigureOut">
              <a:rPr lang="en-US" smtClean="0"/>
              <a:pPr/>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BAA114-17F6-4E0D-BBE6-B8EF0F3D9BE3}" type="slidenum">
              <a:rPr lang="en-US" smtClean="0"/>
              <a:pPr/>
              <a:t>‹#›</a:t>
            </a:fld>
            <a:endParaRPr lang="en-US"/>
          </a:p>
        </p:txBody>
      </p:sp>
    </p:spTree>
    <p:extLst>
      <p:ext uri="{BB962C8B-B14F-4D97-AF65-F5344CB8AC3E}">
        <p14:creationId xmlns:p14="http://schemas.microsoft.com/office/powerpoint/2010/main" val="4219006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85C60C-3F0D-4115-B44C-BE00944C73CB}" type="datetimeFigureOut">
              <a:rPr lang="en-US" smtClean="0"/>
              <a:pPr/>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BAA114-17F6-4E0D-BBE6-B8EF0F3D9BE3}" type="slidenum">
              <a:rPr lang="en-US" smtClean="0"/>
              <a:pPr/>
              <a:t>‹#›</a:t>
            </a:fld>
            <a:endParaRPr lang="en-US"/>
          </a:p>
        </p:txBody>
      </p:sp>
    </p:spTree>
    <p:extLst>
      <p:ext uri="{BB962C8B-B14F-4D97-AF65-F5344CB8AC3E}">
        <p14:creationId xmlns:p14="http://schemas.microsoft.com/office/powerpoint/2010/main" val="2490725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85C60C-3F0D-4115-B44C-BE00944C73CB}" type="datetimeFigureOut">
              <a:rPr lang="en-US" smtClean="0"/>
              <a:pPr/>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BAA114-17F6-4E0D-BBE6-B8EF0F3D9BE3}" type="slidenum">
              <a:rPr lang="en-US" smtClean="0"/>
              <a:pPr/>
              <a:t>‹#›</a:t>
            </a:fld>
            <a:endParaRPr lang="en-US"/>
          </a:p>
        </p:txBody>
      </p:sp>
    </p:spTree>
    <p:extLst>
      <p:ext uri="{BB962C8B-B14F-4D97-AF65-F5344CB8AC3E}">
        <p14:creationId xmlns:p14="http://schemas.microsoft.com/office/powerpoint/2010/main" val="2684421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85C60C-3F0D-4115-B44C-BE00944C73CB}" type="datetimeFigureOut">
              <a:rPr lang="en-US" smtClean="0"/>
              <a:pPr/>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BAA114-17F6-4E0D-BBE6-B8EF0F3D9BE3}" type="slidenum">
              <a:rPr lang="en-US" smtClean="0"/>
              <a:pPr/>
              <a:t>‹#›</a:t>
            </a:fld>
            <a:endParaRPr lang="en-US"/>
          </a:p>
        </p:txBody>
      </p:sp>
    </p:spTree>
    <p:extLst>
      <p:ext uri="{BB962C8B-B14F-4D97-AF65-F5344CB8AC3E}">
        <p14:creationId xmlns:p14="http://schemas.microsoft.com/office/powerpoint/2010/main" val="837491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85C60C-3F0D-4115-B44C-BE00944C73CB}" type="datetimeFigureOut">
              <a:rPr lang="en-US" smtClean="0"/>
              <a:pPr/>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BAA114-17F6-4E0D-BBE6-B8EF0F3D9BE3}" type="slidenum">
              <a:rPr lang="en-US" smtClean="0"/>
              <a:pPr/>
              <a:t>‹#›</a:t>
            </a:fld>
            <a:endParaRPr lang="en-US"/>
          </a:p>
        </p:txBody>
      </p:sp>
    </p:spTree>
    <p:extLst>
      <p:ext uri="{BB962C8B-B14F-4D97-AF65-F5344CB8AC3E}">
        <p14:creationId xmlns:p14="http://schemas.microsoft.com/office/powerpoint/2010/main" val="555967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85C60C-3F0D-4115-B44C-BE00944C73CB}" type="datetimeFigureOut">
              <a:rPr lang="en-US" smtClean="0"/>
              <a:pPr/>
              <a:t>10/12/2021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BAA114-17F6-4E0D-BBE6-B8EF0F3D9BE3}" type="slidenum">
              <a:rPr lang="en-US" smtClean="0"/>
              <a:pPr/>
              <a:t>‹#›</a:t>
            </a:fld>
            <a:endParaRPr lang="en-US"/>
          </a:p>
        </p:txBody>
      </p:sp>
    </p:spTree>
    <p:extLst>
      <p:ext uri="{BB962C8B-B14F-4D97-AF65-F5344CB8AC3E}">
        <p14:creationId xmlns:p14="http://schemas.microsoft.com/office/powerpoint/2010/main" val="3125139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85C60C-3F0D-4115-B44C-BE00944C73CB}" type="datetimeFigureOut">
              <a:rPr lang="en-US" smtClean="0"/>
              <a:pPr/>
              <a:t>10/12/2021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BAA114-17F6-4E0D-BBE6-B8EF0F3D9BE3}" type="slidenum">
              <a:rPr lang="en-US" smtClean="0"/>
              <a:pPr/>
              <a:t>‹#›</a:t>
            </a:fld>
            <a:endParaRPr lang="en-US"/>
          </a:p>
        </p:txBody>
      </p:sp>
    </p:spTree>
    <p:extLst>
      <p:ext uri="{BB962C8B-B14F-4D97-AF65-F5344CB8AC3E}">
        <p14:creationId xmlns:p14="http://schemas.microsoft.com/office/powerpoint/2010/main" val="2061721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85C60C-3F0D-4115-B44C-BE00944C73CB}" type="datetimeFigureOut">
              <a:rPr lang="en-US" smtClean="0"/>
              <a:pPr/>
              <a:t>10/12/2021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BAA114-17F6-4E0D-BBE6-B8EF0F3D9BE3}" type="slidenum">
              <a:rPr lang="en-US" smtClean="0"/>
              <a:pPr/>
              <a:t>‹#›</a:t>
            </a:fld>
            <a:endParaRPr lang="en-US"/>
          </a:p>
        </p:txBody>
      </p:sp>
    </p:spTree>
    <p:extLst>
      <p:ext uri="{BB962C8B-B14F-4D97-AF65-F5344CB8AC3E}">
        <p14:creationId xmlns:p14="http://schemas.microsoft.com/office/powerpoint/2010/main" val="3230788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85C60C-3F0D-4115-B44C-BE00944C73CB}" type="datetimeFigureOut">
              <a:rPr lang="en-US" smtClean="0"/>
              <a:pPr/>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BAA114-17F6-4E0D-BBE6-B8EF0F3D9BE3}" type="slidenum">
              <a:rPr lang="en-US" smtClean="0"/>
              <a:pPr/>
              <a:t>‹#›</a:t>
            </a:fld>
            <a:endParaRPr lang="en-US"/>
          </a:p>
        </p:txBody>
      </p:sp>
    </p:spTree>
    <p:extLst>
      <p:ext uri="{BB962C8B-B14F-4D97-AF65-F5344CB8AC3E}">
        <p14:creationId xmlns:p14="http://schemas.microsoft.com/office/powerpoint/2010/main" val="2029612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85C60C-3F0D-4115-B44C-BE00944C73CB}" type="datetimeFigureOut">
              <a:rPr lang="en-US" smtClean="0"/>
              <a:pPr/>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BAA114-17F6-4E0D-BBE6-B8EF0F3D9BE3}" type="slidenum">
              <a:rPr lang="en-US" smtClean="0"/>
              <a:pPr/>
              <a:t>‹#›</a:t>
            </a:fld>
            <a:endParaRPr lang="en-US"/>
          </a:p>
        </p:txBody>
      </p:sp>
    </p:spTree>
    <p:extLst>
      <p:ext uri="{BB962C8B-B14F-4D97-AF65-F5344CB8AC3E}">
        <p14:creationId xmlns:p14="http://schemas.microsoft.com/office/powerpoint/2010/main" val="3767286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85C60C-3F0D-4115-B44C-BE00944C73CB}" type="datetimeFigureOut">
              <a:rPr lang="en-US" smtClean="0"/>
              <a:pPr/>
              <a:t>10/12/2021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BAA114-17F6-4E0D-BBE6-B8EF0F3D9BE3}" type="slidenum">
              <a:rPr lang="en-US" smtClean="0"/>
              <a:pPr/>
              <a:t>‹#›</a:t>
            </a:fld>
            <a:endParaRPr lang="en-US"/>
          </a:p>
        </p:txBody>
      </p:sp>
    </p:spTree>
    <p:extLst>
      <p:ext uri="{BB962C8B-B14F-4D97-AF65-F5344CB8AC3E}">
        <p14:creationId xmlns:p14="http://schemas.microsoft.com/office/powerpoint/2010/main" val="936214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MapReduce</a:t>
            </a:r>
          </a:p>
        </p:txBody>
      </p:sp>
      <p:sp>
        <p:nvSpPr>
          <p:cNvPr id="3" name="Subtitle 2"/>
          <p:cNvSpPr>
            <a:spLocks noGrp="1"/>
          </p:cNvSpPr>
          <p:nvPr>
            <p:ph type="subTitle" idx="1"/>
          </p:nvPr>
        </p:nvSpPr>
        <p:spPr/>
        <p:txBody>
          <a:bodyPr/>
          <a:lstStyle/>
          <a:p>
            <a:endParaRPr lang="en-US" dirty="0"/>
          </a:p>
        </p:txBody>
      </p:sp>
      <p:pic>
        <p:nvPicPr>
          <p:cNvPr id="4" name="Picture 3">
            <a:extLst>
              <a:ext uri="{FF2B5EF4-FFF2-40B4-BE49-F238E27FC236}">
                <a16:creationId xmlns:a16="http://schemas.microsoft.com/office/drawing/2014/main" id="{B0E81B89-7ABE-4153-B414-75ECDB4E9255}"/>
              </a:ext>
            </a:extLst>
          </p:cNvPr>
          <p:cNvPicPr>
            <a:picLocks noChangeAspect="1"/>
          </p:cNvPicPr>
          <p:nvPr/>
        </p:nvPicPr>
        <p:blipFill>
          <a:blip r:embed="rId2"/>
          <a:stretch>
            <a:fillRect/>
          </a:stretch>
        </p:blipFill>
        <p:spPr>
          <a:xfrm>
            <a:off x="1007165" y="1933575"/>
            <a:ext cx="10230678" cy="4414216"/>
          </a:xfrm>
          <a:prstGeom prst="rect">
            <a:avLst/>
          </a:prstGeom>
        </p:spPr>
      </p:pic>
      <p:sp>
        <p:nvSpPr>
          <p:cNvPr id="5" name="Rectangle 4">
            <a:extLst>
              <a:ext uri="{FF2B5EF4-FFF2-40B4-BE49-F238E27FC236}">
                <a16:creationId xmlns:a16="http://schemas.microsoft.com/office/drawing/2014/main" id="{D98C5C6A-E6AE-42EC-93AE-2C85EAAD0031}"/>
              </a:ext>
            </a:extLst>
          </p:cNvPr>
          <p:cNvSpPr/>
          <p:nvPr/>
        </p:nvSpPr>
        <p:spPr>
          <a:xfrm>
            <a:off x="2026754" y="893763"/>
            <a:ext cx="81915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CHAPTER 1: ADVANCE MAP-REDUCE</a:t>
            </a:r>
            <a:endParaRPr lang="en-IN" sz="2800" dirty="0"/>
          </a:p>
        </p:txBody>
      </p:sp>
    </p:spTree>
    <p:extLst>
      <p:ext uri="{BB962C8B-B14F-4D97-AF65-F5344CB8AC3E}">
        <p14:creationId xmlns:p14="http://schemas.microsoft.com/office/powerpoint/2010/main" val="3893793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 The Mapper</a:t>
            </a:r>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cstate="print"/>
          <a:stretch>
            <a:fillRect/>
          </a:stretch>
        </p:blipFill>
        <p:spPr>
          <a:xfrm>
            <a:off x="838200" y="1825625"/>
            <a:ext cx="10515600" cy="4715536"/>
          </a:xfrm>
          <a:prstGeom prst="rect">
            <a:avLst/>
          </a:prstGeom>
        </p:spPr>
      </p:pic>
    </p:spTree>
    <p:extLst>
      <p:ext uri="{BB962C8B-B14F-4D97-AF65-F5344CB8AC3E}">
        <p14:creationId xmlns:p14="http://schemas.microsoft.com/office/powerpoint/2010/main" val="2872679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 The Mapper</a:t>
            </a:r>
          </a:p>
        </p:txBody>
      </p:sp>
      <p:pic>
        <p:nvPicPr>
          <p:cNvPr id="4" name="Content Placeholder 3"/>
          <p:cNvPicPr>
            <a:picLocks noGrp="1" noChangeAspect="1"/>
          </p:cNvPicPr>
          <p:nvPr>
            <p:ph idx="1"/>
          </p:nvPr>
        </p:nvPicPr>
        <p:blipFill>
          <a:blip r:embed="rId2" cstate="print"/>
          <a:stretch>
            <a:fillRect/>
          </a:stretch>
        </p:blipFill>
        <p:spPr>
          <a:xfrm>
            <a:off x="838200" y="2290454"/>
            <a:ext cx="10515600" cy="3421680"/>
          </a:xfrm>
          <a:prstGeom prst="rect">
            <a:avLst/>
          </a:prstGeom>
        </p:spPr>
      </p:pic>
    </p:spTree>
    <p:extLst>
      <p:ext uri="{BB962C8B-B14F-4D97-AF65-F5344CB8AC3E}">
        <p14:creationId xmlns:p14="http://schemas.microsoft.com/office/powerpoint/2010/main" val="2545037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 The Reducer</a:t>
            </a:r>
          </a:p>
        </p:txBody>
      </p:sp>
      <p:pic>
        <p:nvPicPr>
          <p:cNvPr id="5" name="Picture 4"/>
          <p:cNvPicPr>
            <a:picLocks noChangeAspect="1"/>
          </p:cNvPicPr>
          <p:nvPr/>
        </p:nvPicPr>
        <p:blipFill>
          <a:blip r:embed="rId2" cstate="print"/>
          <a:stretch>
            <a:fillRect/>
          </a:stretch>
        </p:blipFill>
        <p:spPr>
          <a:xfrm>
            <a:off x="838200" y="1621286"/>
            <a:ext cx="9822628" cy="5075324"/>
          </a:xfrm>
          <a:prstGeom prst="rect">
            <a:avLst/>
          </a:prstGeom>
        </p:spPr>
      </p:pic>
    </p:spTree>
    <p:extLst>
      <p:ext uri="{BB962C8B-B14F-4D97-AF65-F5344CB8AC3E}">
        <p14:creationId xmlns:p14="http://schemas.microsoft.com/office/powerpoint/2010/main" val="1935858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ltLang="zh-CN" dirty="0">
                <a:ea typeface="宋体" panose="02010600030101010101" pitchFamily="2" charset="-122"/>
              </a:rPr>
              <a:t>Diagram</a:t>
            </a:r>
            <a:endParaRPr lang="zh-CN" altLang="en-US" dirty="0">
              <a:ea typeface="宋体" panose="02010600030101010101" pitchFamily="2" charset="-122"/>
            </a:endParaRPr>
          </a:p>
        </p:txBody>
      </p:sp>
      <p:pic>
        <p:nvPicPr>
          <p:cNvPr id="12083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7401" y="1476376"/>
            <a:ext cx="8361363" cy="5381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2252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and Running a MapReduce Job</a:t>
            </a:r>
          </a:p>
        </p:txBody>
      </p:sp>
      <p:pic>
        <p:nvPicPr>
          <p:cNvPr id="3" name="Picture 2"/>
          <p:cNvPicPr>
            <a:picLocks noChangeAspect="1"/>
          </p:cNvPicPr>
          <p:nvPr/>
        </p:nvPicPr>
        <p:blipFill>
          <a:blip r:embed="rId2" cstate="print"/>
          <a:stretch>
            <a:fillRect/>
          </a:stretch>
        </p:blipFill>
        <p:spPr>
          <a:xfrm>
            <a:off x="974725" y="1690688"/>
            <a:ext cx="9886950" cy="4657725"/>
          </a:xfrm>
          <a:prstGeom prst="rect">
            <a:avLst/>
          </a:prstGeom>
        </p:spPr>
      </p:pic>
    </p:spTree>
    <p:extLst>
      <p:ext uri="{BB962C8B-B14F-4D97-AF65-F5344CB8AC3E}">
        <p14:creationId xmlns:p14="http://schemas.microsoft.com/office/powerpoint/2010/main" val="1791238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stretch>
            <a:fillRect/>
          </a:stretch>
        </p:blipFill>
        <p:spPr>
          <a:xfrm>
            <a:off x="3191068" y="365125"/>
            <a:ext cx="8162732" cy="6089463"/>
          </a:xfrm>
          <a:prstGeom prst="rect">
            <a:avLst/>
          </a:prstGeom>
        </p:spPr>
      </p:pic>
      <p:sp>
        <p:nvSpPr>
          <p:cNvPr id="2" name="Title 1"/>
          <p:cNvSpPr>
            <a:spLocks noGrp="1"/>
          </p:cNvSpPr>
          <p:nvPr>
            <p:ph type="title"/>
          </p:nvPr>
        </p:nvSpPr>
        <p:spPr>
          <a:xfrm>
            <a:off x="279399" y="365125"/>
            <a:ext cx="3045311" cy="2614743"/>
          </a:xfrm>
        </p:spPr>
        <p:txBody>
          <a:bodyPr/>
          <a:lstStyle/>
          <a:p>
            <a:r>
              <a:rPr lang="en-US" dirty="0"/>
              <a:t>The MapReduce Flow: The Mapper</a:t>
            </a:r>
          </a:p>
        </p:txBody>
      </p:sp>
    </p:spTree>
    <p:extLst>
      <p:ext uri="{BB962C8B-B14F-4D97-AF65-F5344CB8AC3E}">
        <p14:creationId xmlns:p14="http://schemas.microsoft.com/office/powerpoint/2010/main" val="1395438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3045311" cy="2614743"/>
          </a:xfrm>
        </p:spPr>
        <p:txBody>
          <a:bodyPr>
            <a:normAutofit fontScale="90000"/>
          </a:bodyPr>
          <a:lstStyle/>
          <a:p>
            <a:r>
              <a:rPr lang="en-US" dirty="0"/>
              <a:t>The MapReduce Flow: Shuffle and Sort</a:t>
            </a:r>
          </a:p>
        </p:txBody>
      </p:sp>
      <p:pic>
        <p:nvPicPr>
          <p:cNvPr id="5" name="Picture 4"/>
          <p:cNvPicPr>
            <a:picLocks noChangeAspect="1"/>
          </p:cNvPicPr>
          <p:nvPr/>
        </p:nvPicPr>
        <p:blipFill>
          <a:blip r:embed="rId2" cstate="print"/>
          <a:stretch>
            <a:fillRect/>
          </a:stretch>
        </p:blipFill>
        <p:spPr>
          <a:xfrm>
            <a:off x="3610562" y="855684"/>
            <a:ext cx="8468865" cy="5114809"/>
          </a:xfrm>
          <a:prstGeom prst="rect">
            <a:avLst/>
          </a:prstGeom>
        </p:spPr>
      </p:pic>
    </p:spTree>
    <p:extLst>
      <p:ext uri="{BB962C8B-B14F-4D97-AF65-F5344CB8AC3E}">
        <p14:creationId xmlns:p14="http://schemas.microsoft.com/office/powerpoint/2010/main" val="274609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201735"/>
            <a:ext cx="3045311" cy="2614743"/>
          </a:xfrm>
        </p:spPr>
        <p:txBody>
          <a:bodyPr/>
          <a:lstStyle/>
          <a:p>
            <a:r>
              <a:rPr lang="en-US" dirty="0"/>
              <a:t>The MapReduce Flow: The Reducer</a:t>
            </a:r>
          </a:p>
        </p:txBody>
      </p:sp>
      <p:pic>
        <p:nvPicPr>
          <p:cNvPr id="5" name="Picture 4"/>
          <p:cNvPicPr>
            <a:picLocks noChangeAspect="1"/>
          </p:cNvPicPr>
          <p:nvPr/>
        </p:nvPicPr>
        <p:blipFill>
          <a:blip r:embed="rId2" cstate="print"/>
          <a:stretch>
            <a:fillRect/>
          </a:stretch>
        </p:blipFill>
        <p:spPr>
          <a:xfrm>
            <a:off x="3249630" y="1509106"/>
            <a:ext cx="8806762" cy="4790093"/>
          </a:xfrm>
          <a:prstGeom prst="rect">
            <a:avLst/>
          </a:prstGeom>
        </p:spPr>
      </p:pic>
    </p:spTree>
    <p:extLst>
      <p:ext uri="{BB962C8B-B14F-4D97-AF65-F5344CB8AC3E}">
        <p14:creationId xmlns:p14="http://schemas.microsoft.com/office/powerpoint/2010/main" val="888580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Our MapReduce Program: </a:t>
            </a:r>
            <a:r>
              <a:rPr lang="en-US" dirty="0" err="1"/>
              <a:t>WordCount</a:t>
            </a:r>
            <a:endParaRPr lang="en-US" dirty="0"/>
          </a:p>
        </p:txBody>
      </p:sp>
      <p:sp>
        <p:nvSpPr>
          <p:cNvPr id="3" name="Content Placeholder 2"/>
          <p:cNvSpPr>
            <a:spLocks noGrp="1"/>
          </p:cNvSpPr>
          <p:nvPr>
            <p:ph idx="1"/>
          </p:nvPr>
        </p:nvSpPr>
        <p:spPr>
          <a:xfrm>
            <a:off x="838200" y="1838325"/>
            <a:ext cx="10515600" cy="4351338"/>
          </a:xfrm>
        </p:spPr>
        <p:txBody>
          <a:bodyPr>
            <a:normAutofit/>
          </a:bodyPr>
          <a:lstStyle/>
          <a:p>
            <a:r>
              <a:rPr lang="en-US" b="1" dirty="0"/>
              <a:t>This consists of three portions </a:t>
            </a:r>
          </a:p>
          <a:p>
            <a:pPr lvl="1"/>
            <a:r>
              <a:rPr lang="en-US" dirty="0"/>
              <a:t>The driver Code – Code that runs on the client to configure and submit the job</a:t>
            </a:r>
          </a:p>
          <a:p>
            <a:pPr lvl="1"/>
            <a:r>
              <a:rPr lang="en-US" dirty="0"/>
              <a:t>The Mapper</a:t>
            </a:r>
          </a:p>
          <a:p>
            <a:pPr lvl="1"/>
            <a:r>
              <a:rPr lang="en-US" dirty="0"/>
              <a:t>The Reducer</a:t>
            </a:r>
          </a:p>
          <a:p>
            <a:endParaRPr lang="en-US" dirty="0"/>
          </a:p>
        </p:txBody>
      </p:sp>
    </p:spTree>
    <p:extLst>
      <p:ext uri="{BB962C8B-B14F-4D97-AF65-F5344CB8AC3E}">
        <p14:creationId xmlns:p14="http://schemas.microsoft.com/office/powerpoint/2010/main" val="363781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Standard Input Formats </a:t>
            </a:r>
          </a:p>
        </p:txBody>
      </p:sp>
      <p:pic>
        <p:nvPicPr>
          <p:cNvPr id="4" name="Content Placeholder 3"/>
          <p:cNvPicPr>
            <a:picLocks noGrp="1" noChangeAspect="1"/>
          </p:cNvPicPr>
          <p:nvPr>
            <p:ph idx="1"/>
          </p:nvPr>
        </p:nvPicPr>
        <p:blipFill>
          <a:blip r:embed="rId2" cstate="print"/>
          <a:stretch>
            <a:fillRect/>
          </a:stretch>
        </p:blipFill>
        <p:spPr>
          <a:xfrm>
            <a:off x="990600" y="1825624"/>
            <a:ext cx="9581167" cy="4829175"/>
          </a:xfrm>
          <a:prstGeom prst="rect">
            <a:avLst/>
          </a:prstGeom>
        </p:spPr>
      </p:pic>
    </p:spTree>
    <p:extLst>
      <p:ext uri="{BB962C8B-B14F-4D97-AF65-F5344CB8AC3E}">
        <p14:creationId xmlns:p14="http://schemas.microsoft.com/office/powerpoint/2010/main" val="324494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altLang="en-US"/>
              <a:t>Before MapReduce…</a:t>
            </a:r>
          </a:p>
        </p:txBody>
      </p:sp>
      <p:sp>
        <p:nvSpPr>
          <p:cNvPr id="3" name="Content Placeholder 2"/>
          <p:cNvSpPr>
            <a:spLocks noGrp="1"/>
          </p:cNvSpPr>
          <p:nvPr>
            <p:ph idx="1"/>
          </p:nvPr>
        </p:nvSpPr>
        <p:spPr>
          <a:xfrm>
            <a:off x="838200" y="1690688"/>
            <a:ext cx="10515600" cy="4786312"/>
          </a:xfrm>
        </p:spPr>
        <p:txBody>
          <a:bodyPr/>
          <a:lstStyle/>
          <a:p>
            <a:pPr eaLnBrk="1" hangingPunct="1"/>
            <a:r>
              <a:rPr lang="en-US" altLang="en-US" dirty="0"/>
              <a:t>Large scale data processing was difficult!</a:t>
            </a:r>
          </a:p>
          <a:p>
            <a:pPr lvl="1" eaLnBrk="1" hangingPunct="1"/>
            <a:r>
              <a:rPr lang="en-US" altLang="en-US" dirty="0"/>
              <a:t>Managing hundreds or thousands of processors</a:t>
            </a:r>
          </a:p>
          <a:p>
            <a:pPr lvl="1" eaLnBrk="1" hangingPunct="1"/>
            <a:r>
              <a:rPr lang="en-US" altLang="en-US" dirty="0"/>
              <a:t>Managing parallelization and distribution</a:t>
            </a:r>
          </a:p>
          <a:p>
            <a:pPr lvl="1" eaLnBrk="1" hangingPunct="1"/>
            <a:r>
              <a:rPr lang="en-US" altLang="en-US" dirty="0"/>
              <a:t>I/O Scheduling</a:t>
            </a:r>
          </a:p>
          <a:p>
            <a:pPr lvl="1" eaLnBrk="1" hangingPunct="1"/>
            <a:r>
              <a:rPr lang="en-US" altLang="en-US" dirty="0"/>
              <a:t>Status and monitoring</a:t>
            </a:r>
          </a:p>
          <a:p>
            <a:pPr lvl="1" eaLnBrk="1" hangingPunct="1"/>
            <a:r>
              <a:rPr lang="en-US" altLang="en-US" dirty="0"/>
              <a:t>Fault/crash tolerance</a:t>
            </a:r>
          </a:p>
          <a:p>
            <a:pPr eaLnBrk="1" hangingPunct="1"/>
            <a:r>
              <a:rPr lang="en-US" altLang="en-US" dirty="0"/>
              <a:t>MapReduce provides all of these, easily!</a:t>
            </a:r>
          </a:p>
          <a:p>
            <a:pPr algn="r" eaLnBrk="1" hangingPunct="1">
              <a:buFont typeface="Arial" panose="020B0604020202020204" pitchFamily="34" charset="0"/>
              <a:buNone/>
            </a:pPr>
            <a:endParaRPr lang="en-US" altLang="en-US" sz="1400" dirty="0"/>
          </a:p>
          <a:p>
            <a:pPr algn="r" eaLnBrk="1" hangingPunct="1">
              <a:buFont typeface="Arial" panose="020B0604020202020204" pitchFamily="34" charset="0"/>
              <a:buNone/>
            </a:pPr>
            <a:endParaRPr lang="en-US" altLang="en-US" sz="1400" dirty="0"/>
          </a:p>
          <a:p>
            <a:pPr algn="r" eaLnBrk="1" hangingPunct="1">
              <a:buFont typeface="Arial" panose="020B0604020202020204" pitchFamily="34" charset="0"/>
              <a:buNone/>
            </a:pPr>
            <a:endParaRPr lang="en-US" altLang="en-US" sz="1400" dirty="0"/>
          </a:p>
        </p:txBody>
      </p:sp>
    </p:spTree>
    <p:extLst>
      <p:ext uri="{BB962C8B-B14F-4D97-AF65-F5344CB8AC3E}">
        <p14:creationId xmlns:p14="http://schemas.microsoft.com/office/powerpoint/2010/main" val="426911257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Keys and Values	</a:t>
            </a:r>
          </a:p>
        </p:txBody>
      </p:sp>
      <p:sp>
        <p:nvSpPr>
          <p:cNvPr id="3" name="Content Placeholder 2"/>
          <p:cNvSpPr>
            <a:spLocks noGrp="1"/>
          </p:cNvSpPr>
          <p:nvPr>
            <p:ph idx="1"/>
          </p:nvPr>
        </p:nvSpPr>
        <p:spPr>
          <a:xfrm>
            <a:off x="838200" y="1825624"/>
            <a:ext cx="10515600" cy="4552315"/>
          </a:xfrm>
        </p:spPr>
        <p:txBody>
          <a:bodyPr>
            <a:normAutofit/>
          </a:bodyPr>
          <a:lstStyle/>
          <a:p>
            <a:r>
              <a:rPr lang="en-US" dirty="0"/>
              <a:t>Keys and Values Are Objects</a:t>
            </a:r>
          </a:p>
          <a:p>
            <a:r>
              <a:rPr lang="en-US" dirty="0"/>
              <a:t>Values are objects that implements Writable</a:t>
            </a:r>
          </a:p>
          <a:p>
            <a:r>
              <a:rPr lang="en-US" dirty="0"/>
              <a:t>Keys are objects that implements </a:t>
            </a:r>
            <a:r>
              <a:rPr lang="en-US" dirty="0" err="1"/>
              <a:t>WritableComparable</a:t>
            </a:r>
            <a:endParaRPr lang="en-US" dirty="0"/>
          </a:p>
          <a:p>
            <a:endParaRPr lang="en-US" dirty="0"/>
          </a:p>
          <a:p>
            <a:r>
              <a:rPr lang="en-US" dirty="0"/>
              <a:t>Hadoop defines its own ‘box classes’ for strings, integers </a:t>
            </a:r>
            <a:r>
              <a:rPr lang="en-US" dirty="0" err="1"/>
              <a:t>etc</a:t>
            </a:r>
            <a:endParaRPr lang="en-US" dirty="0"/>
          </a:p>
          <a:p>
            <a:pPr lvl="1"/>
            <a:r>
              <a:rPr lang="en-US" dirty="0" err="1"/>
              <a:t>IntWritable</a:t>
            </a:r>
            <a:endParaRPr lang="en-US" dirty="0"/>
          </a:p>
          <a:p>
            <a:pPr lvl="1"/>
            <a:r>
              <a:rPr lang="en-US" dirty="0" err="1"/>
              <a:t>LongWritables</a:t>
            </a:r>
            <a:endParaRPr lang="en-US" dirty="0"/>
          </a:p>
          <a:p>
            <a:pPr lvl="1"/>
            <a:r>
              <a:rPr lang="en-US" dirty="0" err="1"/>
              <a:t>FloatWritables</a:t>
            </a:r>
            <a:endParaRPr lang="en-US" dirty="0"/>
          </a:p>
          <a:p>
            <a:pPr lvl="1"/>
            <a:r>
              <a:rPr lang="en-US" dirty="0"/>
              <a:t>Text</a:t>
            </a:r>
          </a:p>
          <a:p>
            <a:pPr lvl="1"/>
            <a:r>
              <a:rPr lang="en-US" dirty="0"/>
              <a:t>…</a:t>
            </a:r>
          </a:p>
          <a:p>
            <a:endParaRPr lang="en-US" dirty="0"/>
          </a:p>
        </p:txBody>
      </p:sp>
    </p:spTree>
    <p:extLst>
      <p:ext uri="{BB962C8B-B14F-4D97-AF65-F5344CB8AC3E}">
        <p14:creationId xmlns:p14="http://schemas.microsoft.com/office/powerpoint/2010/main" val="1651748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Sorting &amp; Searching</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1759858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Sorting</a:t>
            </a:r>
          </a:p>
        </p:txBody>
      </p:sp>
      <p:sp>
        <p:nvSpPr>
          <p:cNvPr id="4" name="Content Placeholder 3"/>
          <p:cNvSpPr>
            <a:spLocks noGrp="1"/>
          </p:cNvSpPr>
          <p:nvPr>
            <p:ph idx="1"/>
          </p:nvPr>
        </p:nvSpPr>
        <p:spPr/>
        <p:txBody>
          <a:bodyPr>
            <a:normAutofit/>
          </a:bodyPr>
          <a:lstStyle/>
          <a:p>
            <a:r>
              <a:rPr lang="en-US" b="1" dirty="0"/>
              <a:t>MapReduce is very well suited to sorting large data sets </a:t>
            </a:r>
            <a:endParaRPr lang="en-US" dirty="0"/>
          </a:p>
          <a:p>
            <a:r>
              <a:rPr lang="en-US" b="1" dirty="0"/>
              <a:t>Recall: keys are passed to the Reducer in sorted order </a:t>
            </a:r>
            <a:endParaRPr lang="en-US" dirty="0"/>
          </a:p>
          <a:p>
            <a:r>
              <a:rPr lang="en-US" b="1" dirty="0"/>
              <a:t>Assuming the file to be sorted contains lines with a single value: </a:t>
            </a:r>
          </a:p>
          <a:p>
            <a:r>
              <a:rPr lang="en-US" dirty="0"/>
              <a:t>Mapper is merely the identity function for the value </a:t>
            </a:r>
          </a:p>
          <a:p>
            <a:pPr marL="0" indent="0">
              <a:buNone/>
            </a:pPr>
            <a:r>
              <a:rPr lang="en-US" dirty="0"/>
              <a:t>	(k, v) -&gt; (v, _)</a:t>
            </a:r>
          </a:p>
          <a:p>
            <a:r>
              <a:rPr lang="en-US" dirty="0"/>
              <a:t>Reducer is the identity function</a:t>
            </a:r>
          </a:p>
          <a:p>
            <a:pPr marL="0" indent="0">
              <a:buNone/>
            </a:pPr>
            <a:r>
              <a:rPr lang="en-US" dirty="0"/>
              <a:t>	(k, _) -&gt; (k, '')</a:t>
            </a:r>
          </a:p>
        </p:txBody>
      </p:sp>
    </p:spTree>
    <p:extLst>
      <p:ext uri="{BB962C8B-B14F-4D97-AF65-F5344CB8AC3E}">
        <p14:creationId xmlns:p14="http://schemas.microsoft.com/office/powerpoint/2010/main" val="3878398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Searching</a:t>
            </a:r>
          </a:p>
        </p:txBody>
      </p:sp>
      <p:sp>
        <p:nvSpPr>
          <p:cNvPr id="3" name="Content Placeholder 2"/>
          <p:cNvSpPr>
            <a:spLocks noGrp="1"/>
          </p:cNvSpPr>
          <p:nvPr>
            <p:ph idx="1"/>
          </p:nvPr>
        </p:nvSpPr>
        <p:spPr/>
        <p:txBody>
          <a:bodyPr>
            <a:normAutofit lnSpcReduction="10000"/>
          </a:bodyPr>
          <a:lstStyle/>
          <a:p>
            <a:r>
              <a:rPr lang="en-US" b="1" dirty="0"/>
              <a:t>Assume the input is a set of files containing lines of text </a:t>
            </a:r>
            <a:endParaRPr lang="en-US" dirty="0"/>
          </a:p>
          <a:p>
            <a:r>
              <a:rPr lang="en-US" b="1" dirty="0"/>
              <a:t>Assume the Mapper has been passed the pattern for which to search as a special parameter</a:t>
            </a:r>
          </a:p>
          <a:p>
            <a:pPr lvl="1"/>
            <a:r>
              <a:rPr lang="en-US" dirty="0"/>
              <a:t>We  saw how to pass parameters to your Mapper</a:t>
            </a:r>
          </a:p>
          <a:p>
            <a:r>
              <a:rPr lang="en-US" b="1" dirty="0"/>
              <a:t>Algorithm:</a:t>
            </a:r>
          </a:p>
          <a:p>
            <a:pPr lvl="1"/>
            <a:r>
              <a:rPr lang="en-US" dirty="0"/>
              <a:t> Mapper compares the line against the pattern </a:t>
            </a:r>
          </a:p>
          <a:p>
            <a:pPr lvl="1"/>
            <a:r>
              <a:rPr lang="en-US" dirty="0"/>
              <a:t> If the pattern matches, Mapper outputs (line, _) </a:t>
            </a:r>
          </a:p>
          <a:p>
            <a:pPr lvl="2"/>
            <a:r>
              <a:rPr lang="en-US" dirty="0"/>
              <a:t>Or (</a:t>
            </a:r>
            <a:r>
              <a:rPr lang="en-US" dirty="0" err="1"/>
              <a:t>filename+line</a:t>
            </a:r>
            <a:r>
              <a:rPr lang="en-US" dirty="0"/>
              <a:t>, _), or …</a:t>
            </a:r>
          </a:p>
          <a:p>
            <a:pPr lvl="1"/>
            <a:r>
              <a:rPr lang="en-US" dirty="0"/>
              <a:t> If the pattern does not match, Mapper outputs nothing</a:t>
            </a:r>
          </a:p>
          <a:p>
            <a:pPr lvl="1"/>
            <a:r>
              <a:rPr lang="en-US" dirty="0"/>
              <a:t> Reducer is   the Identity Reducer </a:t>
            </a:r>
          </a:p>
          <a:p>
            <a:pPr lvl="2"/>
            <a:r>
              <a:rPr lang="en-US" dirty="0"/>
              <a:t> Just outputs each intermediate key</a:t>
            </a:r>
          </a:p>
        </p:txBody>
      </p:sp>
    </p:spTree>
    <p:extLst>
      <p:ext uri="{BB962C8B-B14F-4D97-AF65-F5344CB8AC3E}">
        <p14:creationId xmlns:p14="http://schemas.microsoft.com/office/powerpoint/2010/main" val="8837820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1F7B6-0B0B-47ED-BD63-29F0A00C9F1E}"/>
              </a:ext>
            </a:extLst>
          </p:cNvPr>
          <p:cNvSpPr>
            <a:spLocks noGrp="1"/>
          </p:cNvSpPr>
          <p:nvPr>
            <p:ph type="title"/>
          </p:nvPr>
        </p:nvSpPr>
        <p:spPr/>
        <p:txBody>
          <a:bodyPr/>
          <a:lstStyle/>
          <a:p>
            <a:r>
              <a:rPr lang="en-US" dirty="0"/>
              <a:t>Counters</a:t>
            </a:r>
            <a:endParaRPr lang="en-IN" dirty="0"/>
          </a:p>
        </p:txBody>
      </p:sp>
      <p:sp>
        <p:nvSpPr>
          <p:cNvPr id="3" name="Content Placeholder 2">
            <a:extLst>
              <a:ext uri="{FF2B5EF4-FFF2-40B4-BE49-F238E27FC236}">
                <a16:creationId xmlns:a16="http://schemas.microsoft.com/office/drawing/2014/main" id="{67ECB411-E6A6-44D1-998C-42036FB7EEEC}"/>
              </a:ext>
            </a:extLst>
          </p:cNvPr>
          <p:cNvSpPr>
            <a:spLocks noGrp="1"/>
          </p:cNvSpPr>
          <p:nvPr>
            <p:ph idx="1"/>
          </p:nvPr>
        </p:nvSpPr>
        <p:spPr>
          <a:xfrm>
            <a:off x="838200" y="1520825"/>
            <a:ext cx="10515600" cy="5449818"/>
          </a:xfrm>
        </p:spPr>
        <p:txBody>
          <a:bodyPr>
            <a:normAutofit fontScale="70000" lnSpcReduction="20000"/>
          </a:bodyPr>
          <a:lstStyle/>
          <a:p>
            <a:pPr algn="just">
              <a:lnSpc>
                <a:spcPct val="170000"/>
              </a:lnSpc>
            </a:pPr>
            <a:r>
              <a:rPr lang="en-US" dirty="0">
                <a:latin typeface="Times New Roman" panose="02020603050405020304" pitchFamily="18" charset="0"/>
                <a:ea typeface="Tahoma" panose="020B0604030504040204" pitchFamily="34" charset="0"/>
                <a:cs typeface="Times New Roman" panose="02020603050405020304" pitchFamily="18" charset="0"/>
              </a:rPr>
              <a:t>You can instrument your Hadoop job with counters to profile its overall operation. Your program defines various counters and increments their counts in response to specific events. Hadoop automatically sums the same counter from all tasks (of the same job) so that it reflects the profile of the overall job. It displays the value of your counters in the </a:t>
            </a:r>
            <a:r>
              <a:rPr lang="en-US" dirty="0" err="1">
                <a:latin typeface="Times New Roman" panose="02020603050405020304" pitchFamily="18" charset="0"/>
                <a:ea typeface="Tahoma" panose="020B0604030504040204" pitchFamily="34" charset="0"/>
                <a:cs typeface="Times New Roman" panose="02020603050405020304" pitchFamily="18" charset="0"/>
              </a:rPr>
              <a:t>JobTracker’s</a:t>
            </a:r>
            <a:r>
              <a:rPr lang="en-US" dirty="0">
                <a:latin typeface="Times New Roman" panose="02020603050405020304" pitchFamily="18" charset="0"/>
                <a:ea typeface="Tahoma" panose="020B0604030504040204" pitchFamily="34" charset="0"/>
                <a:cs typeface="Times New Roman" panose="02020603050405020304" pitchFamily="18" charset="0"/>
              </a:rPr>
              <a:t> Web UI along with Hadoop’s internal counters. The canonical application of counters is for tracking different input record types, particularly for tracking “bad” records. </a:t>
            </a:r>
          </a:p>
          <a:p>
            <a:pPr algn="just">
              <a:lnSpc>
                <a:spcPct val="170000"/>
              </a:lnSpc>
            </a:pPr>
            <a:r>
              <a:rPr lang="en-US" dirty="0">
                <a:latin typeface="Times New Roman" panose="02020603050405020304" pitchFamily="18" charset="0"/>
                <a:ea typeface="Tahoma" panose="020B0604030504040204" pitchFamily="34" charset="0"/>
                <a:cs typeface="Times New Roman" panose="02020603050405020304" pitchFamily="18" charset="0"/>
              </a:rPr>
              <a:t>We use counters through the </a:t>
            </a:r>
            <a:r>
              <a:rPr lang="en-US" dirty="0" err="1">
                <a:latin typeface="Times New Roman" panose="02020603050405020304" pitchFamily="18" charset="0"/>
                <a:ea typeface="Tahoma" panose="020B0604030504040204" pitchFamily="34" charset="0"/>
                <a:cs typeface="Times New Roman" panose="02020603050405020304" pitchFamily="18" charset="0"/>
              </a:rPr>
              <a:t>Reporter.incrCounter</a:t>
            </a:r>
            <a:r>
              <a:rPr lang="en-US" dirty="0">
                <a:latin typeface="Times New Roman" panose="02020603050405020304" pitchFamily="18" charset="0"/>
                <a:ea typeface="Tahoma" panose="020B0604030504040204" pitchFamily="34" charset="0"/>
                <a:cs typeface="Times New Roman" panose="02020603050405020304" pitchFamily="18" charset="0"/>
              </a:rPr>
              <a:t>() method. The Reporter object is passed to the map() and reduce() methods. You call </a:t>
            </a:r>
            <a:r>
              <a:rPr lang="en-US" dirty="0" err="1">
                <a:latin typeface="Times New Roman" panose="02020603050405020304" pitchFamily="18" charset="0"/>
                <a:ea typeface="Tahoma" panose="020B0604030504040204" pitchFamily="34" charset="0"/>
                <a:cs typeface="Times New Roman" panose="02020603050405020304" pitchFamily="18" charset="0"/>
              </a:rPr>
              <a:t>incrCounter</a:t>
            </a:r>
            <a:r>
              <a:rPr lang="en-US" dirty="0">
                <a:latin typeface="Times New Roman" panose="02020603050405020304" pitchFamily="18" charset="0"/>
                <a:ea typeface="Tahoma" panose="020B0604030504040204" pitchFamily="34" charset="0"/>
                <a:cs typeface="Times New Roman" panose="02020603050405020304" pitchFamily="18" charset="0"/>
              </a:rPr>
              <a:t>() with the name of the counter and the amount to increment. You use uniquely named counters for each different event. When you call </a:t>
            </a:r>
            <a:r>
              <a:rPr lang="en-US" dirty="0" err="1">
                <a:latin typeface="Times New Roman" panose="02020603050405020304" pitchFamily="18" charset="0"/>
                <a:ea typeface="Tahoma" panose="020B0604030504040204" pitchFamily="34" charset="0"/>
                <a:cs typeface="Times New Roman" panose="02020603050405020304" pitchFamily="18" charset="0"/>
              </a:rPr>
              <a:t>incrCounter</a:t>
            </a:r>
            <a:r>
              <a:rPr lang="en-US" dirty="0">
                <a:latin typeface="Times New Roman" panose="02020603050405020304" pitchFamily="18" charset="0"/>
                <a:ea typeface="Tahoma" panose="020B0604030504040204" pitchFamily="34" charset="0"/>
                <a:cs typeface="Times New Roman" panose="02020603050405020304" pitchFamily="18" charset="0"/>
              </a:rPr>
              <a:t>() with a new counter name, that counter is initialized and takes on the increment value</a:t>
            </a:r>
            <a:endParaRPr lang="en-IN"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40457825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Joins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2013281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4272" y="435050"/>
            <a:ext cx="10515600" cy="1325563"/>
          </a:xfrm>
        </p:spPr>
        <p:txBody>
          <a:bodyPr/>
          <a:lstStyle/>
          <a:p>
            <a:r>
              <a:rPr lang="en-US" dirty="0"/>
              <a:t>Joins </a:t>
            </a:r>
          </a:p>
        </p:txBody>
      </p:sp>
      <p:sp>
        <p:nvSpPr>
          <p:cNvPr id="3" name="Content Placeholder 2"/>
          <p:cNvSpPr>
            <a:spLocks noGrp="1"/>
          </p:cNvSpPr>
          <p:nvPr>
            <p:ph idx="1"/>
          </p:nvPr>
        </p:nvSpPr>
        <p:spPr>
          <a:xfrm>
            <a:off x="682625" y="1506076"/>
            <a:ext cx="10515600" cy="5036652"/>
          </a:xfrm>
        </p:spPr>
        <p:txBody>
          <a:bodyPr/>
          <a:lstStyle/>
          <a:p>
            <a:r>
              <a:rPr lang="en-US" cap="none" dirty="0"/>
              <a:t>When processing large data sets the need for joining data by a common key can be very useful, if not essential.</a:t>
            </a:r>
          </a:p>
          <a:p>
            <a:endParaRPr lang="en-US" dirty="0"/>
          </a:p>
          <a:p>
            <a:endParaRPr lang="en-US" cap="none" dirty="0"/>
          </a:p>
          <a:p>
            <a:endParaRPr lang="en-US" dirty="0"/>
          </a:p>
          <a:p>
            <a:endParaRPr lang="en-US" cap="none" dirty="0"/>
          </a:p>
          <a:p>
            <a:endParaRPr lang="en-US" cap="none" dirty="0"/>
          </a:p>
          <a:p>
            <a:endParaRPr lang="en-US" dirty="0"/>
          </a:p>
          <a:p>
            <a:r>
              <a:rPr lang="en-US" dirty="0"/>
              <a:t>We will be covering 2 types of joins, Reduce-Side joins, Map-Side joins</a:t>
            </a:r>
          </a:p>
        </p:txBody>
      </p:sp>
      <p:pic>
        <p:nvPicPr>
          <p:cNvPr id="1026" name="Picture 2" descr="https://chamibuddhika.files.wordpress.com/2012/02/tables.jpg?w=5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83803" y="2550194"/>
            <a:ext cx="7816538" cy="176362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682625" y="4511039"/>
            <a:ext cx="11226090" cy="646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ts val="600"/>
              </a:spcBef>
              <a:spcAft>
                <a:spcPts val="600"/>
              </a:spcAft>
              <a:buClrTx/>
              <a:buSzTx/>
              <a:buFontTx/>
              <a:buNone/>
              <a:tabLst/>
            </a:pPr>
            <a:r>
              <a:rPr kumimoji="0" lang="en-US" altLang="en-US" sz="1400" b="1" i="0" u="none" strike="noStrike" cap="none" normalizeH="0" baseline="0" dirty="0">
                <a:ln>
                  <a:noFill/>
                </a:ln>
                <a:solidFill>
                  <a:srgbClr val="006699"/>
                </a:solidFill>
                <a:effectLst/>
                <a:latin typeface="Consolas" panose="020B0609020204030204" pitchFamily="49" charset="0"/>
                <a:cs typeface="Consolas" panose="020B0609020204030204" pitchFamily="49" charset="0"/>
              </a:rPr>
              <a:t>SELECT</a:t>
            </a:r>
            <a:r>
              <a:rPr kumimoji="0" lang="en-US" altLang="en-US"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Employees.</a:t>
            </a:r>
            <a:r>
              <a:rPr kumimoji="0" lang="en-US" altLang="en-US" sz="1400" b="1" i="0" u="none" strike="noStrike" cap="none" normalizeH="0" baseline="0" dirty="0" err="1">
                <a:ln>
                  <a:noFill/>
                </a:ln>
                <a:solidFill>
                  <a:srgbClr val="006699"/>
                </a:solidFill>
                <a:effectLst/>
                <a:latin typeface="Consolas" panose="020B0609020204030204" pitchFamily="49" charset="0"/>
                <a:cs typeface="Consolas" panose="020B0609020204030204" pitchFamily="49" charset="0"/>
              </a:rPr>
              <a:t>Name</a:t>
            </a:r>
            <a:r>
              <a:rPr kumimoji="0" lang="en-US" altLang="en-US"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Employees.Age</a:t>
            </a:r>
            <a:r>
              <a:rPr kumimoji="0" lang="en-US" altLang="en-US"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Department.</a:t>
            </a:r>
            <a:r>
              <a:rPr kumimoji="0" lang="en-US" altLang="en-US" sz="1400" b="1" i="0" u="none" strike="noStrike" cap="none" normalizeH="0" baseline="0" dirty="0" err="1">
                <a:ln>
                  <a:noFill/>
                </a:ln>
                <a:solidFill>
                  <a:srgbClr val="006699"/>
                </a:solidFill>
                <a:effectLst/>
                <a:latin typeface="Consolas" panose="020B0609020204030204" pitchFamily="49" charset="0"/>
                <a:cs typeface="Consolas" panose="020B0609020204030204" pitchFamily="49" charset="0"/>
              </a:rPr>
              <a:t>Name</a:t>
            </a:r>
            <a:r>
              <a:rPr kumimoji="0" lang="en-US" altLang="en-US"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cs typeface="Consolas" panose="020B0609020204030204" pitchFamily="49" charset="0"/>
              </a:rPr>
              <a:t>FROM</a:t>
            </a:r>
            <a:r>
              <a:rPr kumimoji="0" lang="en-US" altLang="en-US"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Employees </a:t>
            </a:r>
            <a:r>
              <a:rPr kumimoji="0" lang="en-US" altLang="en-US" sz="1400" b="1" i="0" u="none" strike="noStrike" cap="none" normalizeH="0" baseline="0" dirty="0">
                <a:ln>
                  <a:noFill/>
                </a:ln>
                <a:solidFill>
                  <a:srgbClr val="006699"/>
                </a:solidFill>
                <a:effectLst/>
                <a:latin typeface="Consolas" panose="020B0609020204030204" pitchFamily="49" charset="0"/>
                <a:cs typeface="Consolas" panose="020B0609020204030204" pitchFamily="49" charset="0"/>
              </a:rPr>
              <a:t>INNER</a:t>
            </a:r>
            <a:r>
              <a:rPr kumimoji="0" lang="en-US" altLang="en-US"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a:ln>
                  <a:noFill/>
                </a:ln>
                <a:solidFill>
                  <a:srgbClr val="808080"/>
                </a:solidFill>
                <a:effectLst/>
                <a:latin typeface="Consolas" panose="020B0609020204030204" pitchFamily="49" charset="0"/>
                <a:cs typeface="Consolas" panose="020B0609020204030204" pitchFamily="49" charset="0"/>
              </a:rPr>
              <a:t>JOIN</a:t>
            </a:r>
            <a:r>
              <a:rPr kumimoji="0" lang="en-US" altLang="en-US"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Department </a:t>
            </a:r>
            <a:r>
              <a:rPr kumimoji="0" lang="en-US" altLang="en-US" sz="1400" b="1" i="0" u="none" strike="noStrike" cap="none" normalizeH="0" baseline="0" dirty="0">
                <a:ln>
                  <a:noFill/>
                </a:ln>
                <a:solidFill>
                  <a:srgbClr val="006699"/>
                </a:solidFill>
                <a:effectLst/>
                <a:latin typeface="Consolas" panose="020B0609020204030204" pitchFamily="49" charset="0"/>
                <a:cs typeface="Consolas" panose="020B0609020204030204" pitchFamily="49" charset="0"/>
              </a:rPr>
              <a:t>ON</a:t>
            </a:r>
            <a:r>
              <a:rPr kumimoji="0" lang="en-US" altLang="en-US"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Employees.Dept_Id</a:t>
            </a:r>
            <a:r>
              <a:rPr kumimoji="0" lang="en-US" altLang="en-US"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Department.Dept_Id</a:t>
            </a:r>
            <a:r>
              <a:rPr kumimoji="0" lang="en-US" altLang="en-US" sz="16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401619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155" y="365125"/>
            <a:ext cx="3012141" cy="5573096"/>
          </a:xfrm>
        </p:spPr>
        <p:txBody>
          <a:bodyPr/>
          <a:lstStyle/>
          <a:p>
            <a:r>
              <a:rPr lang="en-US" dirty="0"/>
              <a:t>Reduce </a:t>
            </a:r>
            <a:br>
              <a:rPr lang="en-US" dirty="0"/>
            </a:br>
            <a:r>
              <a:rPr lang="en-US" dirty="0"/>
              <a:t>Side Join</a:t>
            </a:r>
          </a:p>
        </p:txBody>
      </p:sp>
      <p:pic>
        <p:nvPicPr>
          <p:cNvPr id="2050" name="Picture 2" descr="https://chamibuddhika.files.wordpress.com/2012/02/reducesidejoin.jpg?w=1028&amp;h=78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72609" y="128457"/>
            <a:ext cx="8400256" cy="6315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4719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4D7C4-8EE4-474E-855C-E2FDB909CF67}"/>
              </a:ext>
            </a:extLst>
          </p:cNvPr>
          <p:cNvSpPr>
            <a:spLocks noGrp="1"/>
          </p:cNvSpPr>
          <p:nvPr>
            <p:ph type="title"/>
          </p:nvPr>
        </p:nvSpPr>
        <p:spPr/>
        <p:txBody>
          <a:bodyPr/>
          <a:lstStyle/>
          <a:p>
            <a:r>
              <a:rPr lang="en-US" dirty="0"/>
              <a:t>Chaining in Map reduce</a:t>
            </a:r>
            <a:endParaRPr lang="en-IN" dirty="0"/>
          </a:p>
        </p:txBody>
      </p:sp>
      <p:sp>
        <p:nvSpPr>
          <p:cNvPr id="3" name="Content Placeholder 2">
            <a:extLst>
              <a:ext uri="{FF2B5EF4-FFF2-40B4-BE49-F238E27FC236}">
                <a16:creationId xmlns:a16="http://schemas.microsoft.com/office/drawing/2014/main" id="{4D8877D7-DF55-48BF-ABB2-E2913FBED3DD}"/>
              </a:ext>
            </a:extLst>
          </p:cNvPr>
          <p:cNvSpPr>
            <a:spLocks noGrp="1"/>
          </p:cNvSpPr>
          <p:nvPr>
            <p:ph idx="1"/>
          </p:nvPr>
        </p:nvSpPr>
        <p:spPr/>
        <p:txBody>
          <a:bodyPr/>
          <a:lstStyle/>
          <a:p>
            <a:r>
              <a:rPr lang="en-US" dirty="0"/>
              <a:t>When handling advanced data processing, you’ll often find that you can’t program the process into a single MapReduce job. </a:t>
            </a:r>
          </a:p>
          <a:p>
            <a:r>
              <a:rPr lang="en-US" dirty="0"/>
              <a:t>Hadoop supports chaining MapReduce programs together to form a bigger job. You’ll also find that advanced data processing often involves more than one data set.</a:t>
            </a:r>
            <a:endParaRPr lang="en-IN" dirty="0"/>
          </a:p>
        </p:txBody>
      </p:sp>
      <p:pic>
        <p:nvPicPr>
          <p:cNvPr id="1026" name="Picture 2" descr="https://miro.medium.com/max/1400/1*-08gt_0YvsOBoytkovwZPg.png">
            <a:extLst>
              <a:ext uri="{FF2B5EF4-FFF2-40B4-BE49-F238E27FC236}">
                <a16:creationId xmlns:a16="http://schemas.microsoft.com/office/drawing/2014/main" id="{1C9A44B8-DCBE-459B-B31E-EA2FD207F8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5651" y="4952905"/>
            <a:ext cx="5922895" cy="1824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90817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6A904-18B6-41A2-A3D5-E04D3A1F2C57}"/>
              </a:ext>
            </a:extLst>
          </p:cNvPr>
          <p:cNvSpPr>
            <a:spLocks noGrp="1"/>
          </p:cNvSpPr>
          <p:nvPr>
            <p:ph type="title"/>
          </p:nvPr>
        </p:nvSpPr>
        <p:spPr/>
        <p:txBody>
          <a:bodyPr/>
          <a:lstStyle/>
          <a:p>
            <a:r>
              <a:rPr lang="en-US" dirty="0"/>
              <a:t>Chaining in Map reduce</a:t>
            </a:r>
            <a:endParaRPr lang="en-IN" dirty="0"/>
          </a:p>
        </p:txBody>
      </p:sp>
      <p:sp>
        <p:nvSpPr>
          <p:cNvPr id="3" name="Content Placeholder 2">
            <a:extLst>
              <a:ext uri="{FF2B5EF4-FFF2-40B4-BE49-F238E27FC236}">
                <a16:creationId xmlns:a16="http://schemas.microsoft.com/office/drawing/2014/main" id="{E69AC52A-5740-414E-943A-3484030F7F88}"/>
              </a:ext>
            </a:extLst>
          </p:cNvPr>
          <p:cNvSpPr>
            <a:spLocks noGrp="1"/>
          </p:cNvSpPr>
          <p:nvPr>
            <p:ph idx="1"/>
          </p:nvPr>
        </p:nvSpPr>
        <p:spPr>
          <a:xfrm>
            <a:off x="639417" y="1690688"/>
            <a:ext cx="10515600" cy="4351338"/>
          </a:xfrm>
        </p:spPr>
        <p:txBody>
          <a:bodyPr>
            <a:normAutofit fontScale="77500" lnSpcReduction="20000"/>
          </a:bodyPr>
          <a:lstStyle/>
          <a:p>
            <a:pPr algn="just">
              <a:lnSpc>
                <a:spcPct val="160000"/>
              </a:lnSpc>
            </a:pPr>
            <a:r>
              <a:rPr lang="en-US" dirty="0"/>
              <a:t>You’ve been doing data processing tasks which a single MapReduce job can accomplish.</a:t>
            </a:r>
          </a:p>
          <a:p>
            <a:pPr algn="just">
              <a:lnSpc>
                <a:spcPct val="160000"/>
              </a:lnSpc>
            </a:pPr>
            <a:r>
              <a:rPr lang="en-US" dirty="0"/>
              <a:t>As you get more comfortable writing MapReduce programs and take on more ambitious data processing tasks, you’ll find that many complex tasks need to be broken down into simpler subtasks, each accomplished by an individual MapReduce job.</a:t>
            </a:r>
          </a:p>
          <a:p>
            <a:pPr algn="just">
              <a:lnSpc>
                <a:spcPct val="160000"/>
              </a:lnSpc>
            </a:pPr>
            <a:r>
              <a:rPr lang="en-US" dirty="0"/>
              <a:t>For example, from the citation data set you may be interested in finding the ten </a:t>
            </a:r>
            <a:r>
              <a:rPr lang="en-US" dirty="0" err="1"/>
              <a:t>mostcited</a:t>
            </a:r>
            <a:r>
              <a:rPr lang="en-US" dirty="0"/>
              <a:t> patents. A sequence of two MapReduce jobs can do this. The first one creates the “inverted” citation data set and counts the number of citations for each patent, and the second job finds the top ten in that “inverted” data.</a:t>
            </a:r>
            <a:endParaRPr lang="en-IN" dirty="0"/>
          </a:p>
        </p:txBody>
      </p:sp>
    </p:spTree>
    <p:extLst>
      <p:ext uri="{BB962C8B-B14F-4D97-AF65-F5344CB8AC3E}">
        <p14:creationId xmlns:p14="http://schemas.microsoft.com/office/powerpoint/2010/main" val="4151929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ltLang="en-US"/>
              <a:t>MapReduce Overview</a:t>
            </a:r>
          </a:p>
        </p:txBody>
      </p:sp>
      <p:sp>
        <p:nvSpPr>
          <p:cNvPr id="3075" name="Content Placeholder 2"/>
          <p:cNvSpPr>
            <a:spLocks noGrp="1"/>
          </p:cNvSpPr>
          <p:nvPr>
            <p:ph idx="1"/>
          </p:nvPr>
        </p:nvSpPr>
        <p:spPr>
          <a:xfrm>
            <a:off x="838200" y="1690688"/>
            <a:ext cx="10515600" cy="4206876"/>
          </a:xfrm>
        </p:spPr>
        <p:txBody>
          <a:bodyPr/>
          <a:lstStyle/>
          <a:p>
            <a:pPr>
              <a:spcBef>
                <a:spcPts val="600"/>
              </a:spcBef>
              <a:spcAft>
                <a:spcPts val="600"/>
              </a:spcAft>
            </a:pPr>
            <a:r>
              <a:rPr lang="en-US" dirty="0"/>
              <a:t>MapReduce is a programming model for processing large data sets with a parallel, distributed algorithm on a cluster </a:t>
            </a:r>
            <a:endParaRPr lang="en-US" altLang="en-US" dirty="0"/>
          </a:p>
          <a:p>
            <a:pPr eaLnBrk="1" hangingPunct="1">
              <a:spcBef>
                <a:spcPts val="600"/>
              </a:spcBef>
              <a:spcAft>
                <a:spcPts val="600"/>
              </a:spcAft>
            </a:pPr>
            <a:r>
              <a:rPr lang="en-US" altLang="en-US" dirty="0"/>
              <a:t>How does it solve our previously mentioned problems?</a:t>
            </a:r>
          </a:p>
          <a:p>
            <a:pPr lvl="1" eaLnBrk="1" hangingPunct="1">
              <a:spcBef>
                <a:spcPts val="600"/>
              </a:spcBef>
              <a:spcAft>
                <a:spcPts val="600"/>
              </a:spcAft>
            </a:pPr>
            <a:r>
              <a:rPr lang="en-US" altLang="en-US" dirty="0"/>
              <a:t>MapReduce is highly scalable and can be used across many computers.</a:t>
            </a:r>
          </a:p>
          <a:p>
            <a:pPr lvl="1" eaLnBrk="1" hangingPunct="1">
              <a:spcBef>
                <a:spcPts val="600"/>
              </a:spcBef>
              <a:spcAft>
                <a:spcPts val="600"/>
              </a:spcAft>
            </a:pPr>
            <a:r>
              <a:rPr lang="en-US" altLang="en-US" dirty="0"/>
              <a:t>Many small machines can be used to process jobs that normally could not be processed by a large machine.</a:t>
            </a:r>
          </a:p>
        </p:txBody>
      </p:sp>
    </p:spTree>
    <p:extLst>
      <p:ext uri="{BB962C8B-B14F-4D97-AF65-F5344CB8AC3E}">
        <p14:creationId xmlns:p14="http://schemas.microsoft.com/office/powerpoint/2010/main" val="2537210288"/>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C8FBB-8E5F-4217-94FA-9378F0BC7A78}"/>
              </a:ext>
            </a:extLst>
          </p:cNvPr>
          <p:cNvSpPr>
            <a:spLocks noGrp="1"/>
          </p:cNvSpPr>
          <p:nvPr>
            <p:ph type="title"/>
          </p:nvPr>
        </p:nvSpPr>
        <p:spPr/>
        <p:txBody>
          <a:bodyPr/>
          <a:lstStyle/>
          <a:p>
            <a:r>
              <a:rPr lang="en-US" i="1" dirty="0"/>
              <a:t>Chaining MapReduce jobs in a sequence</a:t>
            </a:r>
            <a:endParaRPr lang="en-IN" dirty="0"/>
          </a:p>
        </p:txBody>
      </p:sp>
      <p:sp>
        <p:nvSpPr>
          <p:cNvPr id="3" name="Content Placeholder 2">
            <a:extLst>
              <a:ext uri="{FF2B5EF4-FFF2-40B4-BE49-F238E27FC236}">
                <a16:creationId xmlns:a16="http://schemas.microsoft.com/office/drawing/2014/main" id="{69DA1969-191B-4531-ABD9-9E8DA01C338E}"/>
              </a:ext>
            </a:extLst>
          </p:cNvPr>
          <p:cNvSpPr>
            <a:spLocks noGrp="1"/>
          </p:cNvSpPr>
          <p:nvPr>
            <p:ph idx="1"/>
          </p:nvPr>
        </p:nvSpPr>
        <p:spPr/>
        <p:txBody>
          <a:bodyPr/>
          <a:lstStyle/>
          <a:p>
            <a:pPr algn="just">
              <a:lnSpc>
                <a:spcPct val="150000"/>
              </a:lnSpc>
            </a:pPr>
            <a:r>
              <a:rPr lang="en-US" dirty="0"/>
              <a:t>Though you can execute the two jobs manually one after the other, it’s more convenient to automate the execution sequence. You can chain MapReduce jobs to run sequentially, with the output of one MapReduce job being the input to the next. </a:t>
            </a:r>
          </a:p>
          <a:p>
            <a:pPr algn="just">
              <a:lnSpc>
                <a:spcPct val="150000"/>
              </a:lnSpc>
            </a:pPr>
            <a:r>
              <a:rPr lang="en-US" dirty="0"/>
              <a:t>Chaining MapReduce jobs is analogous to Unix pipes.</a:t>
            </a:r>
          </a:p>
          <a:p>
            <a:pPr marL="0" indent="0" algn="just">
              <a:lnSpc>
                <a:spcPct val="150000"/>
              </a:lnSpc>
              <a:buNone/>
            </a:pPr>
            <a:r>
              <a:rPr lang="en-IN" dirty="0"/>
              <a:t>              mapreduce-1 | mapreduce-2 | mapreduce-3 | ...</a:t>
            </a:r>
          </a:p>
        </p:txBody>
      </p:sp>
    </p:spTree>
    <p:extLst>
      <p:ext uri="{BB962C8B-B14F-4D97-AF65-F5344CB8AC3E}">
        <p14:creationId xmlns:p14="http://schemas.microsoft.com/office/powerpoint/2010/main" val="17846568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B8D61-C9E7-4702-8F27-AFE904A380A8}"/>
              </a:ext>
            </a:extLst>
          </p:cNvPr>
          <p:cNvSpPr>
            <a:spLocks noGrp="1"/>
          </p:cNvSpPr>
          <p:nvPr>
            <p:ph type="title"/>
          </p:nvPr>
        </p:nvSpPr>
        <p:spPr/>
        <p:txBody>
          <a:bodyPr/>
          <a:lstStyle/>
          <a:p>
            <a:r>
              <a:rPr lang="en-US" i="1" dirty="0"/>
              <a:t>Chaining MapReduce jobs in a sequence</a:t>
            </a:r>
            <a:endParaRPr lang="en-IN" dirty="0"/>
          </a:p>
        </p:txBody>
      </p:sp>
      <p:sp>
        <p:nvSpPr>
          <p:cNvPr id="3" name="Content Placeholder 2">
            <a:extLst>
              <a:ext uri="{FF2B5EF4-FFF2-40B4-BE49-F238E27FC236}">
                <a16:creationId xmlns:a16="http://schemas.microsoft.com/office/drawing/2014/main" id="{2ED678B2-51DE-4D1C-9690-45ABE2158323}"/>
              </a:ext>
            </a:extLst>
          </p:cNvPr>
          <p:cNvSpPr>
            <a:spLocks noGrp="1"/>
          </p:cNvSpPr>
          <p:nvPr>
            <p:ph idx="1"/>
          </p:nvPr>
        </p:nvSpPr>
        <p:spPr>
          <a:xfrm>
            <a:off x="838200" y="1825624"/>
            <a:ext cx="10515600" cy="5032375"/>
          </a:xfrm>
        </p:spPr>
        <p:txBody>
          <a:bodyPr>
            <a:normAutofit fontScale="92500" lnSpcReduction="20000"/>
          </a:bodyPr>
          <a:lstStyle/>
          <a:p>
            <a:pPr algn="just">
              <a:lnSpc>
                <a:spcPct val="150000"/>
              </a:lnSpc>
            </a:pPr>
            <a:r>
              <a:rPr lang="en-US" dirty="0"/>
              <a:t>Chaining MapReduce jobs sequentially is quite straightforward. Recall that a driver sets up a </a:t>
            </a:r>
            <a:r>
              <a:rPr lang="en-US" dirty="0" err="1"/>
              <a:t>JobConf</a:t>
            </a:r>
            <a:r>
              <a:rPr lang="en-US" dirty="0"/>
              <a:t> object with the configuration parameters for a MapReduce job and passes the </a:t>
            </a:r>
            <a:r>
              <a:rPr lang="en-US" dirty="0" err="1"/>
              <a:t>JobConf</a:t>
            </a:r>
            <a:r>
              <a:rPr lang="en-US" dirty="0"/>
              <a:t> object to </a:t>
            </a:r>
            <a:r>
              <a:rPr lang="en-US" dirty="0" err="1"/>
              <a:t>JobClient.runJob</a:t>
            </a:r>
            <a:r>
              <a:rPr lang="en-US" dirty="0"/>
              <a:t>() to start the job. </a:t>
            </a:r>
          </a:p>
          <a:p>
            <a:pPr algn="just">
              <a:lnSpc>
                <a:spcPct val="150000"/>
              </a:lnSpc>
            </a:pPr>
            <a:r>
              <a:rPr lang="en-US" dirty="0"/>
              <a:t>As Job- </a:t>
            </a:r>
            <a:r>
              <a:rPr lang="en-US" dirty="0" err="1"/>
              <a:t>Client.runJob</a:t>
            </a:r>
            <a:r>
              <a:rPr lang="en-US" dirty="0"/>
              <a:t>() blocks until the end of a job, chaining MapReduce jobs involves calling the driver of one MapReduce job after another. The driver at each job will have to create a new </a:t>
            </a:r>
            <a:r>
              <a:rPr lang="en-US" dirty="0" err="1"/>
              <a:t>JobConf</a:t>
            </a:r>
            <a:r>
              <a:rPr lang="en-US" dirty="0"/>
              <a:t> object and set its input path to be the output path of the previous job. You can delete the intermediate data generated at each step of the </a:t>
            </a:r>
            <a:r>
              <a:rPr lang="en-IN" dirty="0"/>
              <a:t>chain at the end.</a:t>
            </a:r>
          </a:p>
        </p:txBody>
      </p:sp>
    </p:spTree>
    <p:extLst>
      <p:ext uri="{BB962C8B-B14F-4D97-AF65-F5344CB8AC3E}">
        <p14:creationId xmlns:p14="http://schemas.microsoft.com/office/powerpoint/2010/main" val="6403592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517DC-7DE1-4219-8366-3FB4024DF9DB}"/>
              </a:ext>
            </a:extLst>
          </p:cNvPr>
          <p:cNvSpPr>
            <a:spLocks noGrp="1"/>
          </p:cNvSpPr>
          <p:nvPr>
            <p:ph type="title"/>
          </p:nvPr>
        </p:nvSpPr>
        <p:spPr/>
        <p:txBody>
          <a:bodyPr/>
          <a:lstStyle/>
          <a:p>
            <a:r>
              <a:rPr lang="en-US" i="1" dirty="0"/>
              <a:t>Chaining MapReduce jobs with complex dependency</a:t>
            </a:r>
            <a:endParaRPr lang="en-IN" dirty="0"/>
          </a:p>
        </p:txBody>
      </p:sp>
      <p:sp>
        <p:nvSpPr>
          <p:cNvPr id="3" name="Content Placeholder 2">
            <a:extLst>
              <a:ext uri="{FF2B5EF4-FFF2-40B4-BE49-F238E27FC236}">
                <a16:creationId xmlns:a16="http://schemas.microsoft.com/office/drawing/2014/main" id="{C6C72A6B-1766-432E-98A0-4E9F9BB24B29}"/>
              </a:ext>
            </a:extLst>
          </p:cNvPr>
          <p:cNvSpPr>
            <a:spLocks noGrp="1"/>
          </p:cNvSpPr>
          <p:nvPr>
            <p:ph idx="1"/>
          </p:nvPr>
        </p:nvSpPr>
        <p:spPr>
          <a:xfrm>
            <a:off x="838200" y="1825624"/>
            <a:ext cx="10515600" cy="5032375"/>
          </a:xfrm>
        </p:spPr>
        <p:txBody>
          <a:bodyPr>
            <a:normAutofit fontScale="77500" lnSpcReduction="20000"/>
          </a:bodyPr>
          <a:lstStyle/>
          <a:p>
            <a:pPr algn="just">
              <a:lnSpc>
                <a:spcPct val="150000"/>
              </a:lnSpc>
            </a:pPr>
            <a:r>
              <a:rPr lang="en-US" dirty="0"/>
              <a:t>Sometimes the subtasks of a complex data processing task don’t run sequentially, and their MapReduce jobs are therefore not chained in a linear fashion. </a:t>
            </a:r>
          </a:p>
          <a:p>
            <a:pPr algn="just">
              <a:lnSpc>
                <a:spcPct val="150000"/>
              </a:lnSpc>
            </a:pPr>
            <a:r>
              <a:rPr lang="en-US" dirty="0"/>
              <a:t>For example, mapreduce1 may process one data set while mapreduce2 independently processes another data set. The third job, mapreduce3, performs an inner join of the first two jobs’ output. </a:t>
            </a:r>
          </a:p>
          <a:p>
            <a:pPr algn="just">
              <a:lnSpc>
                <a:spcPct val="150000"/>
              </a:lnSpc>
            </a:pPr>
            <a:r>
              <a:rPr lang="en-US" dirty="0"/>
              <a:t>It’s dependent on the other two and can execute only after both mapreduce1 and mapreduce2 are completed. But mapreduce1 and mapreduce2 aren’t dependent on each other.</a:t>
            </a:r>
          </a:p>
          <a:p>
            <a:pPr algn="just">
              <a:lnSpc>
                <a:spcPct val="150000"/>
              </a:lnSpc>
            </a:pPr>
            <a:r>
              <a:rPr lang="en-US" dirty="0"/>
              <a:t>Hadoop has a mechanism to simplify the management of such (nonlinear) job dependencies via the Job and </a:t>
            </a:r>
            <a:r>
              <a:rPr lang="en-US" dirty="0" err="1"/>
              <a:t>JobControl</a:t>
            </a:r>
            <a:r>
              <a:rPr lang="en-US" dirty="0"/>
              <a:t> classes.</a:t>
            </a:r>
            <a:endParaRPr lang="en-IN" dirty="0"/>
          </a:p>
        </p:txBody>
      </p:sp>
    </p:spTree>
    <p:extLst>
      <p:ext uri="{BB962C8B-B14F-4D97-AF65-F5344CB8AC3E}">
        <p14:creationId xmlns:p14="http://schemas.microsoft.com/office/powerpoint/2010/main" val="1308122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A94A4-858A-431F-ACAD-AEC81CB3E944}"/>
              </a:ext>
            </a:extLst>
          </p:cNvPr>
          <p:cNvSpPr>
            <a:spLocks noGrp="1"/>
          </p:cNvSpPr>
          <p:nvPr>
            <p:ph type="title"/>
          </p:nvPr>
        </p:nvSpPr>
        <p:spPr/>
        <p:txBody>
          <a:bodyPr/>
          <a:lstStyle/>
          <a:p>
            <a:r>
              <a:rPr lang="en-US" i="1" dirty="0"/>
              <a:t>Chaining MapReduce jobs with complex dependency</a:t>
            </a:r>
            <a:endParaRPr lang="en-IN" dirty="0"/>
          </a:p>
        </p:txBody>
      </p:sp>
      <p:sp>
        <p:nvSpPr>
          <p:cNvPr id="3" name="Content Placeholder 2">
            <a:extLst>
              <a:ext uri="{FF2B5EF4-FFF2-40B4-BE49-F238E27FC236}">
                <a16:creationId xmlns:a16="http://schemas.microsoft.com/office/drawing/2014/main" id="{9753FE05-CF3C-425C-81F4-5AA4B4FB92A6}"/>
              </a:ext>
            </a:extLst>
          </p:cNvPr>
          <p:cNvSpPr>
            <a:spLocks noGrp="1"/>
          </p:cNvSpPr>
          <p:nvPr>
            <p:ph idx="1"/>
          </p:nvPr>
        </p:nvSpPr>
        <p:spPr>
          <a:xfrm>
            <a:off x="106017" y="1825624"/>
            <a:ext cx="11979966" cy="5032375"/>
          </a:xfrm>
        </p:spPr>
        <p:txBody>
          <a:bodyPr>
            <a:normAutofit fontScale="70000" lnSpcReduction="20000"/>
          </a:bodyPr>
          <a:lstStyle/>
          <a:p>
            <a:pPr algn="just">
              <a:lnSpc>
                <a:spcPct val="160000"/>
              </a:lnSpc>
            </a:pPr>
            <a:r>
              <a:rPr lang="en-US" dirty="0"/>
              <a:t>A Job object is a representation of a MapReduce job. You instantiate a Job object by passing a </a:t>
            </a:r>
            <a:r>
              <a:rPr lang="en-US" dirty="0" err="1"/>
              <a:t>JobConf</a:t>
            </a:r>
            <a:r>
              <a:rPr lang="en-US" dirty="0"/>
              <a:t> object to its constructor. In addition to holding job configuration information, Job also holds dependency information, specified through the </a:t>
            </a:r>
            <a:r>
              <a:rPr lang="en-US" dirty="0" err="1"/>
              <a:t>addDependingJob</a:t>
            </a:r>
            <a:r>
              <a:rPr lang="en-US" dirty="0"/>
              <a:t>() method.</a:t>
            </a:r>
          </a:p>
          <a:p>
            <a:pPr algn="just">
              <a:lnSpc>
                <a:spcPct val="160000"/>
              </a:lnSpc>
            </a:pPr>
            <a:r>
              <a:rPr lang="en-IN" dirty="0"/>
              <a:t>For Example: </a:t>
            </a:r>
            <a:r>
              <a:rPr lang="en-US" dirty="0"/>
              <a:t>Job objects x and y,</a:t>
            </a:r>
          </a:p>
          <a:p>
            <a:pPr algn="just">
              <a:lnSpc>
                <a:spcPct val="160000"/>
              </a:lnSpc>
            </a:pPr>
            <a:r>
              <a:rPr lang="en-IN" dirty="0" err="1"/>
              <a:t>x.addDependingJob</a:t>
            </a:r>
            <a:r>
              <a:rPr lang="en-IN" dirty="0"/>
              <a:t>(y)</a:t>
            </a:r>
          </a:p>
          <a:p>
            <a:pPr algn="just">
              <a:lnSpc>
                <a:spcPct val="160000"/>
              </a:lnSpc>
            </a:pPr>
            <a:r>
              <a:rPr lang="en-US" dirty="0"/>
              <a:t>means x will not start until y has finished. Whereas Job objects store the configuration  and dependency information, </a:t>
            </a:r>
            <a:r>
              <a:rPr lang="en-US" dirty="0" err="1"/>
              <a:t>JobControl</a:t>
            </a:r>
            <a:r>
              <a:rPr lang="en-US" dirty="0"/>
              <a:t> objects do the managing and monitoring of the job execution. You can add jobs to a </a:t>
            </a:r>
            <a:r>
              <a:rPr lang="en-US" dirty="0" err="1"/>
              <a:t>JobControl</a:t>
            </a:r>
            <a:r>
              <a:rPr lang="en-US" dirty="0"/>
              <a:t> object via the </a:t>
            </a:r>
            <a:r>
              <a:rPr lang="en-US" dirty="0" err="1"/>
              <a:t>addJob</a:t>
            </a:r>
            <a:r>
              <a:rPr lang="en-US" dirty="0"/>
              <a:t>() method. After adding all the jobs and dependencies, call </a:t>
            </a:r>
            <a:r>
              <a:rPr lang="en-US" dirty="0" err="1"/>
              <a:t>JobControl’s</a:t>
            </a:r>
            <a:r>
              <a:rPr lang="en-US" dirty="0"/>
              <a:t> run() method to spawn a thread to submit and monitor jobs for execution. </a:t>
            </a:r>
            <a:r>
              <a:rPr lang="en-US" dirty="0" err="1"/>
              <a:t>JobControl</a:t>
            </a:r>
            <a:r>
              <a:rPr lang="en-US" dirty="0"/>
              <a:t> has methods like all-Finished() and </a:t>
            </a:r>
            <a:r>
              <a:rPr lang="en-US" dirty="0" err="1"/>
              <a:t>getFailedJobs</a:t>
            </a:r>
            <a:r>
              <a:rPr lang="en-US" dirty="0"/>
              <a:t>() to track the execution of various jobs within the batch.</a:t>
            </a:r>
            <a:endParaRPr lang="en-IN" dirty="0"/>
          </a:p>
        </p:txBody>
      </p:sp>
    </p:spTree>
    <p:extLst>
      <p:ext uri="{BB962C8B-B14F-4D97-AF65-F5344CB8AC3E}">
        <p14:creationId xmlns:p14="http://schemas.microsoft.com/office/powerpoint/2010/main" val="1562729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DF2FF-C403-4A9E-AC49-DE3B2531CCA6}"/>
              </a:ext>
            </a:extLst>
          </p:cNvPr>
          <p:cNvSpPr>
            <a:spLocks noGrp="1"/>
          </p:cNvSpPr>
          <p:nvPr>
            <p:ph type="title"/>
          </p:nvPr>
        </p:nvSpPr>
        <p:spPr/>
        <p:txBody>
          <a:bodyPr/>
          <a:lstStyle/>
          <a:p>
            <a:r>
              <a:rPr lang="en-US" i="1" dirty="0"/>
              <a:t>Chaining preprocessing and postprocessing steps</a:t>
            </a:r>
            <a:endParaRPr lang="en-IN" dirty="0"/>
          </a:p>
        </p:txBody>
      </p:sp>
      <p:sp>
        <p:nvSpPr>
          <p:cNvPr id="3" name="Content Placeholder 2">
            <a:extLst>
              <a:ext uri="{FF2B5EF4-FFF2-40B4-BE49-F238E27FC236}">
                <a16:creationId xmlns:a16="http://schemas.microsoft.com/office/drawing/2014/main" id="{04FEF8D9-60F8-4411-975C-2F6AC3B6608A}"/>
              </a:ext>
            </a:extLst>
          </p:cNvPr>
          <p:cNvSpPr>
            <a:spLocks noGrp="1"/>
          </p:cNvSpPr>
          <p:nvPr>
            <p:ph idx="1"/>
          </p:nvPr>
        </p:nvSpPr>
        <p:spPr/>
        <p:txBody>
          <a:bodyPr>
            <a:normAutofit fontScale="77500" lnSpcReduction="20000"/>
          </a:bodyPr>
          <a:lstStyle/>
          <a:p>
            <a:pPr algn="just">
              <a:lnSpc>
                <a:spcPct val="150000"/>
              </a:lnSpc>
            </a:pPr>
            <a:r>
              <a:rPr lang="en-US" dirty="0"/>
              <a:t>A lot of data processing tasks involve record-oriented preprocessing and postprocessing.</a:t>
            </a:r>
          </a:p>
          <a:p>
            <a:pPr algn="just">
              <a:lnSpc>
                <a:spcPct val="150000"/>
              </a:lnSpc>
            </a:pPr>
            <a:r>
              <a:rPr lang="en-US" dirty="0"/>
              <a:t>For example, in processing documents for information retrieval , you may have one step to remove </a:t>
            </a:r>
            <a:r>
              <a:rPr lang="en-US" i="1" dirty="0"/>
              <a:t>stop words </a:t>
            </a:r>
            <a:r>
              <a:rPr lang="en-US" dirty="0"/>
              <a:t>(words like </a:t>
            </a:r>
            <a:r>
              <a:rPr lang="en-US" i="1" dirty="0"/>
              <a:t>a</a:t>
            </a:r>
            <a:r>
              <a:rPr lang="en-US" dirty="0"/>
              <a:t>, </a:t>
            </a:r>
            <a:r>
              <a:rPr lang="en-US" i="1" dirty="0"/>
              <a:t>the</a:t>
            </a:r>
            <a:r>
              <a:rPr lang="en-US" dirty="0"/>
              <a:t>, and </a:t>
            </a:r>
            <a:r>
              <a:rPr lang="en-US" i="1" dirty="0"/>
              <a:t>is </a:t>
            </a:r>
            <a:r>
              <a:rPr lang="en-US" dirty="0"/>
              <a:t>that occur frequently but aren’t too meaningful), and another step for </a:t>
            </a:r>
            <a:r>
              <a:rPr lang="en-US" i="1" dirty="0"/>
              <a:t>stemming </a:t>
            </a:r>
            <a:r>
              <a:rPr lang="en-US" dirty="0"/>
              <a:t>(converting different forms of a word into the same form, such as </a:t>
            </a:r>
            <a:r>
              <a:rPr lang="en-US" i="1" dirty="0"/>
              <a:t>finishing </a:t>
            </a:r>
            <a:r>
              <a:rPr lang="en-US" dirty="0"/>
              <a:t>and </a:t>
            </a:r>
            <a:r>
              <a:rPr lang="en-US" i="1" dirty="0"/>
              <a:t>finished </a:t>
            </a:r>
            <a:r>
              <a:rPr lang="en-US" dirty="0"/>
              <a:t>into </a:t>
            </a:r>
            <a:r>
              <a:rPr lang="en-US" i="1" dirty="0"/>
              <a:t>finish</a:t>
            </a:r>
            <a:r>
              <a:rPr lang="en-US" dirty="0"/>
              <a:t>.) </a:t>
            </a:r>
          </a:p>
          <a:p>
            <a:pPr algn="just">
              <a:lnSpc>
                <a:spcPct val="150000"/>
              </a:lnSpc>
            </a:pPr>
            <a:r>
              <a:rPr lang="en-US" dirty="0"/>
              <a:t>You can write a separate MapReduce job for each of these pre- and postprocessing steps and chain them together, using </a:t>
            </a:r>
            <a:r>
              <a:rPr lang="en-US" dirty="0" err="1"/>
              <a:t>IdentityReducer</a:t>
            </a:r>
            <a:r>
              <a:rPr lang="en-US" dirty="0"/>
              <a:t> (or no reducer at all) for these steps. This approach is inefficient as each step in the chain takes up I/O and storage to process the intermediate results. </a:t>
            </a:r>
            <a:endParaRPr lang="en-IN" dirty="0"/>
          </a:p>
        </p:txBody>
      </p:sp>
    </p:spTree>
    <p:extLst>
      <p:ext uri="{BB962C8B-B14F-4D97-AF65-F5344CB8AC3E}">
        <p14:creationId xmlns:p14="http://schemas.microsoft.com/office/powerpoint/2010/main" val="4266661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DF2FF-C403-4A9E-AC49-DE3B2531CCA6}"/>
              </a:ext>
            </a:extLst>
          </p:cNvPr>
          <p:cNvSpPr>
            <a:spLocks noGrp="1"/>
          </p:cNvSpPr>
          <p:nvPr>
            <p:ph type="title"/>
          </p:nvPr>
        </p:nvSpPr>
        <p:spPr/>
        <p:txBody>
          <a:bodyPr/>
          <a:lstStyle/>
          <a:p>
            <a:r>
              <a:rPr lang="en-US" i="1" dirty="0"/>
              <a:t>Chaining preprocessing and postprocessing steps</a:t>
            </a:r>
            <a:endParaRPr lang="en-IN" dirty="0"/>
          </a:p>
        </p:txBody>
      </p:sp>
      <p:sp>
        <p:nvSpPr>
          <p:cNvPr id="3" name="Content Placeholder 2">
            <a:extLst>
              <a:ext uri="{FF2B5EF4-FFF2-40B4-BE49-F238E27FC236}">
                <a16:creationId xmlns:a16="http://schemas.microsoft.com/office/drawing/2014/main" id="{04FEF8D9-60F8-4411-975C-2F6AC3B6608A}"/>
              </a:ext>
            </a:extLst>
          </p:cNvPr>
          <p:cNvSpPr>
            <a:spLocks noGrp="1"/>
          </p:cNvSpPr>
          <p:nvPr>
            <p:ph idx="1"/>
          </p:nvPr>
        </p:nvSpPr>
        <p:spPr/>
        <p:txBody>
          <a:bodyPr>
            <a:normAutofit fontScale="62500" lnSpcReduction="20000"/>
          </a:bodyPr>
          <a:lstStyle/>
          <a:p>
            <a:pPr algn="just">
              <a:lnSpc>
                <a:spcPct val="170000"/>
              </a:lnSpc>
            </a:pPr>
            <a:r>
              <a:rPr lang="en-US" dirty="0"/>
              <a:t>Another approach is for you to write your mapper such that it calls all the preprocessing steps beforehand and the reducer to call all the postprocessing steps afterward. </a:t>
            </a:r>
          </a:p>
          <a:p>
            <a:pPr algn="just">
              <a:lnSpc>
                <a:spcPct val="170000"/>
              </a:lnSpc>
            </a:pPr>
            <a:r>
              <a:rPr lang="en-US" dirty="0"/>
              <a:t>This forces you to architect the pre- and postprocessing steps in a modular and composable manner. Hadoop introduced the </a:t>
            </a:r>
            <a:r>
              <a:rPr lang="en-US" dirty="0" err="1"/>
              <a:t>ChainMapper</a:t>
            </a:r>
            <a:r>
              <a:rPr lang="en-US" dirty="0"/>
              <a:t> and the </a:t>
            </a:r>
            <a:r>
              <a:rPr lang="en-US" dirty="0" err="1"/>
              <a:t>ChainReducer</a:t>
            </a:r>
            <a:r>
              <a:rPr lang="en-US" dirty="0"/>
              <a:t> classes in version 0.19.0 to simplify the composition of pre- and postprocessing.</a:t>
            </a:r>
          </a:p>
          <a:p>
            <a:pPr algn="just">
              <a:lnSpc>
                <a:spcPct val="170000"/>
              </a:lnSpc>
            </a:pPr>
            <a:r>
              <a:rPr lang="en-US" dirty="0"/>
              <a:t>The job runs multiple mappers in sequence to preprocess the data, and after running reduce it can optionally run multiple mappers in sequence to postprocess the data. </a:t>
            </a:r>
          </a:p>
          <a:p>
            <a:pPr algn="just">
              <a:lnSpc>
                <a:spcPct val="170000"/>
              </a:lnSpc>
            </a:pPr>
            <a:r>
              <a:rPr lang="en-US" dirty="0"/>
              <a:t>The beauty of this mechanism is that you write the pre- and postprocessing steps as standard mappers. You can run each one of them individually if you want.</a:t>
            </a:r>
            <a:endParaRPr lang="en-IN" dirty="0"/>
          </a:p>
        </p:txBody>
      </p:sp>
    </p:spTree>
    <p:extLst>
      <p:ext uri="{BB962C8B-B14F-4D97-AF65-F5344CB8AC3E}">
        <p14:creationId xmlns:p14="http://schemas.microsoft.com/office/powerpoint/2010/main" val="357307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DF2FF-C403-4A9E-AC49-DE3B2531CCA6}"/>
              </a:ext>
            </a:extLst>
          </p:cNvPr>
          <p:cNvSpPr>
            <a:spLocks noGrp="1"/>
          </p:cNvSpPr>
          <p:nvPr>
            <p:ph type="title"/>
          </p:nvPr>
        </p:nvSpPr>
        <p:spPr/>
        <p:txBody>
          <a:bodyPr/>
          <a:lstStyle/>
          <a:p>
            <a:r>
              <a:rPr lang="en-US" i="1" dirty="0"/>
              <a:t>Joining data from different sources</a:t>
            </a:r>
            <a:endParaRPr lang="en-IN" dirty="0"/>
          </a:p>
        </p:txBody>
      </p:sp>
      <p:sp>
        <p:nvSpPr>
          <p:cNvPr id="3" name="Content Placeholder 2">
            <a:extLst>
              <a:ext uri="{FF2B5EF4-FFF2-40B4-BE49-F238E27FC236}">
                <a16:creationId xmlns:a16="http://schemas.microsoft.com/office/drawing/2014/main" id="{04FEF8D9-60F8-4411-975C-2F6AC3B6608A}"/>
              </a:ext>
            </a:extLst>
          </p:cNvPr>
          <p:cNvSpPr>
            <a:spLocks noGrp="1"/>
          </p:cNvSpPr>
          <p:nvPr>
            <p:ph idx="1"/>
          </p:nvPr>
        </p:nvSpPr>
        <p:spPr>
          <a:xfrm>
            <a:off x="626166" y="1253331"/>
            <a:ext cx="10515600" cy="4351338"/>
          </a:xfrm>
        </p:spPr>
        <p:txBody>
          <a:bodyPr>
            <a:normAutofit fontScale="77500" lnSpcReduction="20000"/>
          </a:bodyPr>
          <a:lstStyle/>
          <a:p>
            <a:pPr algn="just">
              <a:lnSpc>
                <a:spcPct val="170000"/>
              </a:lnSpc>
            </a:pPr>
            <a:r>
              <a:rPr lang="en-US" dirty="0"/>
              <a:t>It’s inevitable that you’ll come across data analyses where you need to pull in data from different sources. </a:t>
            </a:r>
          </a:p>
          <a:p>
            <a:pPr algn="just">
              <a:lnSpc>
                <a:spcPct val="170000"/>
              </a:lnSpc>
            </a:pPr>
            <a:r>
              <a:rPr lang="en-US" dirty="0"/>
              <a:t>For example, given our patent data sets, you may want to find out</a:t>
            </a:r>
          </a:p>
          <a:p>
            <a:pPr algn="just">
              <a:lnSpc>
                <a:spcPct val="170000"/>
              </a:lnSpc>
            </a:pPr>
            <a:r>
              <a:rPr lang="en-US" dirty="0"/>
              <a:t>if certain countries cite patents from another country. You’ll have to look at citation data (cite75_99.txt) as well as patent data for country information (apat63_99.txt). In the database world it would just be a matter of joining two tables, and most databases automagically take care of the join processing for you. Unfortunately, joining data in Hadoop</a:t>
            </a:r>
            <a:endParaRPr lang="en-IN" dirty="0"/>
          </a:p>
        </p:txBody>
      </p:sp>
      <p:pic>
        <p:nvPicPr>
          <p:cNvPr id="4" name="Picture 3">
            <a:extLst>
              <a:ext uri="{FF2B5EF4-FFF2-40B4-BE49-F238E27FC236}">
                <a16:creationId xmlns:a16="http://schemas.microsoft.com/office/drawing/2014/main" id="{8D5C30A4-1C69-4880-A05A-23EAEB953232}"/>
              </a:ext>
            </a:extLst>
          </p:cNvPr>
          <p:cNvPicPr>
            <a:picLocks noChangeAspect="1"/>
          </p:cNvPicPr>
          <p:nvPr/>
        </p:nvPicPr>
        <p:blipFill>
          <a:blip r:embed="rId2"/>
          <a:stretch>
            <a:fillRect/>
          </a:stretch>
        </p:blipFill>
        <p:spPr>
          <a:xfrm>
            <a:off x="0" y="5511252"/>
            <a:ext cx="3257550" cy="952500"/>
          </a:xfrm>
          <a:prstGeom prst="rect">
            <a:avLst/>
          </a:prstGeom>
        </p:spPr>
      </p:pic>
      <p:pic>
        <p:nvPicPr>
          <p:cNvPr id="5" name="Picture 4">
            <a:extLst>
              <a:ext uri="{FF2B5EF4-FFF2-40B4-BE49-F238E27FC236}">
                <a16:creationId xmlns:a16="http://schemas.microsoft.com/office/drawing/2014/main" id="{40CDE71B-DAB8-45C2-9E81-C09BE4F162BD}"/>
              </a:ext>
            </a:extLst>
          </p:cNvPr>
          <p:cNvPicPr>
            <a:picLocks noChangeAspect="1"/>
          </p:cNvPicPr>
          <p:nvPr/>
        </p:nvPicPr>
        <p:blipFill>
          <a:blip r:embed="rId3"/>
          <a:stretch>
            <a:fillRect/>
          </a:stretch>
        </p:blipFill>
        <p:spPr>
          <a:xfrm>
            <a:off x="3268110" y="5604669"/>
            <a:ext cx="2362615" cy="995567"/>
          </a:xfrm>
          <a:prstGeom prst="rect">
            <a:avLst/>
          </a:prstGeom>
        </p:spPr>
      </p:pic>
      <p:cxnSp>
        <p:nvCxnSpPr>
          <p:cNvPr id="7" name="Straight Arrow Connector 6">
            <a:extLst>
              <a:ext uri="{FF2B5EF4-FFF2-40B4-BE49-F238E27FC236}">
                <a16:creationId xmlns:a16="http://schemas.microsoft.com/office/drawing/2014/main" id="{0FC78B48-E30E-49C0-BF5B-E052C16F6926}"/>
              </a:ext>
            </a:extLst>
          </p:cNvPr>
          <p:cNvCxnSpPr/>
          <p:nvPr/>
        </p:nvCxnSpPr>
        <p:spPr>
          <a:xfrm>
            <a:off x="5738193" y="6102452"/>
            <a:ext cx="874643"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BCE14541-3CC2-4CB7-BD3F-BEA5B15058C3}"/>
              </a:ext>
            </a:extLst>
          </p:cNvPr>
          <p:cNvPicPr>
            <a:picLocks noChangeAspect="1"/>
          </p:cNvPicPr>
          <p:nvPr/>
        </p:nvPicPr>
        <p:blipFill>
          <a:blip r:embed="rId4"/>
          <a:stretch>
            <a:fillRect/>
          </a:stretch>
        </p:blipFill>
        <p:spPr>
          <a:xfrm>
            <a:off x="6859034" y="5371511"/>
            <a:ext cx="5130869" cy="1228725"/>
          </a:xfrm>
          <a:prstGeom prst="rect">
            <a:avLst/>
          </a:prstGeom>
        </p:spPr>
      </p:pic>
    </p:spTree>
    <p:extLst>
      <p:ext uri="{BB962C8B-B14F-4D97-AF65-F5344CB8AC3E}">
        <p14:creationId xmlns:p14="http://schemas.microsoft.com/office/powerpoint/2010/main" val="173342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ppt_x"/>
                                          </p:val>
                                        </p:tav>
                                        <p:tav tm="100000">
                                          <p:val>
                                            <p:strVal val="#ppt_x"/>
                                          </p:val>
                                        </p:tav>
                                      </p:tavLst>
                                    </p:anim>
                                    <p:anim calcmode="lin" valueType="num">
                                      <p:cBhvr additive="base">
                                        <p:cTn id="4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DF2FF-C403-4A9E-AC49-DE3B2531CCA6}"/>
              </a:ext>
            </a:extLst>
          </p:cNvPr>
          <p:cNvSpPr>
            <a:spLocks noGrp="1"/>
          </p:cNvSpPr>
          <p:nvPr>
            <p:ph type="title"/>
          </p:nvPr>
        </p:nvSpPr>
        <p:spPr/>
        <p:txBody>
          <a:bodyPr/>
          <a:lstStyle/>
          <a:p>
            <a:r>
              <a:rPr lang="en-IN" i="1" dirty="0"/>
              <a:t>Reduce-side joining</a:t>
            </a:r>
            <a:endParaRPr lang="en-IN" dirty="0"/>
          </a:p>
        </p:txBody>
      </p:sp>
      <p:sp>
        <p:nvSpPr>
          <p:cNvPr id="3" name="Content Placeholder 2">
            <a:extLst>
              <a:ext uri="{FF2B5EF4-FFF2-40B4-BE49-F238E27FC236}">
                <a16:creationId xmlns:a16="http://schemas.microsoft.com/office/drawing/2014/main" id="{04FEF8D9-60F8-4411-975C-2F6AC3B6608A}"/>
              </a:ext>
            </a:extLst>
          </p:cNvPr>
          <p:cNvSpPr>
            <a:spLocks noGrp="1"/>
          </p:cNvSpPr>
          <p:nvPr>
            <p:ph idx="1"/>
          </p:nvPr>
        </p:nvSpPr>
        <p:spPr>
          <a:xfrm>
            <a:off x="626166" y="1253330"/>
            <a:ext cx="10515600" cy="5604669"/>
          </a:xfrm>
        </p:spPr>
        <p:txBody>
          <a:bodyPr>
            <a:normAutofit fontScale="85000" lnSpcReduction="10000"/>
          </a:bodyPr>
          <a:lstStyle/>
          <a:p>
            <a:pPr algn="just">
              <a:lnSpc>
                <a:spcPct val="150000"/>
              </a:lnSpc>
            </a:pPr>
            <a:r>
              <a:rPr lang="en-US" dirty="0"/>
              <a:t>In reduce-side join, we do most of the processing on the reduce side.</a:t>
            </a:r>
          </a:p>
          <a:p>
            <a:pPr algn="just">
              <a:lnSpc>
                <a:spcPct val="150000"/>
              </a:lnSpc>
            </a:pPr>
            <a:r>
              <a:rPr lang="en-US" dirty="0"/>
              <a:t>Reduce-side join introduces some new terminologies and concepts, namely, data source , tag , and group key . A </a:t>
            </a:r>
            <a:r>
              <a:rPr lang="en-US" i="1" dirty="0"/>
              <a:t>data source </a:t>
            </a:r>
            <a:r>
              <a:rPr lang="en-US" dirty="0"/>
              <a:t>is analogous to a table in relational databases.</a:t>
            </a:r>
          </a:p>
          <a:p>
            <a:pPr algn="just">
              <a:lnSpc>
                <a:spcPct val="150000"/>
              </a:lnSpc>
            </a:pPr>
            <a:r>
              <a:rPr lang="en-US" dirty="0"/>
              <a:t>We have two data sources in our toy example: Customers and Orders. A data source can be a single file or multiple files. The important point is that all the records in a data source have the same structure, analogous to a schema .</a:t>
            </a:r>
          </a:p>
          <a:p>
            <a:pPr algn="just">
              <a:lnSpc>
                <a:spcPct val="150000"/>
              </a:lnSpc>
            </a:pPr>
            <a:r>
              <a:rPr lang="en-US" dirty="0"/>
              <a:t>The MapReduce paradigm calls for processing each record one at a time in a stateless manner. If we want some state information to persist, we have to </a:t>
            </a:r>
            <a:r>
              <a:rPr lang="en-US" i="1" dirty="0"/>
              <a:t>tag </a:t>
            </a:r>
            <a:r>
              <a:rPr lang="en-US" dirty="0"/>
              <a:t>the record with </a:t>
            </a:r>
            <a:r>
              <a:rPr lang="en-IN" dirty="0"/>
              <a:t>such state.</a:t>
            </a:r>
          </a:p>
        </p:txBody>
      </p:sp>
    </p:spTree>
    <p:extLst>
      <p:ext uri="{BB962C8B-B14F-4D97-AF65-F5344CB8AC3E}">
        <p14:creationId xmlns:p14="http://schemas.microsoft.com/office/powerpoint/2010/main" val="58581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DF2FF-C403-4A9E-AC49-DE3B2531CCA6}"/>
              </a:ext>
            </a:extLst>
          </p:cNvPr>
          <p:cNvSpPr>
            <a:spLocks noGrp="1"/>
          </p:cNvSpPr>
          <p:nvPr>
            <p:ph type="title"/>
          </p:nvPr>
        </p:nvSpPr>
        <p:spPr/>
        <p:txBody>
          <a:bodyPr/>
          <a:lstStyle/>
          <a:p>
            <a:r>
              <a:rPr lang="en-IN" i="1" dirty="0"/>
              <a:t>Replicated joins using </a:t>
            </a:r>
            <a:r>
              <a:rPr lang="en-IN" i="1" dirty="0" err="1"/>
              <a:t>DistributedCache</a:t>
            </a:r>
            <a:endParaRPr lang="en-IN" dirty="0"/>
          </a:p>
        </p:txBody>
      </p:sp>
      <p:sp>
        <p:nvSpPr>
          <p:cNvPr id="3" name="Content Placeholder 2">
            <a:extLst>
              <a:ext uri="{FF2B5EF4-FFF2-40B4-BE49-F238E27FC236}">
                <a16:creationId xmlns:a16="http://schemas.microsoft.com/office/drawing/2014/main" id="{04FEF8D9-60F8-4411-975C-2F6AC3B6608A}"/>
              </a:ext>
            </a:extLst>
          </p:cNvPr>
          <p:cNvSpPr>
            <a:spLocks noGrp="1"/>
          </p:cNvSpPr>
          <p:nvPr>
            <p:ph idx="1"/>
          </p:nvPr>
        </p:nvSpPr>
        <p:spPr>
          <a:xfrm>
            <a:off x="0" y="1253330"/>
            <a:ext cx="12192000" cy="5604669"/>
          </a:xfrm>
        </p:spPr>
        <p:txBody>
          <a:bodyPr>
            <a:normAutofit fontScale="62500" lnSpcReduction="20000"/>
          </a:bodyPr>
          <a:lstStyle/>
          <a:p>
            <a:pPr algn="just">
              <a:lnSpc>
                <a:spcPct val="170000"/>
              </a:lnSpc>
            </a:pPr>
            <a:r>
              <a:rPr lang="en-US" dirty="0"/>
              <a:t>Replicated joins using </a:t>
            </a:r>
            <a:r>
              <a:rPr lang="en-US" dirty="0" err="1"/>
              <a:t>DistributedCache</a:t>
            </a:r>
            <a:r>
              <a:rPr lang="en-US" dirty="0"/>
              <a:t> are simpler than reduce-side joins.</a:t>
            </a:r>
          </a:p>
          <a:p>
            <a:pPr algn="just">
              <a:lnSpc>
                <a:spcPct val="170000"/>
              </a:lnSpc>
            </a:pPr>
            <a:r>
              <a:rPr lang="en-US" dirty="0"/>
              <a:t>The main obstacle to performing joins in the map phase is that a record being processed by a mapper may be joined with a record not easily accessible (or even located) by that mapper. </a:t>
            </a:r>
          </a:p>
          <a:p>
            <a:pPr algn="just">
              <a:lnSpc>
                <a:spcPct val="170000"/>
              </a:lnSpc>
            </a:pPr>
            <a:r>
              <a:rPr lang="en-US" dirty="0"/>
              <a:t>If we can guarantee the accessibility of all the necessary data when joining a record, joining on the map side can work.</a:t>
            </a:r>
          </a:p>
          <a:p>
            <a:pPr algn="just">
              <a:lnSpc>
                <a:spcPct val="170000"/>
              </a:lnSpc>
            </a:pPr>
            <a:r>
              <a:rPr lang="en-US" dirty="0"/>
              <a:t>Hadoop has a mechanism called </a:t>
            </a:r>
            <a:r>
              <a:rPr lang="en-US" i="1" dirty="0"/>
              <a:t>distributed cache </a:t>
            </a:r>
            <a:r>
              <a:rPr lang="en-US" dirty="0"/>
              <a:t>that’s designed to distribute files to all nodes in a cluster. </a:t>
            </a:r>
          </a:p>
          <a:p>
            <a:pPr algn="just">
              <a:lnSpc>
                <a:spcPct val="170000"/>
              </a:lnSpc>
            </a:pPr>
            <a:r>
              <a:rPr lang="en-US" dirty="0"/>
              <a:t>It’s normally used for distributing files containing “background” data needed by all mappers. </a:t>
            </a:r>
          </a:p>
          <a:p>
            <a:pPr algn="just">
              <a:lnSpc>
                <a:spcPct val="170000"/>
              </a:lnSpc>
            </a:pPr>
            <a:r>
              <a:rPr lang="en-US" dirty="0"/>
              <a:t>For example, if you’re using Hadoop to classify documents , you may have a list of keywords for each class. (Or better yet, a probabilistic model for each class, but we digress…) You would use distributed cache to ensure all mappers have access to the lists of keywords, the “background” data. For executing replicated joins, we consider the smaller data source as background data.</a:t>
            </a:r>
            <a:endParaRPr lang="en-IN" dirty="0"/>
          </a:p>
        </p:txBody>
      </p:sp>
    </p:spTree>
    <p:extLst>
      <p:ext uri="{BB962C8B-B14F-4D97-AF65-F5344CB8AC3E}">
        <p14:creationId xmlns:p14="http://schemas.microsoft.com/office/powerpoint/2010/main" val="4217007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DF2FF-C403-4A9E-AC49-DE3B2531CCA6}"/>
              </a:ext>
            </a:extLst>
          </p:cNvPr>
          <p:cNvSpPr>
            <a:spLocks noGrp="1"/>
          </p:cNvSpPr>
          <p:nvPr>
            <p:ph type="title"/>
          </p:nvPr>
        </p:nvSpPr>
        <p:spPr/>
        <p:txBody>
          <a:bodyPr/>
          <a:lstStyle/>
          <a:p>
            <a:r>
              <a:rPr lang="en-IN" i="1" dirty="0"/>
              <a:t>Replicated joins using </a:t>
            </a:r>
            <a:r>
              <a:rPr lang="en-IN" i="1" dirty="0" err="1"/>
              <a:t>DistributedCache</a:t>
            </a:r>
            <a:endParaRPr lang="en-IN" dirty="0"/>
          </a:p>
        </p:txBody>
      </p:sp>
      <p:sp>
        <p:nvSpPr>
          <p:cNvPr id="3" name="Content Placeholder 2">
            <a:extLst>
              <a:ext uri="{FF2B5EF4-FFF2-40B4-BE49-F238E27FC236}">
                <a16:creationId xmlns:a16="http://schemas.microsoft.com/office/drawing/2014/main" id="{04FEF8D9-60F8-4411-975C-2F6AC3B6608A}"/>
              </a:ext>
            </a:extLst>
          </p:cNvPr>
          <p:cNvSpPr>
            <a:spLocks noGrp="1"/>
          </p:cNvSpPr>
          <p:nvPr>
            <p:ph idx="1"/>
          </p:nvPr>
        </p:nvSpPr>
        <p:spPr>
          <a:xfrm>
            <a:off x="0" y="1253330"/>
            <a:ext cx="12192000" cy="5604669"/>
          </a:xfrm>
        </p:spPr>
        <p:txBody>
          <a:bodyPr>
            <a:normAutofit fontScale="92500" lnSpcReduction="20000"/>
          </a:bodyPr>
          <a:lstStyle/>
          <a:p>
            <a:pPr algn="just">
              <a:lnSpc>
                <a:spcPct val="150000"/>
              </a:lnSpc>
            </a:pPr>
            <a:r>
              <a:rPr lang="en-US" dirty="0"/>
              <a:t>Distributed cache is handled by the appropriately named class </a:t>
            </a:r>
            <a:r>
              <a:rPr lang="en-US" dirty="0" err="1"/>
              <a:t>DistributedCache</a:t>
            </a:r>
            <a:r>
              <a:rPr lang="en-US" dirty="0"/>
              <a:t> .</a:t>
            </a:r>
          </a:p>
          <a:p>
            <a:pPr algn="just">
              <a:lnSpc>
                <a:spcPct val="150000"/>
              </a:lnSpc>
            </a:pPr>
            <a:r>
              <a:rPr lang="en-US" dirty="0"/>
              <a:t>There are two steps to using this class. </a:t>
            </a:r>
          </a:p>
          <a:p>
            <a:pPr algn="just">
              <a:lnSpc>
                <a:spcPct val="150000"/>
              </a:lnSpc>
            </a:pPr>
            <a:r>
              <a:rPr lang="en-US" dirty="0"/>
              <a:t>First, when configuring a job, you call the static method </a:t>
            </a:r>
            <a:r>
              <a:rPr lang="en-US" dirty="0" err="1"/>
              <a:t>DistributedCache.addCacheFile</a:t>
            </a:r>
            <a:r>
              <a:rPr lang="en-US" dirty="0"/>
              <a:t>() to specify the files to be disseminated to all nodes. These files are specified as URI objects, and they default to HDFS unless a different filesystem is specified. The </a:t>
            </a:r>
            <a:r>
              <a:rPr lang="en-US" dirty="0" err="1"/>
              <a:t>JobTracker</a:t>
            </a:r>
            <a:r>
              <a:rPr lang="en-US" dirty="0"/>
              <a:t> will take this list of URIs and create a local copy of the files in all the </a:t>
            </a:r>
            <a:r>
              <a:rPr lang="en-US" dirty="0" err="1"/>
              <a:t>TaskTrackers</a:t>
            </a:r>
            <a:r>
              <a:rPr lang="en-US" dirty="0"/>
              <a:t> when it starts the job.</a:t>
            </a:r>
          </a:p>
          <a:p>
            <a:pPr algn="just">
              <a:lnSpc>
                <a:spcPct val="150000"/>
              </a:lnSpc>
            </a:pPr>
            <a:r>
              <a:rPr lang="en-US" dirty="0"/>
              <a:t> In the second step, your mappers on each individual </a:t>
            </a:r>
            <a:r>
              <a:rPr lang="en-US" dirty="0" err="1"/>
              <a:t>TaskTracker</a:t>
            </a:r>
            <a:r>
              <a:rPr lang="en-US" dirty="0"/>
              <a:t> will call the static method </a:t>
            </a:r>
            <a:r>
              <a:rPr lang="en-US" dirty="0" err="1"/>
              <a:t>DistributedCache.getLocalCacheFiles</a:t>
            </a:r>
            <a:r>
              <a:rPr lang="en-US" dirty="0"/>
              <a:t>() to get an array of local file Paths where the local copy is located.</a:t>
            </a:r>
            <a:endParaRPr lang="en-IN" dirty="0"/>
          </a:p>
        </p:txBody>
      </p:sp>
    </p:spTree>
    <p:extLst>
      <p:ext uri="{BB962C8B-B14F-4D97-AF65-F5344CB8AC3E}">
        <p14:creationId xmlns:p14="http://schemas.microsoft.com/office/powerpoint/2010/main" val="2789446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How MapReduce works?</a:t>
            </a:r>
            <a:endParaRPr lang="en-US" dirty="0"/>
          </a:p>
        </p:txBody>
      </p:sp>
      <p:sp>
        <p:nvSpPr>
          <p:cNvPr id="3" name="Content Placeholder 2"/>
          <p:cNvSpPr>
            <a:spLocks noGrp="1"/>
          </p:cNvSpPr>
          <p:nvPr>
            <p:ph idx="1"/>
          </p:nvPr>
        </p:nvSpPr>
        <p:spPr/>
        <p:txBody>
          <a:bodyPr>
            <a:normAutofit/>
          </a:bodyPr>
          <a:lstStyle/>
          <a:p>
            <a:r>
              <a:rPr lang="en-US" b="1" dirty="0"/>
              <a:t>MapReduce is a method for distributing a task across multiple nodes </a:t>
            </a:r>
          </a:p>
          <a:p>
            <a:r>
              <a:rPr lang="en-US" b="1" dirty="0"/>
              <a:t>Each node processes data stored on that node</a:t>
            </a:r>
          </a:p>
          <a:p>
            <a:pPr lvl="1"/>
            <a:r>
              <a:rPr lang="en-US" dirty="0"/>
              <a:t>Where possible</a:t>
            </a:r>
          </a:p>
          <a:p>
            <a:r>
              <a:rPr lang="en-US" b="1" dirty="0"/>
              <a:t>Consists of two phases:</a:t>
            </a:r>
          </a:p>
          <a:p>
            <a:pPr lvl="1"/>
            <a:r>
              <a:rPr lang="en-US" dirty="0"/>
              <a:t>Map</a:t>
            </a:r>
          </a:p>
          <a:p>
            <a:pPr lvl="1"/>
            <a:r>
              <a:rPr lang="en-US" dirty="0"/>
              <a:t>Reduce</a:t>
            </a:r>
          </a:p>
          <a:p>
            <a:endParaRPr lang="en-US" dirty="0"/>
          </a:p>
        </p:txBody>
      </p:sp>
    </p:spTree>
    <p:extLst>
      <p:ext uri="{BB962C8B-B14F-4D97-AF65-F5344CB8AC3E}">
        <p14:creationId xmlns:p14="http://schemas.microsoft.com/office/powerpoint/2010/main" val="29267266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DF2FF-C403-4A9E-AC49-DE3B2531CCA6}"/>
              </a:ext>
            </a:extLst>
          </p:cNvPr>
          <p:cNvSpPr>
            <a:spLocks noGrp="1"/>
          </p:cNvSpPr>
          <p:nvPr>
            <p:ph type="title"/>
          </p:nvPr>
        </p:nvSpPr>
        <p:spPr>
          <a:xfrm>
            <a:off x="159026" y="365125"/>
            <a:ext cx="11194774" cy="1325563"/>
          </a:xfrm>
        </p:spPr>
        <p:txBody>
          <a:bodyPr/>
          <a:lstStyle/>
          <a:p>
            <a:r>
              <a:rPr lang="en-US" i="1" dirty="0" err="1"/>
              <a:t>Semijoin</a:t>
            </a:r>
            <a:r>
              <a:rPr lang="en-US" i="1" dirty="0"/>
              <a:t> : reduce-side join with map-side filtering</a:t>
            </a:r>
            <a:endParaRPr lang="en-IN" dirty="0"/>
          </a:p>
        </p:txBody>
      </p:sp>
      <p:sp>
        <p:nvSpPr>
          <p:cNvPr id="3" name="Content Placeholder 2">
            <a:extLst>
              <a:ext uri="{FF2B5EF4-FFF2-40B4-BE49-F238E27FC236}">
                <a16:creationId xmlns:a16="http://schemas.microsoft.com/office/drawing/2014/main" id="{04FEF8D9-60F8-4411-975C-2F6AC3B6608A}"/>
              </a:ext>
            </a:extLst>
          </p:cNvPr>
          <p:cNvSpPr>
            <a:spLocks noGrp="1"/>
          </p:cNvSpPr>
          <p:nvPr>
            <p:ph idx="1"/>
          </p:nvPr>
        </p:nvSpPr>
        <p:spPr>
          <a:xfrm>
            <a:off x="0" y="1253330"/>
            <a:ext cx="12192000" cy="5604669"/>
          </a:xfrm>
        </p:spPr>
        <p:txBody>
          <a:bodyPr>
            <a:normAutofit/>
          </a:bodyPr>
          <a:lstStyle/>
          <a:p>
            <a:pPr algn="just">
              <a:lnSpc>
                <a:spcPct val="150000"/>
              </a:lnSpc>
            </a:pPr>
            <a:r>
              <a:rPr lang="en-US" dirty="0"/>
              <a:t>One of the limitations in using replicated join is that one of the join tables has to be small enough to fit in memory. Even with the usual asymmetry of size in the input sources, the smaller one may still not be small enough. </a:t>
            </a:r>
          </a:p>
          <a:p>
            <a:pPr algn="just">
              <a:lnSpc>
                <a:spcPct val="150000"/>
              </a:lnSpc>
            </a:pPr>
            <a:r>
              <a:rPr lang="en-US" dirty="0"/>
              <a:t>You can solve this problem by rearranging the processing steps to make them more efficient.</a:t>
            </a:r>
            <a:endParaRPr lang="en-IN" dirty="0"/>
          </a:p>
        </p:txBody>
      </p:sp>
    </p:spTree>
    <p:extLst>
      <p:ext uri="{BB962C8B-B14F-4D97-AF65-F5344CB8AC3E}">
        <p14:creationId xmlns:p14="http://schemas.microsoft.com/office/powerpoint/2010/main" val="988731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DF2FF-C403-4A9E-AC49-DE3B2531CCA6}"/>
              </a:ext>
            </a:extLst>
          </p:cNvPr>
          <p:cNvSpPr>
            <a:spLocks noGrp="1"/>
          </p:cNvSpPr>
          <p:nvPr>
            <p:ph type="title"/>
          </p:nvPr>
        </p:nvSpPr>
        <p:spPr>
          <a:xfrm>
            <a:off x="159026" y="365125"/>
            <a:ext cx="11194774" cy="1325563"/>
          </a:xfrm>
        </p:spPr>
        <p:txBody>
          <a:bodyPr/>
          <a:lstStyle/>
          <a:p>
            <a:r>
              <a:rPr lang="en-US" i="1" dirty="0" err="1"/>
              <a:t>Semijoin</a:t>
            </a:r>
            <a:r>
              <a:rPr lang="en-US" i="1" dirty="0"/>
              <a:t> : reduce-side join with map-side filtering</a:t>
            </a:r>
            <a:endParaRPr lang="en-IN" dirty="0"/>
          </a:p>
        </p:txBody>
      </p:sp>
      <p:sp>
        <p:nvSpPr>
          <p:cNvPr id="3" name="Content Placeholder 2">
            <a:extLst>
              <a:ext uri="{FF2B5EF4-FFF2-40B4-BE49-F238E27FC236}">
                <a16:creationId xmlns:a16="http://schemas.microsoft.com/office/drawing/2014/main" id="{04FEF8D9-60F8-4411-975C-2F6AC3B6608A}"/>
              </a:ext>
            </a:extLst>
          </p:cNvPr>
          <p:cNvSpPr>
            <a:spLocks noGrp="1"/>
          </p:cNvSpPr>
          <p:nvPr>
            <p:ph idx="1"/>
          </p:nvPr>
        </p:nvSpPr>
        <p:spPr>
          <a:xfrm>
            <a:off x="0" y="1253330"/>
            <a:ext cx="12192000" cy="5604669"/>
          </a:xfrm>
        </p:spPr>
        <p:txBody>
          <a:bodyPr>
            <a:normAutofit fontScale="92500" lnSpcReduction="10000"/>
          </a:bodyPr>
          <a:lstStyle/>
          <a:p>
            <a:pPr algn="just">
              <a:lnSpc>
                <a:spcPct val="150000"/>
              </a:lnSpc>
            </a:pPr>
            <a:r>
              <a:rPr lang="en-US" dirty="0"/>
              <a:t>Sometimes you may have a lot of data to analyze. </a:t>
            </a:r>
          </a:p>
          <a:p>
            <a:pPr algn="just">
              <a:lnSpc>
                <a:spcPct val="150000"/>
              </a:lnSpc>
            </a:pPr>
            <a:r>
              <a:rPr lang="en-US" dirty="0"/>
              <a:t>You can’t use replicated join no matter how you rearrange your processing steps. Don’t worry. We still have ways to make reduce-side joining more efficient.</a:t>
            </a:r>
          </a:p>
          <a:p>
            <a:pPr algn="just">
              <a:lnSpc>
                <a:spcPct val="150000"/>
              </a:lnSpc>
            </a:pPr>
            <a:r>
              <a:rPr lang="en-US" dirty="0"/>
              <a:t>Recall that the main problem with </a:t>
            </a:r>
            <a:r>
              <a:rPr lang="en-US" dirty="0" err="1"/>
              <a:t>reduceside</a:t>
            </a:r>
            <a:r>
              <a:rPr lang="en-US" dirty="0"/>
              <a:t> joining is that the mapper only tags the data, all of which is shuffled across the network but most of which is ignored in the reducer. </a:t>
            </a:r>
          </a:p>
          <a:p>
            <a:pPr algn="just">
              <a:lnSpc>
                <a:spcPct val="150000"/>
              </a:lnSpc>
            </a:pPr>
            <a:r>
              <a:rPr lang="en-US" dirty="0"/>
              <a:t>The inefficiency is ameliorated if the mapper has an extra prefiltering function to eliminate most or even all the unnecessary data before it is shuffled across the network. We need to build this f</a:t>
            </a:r>
            <a:r>
              <a:rPr lang="en-IN" dirty="0" err="1"/>
              <a:t>iltering</a:t>
            </a:r>
            <a:r>
              <a:rPr lang="en-IN" dirty="0"/>
              <a:t> mechanism.</a:t>
            </a:r>
          </a:p>
        </p:txBody>
      </p:sp>
    </p:spTree>
    <p:extLst>
      <p:ext uri="{BB962C8B-B14F-4D97-AF65-F5344CB8AC3E}">
        <p14:creationId xmlns:p14="http://schemas.microsoft.com/office/powerpoint/2010/main" val="4005045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DF2FF-C403-4A9E-AC49-DE3B2531CCA6}"/>
              </a:ext>
            </a:extLst>
          </p:cNvPr>
          <p:cNvSpPr>
            <a:spLocks noGrp="1"/>
          </p:cNvSpPr>
          <p:nvPr>
            <p:ph type="title"/>
          </p:nvPr>
        </p:nvSpPr>
        <p:spPr>
          <a:xfrm>
            <a:off x="159026" y="365125"/>
            <a:ext cx="11194774" cy="1325563"/>
          </a:xfrm>
        </p:spPr>
        <p:txBody>
          <a:bodyPr/>
          <a:lstStyle/>
          <a:p>
            <a:r>
              <a:rPr lang="en-IN" i="1" dirty="0"/>
              <a:t>Creating a Bloom filter</a:t>
            </a:r>
            <a:endParaRPr lang="en-IN" dirty="0"/>
          </a:p>
        </p:txBody>
      </p:sp>
      <p:sp>
        <p:nvSpPr>
          <p:cNvPr id="3" name="Content Placeholder 2">
            <a:extLst>
              <a:ext uri="{FF2B5EF4-FFF2-40B4-BE49-F238E27FC236}">
                <a16:creationId xmlns:a16="http://schemas.microsoft.com/office/drawing/2014/main" id="{04FEF8D9-60F8-4411-975C-2F6AC3B6608A}"/>
              </a:ext>
            </a:extLst>
          </p:cNvPr>
          <p:cNvSpPr>
            <a:spLocks noGrp="1"/>
          </p:cNvSpPr>
          <p:nvPr>
            <p:ph idx="1"/>
          </p:nvPr>
        </p:nvSpPr>
        <p:spPr>
          <a:xfrm>
            <a:off x="0" y="1253330"/>
            <a:ext cx="12192000" cy="5604669"/>
          </a:xfrm>
        </p:spPr>
        <p:txBody>
          <a:bodyPr>
            <a:normAutofit fontScale="85000" lnSpcReduction="10000"/>
          </a:bodyPr>
          <a:lstStyle/>
          <a:p>
            <a:pPr algn="just">
              <a:lnSpc>
                <a:spcPct val="150000"/>
              </a:lnSpc>
            </a:pPr>
            <a:r>
              <a:rPr lang="en-US" dirty="0"/>
              <a:t>If you use Hadoop for batch processing of large data sets, your data-intensive computing needs probably include transaction-style processing as well. We won’t cover all the techniques for running real-time distributed data processing (caching, </a:t>
            </a:r>
            <a:r>
              <a:rPr lang="en-US" dirty="0" err="1"/>
              <a:t>sharding</a:t>
            </a:r>
            <a:r>
              <a:rPr lang="en-US" dirty="0"/>
              <a:t>, etc.). </a:t>
            </a:r>
          </a:p>
          <a:p>
            <a:pPr algn="just">
              <a:lnSpc>
                <a:spcPct val="150000"/>
              </a:lnSpc>
            </a:pPr>
            <a:r>
              <a:rPr lang="en-US" dirty="0"/>
              <a:t>They aren’t necessarily Hadoop-related. One lesser-known tool for real-time data processing is the Bloom filter, which is a summary of a data set whose usage makes other data processing techniques more efficient. </a:t>
            </a:r>
          </a:p>
          <a:p>
            <a:pPr algn="just">
              <a:lnSpc>
                <a:spcPct val="150000"/>
              </a:lnSpc>
            </a:pPr>
            <a:r>
              <a:rPr lang="en-US" dirty="0"/>
              <a:t>When that data set is big, Hadoop is often called in to generate the Bloom filter representation. </a:t>
            </a:r>
          </a:p>
          <a:p>
            <a:pPr algn="just">
              <a:lnSpc>
                <a:spcPct val="150000"/>
              </a:lnSpc>
            </a:pPr>
            <a:r>
              <a:rPr lang="en-US" dirty="0"/>
              <a:t>As we mentioned earlier, a Bloom filter is also sometimes used for data joining within Hadoop itself. As a data processing expert, you’ll be well rewarded to have the Bloom filter in your bag of tricks. </a:t>
            </a:r>
            <a:endParaRPr lang="en-IN" dirty="0"/>
          </a:p>
        </p:txBody>
      </p:sp>
    </p:spTree>
    <p:extLst>
      <p:ext uri="{BB962C8B-B14F-4D97-AF65-F5344CB8AC3E}">
        <p14:creationId xmlns:p14="http://schemas.microsoft.com/office/powerpoint/2010/main" val="4031478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DF2FF-C403-4A9E-AC49-DE3B2531CCA6}"/>
              </a:ext>
            </a:extLst>
          </p:cNvPr>
          <p:cNvSpPr>
            <a:spLocks noGrp="1"/>
          </p:cNvSpPr>
          <p:nvPr>
            <p:ph type="title"/>
          </p:nvPr>
        </p:nvSpPr>
        <p:spPr>
          <a:xfrm>
            <a:off x="159026" y="365125"/>
            <a:ext cx="11194774" cy="1325563"/>
          </a:xfrm>
        </p:spPr>
        <p:txBody>
          <a:bodyPr/>
          <a:lstStyle/>
          <a:p>
            <a:r>
              <a:rPr lang="en-US" i="1" dirty="0"/>
              <a:t>What does a Bloom filter do?</a:t>
            </a:r>
            <a:endParaRPr lang="en-IN" dirty="0"/>
          </a:p>
        </p:txBody>
      </p:sp>
      <p:sp>
        <p:nvSpPr>
          <p:cNvPr id="3" name="Content Placeholder 2">
            <a:extLst>
              <a:ext uri="{FF2B5EF4-FFF2-40B4-BE49-F238E27FC236}">
                <a16:creationId xmlns:a16="http://schemas.microsoft.com/office/drawing/2014/main" id="{04FEF8D9-60F8-4411-975C-2F6AC3B6608A}"/>
              </a:ext>
            </a:extLst>
          </p:cNvPr>
          <p:cNvSpPr>
            <a:spLocks noGrp="1"/>
          </p:cNvSpPr>
          <p:nvPr>
            <p:ph idx="1"/>
          </p:nvPr>
        </p:nvSpPr>
        <p:spPr>
          <a:xfrm>
            <a:off x="0" y="1253330"/>
            <a:ext cx="12192000" cy="5604669"/>
          </a:xfrm>
        </p:spPr>
        <p:txBody>
          <a:bodyPr>
            <a:normAutofit fontScale="62500" lnSpcReduction="20000"/>
          </a:bodyPr>
          <a:lstStyle/>
          <a:p>
            <a:pPr algn="just">
              <a:lnSpc>
                <a:spcPct val="160000"/>
              </a:lnSpc>
            </a:pPr>
            <a:r>
              <a:rPr lang="en-US" dirty="0"/>
              <a:t>The major benefit of a Bloom filter is that its size, in number of bits, is constant and is set upon initialization. Adding more elements to a Bloom filter doesn’t increase its size.</a:t>
            </a:r>
          </a:p>
          <a:p>
            <a:pPr algn="just">
              <a:lnSpc>
                <a:spcPct val="160000"/>
              </a:lnSpc>
            </a:pPr>
            <a:r>
              <a:rPr lang="en-US" dirty="0"/>
              <a:t>It only increases the false positive rate. A Bloom filter also has another configuration parameter to denote the number of hash functions it uses.</a:t>
            </a:r>
          </a:p>
          <a:p>
            <a:pPr algn="just">
              <a:lnSpc>
                <a:spcPct val="160000"/>
              </a:lnSpc>
            </a:pPr>
            <a:r>
              <a:rPr lang="en-US" dirty="0"/>
              <a:t>Bloom filter object supports two methods: add() and contains().</a:t>
            </a:r>
          </a:p>
          <a:p>
            <a:pPr algn="just">
              <a:lnSpc>
                <a:spcPct val="160000"/>
              </a:lnSpc>
            </a:pPr>
            <a:r>
              <a:rPr lang="en-IN" dirty="0"/>
              <a:t>The method add() </a:t>
            </a:r>
            <a:r>
              <a:rPr lang="en-US" dirty="0"/>
              <a:t>adds an object to the set, and the method contains() returns a Boolean true/false value denoting whether an object is in the set or not. But, for a Bloom filter, contains() doesn’t always give an accurate answer. It has no </a:t>
            </a:r>
            <a:r>
              <a:rPr lang="en-US" i="1" dirty="0"/>
              <a:t>false negatives</a:t>
            </a:r>
          </a:p>
          <a:p>
            <a:pPr algn="just">
              <a:lnSpc>
                <a:spcPct val="160000"/>
              </a:lnSpc>
            </a:pPr>
            <a:r>
              <a:rPr lang="en-US" dirty="0"/>
              <a:t>If contains() returns false, you can be sure that the set doesn’t have the object queried. It does have a small probability of </a:t>
            </a:r>
            <a:r>
              <a:rPr lang="en-US" i="1" dirty="0"/>
              <a:t>false positives </a:t>
            </a:r>
            <a:r>
              <a:rPr lang="en-US" dirty="0"/>
              <a:t>though. contains() can return true for some objects not in the set. </a:t>
            </a:r>
          </a:p>
          <a:p>
            <a:pPr algn="just">
              <a:lnSpc>
                <a:spcPct val="160000"/>
              </a:lnSpc>
            </a:pPr>
            <a:r>
              <a:rPr lang="en-US" dirty="0"/>
              <a:t>The probability of false positives depends on the number of elements in the set and some configuration parameters of the Bloom filter itself.</a:t>
            </a:r>
            <a:endParaRPr lang="en-IN" dirty="0"/>
          </a:p>
        </p:txBody>
      </p:sp>
    </p:spTree>
    <p:extLst>
      <p:ext uri="{BB962C8B-B14F-4D97-AF65-F5344CB8AC3E}">
        <p14:creationId xmlns:p14="http://schemas.microsoft.com/office/powerpoint/2010/main" val="3956308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DF2FF-C403-4A9E-AC49-DE3B2531CCA6}"/>
              </a:ext>
            </a:extLst>
          </p:cNvPr>
          <p:cNvSpPr>
            <a:spLocks noGrp="1"/>
          </p:cNvSpPr>
          <p:nvPr>
            <p:ph type="title"/>
          </p:nvPr>
        </p:nvSpPr>
        <p:spPr>
          <a:xfrm>
            <a:off x="159026" y="365125"/>
            <a:ext cx="11194774" cy="1325563"/>
          </a:xfrm>
        </p:spPr>
        <p:txBody>
          <a:bodyPr/>
          <a:lstStyle/>
          <a:p>
            <a:r>
              <a:rPr lang="en-IN" i="1" dirty="0"/>
              <a:t>Implementing a Bloom filter</a:t>
            </a:r>
            <a:endParaRPr lang="en-IN" dirty="0"/>
          </a:p>
        </p:txBody>
      </p:sp>
      <p:sp>
        <p:nvSpPr>
          <p:cNvPr id="3" name="Content Placeholder 2">
            <a:extLst>
              <a:ext uri="{FF2B5EF4-FFF2-40B4-BE49-F238E27FC236}">
                <a16:creationId xmlns:a16="http://schemas.microsoft.com/office/drawing/2014/main" id="{04FEF8D9-60F8-4411-975C-2F6AC3B6608A}"/>
              </a:ext>
            </a:extLst>
          </p:cNvPr>
          <p:cNvSpPr>
            <a:spLocks noGrp="1"/>
          </p:cNvSpPr>
          <p:nvPr>
            <p:ph idx="1"/>
          </p:nvPr>
        </p:nvSpPr>
        <p:spPr>
          <a:xfrm>
            <a:off x="0" y="1253330"/>
            <a:ext cx="12192000" cy="5604669"/>
          </a:xfrm>
        </p:spPr>
        <p:txBody>
          <a:bodyPr>
            <a:normAutofit fontScale="70000" lnSpcReduction="20000"/>
          </a:bodyPr>
          <a:lstStyle/>
          <a:p>
            <a:pPr algn="just">
              <a:lnSpc>
                <a:spcPct val="170000"/>
              </a:lnSpc>
            </a:pPr>
            <a:r>
              <a:rPr lang="en-US" dirty="0"/>
              <a:t>Conceptually the implementation of a Bloom filter is quite straightforward. We describe its implementation in a single system first before implementing it using Hadoop in a distributed way. </a:t>
            </a:r>
          </a:p>
          <a:p>
            <a:pPr algn="just">
              <a:lnSpc>
                <a:spcPct val="170000"/>
              </a:lnSpc>
            </a:pPr>
            <a:r>
              <a:rPr lang="en-US" dirty="0"/>
              <a:t>The internal representation of a Bloom filter is a bit array of size </a:t>
            </a:r>
            <a:r>
              <a:rPr lang="en-US" i="1" dirty="0"/>
              <a:t>m</a:t>
            </a:r>
            <a:r>
              <a:rPr lang="en-US" dirty="0"/>
              <a:t>. We have </a:t>
            </a:r>
            <a:r>
              <a:rPr lang="en-US" i="1" dirty="0"/>
              <a:t>k </a:t>
            </a:r>
            <a:r>
              <a:rPr lang="en-US" dirty="0"/>
              <a:t>independent hash functions, where each hash function takes an object as input and outputs an integer between 0 and </a:t>
            </a:r>
            <a:r>
              <a:rPr lang="en-US" i="1" dirty="0"/>
              <a:t>m</a:t>
            </a:r>
            <a:r>
              <a:rPr lang="en-US" dirty="0"/>
              <a:t>-1. </a:t>
            </a:r>
          </a:p>
          <a:p>
            <a:pPr algn="just">
              <a:lnSpc>
                <a:spcPct val="170000"/>
              </a:lnSpc>
            </a:pPr>
            <a:r>
              <a:rPr lang="en-US" dirty="0"/>
              <a:t>We use the integer output as an index into the bit array. When we “add” an element to the Bloom filter, we use the hash functions to generate </a:t>
            </a:r>
            <a:r>
              <a:rPr lang="en-US" i="1" dirty="0"/>
              <a:t>k </a:t>
            </a:r>
            <a:r>
              <a:rPr lang="en-US" dirty="0"/>
              <a:t>indexes into the bit array. We set the </a:t>
            </a:r>
            <a:r>
              <a:rPr lang="en-US" i="1" dirty="0"/>
              <a:t>k </a:t>
            </a:r>
            <a:r>
              <a:rPr lang="en-US" dirty="0"/>
              <a:t>bits to 1.</a:t>
            </a:r>
          </a:p>
          <a:p>
            <a:pPr algn="just">
              <a:lnSpc>
                <a:spcPct val="170000"/>
              </a:lnSpc>
            </a:pPr>
            <a:r>
              <a:rPr lang="en-US" dirty="0"/>
              <a:t>When an object comes in and we want to check whether it has been previously added to the Bloom filter, we use the same </a:t>
            </a:r>
            <a:r>
              <a:rPr lang="en-US" i="1" dirty="0"/>
              <a:t>k </a:t>
            </a:r>
            <a:r>
              <a:rPr lang="en-US" dirty="0"/>
              <a:t>hash functions to generate the bit array indexes as we would do in adding the object. Now we check whether </a:t>
            </a:r>
            <a:r>
              <a:rPr lang="en-US" i="1" dirty="0"/>
              <a:t>all </a:t>
            </a:r>
            <a:r>
              <a:rPr lang="en-US" dirty="0"/>
              <a:t>those </a:t>
            </a:r>
            <a:r>
              <a:rPr lang="en-US" i="1" dirty="0"/>
              <a:t>k </a:t>
            </a:r>
            <a:r>
              <a:rPr lang="en-US" dirty="0"/>
              <a:t>bits in the bit array are 1s. If all </a:t>
            </a:r>
            <a:r>
              <a:rPr lang="en-US" i="1" dirty="0"/>
              <a:t>k </a:t>
            </a:r>
            <a:r>
              <a:rPr lang="en-US" dirty="0"/>
              <a:t>bits are 1, we return true and claim that the Bloom filter contains the object. Otherwise we return false.</a:t>
            </a:r>
            <a:endParaRPr lang="en-IN" dirty="0"/>
          </a:p>
        </p:txBody>
      </p:sp>
    </p:spTree>
    <p:extLst>
      <p:ext uri="{BB962C8B-B14F-4D97-AF65-F5344CB8AC3E}">
        <p14:creationId xmlns:p14="http://schemas.microsoft.com/office/powerpoint/2010/main" val="1239606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DF2FF-C403-4A9E-AC49-DE3B2531CCA6}"/>
              </a:ext>
            </a:extLst>
          </p:cNvPr>
          <p:cNvSpPr>
            <a:spLocks noGrp="1"/>
          </p:cNvSpPr>
          <p:nvPr>
            <p:ph type="title"/>
          </p:nvPr>
        </p:nvSpPr>
        <p:spPr>
          <a:xfrm>
            <a:off x="159026" y="365125"/>
            <a:ext cx="11194774" cy="1325563"/>
          </a:xfrm>
        </p:spPr>
        <p:txBody>
          <a:bodyPr/>
          <a:lstStyle/>
          <a:p>
            <a:r>
              <a:rPr lang="en-IN" dirty="0"/>
              <a:t>Bloom filter in Hadoop version 0.20+. </a:t>
            </a:r>
          </a:p>
        </p:txBody>
      </p:sp>
      <p:sp>
        <p:nvSpPr>
          <p:cNvPr id="3" name="Content Placeholder 2">
            <a:extLst>
              <a:ext uri="{FF2B5EF4-FFF2-40B4-BE49-F238E27FC236}">
                <a16:creationId xmlns:a16="http://schemas.microsoft.com/office/drawing/2014/main" id="{04FEF8D9-60F8-4411-975C-2F6AC3B6608A}"/>
              </a:ext>
            </a:extLst>
          </p:cNvPr>
          <p:cNvSpPr>
            <a:spLocks noGrp="1"/>
          </p:cNvSpPr>
          <p:nvPr>
            <p:ph idx="1"/>
          </p:nvPr>
        </p:nvSpPr>
        <p:spPr>
          <a:xfrm>
            <a:off x="0" y="1253330"/>
            <a:ext cx="12192000" cy="5604669"/>
          </a:xfrm>
        </p:spPr>
        <p:txBody>
          <a:bodyPr>
            <a:normAutofit fontScale="92500" lnSpcReduction="10000"/>
          </a:bodyPr>
          <a:lstStyle/>
          <a:p>
            <a:pPr algn="just">
              <a:lnSpc>
                <a:spcPct val="150000"/>
              </a:lnSpc>
            </a:pPr>
            <a:r>
              <a:rPr lang="en-US" dirty="0"/>
              <a:t>Hadoop version 0.20 has a Bloom filter class in it. It plays a support role to some of the new classes introduced in version 0.20, and it will likely stay around for future versions as well. </a:t>
            </a:r>
          </a:p>
          <a:p>
            <a:pPr algn="just">
              <a:lnSpc>
                <a:spcPct val="150000"/>
              </a:lnSpc>
            </a:pPr>
            <a:r>
              <a:rPr lang="en-US" dirty="0"/>
              <a:t>It functions much like our </a:t>
            </a:r>
            <a:r>
              <a:rPr lang="en-US" dirty="0" err="1"/>
              <a:t>BloomFilter</a:t>
            </a:r>
            <a:r>
              <a:rPr lang="en-US" dirty="0"/>
              <a:t> class in listing 5.4, although it’s much more rigorous in its implementation of the hashing functions. As a built-in class, it can be a good choice for </a:t>
            </a:r>
            <a:r>
              <a:rPr lang="en-US" dirty="0" err="1"/>
              <a:t>semijoin</a:t>
            </a:r>
            <a:r>
              <a:rPr lang="en-US" dirty="0"/>
              <a:t> within Hadoop. </a:t>
            </a:r>
          </a:p>
          <a:p>
            <a:pPr algn="just">
              <a:lnSpc>
                <a:spcPct val="150000"/>
              </a:lnSpc>
            </a:pPr>
            <a:r>
              <a:rPr lang="en-US" dirty="0"/>
              <a:t>But it’s not easy to separate this class from the Hadoop framework to use it as a standalone class. If you’re building a Bloom filter for non-Hadoop applications, Hadoop’s built-in </a:t>
            </a:r>
            <a:r>
              <a:rPr lang="en-US" dirty="0" err="1"/>
              <a:t>BloomFilter</a:t>
            </a:r>
            <a:r>
              <a:rPr lang="en-US" dirty="0"/>
              <a:t> may not </a:t>
            </a:r>
            <a:r>
              <a:rPr lang="en-IN" dirty="0"/>
              <a:t>be appropriate.</a:t>
            </a:r>
          </a:p>
        </p:txBody>
      </p:sp>
    </p:spTree>
    <p:extLst>
      <p:ext uri="{BB962C8B-B14F-4D97-AF65-F5344CB8AC3E}">
        <p14:creationId xmlns:p14="http://schemas.microsoft.com/office/powerpoint/2010/main" val="2266891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DF2FF-C403-4A9E-AC49-DE3B2531CCA6}"/>
              </a:ext>
            </a:extLst>
          </p:cNvPr>
          <p:cNvSpPr>
            <a:spLocks noGrp="1"/>
          </p:cNvSpPr>
          <p:nvPr>
            <p:ph type="title"/>
          </p:nvPr>
        </p:nvSpPr>
        <p:spPr>
          <a:xfrm>
            <a:off x="159026" y="365125"/>
            <a:ext cx="11194774" cy="1325563"/>
          </a:xfrm>
        </p:spPr>
        <p:txBody>
          <a:bodyPr/>
          <a:lstStyle/>
          <a:p>
            <a:r>
              <a:rPr lang="en-IN" dirty="0"/>
              <a:t>Performing joins of multiple data sets</a:t>
            </a:r>
          </a:p>
        </p:txBody>
      </p:sp>
      <p:sp>
        <p:nvSpPr>
          <p:cNvPr id="3" name="Content Placeholder 2">
            <a:extLst>
              <a:ext uri="{FF2B5EF4-FFF2-40B4-BE49-F238E27FC236}">
                <a16:creationId xmlns:a16="http://schemas.microsoft.com/office/drawing/2014/main" id="{04FEF8D9-60F8-4411-975C-2F6AC3B6608A}"/>
              </a:ext>
            </a:extLst>
          </p:cNvPr>
          <p:cNvSpPr>
            <a:spLocks noGrp="1"/>
          </p:cNvSpPr>
          <p:nvPr>
            <p:ph idx="1"/>
          </p:nvPr>
        </p:nvSpPr>
        <p:spPr>
          <a:xfrm>
            <a:off x="0" y="1253330"/>
            <a:ext cx="12192000" cy="5604669"/>
          </a:xfrm>
        </p:spPr>
        <p:txBody>
          <a:bodyPr>
            <a:normAutofit/>
          </a:bodyPr>
          <a:lstStyle/>
          <a:p>
            <a:pPr algn="just">
              <a:lnSpc>
                <a:spcPct val="150000"/>
              </a:lnSpc>
            </a:pPr>
            <a:r>
              <a:rPr lang="en-US" b="1" dirty="0" err="1"/>
              <a:t>Mapreduce</a:t>
            </a:r>
            <a:r>
              <a:rPr lang="en-US" b="1" dirty="0"/>
              <a:t> Join</a:t>
            </a:r>
            <a:r>
              <a:rPr lang="en-US" dirty="0"/>
              <a:t> operation is used to combine two large datasets. However, this process involves writing lots of code to perform the actual join operation. Joining two datasets begins by comparing the size of each dataset. If one dataset is smaller as compared to the other dataset then smaller dataset is distributed to every data node in the cluster.</a:t>
            </a:r>
          </a:p>
          <a:p>
            <a:pPr algn="just">
              <a:lnSpc>
                <a:spcPct val="150000"/>
              </a:lnSpc>
            </a:pPr>
            <a:r>
              <a:rPr lang="en-US" dirty="0"/>
              <a:t>Once a join in MapReduce is distributed, either Mapper or Reducer uses the smaller dataset to perform a lookup for matching records from the large dataset and then combine those records to form output records.</a:t>
            </a:r>
          </a:p>
          <a:p>
            <a:pPr algn="just">
              <a:lnSpc>
                <a:spcPct val="150000"/>
              </a:lnSpc>
            </a:pPr>
            <a:endParaRPr lang="en-IN" dirty="0"/>
          </a:p>
        </p:txBody>
      </p:sp>
    </p:spTree>
    <p:extLst>
      <p:ext uri="{BB962C8B-B14F-4D97-AF65-F5344CB8AC3E}">
        <p14:creationId xmlns:p14="http://schemas.microsoft.com/office/powerpoint/2010/main" val="3264987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Thank You</a:t>
            </a:r>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010745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Features of MapReduce</a:t>
            </a:r>
          </a:p>
        </p:txBody>
      </p:sp>
      <p:sp>
        <p:nvSpPr>
          <p:cNvPr id="3" name="Content Placeholder 2"/>
          <p:cNvSpPr>
            <a:spLocks noGrp="1"/>
          </p:cNvSpPr>
          <p:nvPr>
            <p:ph idx="1"/>
          </p:nvPr>
        </p:nvSpPr>
        <p:spPr/>
        <p:txBody>
          <a:bodyPr>
            <a:normAutofit lnSpcReduction="10000"/>
          </a:bodyPr>
          <a:lstStyle/>
          <a:p>
            <a:r>
              <a:rPr lang="en-US" b="1" dirty="0"/>
              <a:t>Automatic parallelization and distribution </a:t>
            </a:r>
          </a:p>
          <a:p>
            <a:r>
              <a:rPr lang="en-US" b="1" dirty="0"/>
              <a:t>Fault‐tolerance</a:t>
            </a:r>
          </a:p>
          <a:p>
            <a:r>
              <a:rPr lang="en-US" b="1" dirty="0"/>
              <a:t>Status and monitoring tools</a:t>
            </a:r>
          </a:p>
          <a:p>
            <a:r>
              <a:rPr lang="en-US" b="1" dirty="0"/>
              <a:t>A clean abstraction for programmers</a:t>
            </a:r>
          </a:p>
          <a:p>
            <a:pPr lvl="1"/>
            <a:r>
              <a:rPr lang="en-US" dirty="0"/>
              <a:t>MapReduce programs are usually written in Java </a:t>
            </a:r>
          </a:p>
          <a:p>
            <a:pPr lvl="1"/>
            <a:r>
              <a:rPr lang="en-US" dirty="0"/>
              <a:t>Can be written in any language using </a:t>
            </a:r>
            <a:r>
              <a:rPr lang="en-US" i="1" dirty="0"/>
              <a:t>Hadoop Streaming </a:t>
            </a:r>
            <a:r>
              <a:rPr lang="en-US" dirty="0"/>
              <a:t>(see later)</a:t>
            </a:r>
          </a:p>
          <a:p>
            <a:pPr lvl="1"/>
            <a:r>
              <a:rPr lang="en-US" dirty="0"/>
              <a:t> All of Hadoop is written in Java</a:t>
            </a:r>
          </a:p>
          <a:p>
            <a:r>
              <a:rPr lang="en-US" b="1" dirty="0"/>
              <a:t>MapReduce abstracts all the ‘housekeeping’ away from the developer</a:t>
            </a:r>
          </a:p>
          <a:p>
            <a:pPr lvl="1"/>
            <a:r>
              <a:rPr lang="en-US" dirty="0"/>
              <a:t>Developer  can concentrate simply on working the Map and Reduce functions</a:t>
            </a:r>
          </a:p>
        </p:txBody>
      </p:sp>
    </p:spTree>
    <p:extLst>
      <p:ext uri="{BB962C8B-B14F-4D97-AF65-F5344CB8AC3E}">
        <p14:creationId xmlns:p14="http://schemas.microsoft.com/office/powerpoint/2010/main" val="1994415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2289026" cy="5885068"/>
          </a:xfrm>
        </p:spPr>
        <p:txBody>
          <a:bodyPr/>
          <a:lstStyle/>
          <a:p>
            <a:r>
              <a:rPr lang="en-US" dirty="0"/>
              <a:t>A Bigger Picture</a:t>
            </a:r>
          </a:p>
        </p:txBody>
      </p:sp>
      <p:pic>
        <p:nvPicPr>
          <p:cNvPr id="6" name="Picture 5"/>
          <p:cNvPicPr>
            <a:picLocks noChangeAspect="1"/>
          </p:cNvPicPr>
          <p:nvPr/>
        </p:nvPicPr>
        <p:blipFill>
          <a:blip r:embed="rId2" cstate="print"/>
          <a:stretch>
            <a:fillRect/>
          </a:stretch>
        </p:blipFill>
        <p:spPr>
          <a:xfrm>
            <a:off x="3127226" y="483459"/>
            <a:ext cx="7888604" cy="5439724"/>
          </a:xfrm>
          <a:prstGeom prst="rect">
            <a:avLst/>
          </a:prstGeom>
        </p:spPr>
      </p:pic>
    </p:spTree>
    <p:extLst>
      <p:ext uri="{BB962C8B-B14F-4D97-AF65-F5344CB8AC3E}">
        <p14:creationId xmlns:p14="http://schemas.microsoft.com/office/powerpoint/2010/main" val="1515019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MapReduce: The </a:t>
            </a:r>
            <a:r>
              <a:rPr lang="en-US" dirty="0" err="1"/>
              <a:t>JobTracker</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cstate="print"/>
          <a:stretch>
            <a:fillRect/>
          </a:stretch>
        </p:blipFill>
        <p:spPr>
          <a:xfrm>
            <a:off x="838200" y="1825625"/>
            <a:ext cx="10518781" cy="4351338"/>
          </a:xfrm>
          <a:prstGeom prst="rect">
            <a:avLst/>
          </a:prstGeom>
        </p:spPr>
      </p:pic>
    </p:spTree>
    <p:extLst>
      <p:ext uri="{BB962C8B-B14F-4D97-AF65-F5344CB8AC3E}">
        <p14:creationId xmlns:p14="http://schemas.microsoft.com/office/powerpoint/2010/main" val="2494254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Cluster Configuration</a:t>
            </a:r>
          </a:p>
        </p:txBody>
      </p:sp>
      <p:pic>
        <p:nvPicPr>
          <p:cNvPr id="4" name="Content Placeholder 3"/>
          <p:cNvPicPr>
            <a:picLocks noGrp="1" noChangeAspect="1"/>
          </p:cNvPicPr>
          <p:nvPr>
            <p:ph idx="1"/>
          </p:nvPr>
        </p:nvPicPr>
        <p:blipFill>
          <a:blip r:embed="rId2" cstate="print"/>
          <a:stretch>
            <a:fillRect/>
          </a:stretch>
        </p:blipFill>
        <p:spPr>
          <a:xfrm>
            <a:off x="1043492" y="1825624"/>
            <a:ext cx="9806659" cy="4768813"/>
          </a:xfrm>
          <a:prstGeom prst="rect">
            <a:avLst/>
          </a:prstGeom>
        </p:spPr>
      </p:pic>
    </p:spTree>
    <p:extLst>
      <p:ext uri="{BB962C8B-B14F-4D97-AF65-F5344CB8AC3E}">
        <p14:creationId xmlns:p14="http://schemas.microsoft.com/office/powerpoint/2010/main" val="4006091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Terminology</a:t>
            </a:r>
          </a:p>
        </p:txBody>
      </p:sp>
      <p:pic>
        <p:nvPicPr>
          <p:cNvPr id="4" name="Content Placeholder 3"/>
          <p:cNvPicPr>
            <a:picLocks noGrp="1" noChangeAspect="1"/>
          </p:cNvPicPr>
          <p:nvPr>
            <p:ph idx="1"/>
          </p:nvPr>
        </p:nvPicPr>
        <p:blipFill>
          <a:blip r:embed="rId2" cstate="print"/>
          <a:stretch>
            <a:fillRect/>
          </a:stretch>
        </p:blipFill>
        <p:spPr>
          <a:xfrm>
            <a:off x="955392" y="1825625"/>
            <a:ext cx="10281215" cy="4351338"/>
          </a:xfrm>
          <a:prstGeom prst="rect">
            <a:avLst/>
          </a:prstGeom>
        </p:spPr>
      </p:pic>
    </p:spTree>
    <p:extLst>
      <p:ext uri="{BB962C8B-B14F-4D97-AF65-F5344CB8AC3E}">
        <p14:creationId xmlns:p14="http://schemas.microsoft.com/office/powerpoint/2010/main" val="28231577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424</TotalTime>
  <Words>3020</Words>
  <Application>Microsoft Office PowerPoint</Application>
  <PresentationFormat>Widescreen</PresentationFormat>
  <Paragraphs>184</Paragraphs>
  <Slides>47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Calibri Light</vt:lpstr>
      <vt:lpstr>Consolas</vt:lpstr>
      <vt:lpstr>Times New Roman</vt:lpstr>
      <vt:lpstr>Office Theme</vt:lpstr>
      <vt:lpstr>MapReduce</vt:lpstr>
      <vt:lpstr>Before MapReduce…</vt:lpstr>
      <vt:lpstr>MapReduce Overview</vt:lpstr>
      <vt:lpstr>How MapReduce works?</vt:lpstr>
      <vt:lpstr>Features of MapReduce</vt:lpstr>
      <vt:lpstr>A Bigger Picture</vt:lpstr>
      <vt:lpstr>MapReduce: The JobTracker</vt:lpstr>
      <vt:lpstr>Basic Cluster Configuration</vt:lpstr>
      <vt:lpstr>MapReduce: Terminology</vt:lpstr>
      <vt:lpstr>MapReduce : The Mapper</vt:lpstr>
      <vt:lpstr>MapReduce : The Mapper</vt:lpstr>
      <vt:lpstr>MapReduce : The Reducer</vt:lpstr>
      <vt:lpstr>Diagram</vt:lpstr>
      <vt:lpstr>Creating and Running a MapReduce Job</vt:lpstr>
      <vt:lpstr>The MapReduce Flow: The Mapper</vt:lpstr>
      <vt:lpstr>The MapReduce Flow: Shuffle and Sort</vt:lpstr>
      <vt:lpstr>The MapReduce Flow: The Reducer</vt:lpstr>
      <vt:lpstr>Our MapReduce Program: WordCount</vt:lpstr>
      <vt:lpstr>Some Standard Input Formats </vt:lpstr>
      <vt:lpstr>Keys and Values </vt:lpstr>
      <vt:lpstr>Sorting &amp; Searching</vt:lpstr>
      <vt:lpstr>Sorting</vt:lpstr>
      <vt:lpstr>Searching</vt:lpstr>
      <vt:lpstr>Counters</vt:lpstr>
      <vt:lpstr>Joins</vt:lpstr>
      <vt:lpstr>Joins </vt:lpstr>
      <vt:lpstr>Reduce  Side Join</vt:lpstr>
      <vt:lpstr>Chaining in Map reduce</vt:lpstr>
      <vt:lpstr>Chaining in Map reduce</vt:lpstr>
      <vt:lpstr>Chaining MapReduce jobs in a sequence</vt:lpstr>
      <vt:lpstr>Chaining MapReduce jobs in a sequence</vt:lpstr>
      <vt:lpstr>Chaining MapReduce jobs with complex dependency</vt:lpstr>
      <vt:lpstr>Chaining MapReduce jobs with complex dependency</vt:lpstr>
      <vt:lpstr>Chaining preprocessing and postprocessing steps</vt:lpstr>
      <vt:lpstr>Chaining preprocessing and postprocessing steps</vt:lpstr>
      <vt:lpstr>Joining data from different sources</vt:lpstr>
      <vt:lpstr>Reduce-side joining</vt:lpstr>
      <vt:lpstr>Replicated joins using DistributedCache</vt:lpstr>
      <vt:lpstr>Replicated joins using DistributedCache</vt:lpstr>
      <vt:lpstr>Semijoin : reduce-side join with map-side filtering</vt:lpstr>
      <vt:lpstr>Semijoin : reduce-side join with map-side filtering</vt:lpstr>
      <vt:lpstr>Creating a Bloom filter</vt:lpstr>
      <vt:lpstr>What does a Bloom filter do?</vt:lpstr>
      <vt:lpstr>Implementing a Bloom filter</vt:lpstr>
      <vt:lpstr>Bloom filter in Hadoop version 0.20+. </vt:lpstr>
      <vt:lpstr>Performing joins of multiple data sets</vt:lpstr>
      <vt:lpstr>Thank You</vt:lpstr>
    </vt:vector>
  </TitlesOfParts>
  <Company>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Asha</dc:creator>
  <cp:lastModifiedBy>SAIRAM</cp:lastModifiedBy>
  <cp:revision>79</cp:revision>
  <dcterms:created xsi:type="dcterms:W3CDTF">2015-12-01T17:07:15Z</dcterms:created>
  <dcterms:modified xsi:type="dcterms:W3CDTF">2021-10-12T09:37:33Z</dcterms:modified>
</cp:coreProperties>
</file>