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8" r:id="rId4"/>
    <p:sldId id="274" r:id="rId5"/>
    <p:sldId id="275" r:id="rId6"/>
    <p:sldId id="273" r:id="rId7"/>
    <p:sldId id="277" r:id="rId8"/>
    <p:sldId id="278" r:id="rId9"/>
    <p:sldId id="279" r:id="rId10"/>
    <p:sldId id="310" r:id="rId11"/>
    <p:sldId id="293" r:id="rId12"/>
    <p:sldId id="285" r:id="rId13"/>
    <p:sldId id="282" r:id="rId14"/>
    <p:sldId id="284" r:id="rId15"/>
    <p:sldId id="295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1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57" r:id="rId32"/>
    <p:sldId id="258" r:id="rId33"/>
    <p:sldId id="259" r:id="rId34"/>
    <p:sldId id="260" r:id="rId35"/>
    <p:sldId id="262" r:id="rId36"/>
    <p:sldId id="263" r:id="rId37"/>
    <p:sldId id="264" r:id="rId38"/>
    <p:sldId id="2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5F85-7A39-4633-943E-B9212F30F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3BCC4-85C9-41E1-A5FF-157BD76BC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EA0A-5766-456C-9D0B-AB9453B0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22B4-362B-4D75-914C-41FECC18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B531-E545-4369-850E-2468A6DF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41B6-3432-4FBC-B9FD-1C463CB2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6211-87DC-4949-8755-A475EE9A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7E9D-C07B-4FC2-BBE7-6C2A647F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E499-971B-47BB-9437-C9C220C7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A552-EE52-45A9-8669-3AA039F6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A0218-B8B9-489A-9242-C30B39E84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3D99D-5611-46CE-B93D-B2C393F9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F2AF-C0EB-4F2C-8029-C11B1B0F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B79F-C7BB-4451-9DBF-DA62979B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B758-432B-4E87-A884-E1BA19E4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545A-9026-49BD-9AF5-EB4D3402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EEDE-99CD-4951-8D8F-81300904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9D35-6682-400C-81CE-7A08F66D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C5A3-68BB-48A5-A7A9-3BC1BFC0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9CDE-7200-44E8-9E55-FB74292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7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387C-2356-45E1-A170-1773B3F9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18907-5878-4A87-AFDC-02EEE1D4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BB38-5BE3-409A-B366-36C55331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C4D6-C0B3-4F76-91F1-1C8CEFB6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C7DF-2E25-46AE-A919-21598405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9BE9-9AAC-4038-A2F2-EFF931B3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7474-2519-483C-9BBD-92DE2E350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BF16A-CBFC-4618-B92E-A6EFA156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85EC-06F5-407F-A40F-350F9198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F0323-66FF-4861-AA62-F048FB80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5B593-55EB-433B-AF35-96009825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0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7368-C401-44A3-9CA9-83959B55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179D-33A0-416C-A721-BCE5CAB0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AFB5F-7B55-459E-B3E8-F06A4DBE5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3DEA3-0F7B-465F-8368-9502499E5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1AECC-7DEA-4FE5-846B-72C7972CF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FF4B2-E0AB-448C-92F8-2652A398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1AEEB-547F-4D2C-8B45-9D018E7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1311D-8A06-46E1-AFBC-3B194D1A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7BB6-454B-474F-A173-AE3F9C18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AD84C-335E-4B00-A7AE-18F47C11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DCA6E-F0D4-48FF-9F6E-19687792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7DE56-40F7-4B07-9672-D985B79D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0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B759B-5A70-4F20-B1DA-E598CBDB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7B86D-1151-4674-BD6F-0E07EE2C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6A50-1706-4DEA-9CCC-739D0E22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5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E84A-6D0C-498B-9130-0D9FC1C8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C2A5-BCE3-4BA1-98EC-843C51E9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0D657-BF99-4D3A-BD20-11D90284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3FDBB-D34D-4165-880A-A6EC35AA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2F039-03F6-4C68-B2D8-731DA87E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9A6D2-CA12-4E0E-B8EF-9733C57D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D477-E9FB-4BDB-A9EC-03AB2654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CB943-BE75-439E-9904-2CD97D42A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1D424-CE99-43F8-95C3-59BE75DCE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17AE-7513-4944-980F-2A87D078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B1BAA-4795-4DC2-BE6D-82C40064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D791C-6133-4452-AD78-AFC4527D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4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DDA93-DB03-402D-ADA2-9BC00AB5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9836-653C-4F09-9395-9B705BA3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7F6C-EB93-4438-B0A9-3467F1D10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32EE-4147-44E1-B6BB-1B1E545B1788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8204-1D40-4C5F-9EF7-EB8BBAB5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2160-4FBB-4E6D-9E56-B2C2C6598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7F80-D686-4D30-B907-668FB662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7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best-programming-languag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introduction-to-mapreduc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41EE-D158-4682-83BD-395029EB2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36DD1-22C8-4F53-A44D-7DB27CE50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PIG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0234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812800"/>
          </a:xfrm>
        </p:spPr>
        <p:txBody>
          <a:bodyPr/>
          <a:lstStyle/>
          <a:p>
            <a:r>
              <a:rPr lang="en-US" dirty="0"/>
              <a:t>Working 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2192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12192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Pig Latin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67600" y="11430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Pig Engine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0" y="27432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91600" y="27432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67600" y="43434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Plan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67600" y="57150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81400" y="14478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77000" y="14478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039497">
            <a:off x="7274792" y="2021404"/>
            <a:ext cx="385616" cy="791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9255716">
            <a:off x="9161794" y="2014266"/>
            <a:ext cx="385616" cy="791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417663">
            <a:off x="6948505" y="36297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2081352">
            <a:off x="9379347" y="363235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229600" y="5257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7924800" y="27432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736600"/>
          </a:xfrm>
        </p:spPr>
        <p:txBody>
          <a:bodyPr/>
          <a:lstStyle/>
          <a:p>
            <a:r>
              <a:rPr lang="en-US" dirty="0"/>
              <a:t>Schema Data Types: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9677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LOAD Command: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600200"/>
            <a:ext cx="9782801" cy="5029200"/>
          </a:xfrm>
        </p:spPr>
        <p:txBody>
          <a:bodyPr>
            <a:normAutofit/>
          </a:bodyPr>
          <a:lstStyle/>
          <a:p>
            <a:pPr marL="142240">
              <a:buNone/>
            </a:pPr>
            <a:r>
              <a:rPr lang="en-IN" dirty="0"/>
              <a:t>LOAD ‘data’ [USING Function] [AS schema];</a:t>
            </a:r>
          </a:p>
          <a:p>
            <a:pPr marL="142240">
              <a:buNone/>
            </a:pPr>
            <a:endParaRPr lang="en-IN" dirty="0"/>
          </a:p>
          <a:p>
            <a:pPr marL="142240"/>
            <a:r>
              <a:rPr lang="en-IN" dirty="0"/>
              <a:t>data – name of the directory or file usually in single inverted commas.</a:t>
            </a:r>
          </a:p>
          <a:p>
            <a:pPr marL="142240"/>
            <a:r>
              <a:rPr lang="en-IN" dirty="0"/>
              <a:t>USING – specifies the load function to use. By default uses </a:t>
            </a:r>
            <a:r>
              <a:rPr lang="en-IN" dirty="0" err="1"/>
              <a:t>PigStorage</a:t>
            </a:r>
            <a:r>
              <a:rPr lang="en-IN" dirty="0"/>
              <a:t> which parses each line into fields using delimiter as \t etc.</a:t>
            </a:r>
          </a:p>
          <a:p>
            <a:pPr marL="142240"/>
            <a:r>
              <a:rPr lang="en-IN" dirty="0"/>
              <a:t>AS – assigns a schema to incoming data.</a:t>
            </a:r>
          </a:p>
          <a:p>
            <a:pPr marL="142240"/>
            <a:r>
              <a:rPr lang="en-IN" dirty="0"/>
              <a:t>assigns names to fields. </a:t>
            </a:r>
          </a:p>
          <a:p>
            <a:pPr marL="142240"/>
            <a:r>
              <a:rPr lang="en-IN" dirty="0"/>
              <a:t>declares types to fields.</a:t>
            </a:r>
          </a:p>
          <a:p>
            <a:pPr marL="14224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8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660400"/>
          </a:xfrm>
        </p:spPr>
        <p:txBody>
          <a:bodyPr>
            <a:normAutofit fontScale="90000"/>
          </a:bodyPr>
          <a:lstStyle/>
          <a:p>
            <a:r>
              <a:rPr lang="en-IN" dirty="0"/>
              <a:t>Simple Pig 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024" y="990600"/>
            <a:ext cx="9834976" cy="5562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$ pig </a:t>
            </a:r>
          </a:p>
          <a:p>
            <a:pPr>
              <a:buNone/>
            </a:pPr>
            <a:r>
              <a:rPr lang="en-IN" dirty="0"/>
              <a:t>grunt&gt; </a:t>
            </a:r>
            <a:r>
              <a:rPr lang="en-IN"/>
              <a:t>cat /training/</a:t>
            </a:r>
            <a:r>
              <a:rPr lang="en-IN" dirty="0" err="1"/>
              <a:t>playarea</a:t>
            </a:r>
            <a:r>
              <a:rPr lang="en-IN" dirty="0"/>
              <a:t>/pig/a.txt</a:t>
            </a:r>
          </a:p>
          <a:p>
            <a:pPr>
              <a:buNone/>
            </a:pPr>
            <a:r>
              <a:rPr lang="en-IN" sz="1600" dirty="0"/>
              <a:t>A  100</a:t>
            </a:r>
          </a:p>
          <a:p>
            <a:pPr>
              <a:buNone/>
            </a:pPr>
            <a:r>
              <a:rPr lang="en-IN" sz="1600" dirty="0"/>
              <a:t>B  200</a:t>
            </a:r>
          </a:p>
          <a:p>
            <a:pPr>
              <a:buNone/>
            </a:pPr>
            <a:r>
              <a:rPr lang="en-IN" sz="1600" dirty="0"/>
              <a:t>C  300</a:t>
            </a:r>
          </a:p>
          <a:p>
            <a:pPr>
              <a:buNone/>
            </a:pPr>
            <a:r>
              <a:rPr lang="en-IN" dirty="0"/>
              <a:t>grunt&gt; records= LOAD ‘/training/</a:t>
            </a:r>
            <a:r>
              <a:rPr lang="en-IN" dirty="0" err="1"/>
              <a:t>playarea</a:t>
            </a:r>
            <a:r>
              <a:rPr lang="en-IN" dirty="0"/>
              <a:t>/pig/a.txt’ </a:t>
            </a:r>
          </a:p>
          <a:p>
            <a:pPr>
              <a:buNone/>
            </a:pPr>
            <a:r>
              <a:rPr lang="en-IN" dirty="0"/>
              <a:t>USING </a:t>
            </a:r>
            <a:r>
              <a:rPr lang="en-IN" dirty="0" err="1"/>
              <a:t>PigStorage</a:t>
            </a:r>
            <a:r>
              <a:rPr lang="en-IN" dirty="0"/>
              <a:t>() AS (</a:t>
            </a:r>
            <a:r>
              <a:rPr lang="en-IN" dirty="0" err="1"/>
              <a:t>letter:chararray</a:t>
            </a:r>
            <a:r>
              <a:rPr lang="en-IN" dirty="0"/>
              <a:t>, </a:t>
            </a:r>
            <a:r>
              <a:rPr lang="en-IN" dirty="0" err="1"/>
              <a:t>count:int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/>
              <a:t>                </a:t>
            </a:r>
          </a:p>
          <a:p>
            <a:pPr>
              <a:buNone/>
            </a:pPr>
            <a:r>
              <a:rPr lang="en-IN" dirty="0"/>
              <a:t>grunt&gt; dump records;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000" dirty="0"/>
              <a:t>(A,100)</a:t>
            </a:r>
          </a:p>
          <a:p>
            <a:pPr>
              <a:buNone/>
            </a:pPr>
            <a:r>
              <a:rPr lang="en-IN" sz="2000" dirty="0"/>
              <a:t>(B,200)</a:t>
            </a:r>
          </a:p>
          <a:p>
            <a:pPr>
              <a:buNone/>
            </a:pPr>
            <a:r>
              <a:rPr lang="en-IN" sz="2000" dirty="0"/>
              <a:t>(C,300)</a:t>
            </a:r>
          </a:p>
          <a:p>
            <a:pPr>
              <a:buNone/>
            </a:pP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219200"/>
            <a:ext cx="518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86800" y="838200"/>
            <a:ext cx="274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grunt with default </a:t>
            </a:r>
            <a:r>
              <a:rPr lang="en-US" dirty="0" err="1"/>
              <a:t>mapreduce</a:t>
            </a:r>
            <a:r>
              <a:rPr lang="en-US" dirty="0"/>
              <a:t> mode.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9000" y="2436812"/>
            <a:ext cx="518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763000" y="2057400"/>
            <a:ext cx="26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text file using cat command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43600" y="3884612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677400" y="3276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into records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72600" y="41910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 using dump command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5600" y="6096000"/>
            <a:ext cx="632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96400" y="55626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76800" y="4495800"/>
            <a:ext cx="441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812800"/>
          </a:xfrm>
        </p:spPr>
        <p:txBody>
          <a:bodyPr/>
          <a:lstStyle/>
          <a:p>
            <a:r>
              <a:rPr lang="en-IN" dirty="0"/>
              <a:t>Dump and Store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219200"/>
            <a:ext cx="9782801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action will be taken unless dump and store commands are executed in Pig.</a:t>
            </a:r>
          </a:p>
          <a:p>
            <a:pPr marL="514350" indent="-514350">
              <a:buAutoNum type="arabicParenR"/>
            </a:pPr>
            <a:r>
              <a:rPr lang="en-US" b="1" dirty="0"/>
              <a:t>Dump :</a:t>
            </a:r>
          </a:p>
          <a:p>
            <a:pPr marL="514350" indent="-514350">
              <a:buNone/>
            </a:pPr>
            <a:r>
              <a:rPr lang="en-US" dirty="0"/>
              <a:t>Dump is used to display the results.</a:t>
            </a:r>
          </a:p>
          <a:p>
            <a:pPr marL="514350" indent="-514350">
              <a:buNone/>
            </a:pPr>
            <a:r>
              <a:rPr lang="en-US" b="1" dirty="0"/>
              <a:t>2) Store :</a:t>
            </a:r>
          </a:p>
          <a:p>
            <a:pPr marL="514350" indent="-514350">
              <a:buNone/>
            </a:pPr>
            <a:r>
              <a:rPr lang="en-US" dirty="0"/>
              <a:t>Store is used to save the results.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r>
              <a:rPr lang="en-US" dirty="0" err="1"/>
              <a:t>Hadoop</a:t>
            </a:r>
            <a:r>
              <a:rPr lang="en-US" dirty="0"/>
              <a:t> data is usually too large so it is not always feasible to print it to the screen so usually it gets stored in the </a:t>
            </a:r>
            <a:r>
              <a:rPr lang="en-US" dirty="0" err="1"/>
              <a:t>Hadoop</a:t>
            </a:r>
            <a:r>
              <a:rPr lang="en-US" dirty="0"/>
              <a:t> (HDFS, </a:t>
            </a:r>
            <a:r>
              <a:rPr lang="en-US" dirty="0" err="1"/>
              <a:t>Hbase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049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2"/>
            <a:ext cx="9782801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Pig Latin -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990600"/>
            <a:ext cx="9782801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grunt&gt; chars = LOAD ‘/training/</a:t>
            </a:r>
            <a:r>
              <a:rPr lang="en-US" dirty="0" err="1"/>
              <a:t>playarea</a:t>
            </a:r>
            <a:r>
              <a:rPr lang="en-US" dirty="0"/>
              <a:t>/pig/b.txt’ USING </a:t>
            </a:r>
            <a:r>
              <a:rPr lang="en-US" dirty="0" err="1"/>
              <a:t>PigStorage</a:t>
            </a:r>
            <a:r>
              <a:rPr lang="en-US" dirty="0"/>
              <a:t>() AS (c:chararray);</a:t>
            </a:r>
          </a:p>
          <a:p>
            <a:pPr>
              <a:buNone/>
            </a:pPr>
            <a:r>
              <a:rPr lang="en-US" dirty="0"/>
              <a:t>grunt&gt; dump chars;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/>
              <a:t>(a)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/>
              <a:t>(b)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/>
              <a:t>(k)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/>
              <a:t>(k)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grunt&gt; </a:t>
            </a:r>
            <a:r>
              <a:rPr lang="en-US" dirty="0" err="1"/>
              <a:t>charGroup</a:t>
            </a:r>
            <a:r>
              <a:rPr lang="en-US" dirty="0"/>
              <a:t> = GROUP chars by c;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grunt&gt; dump </a:t>
            </a:r>
            <a:r>
              <a:rPr lang="en-US" dirty="0" err="1"/>
              <a:t>charGroup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(a,{(a),(a)})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(b,{(b),(b),(b)})</a:t>
            </a:r>
          </a:p>
          <a:p>
            <a:pPr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829300" y="3924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0" y="2362200"/>
            <a:ext cx="3352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 new bag with element named group and element named chars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0" y="19812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chars bag is grouped by “c” therefore ‘group element will contain unique values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315200" y="33528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7200" y="4876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‘chars’ element is a bag itself  and contains all </a:t>
            </a:r>
            <a:r>
              <a:rPr lang="en-US" dirty="0" err="1"/>
              <a:t>tuples</a:t>
            </a:r>
            <a:r>
              <a:rPr lang="en-US" dirty="0"/>
              <a:t> from ‘chars’ bag  that match the values from ‘c’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886200" y="5638800"/>
            <a:ext cx="411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Latin Diagnostic 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828800"/>
            <a:ext cx="9782801" cy="4343400"/>
          </a:xfrm>
        </p:spPr>
        <p:txBody>
          <a:bodyPr/>
          <a:lstStyle/>
          <a:p>
            <a:r>
              <a:rPr lang="en-US" dirty="0"/>
              <a:t>Display the </a:t>
            </a:r>
            <a:r>
              <a:rPr lang="en-US" b="1" dirty="0"/>
              <a:t>structure of Bag</a:t>
            </a:r>
          </a:p>
          <a:p>
            <a:pPr>
              <a:buNone/>
            </a:pPr>
            <a:r>
              <a:rPr lang="en-US" dirty="0"/>
              <a:t>grunt&gt; DESCRIBE &lt;</a:t>
            </a:r>
            <a:r>
              <a:rPr lang="en-US" dirty="0" err="1"/>
              <a:t>bag_name</a:t>
            </a:r>
            <a:r>
              <a:rPr lang="en-US" dirty="0"/>
              <a:t>&gt;;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Illustrate how Pig engine </a:t>
            </a:r>
            <a:r>
              <a:rPr lang="en-US" b="1" dirty="0"/>
              <a:t>transforms data</a:t>
            </a:r>
          </a:p>
          <a:p>
            <a:pPr>
              <a:buNone/>
            </a:pPr>
            <a:r>
              <a:rPr lang="en-US" dirty="0"/>
              <a:t>grunt&gt; ILLUSTRATE &lt;</a:t>
            </a:r>
            <a:r>
              <a:rPr lang="en-US" dirty="0" err="1"/>
              <a:t>bag_name</a:t>
            </a:r>
            <a:r>
              <a:rPr lang="en-US" dirty="0"/>
              <a:t>&gt;;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736599"/>
          </a:xfrm>
        </p:spPr>
        <p:txBody>
          <a:bodyPr/>
          <a:lstStyle/>
          <a:p>
            <a:r>
              <a:rPr lang="en-US" dirty="0"/>
              <a:t>ILLUSTRATE Command: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4" y="1042989"/>
            <a:ext cx="9405937" cy="531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151472" y="3886065"/>
            <a:ext cx="3505200" cy="1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965200"/>
          </a:xfrm>
        </p:spPr>
        <p:txBody>
          <a:bodyPr/>
          <a:lstStyle/>
          <a:p>
            <a:r>
              <a:rPr lang="en-US" dirty="0"/>
              <a:t>Inner and Outer Bags: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9601200" cy="533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965200"/>
          </a:xfrm>
        </p:spPr>
        <p:txBody>
          <a:bodyPr/>
          <a:lstStyle/>
          <a:p>
            <a:r>
              <a:rPr lang="en-US" dirty="0"/>
              <a:t>Example of Inner Bag and Outer Bag: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1" y="1143000"/>
            <a:ext cx="996293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5025" y="2286000"/>
            <a:ext cx="9782801" cy="3886200"/>
          </a:xfrm>
        </p:spPr>
        <p:txBody>
          <a:bodyPr/>
          <a:lstStyle/>
          <a:p>
            <a:r>
              <a:rPr lang="en-US" dirty="0"/>
              <a:t>Pig overview.</a:t>
            </a:r>
          </a:p>
          <a:p>
            <a:r>
              <a:rPr lang="en-US" dirty="0"/>
              <a:t>Execution modes.</a:t>
            </a:r>
          </a:p>
          <a:p>
            <a:r>
              <a:rPr lang="en-US" dirty="0"/>
              <a:t>Pig Latin Basics.</a:t>
            </a:r>
          </a:p>
          <a:p>
            <a:r>
              <a:rPr lang="en-US" dirty="0"/>
              <a:t>Developing Pig Script.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2530" name="Picture 2" descr="https://www.mapr.com/sites/default/files/pig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868422"/>
            <a:ext cx="3935788" cy="4694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736600"/>
          </a:xfrm>
        </p:spPr>
        <p:txBody>
          <a:bodyPr/>
          <a:lstStyle/>
          <a:p>
            <a:r>
              <a:rPr lang="en-US" dirty="0"/>
              <a:t>Pig Latin -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4" y="1143000"/>
            <a:ext cx="10139776" cy="5029200"/>
          </a:xfrm>
        </p:spPr>
        <p:txBody>
          <a:bodyPr/>
          <a:lstStyle/>
          <a:p>
            <a:r>
              <a:rPr lang="en-US" dirty="0"/>
              <a:t>FOREACH &lt;bag&gt; GENERATE &lt;data&gt;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Iterates over each element in a bag and produces a result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98298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2"/>
            <a:ext cx="9782801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FOREACH with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4" y="914400"/>
            <a:ext cx="10139776" cy="5943600"/>
          </a:xfrm>
        </p:spPr>
        <p:txBody>
          <a:bodyPr>
            <a:normAutofit/>
          </a:bodyPr>
          <a:lstStyle/>
          <a:p>
            <a:r>
              <a:rPr lang="en-US" dirty="0"/>
              <a:t>FOREACH B GENERATE group, FUNCTION(A);</a:t>
            </a:r>
          </a:p>
          <a:p>
            <a:pPr>
              <a:buNone/>
            </a:pPr>
            <a:r>
              <a:rPr lang="en-US" dirty="0"/>
              <a:t>Pig comes with many functions including COUNT, FLATTEN, CONCAT etc.</a:t>
            </a:r>
          </a:p>
          <a:p>
            <a:pPr>
              <a:buNone/>
            </a:pPr>
            <a:r>
              <a:rPr lang="en-US" sz="2000" dirty="0"/>
              <a:t>grunt&gt; chars = LOAD ‘data/b.txt’ AS (c:chararray);</a:t>
            </a:r>
          </a:p>
          <a:p>
            <a:pPr>
              <a:buNone/>
            </a:pPr>
            <a:r>
              <a:rPr lang="en-US" sz="2000" dirty="0"/>
              <a:t>grunt&gt; </a:t>
            </a:r>
            <a:r>
              <a:rPr lang="en-US" sz="2000" dirty="0" err="1"/>
              <a:t>charGroup</a:t>
            </a:r>
            <a:r>
              <a:rPr lang="en-US" sz="2000" dirty="0"/>
              <a:t> = GROUP chars by c;</a:t>
            </a:r>
          </a:p>
          <a:p>
            <a:pPr>
              <a:buNone/>
            </a:pPr>
            <a:r>
              <a:rPr lang="en-US" sz="2000" dirty="0"/>
              <a:t>grunt&gt; dump </a:t>
            </a:r>
            <a:r>
              <a:rPr lang="en-US" sz="2000" dirty="0" err="1"/>
              <a:t>charGroup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(a,{(a),(a)})</a:t>
            </a:r>
          </a:p>
          <a:p>
            <a:pPr>
              <a:buNone/>
            </a:pPr>
            <a:r>
              <a:rPr lang="en-US" sz="2000" dirty="0"/>
              <a:t>(b,{(b),(b),(b)})</a:t>
            </a:r>
          </a:p>
          <a:p>
            <a:pPr>
              <a:buNone/>
            </a:pPr>
            <a:r>
              <a:rPr lang="en-US" sz="2000" dirty="0"/>
              <a:t>(c,{(c)})</a:t>
            </a:r>
          </a:p>
          <a:p>
            <a:pPr>
              <a:buNone/>
            </a:pPr>
            <a:r>
              <a:rPr lang="en-US" sz="2000" dirty="0"/>
              <a:t>grunt&gt; counts = FOREACH </a:t>
            </a:r>
            <a:r>
              <a:rPr lang="en-US" sz="2000" dirty="0" err="1"/>
              <a:t>charGroup</a:t>
            </a:r>
            <a:r>
              <a:rPr lang="en-US" sz="2000" dirty="0"/>
              <a:t> GENERATE group, COUNT (chars);</a:t>
            </a:r>
          </a:p>
          <a:p>
            <a:pPr>
              <a:buNone/>
            </a:pPr>
            <a:r>
              <a:rPr lang="en-US" sz="2000" dirty="0"/>
              <a:t>grunt&gt; dump counts;</a:t>
            </a:r>
          </a:p>
          <a:p>
            <a:pPr>
              <a:buNone/>
            </a:pPr>
            <a:r>
              <a:rPr lang="en-US" sz="2000" dirty="0"/>
              <a:t>(a,2)</a:t>
            </a:r>
          </a:p>
          <a:p>
            <a:pPr>
              <a:buNone/>
            </a:pPr>
            <a:r>
              <a:rPr lang="en-US" sz="2000" dirty="0"/>
              <a:t>(b,3)</a:t>
            </a:r>
          </a:p>
          <a:p>
            <a:pPr>
              <a:buNone/>
            </a:pPr>
            <a:r>
              <a:rPr lang="en-US" sz="2000" dirty="0"/>
              <a:t>(c,1)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77200" y="5486400"/>
            <a:ext cx="350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row in ‘</a:t>
            </a:r>
            <a:r>
              <a:rPr lang="en-US" dirty="0" err="1"/>
              <a:t>charGroup</a:t>
            </a:r>
            <a:r>
              <a:rPr lang="en-US" dirty="0"/>
              <a:t>‘ bag emit group field and count the number of items in ‘chars’ bag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7391400" y="5029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438400" y="6019800"/>
            <a:ext cx="556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2"/>
            <a:ext cx="9782801" cy="736599"/>
          </a:xfrm>
        </p:spPr>
        <p:txBody>
          <a:bodyPr>
            <a:normAutofit/>
          </a:bodyPr>
          <a:lstStyle/>
          <a:p>
            <a:r>
              <a:rPr lang="en-US" dirty="0"/>
              <a:t>TOKENIZE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4" y="990600"/>
            <a:ext cx="10063576" cy="5638800"/>
          </a:xfrm>
        </p:spPr>
        <p:txBody>
          <a:bodyPr/>
          <a:lstStyle/>
          <a:p>
            <a:r>
              <a:rPr lang="en-US" dirty="0"/>
              <a:t>Splits a string into tokens and outputs as a bag of tokens.</a:t>
            </a:r>
          </a:p>
          <a:p>
            <a:pPr>
              <a:buNone/>
            </a:pPr>
            <a:r>
              <a:rPr lang="en-US" dirty="0" err="1"/>
              <a:t>Seperators</a:t>
            </a:r>
            <a:r>
              <a:rPr lang="en-US" dirty="0"/>
              <a:t> are space, comma(,), double quote(“”), parenthesis(()), star(*).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9906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812800"/>
          </a:xfrm>
        </p:spPr>
        <p:txBody>
          <a:bodyPr/>
          <a:lstStyle/>
          <a:p>
            <a:r>
              <a:rPr lang="en-US" dirty="0"/>
              <a:t>Flatten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143000"/>
            <a:ext cx="9782801" cy="5029200"/>
          </a:xfrm>
        </p:spPr>
        <p:txBody>
          <a:bodyPr/>
          <a:lstStyle/>
          <a:p>
            <a:pPr>
              <a:buNone/>
            </a:pPr>
            <a:r>
              <a:rPr lang="en-US" dirty="0"/>
              <a:t>Rearranges the output.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600200"/>
            <a:ext cx="993024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889000"/>
          </a:xfrm>
        </p:spPr>
        <p:txBody>
          <a:bodyPr/>
          <a:lstStyle/>
          <a:p>
            <a:r>
              <a:rPr lang="en-US" dirty="0"/>
              <a:t>Pig Latin -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219200"/>
            <a:ext cx="9782801" cy="5181600"/>
          </a:xfrm>
        </p:spPr>
        <p:txBody>
          <a:bodyPr/>
          <a:lstStyle/>
          <a:p>
            <a:r>
              <a:rPr lang="en-US" dirty="0"/>
              <a:t>Pig supports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Inner Joins.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Outer Joins.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Full Joins.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How to Join in Pig?</a:t>
            </a:r>
          </a:p>
          <a:p>
            <a:pPr marL="514350" indent="-514350">
              <a:buAutoNum type="arabicPeriod"/>
            </a:pPr>
            <a:r>
              <a:rPr lang="en-US" dirty="0"/>
              <a:t>Load records into a bag from input #1.</a:t>
            </a:r>
          </a:p>
          <a:p>
            <a:pPr marL="514350" indent="-514350">
              <a:buAutoNum type="arabicPeriod"/>
            </a:pPr>
            <a:r>
              <a:rPr lang="en-US" dirty="0"/>
              <a:t>Load records into a bag from input #2.</a:t>
            </a:r>
          </a:p>
          <a:p>
            <a:pPr marL="514350" indent="-514350">
              <a:buAutoNum type="arabicPeriod"/>
            </a:pPr>
            <a:r>
              <a:rPr lang="en-US" dirty="0"/>
              <a:t>Join the two bags by provided join key.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812800"/>
          </a:xfrm>
        </p:spPr>
        <p:txBody>
          <a:bodyPr/>
          <a:lstStyle/>
          <a:p>
            <a:r>
              <a:rPr lang="en-US" dirty="0"/>
              <a:t>Inner Join: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066800"/>
            <a:ext cx="9782801" cy="5105400"/>
          </a:xfrm>
        </p:spPr>
        <p:txBody>
          <a:bodyPr/>
          <a:lstStyle/>
          <a:p>
            <a:r>
              <a:rPr lang="en-US" dirty="0"/>
              <a:t>Inner Join is termed as a Default Join.</a:t>
            </a:r>
          </a:p>
          <a:p>
            <a:r>
              <a:rPr lang="en-US" dirty="0"/>
              <a:t>Rows are joined where the keys match.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514600"/>
            <a:ext cx="625720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812800"/>
          </a:xfrm>
        </p:spPr>
        <p:txBody>
          <a:bodyPr/>
          <a:lstStyle/>
          <a:p>
            <a:r>
              <a:rPr lang="en-US" dirty="0"/>
              <a:t>Inner Join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102108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1) </a:t>
            </a:r>
            <a:r>
              <a:rPr lang="en-US" b="1" dirty="0"/>
              <a:t>Load records into a bag from input #1.</a:t>
            </a:r>
          </a:p>
          <a:p>
            <a:pPr>
              <a:buNone/>
            </a:pPr>
            <a:r>
              <a:rPr lang="en-US" dirty="0"/>
              <a:t>grunt&gt; posts = load ‘/training/data/user-posts.txt’ using </a:t>
            </a:r>
            <a:r>
              <a:rPr lang="en-US" dirty="0" err="1"/>
              <a:t>PigStorage</a:t>
            </a:r>
            <a:r>
              <a:rPr lang="en-US" dirty="0"/>
              <a:t>(‘,’)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post:chararray</a:t>
            </a:r>
            <a:r>
              <a:rPr lang="en-US" dirty="0"/>
              <a:t>, </a:t>
            </a:r>
            <a:r>
              <a:rPr lang="en-US" dirty="0" err="1"/>
              <a:t>date:long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2) </a:t>
            </a:r>
            <a:r>
              <a:rPr lang="en-US" b="1" dirty="0"/>
              <a:t>Load records into a bag from input #2.</a:t>
            </a:r>
          </a:p>
          <a:p>
            <a:pPr>
              <a:buNone/>
            </a:pPr>
            <a:r>
              <a:rPr lang="en-US" dirty="0"/>
              <a:t>grunt&gt; likes = load ‘/training/data/user-likes.txt’ using </a:t>
            </a:r>
            <a:r>
              <a:rPr lang="en-US" dirty="0" err="1"/>
              <a:t>PigStorage</a:t>
            </a:r>
            <a:r>
              <a:rPr lang="en-US" dirty="0"/>
              <a:t>(‘,’)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likes:int</a:t>
            </a:r>
            <a:r>
              <a:rPr lang="en-US" dirty="0"/>
              <a:t>, </a:t>
            </a:r>
            <a:r>
              <a:rPr lang="en-US" dirty="0" err="1"/>
              <a:t>date:long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3) </a:t>
            </a:r>
            <a:r>
              <a:rPr lang="en-US" b="1" dirty="0"/>
              <a:t>Join the  data sets.</a:t>
            </a:r>
          </a:p>
          <a:p>
            <a:pPr>
              <a:buNone/>
            </a:pPr>
            <a:r>
              <a:rPr lang="en-US" dirty="0"/>
              <a:t>grunt&gt; </a:t>
            </a:r>
            <a:r>
              <a:rPr lang="en-US" dirty="0" err="1"/>
              <a:t>userInfo</a:t>
            </a:r>
            <a:r>
              <a:rPr lang="en-US" dirty="0"/>
              <a:t> = join posts by user, likes by user;</a:t>
            </a:r>
          </a:p>
          <a:p>
            <a:pPr>
              <a:buNone/>
            </a:pPr>
            <a:r>
              <a:rPr lang="en-US" dirty="0"/>
              <a:t>grunt&gt; dump </a:t>
            </a:r>
            <a:r>
              <a:rPr lang="en-US" dirty="0" err="1"/>
              <a:t>userInfo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736600"/>
          </a:xfrm>
        </p:spPr>
        <p:txBody>
          <a:bodyPr/>
          <a:lstStyle/>
          <a:p>
            <a:r>
              <a:rPr lang="en-US" dirty="0"/>
              <a:t>Outer Join: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143000"/>
            <a:ext cx="9782801" cy="5029200"/>
          </a:xfrm>
        </p:spPr>
        <p:txBody>
          <a:bodyPr/>
          <a:lstStyle/>
          <a:p>
            <a:r>
              <a:rPr lang="en-US" dirty="0"/>
              <a:t>Records which will not join with the other record set are still included in the result.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9525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2"/>
            <a:ext cx="9782801" cy="736599"/>
          </a:xfrm>
        </p:spPr>
        <p:txBody>
          <a:bodyPr/>
          <a:lstStyle/>
          <a:p>
            <a:r>
              <a:rPr lang="en-US" dirty="0"/>
              <a:t>Left Outer Join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143000"/>
            <a:ext cx="9782801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1) </a:t>
            </a:r>
            <a:r>
              <a:rPr lang="en-US" b="1" dirty="0"/>
              <a:t>Load records into a bag from input #1.</a:t>
            </a:r>
          </a:p>
          <a:p>
            <a:pPr>
              <a:buNone/>
            </a:pPr>
            <a:r>
              <a:rPr lang="en-US" dirty="0"/>
              <a:t>grunt&gt; posts = load ‘/training/data/user-posts.txt’ using </a:t>
            </a:r>
            <a:r>
              <a:rPr lang="en-US" dirty="0" err="1"/>
              <a:t>PigStorage</a:t>
            </a:r>
            <a:r>
              <a:rPr lang="en-US" dirty="0"/>
              <a:t>(‘,’)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post:chararray</a:t>
            </a:r>
            <a:r>
              <a:rPr lang="en-US" dirty="0"/>
              <a:t>, </a:t>
            </a:r>
            <a:r>
              <a:rPr lang="en-US" dirty="0" err="1"/>
              <a:t>date:long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2) </a:t>
            </a:r>
            <a:r>
              <a:rPr lang="en-US" b="1" dirty="0"/>
              <a:t>Load records into a bag from input #2.</a:t>
            </a:r>
          </a:p>
          <a:p>
            <a:pPr>
              <a:buNone/>
            </a:pPr>
            <a:r>
              <a:rPr lang="en-US" dirty="0"/>
              <a:t>grunt&gt; likes = load ‘/training/data/user-likes.txt’ using </a:t>
            </a:r>
            <a:r>
              <a:rPr lang="en-US" dirty="0" err="1"/>
              <a:t>PigStorage</a:t>
            </a:r>
            <a:r>
              <a:rPr lang="en-US" dirty="0"/>
              <a:t>(‘,’)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likes:int</a:t>
            </a:r>
            <a:r>
              <a:rPr lang="en-US" dirty="0"/>
              <a:t>, </a:t>
            </a:r>
            <a:r>
              <a:rPr lang="en-US" dirty="0" err="1"/>
              <a:t>date:long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3) </a:t>
            </a:r>
            <a:r>
              <a:rPr lang="en-US" b="1" dirty="0"/>
              <a:t>Join the  data sets.</a:t>
            </a:r>
          </a:p>
          <a:p>
            <a:pPr>
              <a:buNone/>
            </a:pPr>
            <a:r>
              <a:rPr lang="en-US" dirty="0"/>
              <a:t>grunt&gt; </a:t>
            </a:r>
            <a:r>
              <a:rPr lang="en-US" dirty="0" err="1"/>
              <a:t>userInfo</a:t>
            </a:r>
            <a:r>
              <a:rPr lang="en-US" dirty="0"/>
              <a:t> = join posts by user LEFT OUTER, likes by user;</a:t>
            </a:r>
          </a:p>
          <a:p>
            <a:pPr>
              <a:buNone/>
            </a:pPr>
            <a:r>
              <a:rPr lang="en-US" dirty="0"/>
              <a:t>grunt&gt; dump </a:t>
            </a:r>
            <a:r>
              <a:rPr lang="en-US" dirty="0" err="1"/>
              <a:t>userInfo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2"/>
            <a:ext cx="9782801" cy="812799"/>
          </a:xfrm>
        </p:spPr>
        <p:txBody>
          <a:bodyPr/>
          <a:lstStyle/>
          <a:p>
            <a:r>
              <a:rPr lang="en-US" dirty="0"/>
              <a:t>Right Outer Join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295400"/>
            <a:ext cx="9782801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1) </a:t>
            </a:r>
            <a:r>
              <a:rPr lang="en-US" b="1" dirty="0"/>
              <a:t>Load records into a bag from input #1.</a:t>
            </a:r>
          </a:p>
          <a:p>
            <a:pPr>
              <a:buNone/>
            </a:pPr>
            <a:r>
              <a:rPr lang="en-US" dirty="0"/>
              <a:t>grunt&gt; posts = load ‘/training/data/user-posts.txt’ using </a:t>
            </a:r>
            <a:r>
              <a:rPr lang="en-US" dirty="0" err="1"/>
              <a:t>PigStorage</a:t>
            </a:r>
            <a:r>
              <a:rPr lang="en-US" dirty="0"/>
              <a:t>(‘,’)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post:chararray</a:t>
            </a:r>
            <a:r>
              <a:rPr lang="en-US" dirty="0"/>
              <a:t>, </a:t>
            </a:r>
            <a:r>
              <a:rPr lang="en-US" dirty="0" err="1"/>
              <a:t>date:long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2) </a:t>
            </a:r>
            <a:r>
              <a:rPr lang="en-US" b="1" dirty="0"/>
              <a:t>Load records into a bag from input #2.</a:t>
            </a:r>
          </a:p>
          <a:p>
            <a:pPr>
              <a:buNone/>
            </a:pPr>
            <a:r>
              <a:rPr lang="en-US" dirty="0"/>
              <a:t>grunt&gt; likes = load ‘/training/data/user-likes.txt’ using </a:t>
            </a:r>
            <a:r>
              <a:rPr lang="en-US" dirty="0" err="1"/>
              <a:t>PigStorage</a:t>
            </a:r>
            <a:r>
              <a:rPr lang="en-US" dirty="0"/>
              <a:t>(‘,’)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likes:int</a:t>
            </a:r>
            <a:r>
              <a:rPr lang="en-US" dirty="0"/>
              <a:t>, </a:t>
            </a:r>
            <a:r>
              <a:rPr lang="en-US" dirty="0" err="1"/>
              <a:t>date:long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3) </a:t>
            </a:r>
            <a:r>
              <a:rPr lang="en-US" b="1" dirty="0"/>
              <a:t>Join the  data sets.</a:t>
            </a:r>
          </a:p>
          <a:p>
            <a:pPr>
              <a:buNone/>
            </a:pPr>
            <a:r>
              <a:rPr lang="en-US" dirty="0"/>
              <a:t>grunt&gt; </a:t>
            </a:r>
            <a:r>
              <a:rPr lang="en-US" dirty="0" err="1"/>
              <a:t>userInfo</a:t>
            </a:r>
            <a:r>
              <a:rPr lang="en-US" dirty="0"/>
              <a:t> = join posts by user RIGHT OUTER, likes by user;</a:t>
            </a:r>
          </a:p>
          <a:p>
            <a:pPr>
              <a:buNone/>
            </a:pPr>
            <a:r>
              <a:rPr lang="en-US" dirty="0"/>
              <a:t>grunt&gt; dump </a:t>
            </a:r>
            <a:r>
              <a:rPr lang="en-US" dirty="0" err="1"/>
              <a:t>userInfo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1"/>
            <a:ext cx="10729192" cy="685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Oval 6"/>
          <p:cNvSpPr/>
          <p:nvPr/>
        </p:nvSpPr>
        <p:spPr>
          <a:xfrm>
            <a:off x="2895600" y="2667000"/>
            <a:ext cx="1219200" cy="838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889000"/>
          </a:xfrm>
        </p:spPr>
        <p:txBody>
          <a:bodyPr/>
          <a:lstStyle/>
          <a:p>
            <a:r>
              <a:rPr lang="en-US" dirty="0"/>
              <a:t>Full Outer Join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295400"/>
            <a:ext cx="9782801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1) </a:t>
            </a:r>
            <a:r>
              <a:rPr lang="en-US" b="1" dirty="0"/>
              <a:t>Load records into a bag from input #1.</a:t>
            </a:r>
          </a:p>
          <a:p>
            <a:pPr>
              <a:buNone/>
            </a:pPr>
            <a:r>
              <a:rPr lang="en-US" dirty="0"/>
              <a:t>grunt&gt; posts = load ‘/training/data/user-posts.txt’ using </a:t>
            </a:r>
            <a:r>
              <a:rPr lang="en-US" dirty="0" err="1"/>
              <a:t>PigStorage</a:t>
            </a:r>
            <a:r>
              <a:rPr lang="en-US" dirty="0"/>
              <a:t>(‘,’)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post:chararray</a:t>
            </a:r>
            <a:r>
              <a:rPr lang="en-US" dirty="0"/>
              <a:t>, </a:t>
            </a:r>
            <a:r>
              <a:rPr lang="en-US" dirty="0" err="1"/>
              <a:t>date:long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2) </a:t>
            </a:r>
            <a:r>
              <a:rPr lang="en-US" b="1" dirty="0"/>
              <a:t>Load records into a bag from input #2.</a:t>
            </a:r>
          </a:p>
          <a:p>
            <a:pPr>
              <a:buNone/>
            </a:pPr>
            <a:r>
              <a:rPr lang="en-US" dirty="0"/>
              <a:t>grunt&gt; likes = load ‘/training/data/user-likes.txt’ using </a:t>
            </a:r>
            <a:r>
              <a:rPr lang="en-US" dirty="0" err="1"/>
              <a:t>PigStorage</a:t>
            </a:r>
            <a:r>
              <a:rPr lang="en-US" dirty="0"/>
              <a:t>(‘,’)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likes:int</a:t>
            </a:r>
            <a:r>
              <a:rPr lang="en-US" dirty="0"/>
              <a:t>, </a:t>
            </a:r>
            <a:r>
              <a:rPr lang="en-US" dirty="0" err="1"/>
              <a:t>date:long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3) </a:t>
            </a:r>
            <a:r>
              <a:rPr lang="en-US" b="1" dirty="0"/>
              <a:t>Join the  data sets.</a:t>
            </a:r>
          </a:p>
          <a:p>
            <a:pPr>
              <a:buNone/>
            </a:pPr>
            <a:r>
              <a:rPr lang="en-US" dirty="0"/>
              <a:t>grunt&gt; </a:t>
            </a:r>
            <a:r>
              <a:rPr lang="en-US" dirty="0" err="1"/>
              <a:t>userInfo</a:t>
            </a:r>
            <a:r>
              <a:rPr lang="en-US" dirty="0"/>
              <a:t> = join posts by user FULL OUTER, likes by user;</a:t>
            </a:r>
          </a:p>
          <a:p>
            <a:pPr>
              <a:buNone/>
            </a:pPr>
            <a:r>
              <a:rPr lang="en-US" dirty="0"/>
              <a:t>grunt&gt; dump </a:t>
            </a:r>
            <a:r>
              <a:rPr lang="en-US" dirty="0" err="1"/>
              <a:t>userInfo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F8B8-C745-42A5-9242-6484E763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CA79-A5D1-4A5A-A18E-193322C2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Pig is a high-level programming language useful for analyzing large data sets. Pig was a result of development effort at Yahoo!</a:t>
            </a:r>
          </a:p>
          <a:p>
            <a:pPr algn="just"/>
            <a:r>
              <a:rPr lang="en-US" dirty="0"/>
              <a:t>In a MapReduce framework, programs need to be translated into a series of Map and Reduce stages. However, this is not a programming model which data analysts are familiar with. So, in order to bridge this gap, an abstraction called Pig was built on top of Hadoop.</a:t>
            </a:r>
          </a:p>
          <a:p>
            <a:pPr algn="just"/>
            <a:r>
              <a:rPr lang="en-US" dirty="0"/>
              <a:t>Apache Pig enables people to focus more on </a:t>
            </a:r>
            <a:r>
              <a:rPr lang="en-US" b="1" dirty="0"/>
              <a:t>analyzing bulk data sets and to spend less time writing Map-Reduce programs. </a:t>
            </a:r>
            <a:r>
              <a:rPr lang="en-US" dirty="0"/>
              <a:t>Similar to Pigs, who eat anything, the Apache Pig </a:t>
            </a:r>
            <a:r>
              <a:rPr lang="en-US" dirty="0">
                <a:hlinkClick r:id="rId2"/>
              </a:rPr>
              <a:t>programming language</a:t>
            </a:r>
            <a:r>
              <a:rPr lang="en-US" dirty="0"/>
              <a:t> is designed to work upon any kind of data.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55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1403-C21B-4059-940B-801E0EEC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Pig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0AF4-2A91-4EA4-AA12-9DEE1000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Architecture of Pig consists of two components:</a:t>
            </a:r>
          </a:p>
          <a:p>
            <a:r>
              <a:rPr lang="en-US" b="1" dirty="0"/>
              <a:t>Pig Latin,</a:t>
            </a:r>
            <a:r>
              <a:rPr lang="en-US" dirty="0"/>
              <a:t> which is a language</a:t>
            </a:r>
          </a:p>
          <a:p>
            <a:r>
              <a:rPr lang="en-US" b="1" dirty="0"/>
              <a:t>A runtime environment,</a:t>
            </a:r>
            <a:r>
              <a:rPr lang="en-US" dirty="0"/>
              <a:t> for running </a:t>
            </a:r>
            <a:r>
              <a:rPr lang="en-US" dirty="0" err="1"/>
              <a:t>PigLatin</a:t>
            </a:r>
            <a:r>
              <a:rPr lang="en-US" dirty="0"/>
              <a:t> programs.</a:t>
            </a:r>
          </a:p>
          <a:p>
            <a:r>
              <a:rPr lang="en-US" dirty="0"/>
              <a:t>A Pig Latin program consists of a series of operations or transformations which are applied to the input data to produce output. These operations describe a data flow which is translated into an executable representation, by Hadoop Pig execution environment. Underneath, results of these transformations are series of MapReduce jobs which a programmer is unaware of. So, in a way, Pig in Hadoop allows the programmer to focus on data rather than the nature of execution.</a:t>
            </a:r>
          </a:p>
          <a:p>
            <a:r>
              <a:rPr lang="en-US" dirty="0" err="1"/>
              <a:t>PigLatin</a:t>
            </a:r>
            <a:r>
              <a:rPr lang="en-US" dirty="0"/>
              <a:t> is a relatively stiffened language which uses familiar keywords from data processing e.g., Join, Group and Filter.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340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005C-9BB2-4367-AD16-D216F04B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9B91-EE84-4468-9DDF-6B96DB61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4ABD4-B04F-4149-9015-C0F0DB83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581025"/>
            <a:ext cx="6838122" cy="60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3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892-4B33-4F05-A0D0-1F8E605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Execution modes: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3A7E-4221-4643-95C2-3F54C5F1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 in Hadoop has two execution modes:</a:t>
            </a:r>
          </a:p>
          <a:p>
            <a:r>
              <a:rPr lang="en-US" dirty="0"/>
              <a:t>Local mode: In this mode, Hadoop Pig language runs in a single JVM and makes use of local file system. This mode is suitable only for analysis of small datasets using Pig in Hadoop</a:t>
            </a:r>
          </a:p>
          <a:p>
            <a:r>
              <a:rPr lang="en-US" dirty="0"/>
              <a:t>Map Reduce mode: In this mode, queries written in Pig Latin are translated into </a:t>
            </a:r>
            <a:r>
              <a:rPr lang="en-US" dirty="0">
                <a:hlinkClick r:id="rId2"/>
              </a:rPr>
              <a:t>MapReduce</a:t>
            </a:r>
            <a:r>
              <a:rPr lang="en-US" dirty="0"/>
              <a:t> jobs and are run on a Hadoop cluster (cluster may be pseudo or fully distributed). MapReduce mode with the fully distributed cluster is useful of running Pig on large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170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8386-C22D-4EE2-9314-180F1BBB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Latin – Data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324A-73FD-41BA-A5E2-BEA0AEF5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Relation</a:t>
            </a:r>
            <a:r>
              <a:rPr lang="en-US" dirty="0"/>
              <a:t> is the outermost structure of the Pig Latin data model. And it is a </a:t>
            </a:r>
            <a:r>
              <a:rPr lang="en-US" b="1" dirty="0"/>
              <a:t>bag</a:t>
            </a:r>
            <a:r>
              <a:rPr lang="en-US" dirty="0"/>
              <a:t> where −</a:t>
            </a:r>
          </a:p>
          <a:p>
            <a:r>
              <a:rPr lang="en-US" dirty="0"/>
              <a:t>A bag is a collection of tuples.</a:t>
            </a:r>
          </a:p>
          <a:p>
            <a:r>
              <a:rPr lang="en-US" dirty="0"/>
              <a:t>A tuple is an ordered set of fields.</a:t>
            </a:r>
          </a:p>
          <a:p>
            <a:r>
              <a:rPr lang="en-US" dirty="0"/>
              <a:t>A field is a piece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265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E963-C454-4633-8E47-30A31BB6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92500"/>
          </a:bodyPr>
          <a:lstStyle/>
          <a:p>
            <a:r>
              <a:rPr lang="en-US" dirty="0"/>
              <a:t>Pig Latin – </a:t>
            </a:r>
            <a:r>
              <a:rPr lang="en-US" dirty="0" err="1"/>
              <a:t>Statemets</a:t>
            </a:r>
            <a:endParaRPr lang="en-US" dirty="0"/>
          </a:p>
          <a:p>
            <a:r>
              <a:rPr lang="en-US" dirty="0"/>
              <a:t>While processing data using Pig Latin, </a:t>
            </a:r>
            <a:r>
              <a:rPr lang="en-US" b="1" dirty="0"/>
              <a:t>statements</a:t>
            </a:r>
            <a:r>
              <a:rPr lang="en-US" dirty="0"/>
              <a:t> are the basic constructs.</a:t>
            </a:r>
          </a:p>
          <a:p>
            <a:r>
              <a:rPr lang="en-US" dirty="0"/>
              <a:t>These statements work with </a:t>
            </a:r>
            <a:r>
              <a:rPr lang="en-US" b="1" dirty="0"/>
              <a:t>relations</a:t>
            </a:r>
            <a:r>
              <a:rPr lang="en-US" dirty="0"/>
              <a:t>. They include </a:t>
            </a:r>
            <a:r>
              <a:rPr lang="en-US" b="1" dirty="0"/>
              <a:t>expressions</a:t>
            </a:r>
            <a:r>
              <a:rPr lang="en-US" dirty="0"/>
              <a:t> and </a:t>
            </a:r>
            <a:r>
              <a:rPr lang="en-US" b="1" dirty="0"/>
              <a:t>schemas</a:t>
            </a:r>
            <a:r>
              <a:rPr lang="en-US" dirty="0"/>
              <a:t>.</a:t>
            </a:r>
          </a:p>
          <a:p>
            <a:r>
              <a:rPr lang="en-US" dirty="0"/>
              <a:t>Every statement ends with a semicolon (;).</a:t>
            </a:r>
          </a:p>
          <a:p>
            <a:r>
              <a:rPr lang="en-US" dirty="0"/>
              <a:t>We will perform various operations using operators provided by Pig Latin, through statements.</a:t>
            </a:r>
          </a:p>
          <a:p>
            <a:r>
              <a:rPr lang="en-US" dirty="0"/>
              <a:t>Except LOAD and STORE, while performing all other operations, Pig Latin statements take a relation as input and produce another relation as output.</a:t>
            </a:r>
          </a:p>
          <a:p>
            <a:r>
              <a:rPr lang="en-US" dirty="0"/>
              <a:t>As soon as you enter a </a:t>
            </a:r>
            <a:r>
              <a:rPr lang="en-US" b="1" dirty="0"/>
              <a:t>Load</a:t>
            </a:r>
            <a:r>
              <a:rPr lang="en-US" dirty="0"/>
              <a:t> statement in the Grunt shell, its semantic checking will be carried out. To see the contents of the schema, you need to use the </a:t>
            </a:r>
            <a:r>
              <a:rPr lang="en-US" b="1" dirty="0"/>
              <a:t>Dump</a:t>
            </a:r>
            <a:r>
              <a:rPr lang="en-US" dirty="0"/>
              <a:t> operator. Only after performing the </a:t>
            </a:r>
            <a:r>
              <a:rPr lang="en-US" b="1" dirty="0"/>
              <a:t>dump</a:t>
            </a:r>
            <a:r>
              <a:rPr lang="en-US" dirty="0"/>
              <a:t> operation, the MapReduce job for loading the data into the file system will be carried 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445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1E42-02C9-4057-A5AD-1D6F904E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IN" dirty="0"/>
              <a:t>Pig Latin – Data types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BA7B7-D194-46D1-8770-AA4A126C9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81" y="874644"/>
            <a:ext cx="6795863" cy="56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6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1E42-02C9-4057-A5AD-1D6F904E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IN" dirty="0"/>
              <a:t>Pig Latin – Data types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4E0EE-4B81-47C1-A4F7-299E57D8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BB88E-5ACC-4734-92EB-23E7B02E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681037"/>
            <a:ext cx="7445651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Definition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828800"/>
            <a:ext cx="9782801" cy="4343400"/>
          </a:xfrm>
        </p:spPr>
        <p:txBody>
          <a:bodyPr/>
          <a:lstStyle/>
          <a:p>
            <a:r>
              <a:rPr lang="en-US" dirty="0"/>
              <a:t>is a platform for analyzing large data sets that consists</a:t>
            </a:r>
          </a:p>
          <a:p>
            <a:pPr>
              <a:buNone/>
            </a:pPr>
            <a:r>
              <a:rPr lang="en-US" dirty="0"/>
              <a:t>of a high-level language for expressing data analysis</a:t>
            </a:r>
          </a:p>
          <a:p>
            <a:pPr>
              <a:buNone/>
            </a:pPr>
            <a:r>
              <a:rPr lang="en-US" dirty="0"/>
              <a:t>programs, coupled with infrastructure for evaluating</a:t>
            </a:r>
          </a:p>
          <a:p>
            <a:pPr>
              <a:buNone/>
            </a:pPr>
            <a:r>
              <a:rPr lang="en-US" dirty="0"/>
              <a:t>these programs.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Pig is widely used and accepted by </a:t>
            </a:r>
          </a:p>
          <a:p>
            <a:pPr>
              <a:buNone/>
            </a:pPr>
            <a:r>
              <a:rPr lang="en-IN" dirty="0"/>
              <a:t>Yahoo!, Twitter, Netflix etc.</a:t>
            </a:r>
          </a:p>
        </p:txBody>
      </p:sp>
    </p:spTree>
    <p:extLst>
      <p:ext uri="{BB962C8B-B14F-4D97-AF65-F5344CB8AC3E}">
        <p14:creationId xmlns:p14="http://schemas.microsoft.com/office/powerpoint/2010/main" val="33609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and Map reduce: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2133600"/>
            <a:ext cx="9782801" cy="4038600"/>
          </a:xfrm>
        </p:spPr>
        <p:txBody>
          <a:bodyPr/>
          <a:lstStyle/>
          <a:p>
            <a:r>
              <a:rPr lang="en-IN" dirty="0"/>
              <a:t>Map reduce programmers need to think programmes in terms of map and reduce functions.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It normally requires JAVA programmers.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Pig requires its own scripting language named ‘Pig Latin’.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84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1018952"/>
          </a:xfrm>
        </p:spPr>
        <p:txBody>
          <a:bodyPr/>
          <a:lstStyle/>
          <a:p>
            <a:r>
              <a:rPr lang="en-IN" dirty="0"/>
              <a:t>Pig’s Features: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5025" y="1752600"/>
            <a:ext cx="9782801" cy="4419600"/>
          </a:xfrm>
        </p:spPr>
        <p:txBody>
          <a:bodyPr/>
          <a:lstStyle/>
          <a:p>
            <a:r>
              <a:rPr lang="en-US" dirty="0"/>
              <a:t>Join Datasets.</a:t>
            </a:r>
          </a:p>
          <a:p>
            <a:r>
              <a:rPr lang="en-US" dirty="0"/>
              <a:t>Sort Datasets.</a:t>
            </a:r>
          </a:p>
          <a:p>
            <a:r>
              <a:rPr lang="en-US" dirty="0"/>
              <a:t>Data Types.</a:t>
            </a:r>
          </a:p>
          <a:p>
            <a:r>
              <a:rPr lang="en-US" dirty="0"/>
              <a:t>Group By.</a:t>
            </a:r>
          </a:p>
          <a:p>
            <a:r>
              <a:rPr lang="en-US" dirty="0"/>
              <a:t>Etc..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25" y="177801"/>
            <a:ext cx="9782801" cy="812800"/>
          </a:xfrm>
        </p:spPr>
        <p:txBody>
          <a:bodyPr/>
          <a:lstStyle/>
          <a:p>
            <a:r>
              <a:rPr lang="en-IN" dirty="0"/>
              <a:t>Pig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10363200" cy="5181600"/>
          </a:xfrm>
        </p:spPr>
        <p:txBody>
          <a:bodyPr/>
          <a:lstStyle/>
          <a:p>
            <a:r>
              <a:rPr lang="en-IN" b="1" dirty="0"/>
              <a:t>Pig Latin :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Command based language.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Designed specifically for data transformation and flow expression</a:t>
            </a:r>
            <a:r>
              <a:rPr lang="en-IN" b="1" dirty="0"/>
              <a:t>.</a:t>
            </a:r>
          </a:p>
          <a:p>
            <a:r>
              <a:rPr lang="en-IN" b="1" dirty="0"/>
              <a:t>Execution Environment :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environment in which Pig Latin commands are executed 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Currently it supports local and Hadoop modes.</a:t>
            </a:r>
          </a:p>
          <a:p>
            <a:r>
              <a:rPr lang="en-IN" b="1" dirty="0"/>
              <a:t>Pig compiler converts Pig Latin into Map Reduce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Compiler strives to optimize execution.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2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Modes: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5" y="1600200"/>
            <a:ext cx="9782801" cy="5105400"/>
          </a:xfrm>
        </p:spPr>
        <p:txBody>
          <a:bodyPr>
            <a:normAutofit/>
          </a:bodyPr>
          <a:lstStyle/>
          <a:p>
            <a:r>
              <a:rPr lang="en-IN" dirty="0"/>
              <a:t>There are 2 execution modes supported by Pig 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/>
            <a:r>
              <a:rPr lang="en-IN" dirty="0"/>
              <a:t>To enter into different modes :</a:t>
            </a:r>
          </a:p>
          <a:p>
            <a:pPr marL="0" indent="0">
              <a:buNone/>
            </a:pPr>
            <a:r>
              <a:rPr lang="en-IN" dirty="0"/>
              <a:t>$Pig –x local  (for local mode)</a:t>
            </a:r>
          </a:p>
          <a:p>
            <a:pPr marL="0" indent="0">
              <a:buNone/>
            </a:pPr>
            <a:r>
              <a:rPr lang="en-IN" dirty="0"/>
              <a:t>$Pig –x </a:t>
            </a:r>
            <a:r>
              <a:rPr lang="en-IN" dirty="0" err="1"/>
              <a:t>mapreduce</a:t>
            </a:r>
            <a:r>
              <a:rPr lang="en-IN" dirty="0"/>
              <a:t>   (for </a:t>
            </a:r>
            <a:r>
              <a:rPr lang="en-IN" dirty="0" err="1"/>
              <a:t>hadoop</a:t>
            </a:r>
            <a:r>
              <a:rPr lang="en-IN" dirty="0"/>
              <a:t> mode)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648200" y="20574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Pig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3886200"/>
            <a:ext cx="2590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Mode</a:t>
            </a:r>
          </a:p>
        </p:txBody>
      </p:sp>
      <p:sp>
        <p:nvSpPr>
          <p:cNvPr id="7" name="Oval 6"/>
          <p:cNvSpPr/>
          <p:nvPr/>
        </p:nvSpPr>
        <p:spPr>
          <a:xfrm>
            <a:off x="7010400" y="3886200"/>
            <a:ext cx="2590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Hadoop</a:t>
            </a:r>
            <a:r>
              <a:rPr lang="en-US" dirty="0"/>
              <a:t> Mode</a:t>
            </a:r>
          </a:p>
        </p:txBody>
      </p:sp>
      <p:sp>
        <p:nvSpPr>
          <p:cNvPr id="14" name="Down Arrow 13"/>
          <p:cNvSpPr/>
          <p:nvPr/>
        </p:nvSpPr>
        <p:spPr>
          <a:xfrm rot="20055414">
            <a:off x="7160941" y="2937893"/>
            <a:ext cx="457200" cy="1148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727666">
            <a:off x="4943177" y="2927799"/>
            <a:ext cx="457200" cy="1260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Latin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24" y="1600200"/>
            <a:ext cx="10215976" cy="48768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Building Blocks :</a:t>
            </a:r>
          </a:p>
          <a:p>
            <a:pPr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Field – Piece of data.</a:t>
            </a:r>
          </a:p>
          <a:p>
            <a:pPr marL="514350" indent="-514350">
              <a:buAutoNum type="arabicParenR"/>
            </a:pPr>
            <a:r>
              <a:rPr lang="en-IN" dirty="0" err="1"/>
              <a:t>Tuple</a:t>
            </a:r>
            <a:r>
              <a:rPr lang="en-IN" dirty="0"/>
              <a:t> – ordered set of fields represented with “(“and“)” can also be referred as collection of fields.</a:t>
            </a:r>
          </a:p>
          <a:p>
            <a:pPr marL="514350" indent="-514350">
              <a:buNone/>
            </a:pPr>
            <a:r>
              <a:rPr lang="en-IN" dirty="0"/>
              <a:t>Example : (</a:t>
            </a:r>
            <a:r>
              <a:rPr lang="en-IN" dirty="0" err="1"/>
              <a:t>abc</a:t>
            </a:r>
            <a:r>
              <a:rPr lang="en-IN" dirty="0"/>
              <a:t>, 12, M, 1000).</a:t>
            </a:r>
          </a:p>
          <a:p>
            <a:pPr marL="514350" indent="-514350">
              <a:buNone/>
            </a:pPr>
            <a:r>
              <a:rPr lang="en-IN" dirty="0"/>
              <a:t>3) Bag – collection of </a:t>
            </a:r>
            <a:r>
              <a:rPr lang="en-IN" dirty="0" err="1"/>
              <a:t>tuples</a:t>
            </a:r>
            <a:r>
              <a:rPr lang="en-IN" dirty="0"/>
              <a:t> can be also represented with </a:t>
            </a:r>
          </a:p>
          <a:p>
            <a:pPr marL="514350" indent="-514350">
              <a:buNone/>
            </a:pPr>
            <a:r>
              <a:rPr lang="en-IN" dirty="0"/>
              <a:t>         “{“and”}”. </a:t>
            </a:r>
          </a:p>
          <a:p>
            <a:pPr marL="514350" indent="-514350">
              <a:buNone/>
            </a:pPr>
            <a:r>
              <a:rPr lang="en-IN" dirty="0"/>
              <a:t>Example : {(</a:t>
            </a:r>
            <a:r>
              <a:rPr lang="en-IN" dirty="0" err="1"/>
              <a:t>abc</a:t>
            </a:r>
            <a:r>
              <a:rPr lang="en-IN" dirty="0"/>
              <a:t>, 12, M, 1000), (xyz, 14, F, 2000)}.</a:t>
            </a:r>
          </a:p>
          <a:p>
            <a:pPr marL="514350" indent="-51435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1651</Words>
  <Application>Microsoft Office PowerPoint</Application>
  <PresentationFormat>Widescreen</PresentationFormat>
  <Paragraphs>227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Chapter 2 </vt:lpstr>
      <vt:lpstr>Topics</vt:lpstr>
      <vt:lpstr>PowerPoint Presentation</vt:lpstr>
      <vt:lpstr>Pig Definition :</vt:lpstr>
      <vt:lpstr>Pig and Map reduce:</vt:lpstr>
      <vt:lpstr>Pig’s Features:</vt:lpstr>
      <vt:lpstr>Pig Components:</vt:lpstr>
      <vt:lpstr>Execution Modes:</vt:lpstr>
      <vt:lpstr>Pig Latin Concepts:</vt:lpstr>
      <vt:lpstr>Working :</vt:lpstr>
      <vt:lpstr>Schema Data Types:</vt:lpstr>
      <vt:lpstr>Pig LOAD Command:</vt:lpstr>
      <vt:lpstr>Simple Pig Example:</vt:lpstr>
      <vt:lpstr>Dump and Store commands</vt:lpstr>
      <vt:lpstr>Pig Latin - Grouping</vt:lpstr>
      <vt:lpstr>Pig Latin Diagnostic tools:</vt:lpstr>
      <vt:lpstr>ILLUSTRATE Command:</vt:lpstr>
      <vt:lpstr>Inner and Outer Bags:</vt:lpstr>
      <vt:lpstr>Example of Inner Bag and Outer Bag:</vt:lpstr>
      <vt:lpstr>Pig Latin - FOREACH</vt:lpstr>
      <vt:lpstr>FOREACH with Functions</vt:lpstr>
      <vt:lpstr>TOKENIZE Function:</vt:lpstr>
      <vt:lpstr>Flatten Function:</vt:lpstr>
      <vt:lpstr>Pig Latin - JOINS</vt:lpstr>
      <vt:lpstr>Inner Join:</vt:lpstr>
      <vt:lpstr>Inner Join Example:</vt:lpstr>
      <vt:lpstr>Outer Join:</vt:lpstr>
      <vt:lpstr>Left Outer Join example:</vt:lpstr>
      <vt:lpstr>Right Outer Join example:</vt:lpstr>
      <vt:lpstr>Full Outer Join example:</vt:lpstr>
      <vt:lpstr>Introduction</vt:lpstr>
      <vt:lpstr>Pig Architecture </vt:lpstr>
      <vt:lpstr>PowerPoint Presentation</vt:lpstr>
      <vt:lpstr>Execution modes:</vt:lpstr>
      <vt:lpstr>Pig Latin – Data Model </vt:lpstr>
      <vt:lpstr>PowerPoint Presentation</vt:lpstr>
      <vt:lpstr>Pig Latin – Data types </vt:lpstr>
      <vt:lpstr>Pig Latin – Data types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</dc:title>
  <dc:creator>SAIRAM</dc:creator>
  <cp:lastModifiedBy>SAIRAM</cp:lastModifiedBy>
  <cp:revision>7</cp:revision>
  <dcterms:created xsi:type="dcterms:W3CDTF">2021-10-14T06:05:33Z</dcterms:created>
  <dcterms:modified xsi:type="dcterms:W3CDTF">2021-10-14T06:21:14Z</dcterms:modified>
</cp:coreProperties>
</file>