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sldIdLst>
    <p:sldId id="256" r:id="rId2"/>
    <p:sldId id="451" r:id="rId3"/>
    <p:sldId id="452" r:id="rId4"/>
    <p:sldId id="453" r:id="rId5"/>
    <p:sldId id="454" r:id="rId6"/>
    <p:sldId id="455" r:id="rId7"/>
    <p:sldId id="456" r:id="rId8"/>
    <p:sldId id="457" r:id="rId9"/>
    <p:sldId id="458" r:id="rId10"/>
    <p:sldId id="462" r:id="rId11"/>
    <p:sldId id="461" r:id="rId12"/>
    <p:sldId id="470" r:id="rId13"/>
    <p:sldId id="471" r:id="rId14"/>
    <p:sldId id="472" r:id="rId15"/>
    <p:sldId id="473" r:id="rId16"/>
    <p:sldId id="460" r:id="rId17"/>
    <p:sldId id="459" r:id="rId18"/>
    <p:sldId id="428" r:id="rId19"/>
    <p:sldId id="297" r:id="rId20"/>
    <p:sldId id="449" r:id="rId21"/>
    <p:sldId id="423" r:id="rId22"/>
    <p:sldId id="259" r:id="rId23"/>
    <p:sldId id="260" r:id="rId24"/>
    <p:sldId id="434" r:id="rId25"/>
    <p:sldId id="435" r:id="rId26"/>
    <p:sldId id="430" r:id="rId27"/>
    <p:sldId id="441" r:id="rId28"/>
    <p:sldId id="444" r:id="rId29"/>
    <p:sldId id="440" r:id="rId30"/>
    <p:sldId id="445" r:id="rId31"/>
    <p:sldId id="436" r:id="rId32"/>
    <p:sldId id="442" r:id="rId33"/>
    <p:sldId id="439" r:id="rId34"/>
    <p:sldId id="292" r:id="rId35"/>
    <p:sldId id="437" r:id="rId36"/>
    <p:sldId id="438" r:id="rId37"/>
    <p:sldId id="448" r:id="rId38"/>
    <p:sldId id="431" r:id="rId39"/>
    <p:sldId id="322" r:id="rId40"/>
    <p:sldId id="324" r:id="rId41"/>
    <p:sldId id="323" r:id="rId42"/>
    <p:sldId id="325" r:id="rId43"/>
    <p:sldId id="326" r:id="rId44"/>
    <p:sldId id="328" r:id="rId45"/>
    <p:sldId id="329" r:id="rId46"/>
    <p:sldId id="330" r:id="rId47"/>
    <p:sldId id="331" r:id="rId48"/>
    <p:sldId id="332" r:id="rId49"/>
    <p:sldId id="333" r:id="rId50"/>
    <p:sldId id="334" r:id="rId51"/>
    <p:sldId id="319" r:id="rId52"/>
    <p:sldId id="327" r:id="rId53"/>
    <p:sldId id="320" r:id="rId54"/>
    <p:sldId id="321" r:id="rId55"/>
    <p:sldId id="463" r:id="rId56"/>
    <p:sldId id="464" r:id="rId57"/>
    <p:sldId id="465" r:id="rId58"/>
    <p:sldId id="469" r:id="rId59"/>
    <p:sldId id="466" r:id="rId60"/>
    <p:sldId id="467" r:id="rId61"/>
    <p:sldId id="468" r:id="rId62"/>
    <p:sldId id="446" r:id="rId63"/>
    <p:sldId id="318" r:id="rId6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F36FD5-1629-497D-99CB-DB7531B6FDB6}">
          <p14:sldIdLst>
            <p14:sldId id="256"/>
            <p14:sldId id="451"/>
            <p14:sldId id="452"/>
            <p14:sldId id="453"/>
            <p14:sldId id="454"/>
            <p14:sldId id="455"/>
            <p14:sldId id="456"/>
            <p14:sldId id="457"/>
            <p14:sldId id="458"/>
            <p14:sldId id="462"/>
            <p14:sldId id="461"/>
            <p14:sldId id="470"/>
            <p14:sldId id="471"/>
            <p14:sldId id="472"/>
            <p14:sldId id="473"/>
            <p14:sldId id="460"/>
            <p14:sldId id="459"/>
            <p14:sldId id="428"/>
            <p14:sldId id="297"/>
            <p14:sldId id="449"/>
            <p14:sldId id="423"/>
            <p14:sldId id="259"/>
            <p14:sldId id="260"/>
            <p14:sldId id="434"/>
            <p14:sldId id="435"/>
            <p14:sldId id="430"/>
            <p14:sldId id="441"/>
            <p14:sldId id="444"/>
            <p14:sldId id="440"/>
            <p14:sldId id="445"/>
            <p14:sldId id="436"/>
            <p14:sldId id="442"/>
            <p14:sldId id="439"/>
            <p14:sldId id="292"/>
            <p14:sldId id="437"/>
            <p14:sldId id="438"/>
            <p14:sldId id="448"/>
            <p14:sldId id="431"/>
            <p14:sldId id="322"/>
            <p14:sldId id="324"/>
            <p14:sldId id="323"/>
            <p14:sldId id="325"/>
            <p14:sldId id="326"/>
            <p14:sldId id="328"/>
            <p14:sldId id="329"/>
            <p14:sldId id="330"/>
            <p14:sldId id="331"/>
            <p14:sldId id="332"/>
            <p14:sldId id="333"/>
            <p14:sldId id="334"/>
            <p14:sldId id="319"/>
            <p14:sldId id="327"/>
            <p14:sldId id="320"/>
            <p14:sldId id="321"/>
            <p14:sldId id="463"/>
            <p14:sldId id="464"/>
            <p14:sldId id="465"/>
            <p14:sldId id="469"/>
            <p14:sldId id="466"/>
            <p14:sldId id="467"/>
            <p14:sldId id="468"/>
            <p14:sldId id="446"/>
            <p14:sldId id="3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669900"/>
    <a:srgbClr val="A54991"/>
    <a:srgbClr val="FF6600"/>
    <a:srgbClr val="FF0066"/>
    <a:srgbClr val="FF3300"/>
    <a:srgbClr val="000066"/>
    <a:srgbClr val="CCFF66"/>
    <a:srgbClr val="660066"/>
    <a:srgbClr val="C7E8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FDB14F-A03D-4A7C-BE11-2E4ADF994710}"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119F5FE4-1C63-4F9C-BAE6-281FB21E3AC0}">
      <dgm:prSet custT="1"/>
      <dgm:spPr>
        <a:gradFill rotWithShape="0">
          <a:gsLst>
            <a:gs pos="45000">
              <a:srgbClr val="C3E5EC"/>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dgm:spPr>
      <dgm:t>
        <a:bodyPr/>
        <a:lstStyle/>
        <a:p>
          <a:r>
            <a:rPr lang="en-US" sz="5400" dirty="0">
              <a:solidFill>
                <a:srgbClr val="990000"/>
              </a:solidFill>
            </a:rPr>
            <a:t>Chapter 5</a:t>
          </a:r>
          <a:endParaRPr lang="en-US" sz="4800" dirty="0">
            <a:solidFill>
              <a:srgbClr val="990000"/>
            </a:solidFill>
          </a:endParaRPr>
        </a:p>
      </dgm:t>
    </dgm:pt>
    <dgm:pt modelId="{995E659E-5874-4BD0-868B-C831085E4C5F}" type="parTrans" cxnId="{73B74B21-2DD8-467F-BCC5-08CDF9839693}">
      <dgm:prSet/>
      <dgm:spPr/>
      <dgm:t>
        <a:bodyPr/>
        <a:lstStyle/>
        <a:p>
          <a:endParaRPr lang="en-US"/>
        </a:p>
      </dgm:t>
    </dgm:pt>
    <dgm:pt modelId="{CAB24DB4-A342-4173-AB0B-514907C5CB3A}" type="sibTrans" cxnId="{73B74B21-2DD8-467F-BCC5-08CDF9839693}">
      <dgm:prSet/>
      <dgm:spPr/>
      <dgm:t>
        <a:bodyPr/>
        <a:lstStyle/>
        <a:p>
          <a:endParaRPr lang="en-US"/>
        </a:p>
      </dgm:t>
    </dgm:pt>
    <dgm:pt modelId="{7A27EC70-69FF-48C6-9EE0-769089E085A7}" type="pres">
      <dgm:prSet presAssocID="{7CFDB14F-A03D-4A7C-BE11-2E4ADF994710}" presName="Name0" presStyleCnt="0">
        <dgm:presLayoutVars>
          <dgm:chMax val="7"/>
          <dgm:dir/>
          <dgm:animLvl val="lvl"/>
          <dgm:resizeHandles val="exact"/>
        </dgm:presLayoutVars>
      </dgm:prSet>
      <dgm:spPr/>
    </dgm:pt>
    <dgm:pt modelId="{6E41BD84-A890-419E-91EE-C522C6F5A2FE}" type="pres">
      <dgm:prSet presAssocID="{119F5FE4-1C63-4F9C-BAE6-281FB21E3AC0}" presName="circle1" presStyleLbl="node1" presStyleIdx="0" presStyleCnt="1" custScaleX="11929"/>
      <dgm:spPr/>
    </dgm:pt>
    <dgm:pt modelId="{50C82BF7-F762-491D-83F6-A02FB1B7667E}" type="pres">
      <dgm:prSet presAssocID="{119F5FE4-1C63-4F9C-BAE6-281FB21E3AC0}" presName="space" presStyleCnt="0"/>
      <dgm:spPr/>
    </dgm:pt>
    <dgm:pt modelId="{C11B04A4-86B3-4FD1-9A55-D8246039E24A}" type="pres">
      <dgm:prSet presAssocID="{119F5FE4-1C63-4F9C-BAE6-281FB21E3AC0}" presName="rect1" presStyleLbl="alignAcc1" presStyleIdx="0" presStyleCnt="1" custScaleX="106295" custScaleY="100000" custLinFactNeighborX="-2448" custLinFactNeighborY="-22018"/>
      <dgm:spPr>
        <a:prstGeom prst="flowChartAlternateProcess">
          <a:avLst/>
        </a:prstGeom>
      </dgm:spPr>
    </dgm:pt>
    <dgm:pt modelId="{B545787F-0D78-403A-BE25-38D9E25B3FE6}" type="pres">
      <dgm:prSet presAssocID="{119F5FE4-1C63-4F9C-BAE6-281FB21E3AC0}" presName="rect1ParTxNoCh" presStyleLbl="alignAcc1" presStyleIdx="0" presStyleCnt="1">
        <dgm:presLayoutVars>
          <dgm:chMax val="1"/>
          <dgm:bulletEnabled val="1"/>
        </dgm:presLayoutVars>
      </dgm:prSet>
      <dgm:spPr/>
    </dgm:pt>
  </dgm:ptLst>
  <dgm:cxnLst>
    <dgm:cxn modelId="{1426DE20-00A8-4A7D-8FD2-D39A9E41489A}" type="presOf" srcId="{119F5FE4-1C63-4F9C-BAE6-281FB21E3AC0}" destId="{B545787F-0D78-403A-BE25-38D9E25B3FE6}" srcOrd="1" destOrd="0" presId="urn:microsoft.com/office/officeart/2005/8/layout/target3"/>
    <dgm:cxn modelId="{73B74B21-2DD8-467F-BCC5-08CDF9839693}" srcId="{7CFDB14F-A03D-4A7C-BE11-2E4ADF994710}" destId="{119F5FE4-1C63-4F9C-BAE6-281FB21E3AC0}" srcOrd="0" destOrd="0" parTransId="{995E659E-5874-4BD0-868B-C831085E4C5F}" sibTransId="{CAB24DB4-A342-4173-AB0B-514907C5CB3A}"/>
    <dgm:cxn modelId="{1A055EC7-BF76-4941-B939-4D4F528CED72}" type="presOf" srcId="{7CFDB14F-A03D-4A7C-BE11-2E4ADF994710}" destId="{7A27EC70-69FF-48C6-9EE0-769089E085A7}" srcOrd="0" destOrd="0" presId="urn:microsoft.com/office/officeart/2005/8/layout/target3"/>
    <dgm:cxn modelId="{5E523DCA-C5FB-40CB-B894-5ECBD99E27AD}" type="presOf" srcId="{119F5FE4-1C63-4F9C-BAE6-281FB21E3AC0}" destId="{C11B04A4-86B3-4FD1-9A55-D8246039E24A}" srcOrd="0" destOrd="0" presId="urn:microsoft.com/office/officeart/2005/8/layout/target3"/>
    <dgm:cxn modelId="{A4D4AEB9-804D-415E-B52B-F0A91C7BBAD0}" type="presParOf" srcId="{7A27EC70-69FF-48C6-9EE0-769089E085A7}" destId="{6E41BD84-A890-419E-91EE-C522C6F5A2FE}" srcOrd="0" destOrd="0" presId="urn:microsoft.com/office/officeart/2005/8/layout/target3"/>
    <dgm:cxn modelId="{67B816BE-3948-4E74-8DEA-664344949700}" type="presParOf" srcId="{7A27EC70-69FF-48C6-9EE0-769089E085A7}" destId="{50C82BF7-F762-491D-83F6-A02FB1B7667E}" srcOrd="1" destOrd="0" presId="urn:microsoft.com/office/officeart/2005/8/layout/target3"/>
    <dgm:cxn modelId="{6B510873-7E04-45F9-90A2-DACF593F50AD}" type="presParOf" srcId="{7A27EC70-69FF-48C6-9EE0-769089E085A7}" destId="{C11B04A4-86B3-4FD1-9A55-D8246039E24A}" srcOrd="2" destOrd="0" presId="urn:microsoft.com/office/officeart/2005/8/layout/target3"/>
    <dgm:cxn modelId="{87A1576F-4299-43C5-A1F9-14158056BA87}" type="presParOf" srcId="{7A27EC70-69FF-48C6-9EE0-769089E085A7}" destId="{B545787F-0D78-403A-BE25-38D9E25B3FE6}" srcOrd="3" destOrd="0" presId="urn:microsoft.com/office/officeart/2005/8/layout/target3"/>
  </dgm:cxnLst>
  <dgm:bg>
    <a:solidFill>
      <a:srgbClr val="FF0000"/>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1BD84-A890-419E-91EE-C522C6F5A2FE}">
      <dsp:nvSpPr>
        <dsp:cNvPr id="0" name=""/>
        <dsp:cNvSpPr/>
      </dsp:nvSpPr>
      <dsp:spPr>
        <a:xfrm>
          <a:off x="-185774" y="-321354"/>
          <a:ext cx="174106" cy="1459523"/>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1B04A4-86B3-4FD1-9A55-D8246039E24A}">
      <dsp:nvSpPr>
        <dsp:cNvPr id="0" name=""/>
        <dsp:cNvSpPr/>
      </dsp:nvSpPr>
      <dsp:spPr>
        <a:xfrm>
          <a:off x="0" y="0"/>
          <a:ext cx="12547648" cy="1459523"/>
        </a:xfrm>
        <a:prstGeom prst="flowChartAlternateProcess">
          <a:avLst/>
        </a:prstGeom>
        <a:gradFill rotWithShape="0">
          <a:gsLst>
            <a:gs pos="45000">
              <a:srgbClr val="C3E5EC"/>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US" sz="5400" kern="1200" dirty="0">
              <a:solidFill>
                <a:srgbClr val="990000"/>
              </a:solidFill>
            </a:rPr>
            <a:t>Chapter 5</a:t>
          </a:r>
          <a:endParaRPr lang="en-US" sz="4800" kern="1200" dirty="0">
            <a:solidFill>
              <a:srgbClr val="990000"/>
            </a:solidFill>
          </a:endParaRPr>
        </a:p>
      </dsp:txBody>
      <dsp:txXfrm>
        <a:off x="0" y="0"/>
        <a:ext cx="12547648" cy="1459523"/>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133624-A82F-4418-86D4-A3FFC237DF4B}"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25EE4-851C-4493-833D-1DCDF0DE41E2}" type="slidenum">
              <a:rPr lang="en-US" smtClean="0"/>
              <a:t>‹#›</a:t>
            </a:fld>
            <a:endParaRPr lang="en-US"/>
          </a:p>
        </p:txBody>
      </p:sp>
    </p:spTree>
    <p:extLst>
      <p:ext uri="{BB962C8B-B14F-4D97-AF65-F5344CB8AC3E}">
        <p14:creationId xmlns:p14="http://schemas.microsoft.com/office/powerpoint/2010/main" val="784087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33624-A82F-4418-86D4-A3FFC237DF4B}"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25EE4-851C-4493-833D-1DCDF0DE41E2}" type="slidenum">
              <a:rPr lang="en-US" smtClean="0"/>
              <a:t>‹#›</a:t>
            </a:fld>
            <a:endParaRPr lang="en-US"/>
          </a:p>
        </p:txBody>
      </p:sp>
    </p:spTree>
    <p:extLst>
      <p:ext uri="{BB962C8B-B14F-4D97-AF65-F5344CB8AC3E}">
        <p14:creationId xmlns:p14="http://schemas.microsoft.com/office/powerpoint/2010/main" val="116850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33624-A82F-4418-86D4-A3FFC237DF4B}"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25EE4-851C-4493-833D-1DCDF0DE41E2}" type="slidenum">
              <a:rPr lang="en-US" smtClean="0"/>
              <a:t>‹#›</a:t>
            </a:fld>
            <a:endParaRPr lang="en-US"/>
          </a:p>
        </p:txBody>
      </p:sp>
    </p:spTree>
    <p:extLst>
      <p:ext uri="{BB962C8B-B14F-4D97-AF65-F5344CB8AC3E}">
        <p14:creationId xmlns:p14="http://schemas.microsoft.com/office/powerpoint/2010/main" val="2099791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133624-A82F-4418-86D4-A3FFC237DF4B}"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25EE4-851C-4493-833D-1DCDF0DE41E2}" type="slidenum">
              <a:rPr lang="en-US" smtClean="0"/>
              <a:t>‹#›</a:t>
            </a:fld>
            <a:endParaRPr lang="en-US"/>
          </a:p>
        </p:txBody>
      </p:sp>
    </p:spTree>
    <p:extLst>
      <p:ext uri="{BB962C8B-B14F-4D97-AF65-F5344CB8AC3E}">
        <p14:creationId xmlns:p14="http://schemas.microsoft.com/office/powerpoint/2010/main" val="399408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133624-A82F-4418-86D4-A3FFC237DF4B}" type="datetimeFigureOut">
              <a:rPr lang="en-US" smtClean="0"/>
              <a:t>10/14/2021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B25EE4-851C-4493-833D-1DCDF0DE41E2}" type="slidenum">
              <a:rPr lang="en-US" smtClean="0"/>
              <a:t>‹#›</a:t>
            </a:fld>
            <a:endParaRPr lang="en-US"/>
          </a:p>
        </p:txBody>
      </p:sp>
    </p:spTree>
    <p:extLst>
      <p:ext uri="{BB962C8B-B14F-4D97-AF65-F5344CB8AC3E}">
        <p14:creationId xmlns:p14="http://schemas.microsoft.com/office/powerpoint/2010/main" val="353590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133624-A82F-4418-86D4-A3FFC237DF4B}"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25EE4-851C-4493-833D-1DCDF0DE41E2}" type="slidenum">
              <a:rPr lang="en-US" smtClean="0"/>
              <a:t>‹#›</a:t>
            </a:fld>
            <a:endParaRPr lang="en-US"/>
          </a:p>
        </p:txBody>
      </p:sp>
    </p:spTree>
    <p:extLst>
      <p:ext uri="{BB962C8B-B14F-4D97-AF65-F5344CB8AC3E}">
        <p14:creationId xmlns:p14="http://schemas.microsoft.com/office/powerpoint/2010/main" val="110102011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133624-A82F-4418-86D4-A3FFC237DF4B}" type="datetimeFigureOut">
              <a:rPr lang="en-US" smtClean="0"/>
              <a:t>10/14/2021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B25EE4-851C-4493-833D-1DCDF0DE41E2}" type="slidenum">
              <a:rPr lang="en-US" smtClean="0"/>
              <a:t>‹#›</a:t>
            </a:fld>
            <a:endParaRPr lang="en-US"/>
          </a:p>
        </p:txBody>
      </p:sp>
    </p:spTree>
    <p:extLst>
      <p:ext uri="{BB962C8B-B14F-4D97-AF65-F5344CB8AC3E}">
        <p14:creationId xmlns:p14="http://schemas.microsoft.com/office/powerpoint/2010/main" val="39869298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133624-A82F-4418-86D4-A3FFC237DF4B}" type="datetimeFigureOut">
              <a:rPr lang="en-US" smtClean="0"/>
              <a:t>10/14/2021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B25EE4-851C-4493-833D-1DCDF0DE41E2}" type="slidenum">
              <a:rPr lang="en-US" smtClean="0"/>
              <a:t>‹#›</a:t>
            </a:fld>
            <a:endParaRPr lang="en-US"/>
          </a:p>
        </p:txBody>
      </p:sp>
    </p:spTree>
    <p:extLst>
      <p:ext uri="{BB962C8B-B14F-4D97-AF65-F5344CB8AC3E}">
        <p14:creationId xmlns:p14="http://schemas.microsoft.com/office/powerpoint/2010/main" val="3538176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133624-A82F-4418-86D4-A3FFC237DF4B}" type="datetimeFigureOut">
              <a:rPr lang="en-US" smtClean="0"/>
              <a:t>10/14/2021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B25EE4-851C-4493-833D-1DCDF0DE41E2}" type="slidenum">
              <a:rPr lang="en-US" smtClean="0"/>
              <a:t>‹#›</a:t>
            </a:fld>
            <a:endParaRPr lang="en-US"/>
          </a:p>
        </p:txBody>
      </p:sp>
    </p:spTree>
    <p:extLst>
      <p:ext uri="{BB962C8B-B14F-4D97-AF65-F5344CB8AC3E}">
        <p14:creationId xmlns:p14="http://schemas.microsoft.com/office/powerpoint/2010/main" val="3831455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133624-A82F-4418-86D4-A3FFC237DF4B}"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25EE4-851C-4493-833D-1DCDF0DE41E2}" type="slidenum">
              <a:rPr lang="en-US" smtClean="0"/>
              <a:t>‹#›</a:t>
            </a:fld>
            <a:endParaRPr lang="en-US"/>
          </a:p>
        </p:txBody>
      </p:sp>
    </p:spTree>
    <p:extLst>
      <p:ext uri="{BB962C8B-B14F-4D97-AF65-F5344CB8AC3E}">
        <p14:creationId xmlns:p14="http://schemas.microsoft.com/office/powerpoint/2010/main" val="262908949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133624-A82F-4418-86D4-A3FFC237DF4B}" type="datetimeFigureOut">
              <a:rPr lang="en-US" smtClean="0"/>
              <a:t>10/14/2021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B25EE4-851C-4493-833D-1DCDF0DE41E2}" type="slidenum">
              <a:rPr lang="en-US" smtClean="0"/>
              <a:t>‹#›</a:t>
            </a:fld>
            <a:endParaRPr lang="en-US"/>
          </a:p>
        </p:txBody>
      </p:sp>
    </p:spTree>
    <p:extLst>
      <p:ext uri="{BB962C8B-B14F-4D97-AF65-F5344CB8AC3E}">
        <p14:creationId xmlns:p14="http://schemas.microsoft.com/office/powerpoint/2010/main" val="3507075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5000">
              <a:srgbClr val="C3E5EC"/>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33624-A82F-4418-86D4-A3FFC237DF4B}" type="datetimeFigureOut">
              <a:rPr lang="en-US" smtClean="0"/>
              <a:t>10/14/2021</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25EE4-851C-4493-833D-1DCDF0DE41E2}" type="slidenum">
              <a:rPr lang="en-US" smtClean="0"/>
              <a:t>‹#›</a:t>
            </a:fld>
            <a:endParaRPr lang="en-US" dirty="0"/>
          </a:p>
        </p:txBody>
      </p:sp>
    </p:spTree>
    <p:extLst>
      <p:ext uri="{BB962C8B-B14F-4D97-AF65-F5344CB8AC3E}">
        <p14:creationId xmlns:p14="http://schemas.microsoft.com/office/powerpoint/2010/main" val="211824017"/>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prwatech.in/blog/scala/scala-a-quick-overview/"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ata-flair.training/blogs/constructor-in-jav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1.jpe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jpeg"/><Relationship Id="rId9" Type="http://schemas.openxmlformats.org/officeDocument/2006/relationships/image" Target="../media/image2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7" Type="http://schemas.openxmlformats.org/officeDocument/2006/relationships/image" Target="../media/image37.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3.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hyperlink" Target="https://spark.apache.org/" TargetMode="External"/><Relationship Id="rId4" Type="http://schemas.openxmlformats.org/officeDocument/2006/relationships/image" Target="../media/image38.png"/></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data-flair.training/blogs/directed-acyclic-graph-dag-in-apache-spark/" TargetMode="Externa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21.jpeg"/></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data-flair.training/blogs/apache-spark-dataframe-tutorial/" TargetMode="Externa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blog.openbridge.com/what-is-google-snappy-high-speed-data-compression-and-decompression-f6919f20dce4"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6C1CD6FD-DDA7-4BB0-9B4C-2D64875C639E}"/>
              </a:ext>
            </a:extLst>
          </p:cNvPr>
          <p:cNvGraphicFramePr/>
          <p:nvPr>
            <p:extLst>
              <p:ext uri="{D42A27DB-BD31-4B8C-83A1-F6EECF244321}">
                <p14:modId xmlns:p14="http://schemas.microsoft.com/office/powerpoint/2010/main" val="1848675592"/>
              </p:ext>
            </p:extLst>
          </p:nvPr>
        </p:nvGraphicFramePr>
        <p:xfrm>
          <a:off x="-239151" y="1969477"/>
          <a:ext cx="12534313" cy="14595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0362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E818-A230-47AC-BEE4-6226B7A4F0FB}"/>
              </a:ext>
            </a:extLst>
          </p:cNvPr>
          <p:cNvSpPr>
            <a:spLocks noGrp="1"/>
          </p:cNvSpPr>
          <p:nvPr>
            <p:ph type="title"/>
          </p:nvPr>
        </p:nvSpPr>
        <p:spPr/>
        <p:txBody>
          <a:bodyPr/>
          <a:lstStyle/>
          <a:p>
            <a:r>
              <a:rPr lang="en-US" dirty="0"/>
              <a:t>Procedures</a:t>
            </a:r>
            <a:endParaRPr lang="en-IN" dirty="0"/>
          </a:p>
        </p:txBody>
      </p:sp>
      <p:sp>
        <p:nvSpPr>
          <p:cNvPr id="3" name="Content Placeholder 2">
            <a:extLst>
              <a:ext uri="{FF2B5EF4-FFF2-40B4-BE49-F238E27FC236}">
                <a16:creationId xmlns:a16="http://schemas.microsoft.com/office/drawing/2014/main" id="{C094934C-553B-4F7A-9070-F2383E57F67F}"/>
              </a:ext>
            </a:extLst>
          </p:cNvPr>
          <p:cNvSpPr>
            <a:spLocks noGrp="1"/>
          </p:cNvSpPr>
          <p:nvPr>
            <p:ph idx="1"/>
          </p:nvPr>
        </p:nvSpPr>
        <p:spPr/>
        <p:txBody>
          <a:bodyPr/>
          <a:lstStyle/>
          <a:p>
            <a:r>
              <a:rPr lang="en-US" dirty="0"/>
              <a:t>The functions which don’t return anything in</a:t>
            </a:r>
            <a:r>
              <a:rPr lang="en-US" dirty="0">
                <a:hlinkClick r:id="rId2"/>
              </a:rPr>
              <a:t> Scala</a:t>
            </a:r>
            <a:r>
              <a:rPr lang="en-US" dirty="0"/>
              <a:t>, they are called </a:t>
            </a:r>
            <a:r>
              <a:rPr lang="en-US" b="1" dirty="0"/>
              <a:t>procedures</a:t>
            </a:r>
            <a:r>
              <a:rPr lang="en-US" dirty="0"/>
              <a:t>.</a:t>
            </a:r>
            <a:endParaRPr lang="en-IN" dirty="0"/>
          </a:p>
        </p:txBody>
      </p:sp>
      <p:pic>
        <p:nvPicPr>
          <p:cNvPr id="4" name="Picture 3">
            <a:extLst>
              <a:ext uri="{FF2B5EF4-FFF2-40B4-BE49-F238E27FC236}">
                <a16:creationId xmlns:a16="http://schemas.microsoft.com/office/drawing/2014/main" id="{CD960704-41C6-439E-AA6F-9561078B2738}"/>
              </a:ext>
            </a:extLst>
          </p:cNvPr>
          <p:cNvPicPr>
            <a:picLocks noChangeAspect="1"/>
          </p:cNvPicPr>
          <p:nvPr/>
        </p:nvPicPr>
        <p:blipFill>
          <a:blip r:embed="rId3"/>
          <a:stretch>
            <a:fillRect/>
          </a:stretch>
        </p:blipFill>
        <p:spPr>
          <a:xfrm>
            <a:off x="4143995" y="2447925"/>
            <a:ext cx="7058025" cy="4410075"/>
          </a:xfrm>
          <a:prstGeom prst="rect">
            <a:avLst/>
          </a:prstGeom>
        </p:spPr>
      </p:pic>
    </p:spTree>
    <p:extLst>
      <p:ext uri="{BB962C8B-B14F-4D97-AF65-F5344CB8AC3E}">
        <p14:creationId xmlns:p14="http://schemas.microsoft.com/office/powerpoint/2010/main" val="3415090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DF73-3316-45B1-9A43-484C1EFF3283}"/>
              </a:ext>
            </a:extLst>
          </p:cNvPr>
          <p:cNvSpPr>
            <a:spLocks noGrp="1"/>
          </p:cNvSpPr>
          <p:nvPr>
            <p:ph type="title"/>
          </p:nvPr>
        </p:nvSpPr>
        <p:spPr/>
        <p:txBody>
          <a:bodyPr/>
          <a:lstStyle/>
          <a:p>
            <a:r>
              <a:rPr lang="en-IN" dirty="0"/>
              <a:t>constructor</a:t>
            </a:r>
          </a:p>
        </p:txBody>
      </p:sp>
      <p:sp>
        <p:nvSpPr>
          <p:cNvPr id="3" name="Content Placeholder 2">
            <a:extLst>
              <a:ext uri="{FF2B5EF4-FFF2-40B4-BE49-F238E27FC236}">
                <a16:creationId xmlns:a16="http://schemas.microsoft.com/office/drawing/2014/main" id="{54C8CE03-A6A7-4369-B5B5-D3FD70C4F67F}"/>
              </a:ext>
            </a:extLst>
          </p:cNvPr>
          <p:cNvSpPr>
            <a:spLocks noGrp="1"/>
          </p:cNvSpPr>
          <p:nvPr>
            <p:ph idx="1"/>
          </p:nvPr>
        </p:nvSpPr>
        <p:spPr/>
        <p:txBody>
          <a:bodyPr>
            <a:normAutofit fontScale="70000" lnSpcReduction="20000"/>
          </a:bodyPr>
          <a:lstStyle/>
          <a:p>
            <a:pPr algn="just">
              <a:lnSpc>
                <a:spcPct val="160000"/>
              </a:lnSpc>
            </a:pPr>
            <a:r>
              <a:rPr lang="en-US" dirty="0"/>
              <a:t>Scala constructor is used for creating an instance of a class. There are two types of constructor in Scala – Primary and Auxiliary. Not a special method, a constructor is different in Scala than in </a:t>
            </a:r>
            <a:r>
              <a:rPr lang="en-US" b="1" u="sng" dirty="0">
                <a:hlinkClick r:id="rId2"/>
              </a:rPr>
              <a:t>Java constructors</a:t>
            </a:r>
            <a:r>
              <a:rPr lang="en-US" dirty="0"/>
              <a:t>. The class’ body is the primary constructor and the parameter list follows the class name. The following, then, is the default primary constructor.</a:t>
            </a:r>
          </a:p>
          <a:p>
            <a:pPr algn="just">
              <a:lnSpc>
                <a:spcPct val="160000"/>
              </a:lnSpc>
            </a:pPr>
            <a:r>
              <a:rPr lang="en-US" dirty="0"/>
              <a:t>A class in Scala may have only one primary constructor. Such a constructor may have zero or more parameters.</a:t>
            </a:r>
          </a:p>
          <a:p>
            <a:pPr algn="just">
              <a:lnSpc>
                <a:spcPct val="160000"/>
              </a:lnSpc>
            </a:pPr>
            <a:r>
              <a:rPr lang="en-US" dirty="0"/>
              <a:t>A class may have any number of auxiliary constructors. You must make sure that it must make a call to another auxiliary constructor or to the primary constructor in the first line of its body.</a:t>
            </a:r>
            <a:endParaRPr lang="en-IN" dirty="0"/>
          </a:p>
        </p:txBody>
      </p:sp>
    </p:spTree>
    <p:extLst>
      <p:ext uri="{BB962C8B-B14F-4D97-AF65-F5344CB8AC3E}">
        <p14:creationId xmlns:p14="http://schemas.microsoft.com/office/powerpoint/2010/main" val="201897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2DC76-EB22-4FFA-A5DD-2C21E5B09F19}"/>
              </a:ext>
            </a:extLst>
          </p:cNvPr>
          <p:cNvSpPr>
            <a:spLocks noGrp="1"/>
          </p:cNvSpPr>
          <p:nvPr>
            <p:ph type="title"/>
          </p:nvPr>
        </p:nvSpPr>
        <p:spPr/>
        <p:txBody>
          <a:bodyPr/>
          <a:lstStyle/>
          <a:p>
            <a:r>
              <a:rPr lang="en-US" dirty="0"/>
              <a:t>Array</a:t>
            </a:r>
            <a:endParaRPr lang="en-IN" dirty="0"/>
          </a:p>
        </p:txBody>
      </p:sp>
      <p:sp>
        <p:nvSpPr>
          <p:cNvPr id="3" name="Content Placeholder 2">
            <a:extLst>
              <a:ext uri="{FF2B5EF4-FFF2-40B4-BE49-F238E27FC236}">
                <a16:creationId xmlns:a16="http://schemas.microsoft.com/office/drawing/2014/main" id="{0771AA0C-228A-4E45-BED3-BE2DABCE8F7E}"/>
              </a:ext>
            </a:extLst>
          </p:cNvPr>
          <p:cNvSpPr>
            <a:spLocks noGrp="1"/>
          </p:cNvSpPr>
          <p:nvPr>
            <p:ph idx="1"/>
          </p:nvPr>
        </p:nvSpPr>
        <p:spPr/>
        <p:txBody>
          <a:bodyPr/>
          <a:lstStyle/>
          <a:p>
            <a:r>
              <a:rPr lang="en-US" dirty="0"/>
              <a:t>Scala provides a data structure, the </a:t>
            </a:r>
            <a:r>
              <a:rPr lang="en-US" b="1" dirty="0"/>
              <a:t>array</a:t>
            </a:r>
            <a:r>
              <a:rPr lang="en-US" dirty="0"/>
              <a:t>, which stores a fixed-size sequential collection of elements of the same type. An array is used to store a collection of data, but it is often more useful to think of an array as a collection of variables of the same type.</a:t>
            </a:r>
          </a:p>
          <a:p>
            <a:r>
              <a:rPr lang="en-US" dirty="0"/>
              <a:t>To use an array in a program, you must declare a variable to reference the array and you must specify the type of array the variable can reference.</a:t>
            </a:r>
            <a:endParaRPr lang="en-IN" dirty="0"/>
          </a:p>
        </p:txBody>
      </p:sp>
      <p:pic>
        <p:nvPicPr>
          <p:cNvPr id="4" name="Picture 3">
            <a:extLst>
              <a:ext uri="{FF2B5EF4-FFF2-40B4-BE49-F238E27FC236}">
                <a16:creationId xmlns:a16="http://schemas.microsoft.com/office/drawing/2014/main" id="{6ABA24D2-3C49-448D-A144-2072B59C2153}"/>
              </a:ext>
            </a:extLst>
          </p:cNvPr>
          <p:cNvPicPr>
            <a:picLocks noChangeAspect="1"/>
          </p:cNvPicPr>
          <p:nvPr/>
        </p:nvPicPr>
        <p:blipFill>
          <a:blip r:embed="rId2"/>
          <a:stretch>
            <a:fillRect/>
          </a:stretch>
        </p:blipFill>
        <p:spPr>
          <a:xfrm>
            <a:off x="1292914" y="4926632"/>
            <a:ext cx="5314379" cy="1671016"/>
          </a:xfrm>
          <a:prstGeom prst="rect">
            <a:avLst/>
          </a:prstGeom>
        </p:spPr>
      </p:pic>
      <p:pic>
        <p:nvPicPr>
          <p:cNvPr id="5" name="Picture 4">
            <a:extLst>
              <a:ext uri="{FF2B5EF4-FFF2-40B4-BE49-F238E27FC236}">
                <a16:creationId xmlns:a16="http://schemas.microsoft.com/office/drawing/2014/main" id="{DA89B6C2-D30F-4A2C-B85C-DFCEB57753D6}"/>
              </a:ext>
            </a:extLst>
          </p:cNvPr>
          <p:cNvPicPr>
            <a:picLocks noChangeAspect="1"/>
          </p:cNvPicPr>
          <p:nvPr/>
        </p:nvPicPr>
        <p:blipFill>
          <a:blip r:embed="rId3"/>
          <a:stretch>
            <a:fillRect/>
          </a:stretch>
        </p:blipFill>
        <p:spPr>
          <a:xfrm>
            <a:off x="7683776" y="5190640"/>
            <a:ext cx="3848100" cy="571500"/>
          </a:xfrm>
          <a:prstGeom prst="rect">
            <a:avLst/>
          </a:prstGeom>
        </p:spPr>
      </p:pic>
    </p:spTree>
    <p:extLst>
      <p:ext uri="{BB962C8B-B14F-4D97-AF65-F5344CB8AC3E}">
        <p14:creationId xmlns:p14="http://schemas.microsoft.com/office/powerpoint/2010/main" val="2116852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79B6A-9DAE-43D2-B147-40D250EE8DDE}"/>
              </a:ext>
            </a:extLst>
          </p:cNvPr>
          <p:cNvSpPr>
            <a:spLocks noGrp="1"/>
          </p:cNvSpPr>
          <p:nvPr>
            <p:ph type="title"/>
          </p:nvPr>
        </p:nvSpPr>
        <p:spPr/>
        <p:txBody>
          <a:bodyPr/>
          <a:lstStyle/>
          <a:p>
            <a:r>
              <a:rPr lang="en-IN" dirty="0"/>
              <a:t>Higher order functions</a:t>
            </a:r>
          </a:p>
        </p:txBody>
      </p:sp>
      <p:sp>
        <p:nvSpPr>
          <p:cNvPr id="3" name="Content Placeholder 2">
            <a:extLst>
              <a:ext uri="{FF2B5EF4-FFF2-40B4-BE49-F238E27FC236}">
                <a16:creationId xmlns:a16="http://schemas.microsoft.com/office/drawing/2014/main" id="{4490CEAF-64AC-42EF-9855-1C3EC1A7FA21}"/>
              </a:ext>
            </a:extLst>
          </p:cNvPr>
          <p:cNvSpPr>
            <a:spLocks noGrp="1"/>
          </p:cNvSpPr>
          <p:nvPr>
            <p:ph idx="1"/>
          </p:nvPr>
        </p:nvSpPr>
        <p:spPr/>
        <p:txBody>
          <a:bodyPr/>
          <a:lstStyle/>
          <a:p>
            <a:r>
              <a:rPr lang="en-US" dirty="0"/>
              <a:t>Higher order functions take other functions as parameters or return a function as a result. This is possible because functions are first-class values in Scala. The terminology can get a bit confusing at this point, and we use the phrase “higher order function” for both methods and functions that take functions as parameters or that return a function.</a:t>
            </a:r>
            <a:endParaRPr lang="en-IN" dirty="0"/>
          </a:p>
        </p:txBody>
      </p:sp>
      <p:pic>
        <p:nvPicPr>
          <p:cNvPr id="4" name="Picture 3">
            <a:extLst>
              <a:ext uri="{FF2B5EF4-FFF2-40B4-BE49-F238E27FC236}">
                <a16:creationId xmlns:a16="http://schemas.microsoft.com/office/drawing/2014/main" id="{0D4CABAA-655B-43BF-9557-0845EA7779A8}"/>
              </a:ext>
            </a:extLst>
          </p:cNvPr>
          <p:cNvPicPr>
            <a:picLocks noChangeAspect="1"/>
          </p:cNvPicPr>
          <p:nvPr/>
        </p:nvPicPr>
        <p:blipFill>
          <a:blip r:embed="rId2"/>
          <a:stretch>
            <a:fillRect/>
          </a:stretch>
        </p:blipFill>
        <p:spPr>
          <a:xfrm>
            <a:off x="2300494" y="3942521"/>
            <a:ext cx="7219950" cy="2915479"/>
          </a:xfrm>
          <a:prstGeom prst="rect">
            <a:avLst/>
          </a:prstGeom>
        </p:spPr>
      </p:pic>
    </p:spTree>
    <p:extLst>
      <p:ext uri="{BB962C8B-B14F-4D97-AF65-F5344CB8AC3E}">
        <p14:creationId xmlns:p14="http://schemas.microsoft.com/office/powerpoint/2010/main" val="3189007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0292C-D2D9-4D07-B3E0-5B3C260B00D8}"/>
              </a:ext>
            </a:extLst>
          </p:cNvPr>
          <p:cNvSpPr>
            <a:spLocks noGrp="1"/>
          </p:cNvSpPr>
          <p:nvPr>
            <p:ph type="title"/>
          </p:nvPr>
        </p:nvSpPr>
        <p:spPr/>
        <p:txBody>
          <a:bodyPr/>
          <a:lstStyle/>
          <a:p>
            <a:r>
              <a:rPr lang="en-IN" dirty="0"/>
              <a:t>Class in Scala</a:t>
            </a:r>
          </a:p>
        </p:txBody>
      </p:sp>
      <p:sp>
        <p:nvSpPr>
          <p:cNvPr id="3" name="Content Placeholder 2">
            <a:extLst>
              <a:ext uri="{FF2B5EF4-FFF2-40B4-BE49-F238E27FC236}">
                <a16:creationId xmlns:a16="http://schemas.microsoft.com/office/drawing/2014/main" id="{55ACE3D8-8208-4206-A1F1-108570B56B34}"/>
              </a:ext>
            </a:extLst>
          </p:cNvPr>
          <p:cNvSpPr>
            <a:spLocks noGrp="1"/>
          </p:cNvSpPr>
          <p:nvPr>
            <p:ph idx="1"/>
          </p:nvPr>
        </p:nvSpPr>
        <p:spPr/>
        <p:txBody>
          <a:bodyPr/>
          <a:lstStyle/>
          <a:p>
            <a:r>
              <a:rPr lang="en-US" dirty="0"/>
              <a:t>A class is a blueprint for objects. Once you define a class, you can create objects from the class blueprint with the keyword </a:t>
            </a:r>
            <a:r>
              <a:rPr lang="en-US" b="1" dirty="0"/>
              <a:t>new</a:t>
            </a:r>
            <a:r>
              <a:rPr lang="en-US" dirty="0"/>
              <a:t>. Through the object you can use all functionalities of the defined class.</a:t>
            </a:r>
            <a:endParaRPr lang="en-IN" dirty="0"/>
          </a:p>
        </p:txBody>
      </p:sp>
      <p:pic>
        <p:nvPicPr>
          <p:cNvPr id="4" name="Picture 3">
            <a:extLst>
              <a:ext uri="{FF2B5EF4-FFF2-40B4-BE49-F238E27FC236}">
                <a16:creationId xmlns:a16="http://schemas.microsoft.com/office/drawing/2014/main" id="{F59CE68E-B9F1-41CC-8E2E-4616DA9C37C4}"/>
              </a:ext>
            </a:extLst>
          </p:cNvPr>
          <p:cNvPicPr>
            <a:picLocks noChangeAspect="1"/>
          </p:cNvPicPr>
          <p:nvPr/>
        </p:nvPicPr>
        <p:blipFill>
          <a:blip r:embed="rId2"/>
          <a:stretch>
            <a:fillRect/>
          </a:stretch>
        </p:blipFill>
        <p:spPr>
          <a:xfrm>
            <a:off x="838200" y="3540123"/>
            <a:ext cx="5876925" cy="2952750"/>
          </a:xfrm>
          <a:prstGeom prst="rect">
            <a:avLst/>
          </a:prstGeom>
        </p:spPr>
      </p:pic>
      <p:pic>
        <p:nvPicPr>
          <p:cNvPr id="5" name="Picture 4">
            <a:extLst>
              <a:ext uri="{FF2B5EF4-FFF2-40B4-BE49-F238E27FC236}">
                <a16:creationId xmlns:a16="http://schemas.microsoft.com/office/drawing/2014/main" id="{164511B8-3BDD-4769-B21B-0179B151A273}"/>
              </a:ext>
            </a:extLst>
          </p:cNvPr>
          <p:cNvPicPr>
            <a:picLocks noChangeAspect="1"/>
          </p:cNvPicPr>
          <p:nvPr/>
        </p:nvPicPr>
        <p:blipFill>
          <a:blip r:embed="rId3"/>
          <a:stretch>
            <a:fillRect/>
          </a:stretch>
        </p:blipFill>
        <p:spPr>
          <a:xfrm>
            <a:off x="6944553" y="3665642"/>
            <a:ext cx="4743450" cy="2457450"/>
          </a:xfrm>
          <a:prstGeom prst="rect">
            <a:avLst/>
          </a:prstGeom>
        </p:spPr>
      </p:pic>
    </p:spTree>
    <p:extLst>
      <p:ext uri="{BB962C8B-B14F-4D97-AF65-F5344CB8AC3E}">
        <p14:creationId xmlns:p14="http://schemas.microsoft.com/office/powerpoint/2010/main" val="1977053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50019-6627-4C24-9E35-2AC194AB26BD}"/>
              </a:ext>
            </a:extLst>
          </p:cNvPr>
          <p:cNvSpPr>
            <a:spLocks noGrp="1"/>
          </p:cNvSpPr>
          <p:nvPr>
            <p:ph type="title"/>
          </p:nvPr>
        </p:nvSpPr>
        <p:spPr/>
        <p:txBody>
          <a:bodyPr/>
          <a:lstStyle/>
          <a:p>
            <a:r>
              <a:rPr lang="en-IN" dirty="0"/>
              <a:t>getters and setters</a:t>
            </a:r>
          </a:p>
        </p:txBody>
      </p:sp>
      <p:sp>
        <p:nvSpPr>
          <p:cNvPr id="3" name="Content Placeholder 2">
            <a:extLst>
              <a:ext uri="{FF2B5EF4-FFF2-40B4-BE49-F238E27FC236}">
                <a16:creationId xmlns:a16="http://schemas.microsoft.com/office/drawing/2014/main" id="{1A14FC96-86EE-483E-8E46-AEEF2E8CF897}"/>
              </a:ext>
            </a:extLst>
          </p:cNvPr>
          <p:cNvSpPr>
            <a:spLocks noGrp="1"/>
          </p:cNvSpPr>
          <p:nvPr>
            <p:ph idx="1"/>
          </p:nvPr>
        </p:nvSpPr>
        <p:spPr/>
        <p:txBody>
          <a:bodyPr>
            <a:normAutofit fontScale="92500" lnSpcReduction="20000"/>
          </a:bodyPr>
          <a:lstStyle/>
          <a:p>
            <a:pPr algn="just"/>
            <a:r>
              <a:rPr lang="en-US" b="1" dirty="0"/>
              <a:t>Getter</a:t>
            </a:r>
            <a:r>
              <a:rPr lang="en-US" dirty="0"/>
              <a:t> and </a:t>
            </a:r>
            <a:r>
              <a:rPr lang="en-US" b="1" dirty="0"/>
              <a:t>Setter</a:t>
            </a:r>
            <a:r>
              <a:rPr lang="en-US" dirty="0"/>
              <a:t> in Scala are methods that helps us to get the value of variables and instantiate variables of class/trait respectively. Scala generates a class for the JVM with a private variable field and getter and setter methods. In Scala, the getters and setters are not named </a:t>
            </a:r>
            <a:r>
              <a:rPr lang="en-US" dirty="0" err="1"/>
              <a:t>getXxx</a:t>
            </a:r>
            <a:r>
              <a:rPr lang="en-US" dirty="0"/>
              <a:t> and </a:t>
            </a:r>
            <a:r>
              <a:rPr lang="en-US" dirty="0" err="1"/>
              <a:t>setXxx</a:t>
            </a:r>
            <a:r>
              <a:rPr lang="en-US" dirty="0"/>
              <a:t>, but they are used for the same purpose. At any time, we can redefine the getter and setter methods </a:t>
            </a:r>
            <a:r>
              <a:rPr lang="en-US" dirty="0" err="1"/>
              <a:t>ourself</a:t>
            </a:r>
            <a:r>
              <a:rPr lang="en-US" dirty="0"/>
              <a:t>.</a:t>
            </a:r>
          </a:p>
          <a:p>
            <a:pPr algn="just" fontAlgn="base"/>
            <a:r>
              <a:rPr lang="en-US" dirty="0"/>
              <a:t>Setter are a technique through which we set the value of variables of a class. Setting an variable of class is simple it can be done in two ways :-</a:t>
            </a:r>
          </a:p>
          <a:p>
            <a:pPr algn="just" fontAlgn="base"/>
            <a:r>
              <a:rPr lang="en-US" dirty="0"/>
              <a:t>First if the members of a class are accessible from anywhere. </a:t>
            </a:r>
            <a:r>
              <a:rPr lang="en-US" dirty="0" err="1"/>
              <a:t>i.e</a:t>
            </a:r>
            <a:r>
              <a:rPr lang="en-US" dirty="0"/>
              <a:t> no access modifier specified.</a:t>
            </a:r>
          </a:p>
          <a:p>
            <a:pPr algn="just" fontAlgn="base"/>
            <a:r>
              <a:rPr lang="en-US" dirty="0"/>
              <a:t>Second if the members of a class are defined as private. Initiation of the variables is done by passing the variable to public method of that class using the object of the class.</a:t>
            </a:r>
          </a:p>
          <a:p>
            <a:pPr algn="just"/>
            <a:endParaRPr lang="en-IN" dirty="0"/>
          </a:p>
        </p:txBody>
      </p:sp>
    </p:spTree>
    <p:extLst>
      <p:ext uri="{BB962C8B-B14F-4D97-AF65-F5344CB8AC3E}">
        <p14:creationId xmlns:p14="http://schemas.microsoft.com/office/powerpoint/2010/main" val="2869296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994B7-0383-43D7-BF31-B2F0B0D4A3E2}"/>
              </a:ext>
            </a:extLst>
          </p:cNvPr>
          <p:cNvSpPr>
            <a:spLocks noGrp="1"/>
          </p:cNvSpPr>
          <p:nvPr>
            <p:ph type="title"/>
          </p:nvPr>
        </p:nvSpPr>
        <p:spPr/>
        <p:txBody>
          <a:bodyPr/>
          <a:lstStyle/>
          <a:p>
            <a:r>
              <a:rPr lang="en-US" dirty="0"/>
              <a:t>Singleton</a:t>
            </a:r>
            <a:endParaRPr lang="en-IN" dirty="0"/>
          </a:p>
        </p:txBody>
      </p:sp>
      <p:sp>
        <p:nvSpPr>
          <p:cNvPr id="3" name="Content Placeholder 2">
            <a:extLst>
              <a:ext uri="{FF2B5EF4-FFF2-40B4-BE49-F238E27FC236}">
                <a16:creationId xmlns:a16="http://schemas.microsoft.com/office/drawing/2014/main" id="{13B96720-F7FB-47F0-9B7D-2F1CBD3CB73C}"/>
              </a:ext>
            </a:extLst>
          </p:cNvPr>
          <p:cNvSpPr>
            <a:spLocks noGrp="1"/>
          </p:cNvSpPr>
          <p:nvPr>
            <p:ph idx="1"/>
          </p:nvPr>
        </p:nvSpPr>
        <p:spPr>
          <a:xfrm>
            <a:off x="145774" y="1404730"/>
            <a:ext cx="11208026" cy="4772233"/>
          </a:xfrm>
        </p:spPr>
        <p:txBody>
          <a:bodyPr>
            <a:normAutofit fontScale="62500" lnSpcReduction="20000"/>
          </a:bodyPr>
          <a:lstStyle/>
          <a:p>
            <a:pPr algn="just">
              <a:lnSpc>
                <a:spcPct val="170000"/>
              </a:lnSpc>
            </a:pPr>
            <a:r>
              <a:rPr lang="en-US" dirty="0"/>
              <a:t>Scala is more object oriented language than Java so, Scala does not contain any concept of static keyword. Instead of static keyword Scala has singleton object. A Singleton object is an object which defines a single object of a class. A singleton object provides an entry point to your program execution. If you do not create a singleton object in your program, then your code compile successfully but does not give output. So you required a singleton object to get the output of your program. A singleton object is created by using object keyword. </a:t>
            </a:r>
          </a:p>
          <a:p>
            <a:pPr marL="0" indent="0" algn="just">
              <a:lnSpc>
                <a:spcPct val="170000"/>
              </a:lnSpc>
              <a:buNone/>
            </a:pPr>
            <a:r>
              <a:rPr lang="en-US" dirty="0"/>
              <a:t>Syntax: </a:t>
            </a:r>
          </a:p>
          <a:p>
            <a:pPr marL="0" indent="0" algn="just">
              <a:lnSpc>
                <a:spcPct val="170000"/>
              </a:lnSpc>
              <a:buNone/>
            </a:pPr>
            <a:r>
              <a:rPr lang="en-US" dirty="0"/>
              <a:t>object Name{</a:t>
            </a:r>
          </a:p>
          <a:p>
            <a:pPr marL="0" indent="0" algn="just">
              <a:lnSpc>
                <a:spcPct val="170000"/>
              </a:lnSpc>
              <a:buNone/>
            </a:pPr>
            <a:r>
              <a:rPr lang="en-US" dirty="0"/>
              <a:t>// code...</a:t>
            </a:r>
          </a:p>
          <a:p>
            <a:pPr marL="0" indent="0" algn="just">
              <a:lnSpc>
                <a:spcPct val="170000"/>
              </a:lnSpc>
              <a:buNone/>
            </a:pPr>
            <a:r>
              <a:rPr lang="en-US" dirty="0"/>
              <a:t>}</a:t>
            </a:r>
            <a:endParaRPr lang="en-IN" dirty="0"/>
          </a:p>
        </p:txBody>
      </p:sp>
    </p:spTree>
    <p:extLst>
      <p:ext uri="{BB962C8B-B14F-4D97-AF65-F5344CB8AC3E}">
        <p14:creationId xmlns:p14="http://schemas.microsoft.com/office/powerpoint/2010/main" val="2942923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A7E7D-C8C3-49B2-9ED5-096A39F9BA76}"/>
              </a:ext>
            </a:extLst>
          </p:cNvPr>
          <p:cNvSpPr>
            <a:spLocks noGrp="1"/>
          </p:cNvSpPr>
          <p:nvPr>
            <p:ph type="title"/>
          </p:nvPr>
        </p:nvSpPr>
        <p:spPr/>
        <p:txBody>
          <a:bodyPr/>
          <a:lstStyle/>
          <a:p>
            <a:r>
              <a:rPr lang="en-US" dirty="0"/>
              <a:t>Trait</a:t>
            </a:r>
            <a:endParaRPr lang="en-IN" dirty="0"/>
          </a:p>
        </p:txBody>
      </p:sp>
      <p:sp>
        <p:nvSpPr>
          <p:cNvPr id="3" name="Content Placeholder 2">
            <a:extLst>
              <a:ext uri="{FF2B5EF4-FFF2-40B4-BE49-F238E27FC236}">
                <a16:creationId xmlns:a16="http://schemas.microsoft.com/office/drawing/2014/main" id="{00685A66-6811-42A6-9672-FEDEA5C15208}"/>
              </a:ext>
            </a:extLst>
          </p:cNvPr>
          <p:cNvSpPr>
            <a:spLocks noGrp="1"/>
          </p:cNvSpPr>
          <p:nvPr>
            <p:ph idx="1"/>
          </p:nvPr>
        </p:nvSpPr>
        <p:spPr/>
        <p:txBody>
          <a:bodyPr/>
          <a:lstStyle/>
          <a:p>
            <a:r>
              <a:rPr lang="en-US" dirty="0"/>
              <a:t>A trait encapsulates method and field definitions, which can then be reused by mixing them into classes. Unlike class inheritance, in which each class must inherit from just one superclass, a class can mix in any number of traits.</a:t>
            </a:r>
          </a:p>
          <a:p>
            <a:r>
              <a:rPr lang="en-US" dirty="0"/>
              <a:t>Traits are used to define object types by specifying the signature of the supported methods. Scala also allows traits to be partially implemented but traits may not have constructor parameters.</a:t>
            </a:r>
            <a:endParaRPr lang="en-IN" dirty="0"/>
          </a:p>
        </p:txBody>
      </p:sp>
      <p:pic>
        <p:nvPicPr>
          <p:cNvPr id="4" name="Picture 3">
            <a:extLst>
              <a:ext uri="{FF2B5EF4-FFF2-40B4-BE49-F238E27FC236}">
                <a16:creationId xmlns:a16="http://schemas.microsoft.com/office/drawing/2014/main" id="{3293FEBF-4910-41DD-A412-C5206AABF3EE}"/>
              </a:ext>
            </a:extLst>
          </p:cNvPr>
          <p:cNvPicPr>
            <a:picLocks noChangeAspect="1"/>
          </p:cNvPicPr>
          <p:nvPr/>
        </p:nvPicPr>
        <p:blipFill>
          <a:blip r:embed="rId2"/>
          <a:stretch>
            <a:fillRect/>
          </a:stretch>
        </p:blipFill>
        <p:spPr>
          <a:xfrm>
            <a:off x="2026754" y="4931672"/>
            <a:ext cx="4533900" cy="1685925"/>
          </a:xfrm>
          <a:prstGeom prst="rect">
            <a:avLst/>
          </a:prstGeom>
        </p:spPr>
      </p:pic>
    </p:spTree>
    <p:extLst>
      <p:ext uri="{BB962C8B-B14F-4D97-AF65-F5344CB8AC3E}">
        <p14:creationId xmlns:p14="http://schemas.microsoft.com/office/powerpoint/2010/main" val="3290976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que 3"/>
          <p:cNvSpPr/>
          <p:nvPr/>
        </p:nvSpPr>
        <p:spPr>
          <a:xfrm>
            <a:off x="39756" y="240936"/>
            <a:ext cx="12072730" cy="1044336"/>
          </a:xfrm>
          <a:prstGeom prst="plaqu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solidFill>
                  <a:schemeClr val="accent2">
                    <a:lumMod val="50000"/>
                  </a:schemeClr>
                </a:solidFill>
              </a:rPr>
              <a:t>Hadoop technology stack</a:t>
            </a:r>
          </a:p>
        </p:txBody>
      </p:sp>
      <p:pic>
        <p:nvPicPr>
          <p:cNvPr id="47108" name="Picture 4" descr="Apache Spark - Wikipedia">
            <a:extLst>
              <a:ext uri="{FF2B5EF4-FFF2-40B4-BE49-F238E27FC236}">
                <a16:creationId xmlns:a16="http://schemas.microsoft.com/office/drawing/2014/main" id="{0E5A94C9-405F-4375-80A3-7D7CEDD5A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4416" y="273323"/>
            <a:ext cx="1850265" cy="86685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op Pain Points of Big Data Analytics – Big Data Path">
            <a:extLst>
              <a:ext uri="{FF2B5EF4-FFF2-40B4-BE49-F238E27FC236}">
                <a16:creationId xmlns:a16="http://schemas.microsoft.com/office/drawing/2014/main" id="{E4F5B4A9-D028-458A-9EE3-1BBC40D74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35" y="273323"/>
            <a:ext cx="1850265" cy="97219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What is Hadoop Stack? - Quora">
            <a:extLst>
              <a:ext uri="{FF2B5EF4-FFF2-40B4-BE49-F238E27FC236}">
                <a16:creationId xmlns:a16="http://schemas.microsoft.com/office/drawing/2014/main" id="{3EEEB537-DE8A-42EA-B4D4-B9322569DC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56" y="1414367"/>
            <a:ext cx="11982992" cy="5349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3270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F80C3DDE-5BAD-449B-BDB8-488055FF627A}"/>
              </a:ext>
            </a:extLst>
          </p:cNvPr>
          <p:cNvCxnSpPr/>
          <p:nvPr/>
        </p:nvCxnSpPr>
        <p:spPr>
          <a:xfrm>
            <a:off x="-26504" y="4368660"/>
            <a:ext cx="1231127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1994938E-B745-45FB-8CAD-A5AAEC120579}"/>
              </a:ext>
            </a:extLst>
          </p:cNvPr>
          <p:cNvCxnSpPr/>
          <p:nvPr/>
        </p:nvCxnSpPr>
        <p:spPr>
          <a:xfrm>
            <a:off x="0" y="1898853"/>
            <a:ext cx="12311270" cy="0"/>
          </a:xfrm>
          <a:prstGeom prst="line">
            <a:avLst/>
          </a:prstGeom>
        </p:spPr>
        <p:style>
          <a:lnRef idx="1">
            <a:schemeClr val="dk1"/>
          </a:lnRef>
          <a:fillRef idx="0">
            <a:schemeClr val="dk1"/>
          </a:fillRef>
          <a:effectRef idx="0">
            <a:schemeClr val="dk1"/>
          </a:effectRef>
          <a:fontRef idx="minor">
            <a:schemeClr val="tx1"/>
          </a:fontRef>
        </p:style>
      </p:cxnSp>
      <p:sp>
        <p:nvSpPr>
          <p:cNvPr id="9" name="Plaque 8">
            <a:extLst>
              <a:ext uri="{FF2B5EF4-FFF2-40B4-BE49-F238E27FC236}">
                <a16:creationId xmlns:a16="http://schemas.microsoft.com/office/drawing/2014/main" id="{08CBA06F-2C40-457A-AEF7-60476AEBDA56}"/>
              </a:ext>
            </a:extLst>
          </p:cNvPr>
          <p:cNvSpPr/>
          <p:nvPr/>
        </p:nvSpPr>
        <p:spPr>
          <a:xfrm>
            <a:off x="59635" y="117230"/>
            <a:ext cx="12072730" cy="1044336"/>
          </a:xfrm>
          <a:prstGeom prst="plaqu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solidFill>
                  <a:srgbClr val="002060"/>
                </a:solidFill>
                <a:latin typeface="Californian FB" panose="0207040306080B030204" pitchFamily="18" charset="0"/>
              </a:rPr>
              <a:t>Big data analytics Tools</a:t>
            </a:r>
            <a:endParaRPr lang="en-US" sz="3600" dirty="0">
              <a:solidFill>
                <a:schemeClr val="accent2">
                  <a:lumMod val="50000"/>
                </a:schemeClr>
              </a:solidFill>
            </a:endParaRPr>
          </a:p>
        </p:txBody>
      </p:sp>
      <p:pic>
        <p:nvPicPr>
          <p:cNvPr id="1026" name="Picture 2" descr="Apache Spark - Wikipedia">
            <a:extLst>
              <a:ext uri="{FF2B5EF4-FFF2-40B4-BE49-F238E27FC236}">
                <a16:creationId xmlns:a16="http://schemas.microsoft.com/office/drawing/2014/main" id="{33D7AA41-12C8-4EDF-97EA-305DA84ABB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35" y="4679517"/>
            <a:ext cx="2140647" cy="174840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Apache Spark - Wikipedia">
            <a:extLst>
              <a:ext uri="{FF2B5EF4-FFF2-40B4-BE49-F238E27FC236}">
                <a16:creationId xmlns:a16="http://schemas.microsoft.com/office/drawing/2014/main" id="{885C6ADC-6766-4E85-A52D-E0FFE676DB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38876" y="214708"/>
            <a:ext cx="1850265" cy="86685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Top Pain Points of Big Data Analytics – Big Data Path">
            <a:extLst>
              <a:ext uri="{FF2B5EF4-FFF2-40B4-BE49-F238E27FC236}">
                <a16:creationId xmlns:a16="http://schemas.microsoft.com/office/drawing/2014/main" id="{C27B270B-EAC8-4CBE-B5CB-EDF50D9ECE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66" y="156093"/>
            <a:ext cx="1850265" cy="9721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Advisory: Apache Flink Remote Code Execution Vulnerability ...">
            <a:extLst>
              <a:ext uri="{FF2B5EF4-FFF2-40B4-BE49-F238E27FC236}">
                <a16:creationId xmlns:a16="http://schemas.microsoft.com/office/drawing/2014/main" id="{D9350DD0-F008-4527-A301-126E18C680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1327" y="4696517"/>
            <a:ext cx="2257369" cy="17313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pache Kafka">
            <a:extLst>
              <a:ext uri="{FF2B5EF4-FFF2-40B4-BE49-F238E27FC236}">
                <a16:creationId xmlns:a16="http://schemas.microsoft.com/office/drawing/2014/main" id="{37ADEFAD-7869-4048-BE90-9B875D1680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7477" y="4679517"/>
            <a:ext cx="2384096" cy="17483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pache Storm - Diego Calvo">
            <a:extLst>
              <a:ext uri="{FF2B5EF4-FFF2-40B4-BE49-F238E27FC236}">
                <a16:creationId xmlns:a16="http://schemas.microsoft.com/office/drawing/2014/main" id="{5498EBC5-FC0B-4D63-9A78-DDC602229F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8621" y="4679518"/>
            <a:ext cx="2289102" cy="17483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Querying Specific Column In Pig | BigDataLane Your Lane Of Success">
            <a:extLst>
              <a:ext uri="{FF2B5EF4-FFF2-40B4-BE49-F238E27FC236}">
                <a16:creationId xmlns:a16="http://schemas.microsoft.com/office/drawing/2014/main" id="{3D307C35-D74E-4B02-97D1-55F670AB28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9861" y="2191198"/>
            <a:ext cx="2249741" cy="18958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sf - Revision 1878569: /samza/site/img">
            <a:extLst>
              <a:ext uri="{FF2B5EF4-FFF2-40B4-BE49-F238E27FC236}">
                <a16:creationId xmlns:a16="http://schemas.microsoft.com/office/drawing/2014/main" id="{6E453832-3F30-436E-8A19-2D97E35D49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38876" y="4679517"/>
            <a:ext cx="1850265" cy="174838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Hadoop and MapReduce Cheat Sheet - Intellipaat Blog">
            <a:extLst>
              <a:ext uri="{FF2B5EF4-FFF2-40B4-BE49-F238E27FC236}">
                <a16:creationId xmlns:a16="http://schemas.microsoft.com/office/drawing/2014/main" id="{1F9B845C-27F8-47AF-9800-A8134D6AF30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2760" y="2182088"/>
            <a:ext cx="2152232"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Apache HBase – What It Is, What It Does, and Why It Matters | MapR">
            <a:extLst>
              <a:ext uri="{FF2B5EF4-FFF2-40B4-BE49-F238E27FC236}">
                <a16:creationId xmlns:a16="http://schemas.microsoft.com/office/drawing/2014/main" id="{D5DD8AC5-3DA6-49CB-8321-4EDFC9829E8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19082" y="2200389"/>
            <a:ext cx="2257426" cy="18192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DDFB8210-49C3-43F9-A8F1-B5DF7109C91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24471" y="2182088"/>
            <a:ext cx="2257425" cy="189589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adoop Architecture - YARN – Nub8">
            <a:extLst>
              <a:ext uri="{FF2B5EF4-FFF2-40B4-BE49-F238E27FC236}">
                <a16:creationId xmlns:a16="http://schemas.microsoft.com/office/drawing/2014/main" id="{5612A60D-4C3F-4908-BEFD-6B797C1987E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621375" y="2200388"/>
            <a:ext cx="2367766" cy="181927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C40AD8B2-E6A8-4BF5-9612-8875B1DF0717}"/>
              </a:ext>
            </a:extLst>
          </p:cNvPr>
          <p:cNvSpPr/>
          <p:nvPr/>
        </p:nvSpPr>
        <p:spPr>
          <a:xfrm>
            <a:off x="3774831" y="1628776"/>
            <a:ext cx="4208584" cy="501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Batch Data Analysis</a:t>
            </a:r>
          </a:p>
        </p:txBody>
      </p:sp>
      <p:sp>
        <p:nvSpPr>
          <p:cNvPr id="27" name="Rectangle 26">
            <a:extLst>
              <a:ext uri="{FF2B5EF4-FFF2-40B4-BE49-F238E27FC236}">
                <a16:creationId xmlns:a16="http://schemas.microsoft.com/office/drawing/2014/main" id="{E83CCEE7-96F6-4F70-A183-2FC6EE30F43D}"/>
              </a:ext>
            </a:extLst>
          </p:cNvPr>
          <p:cNvSpPr/>
          <p:nvPr/>
        </p:nvSpPr>
        <p:spPr>
          <a:xfrm>
            <a:off x="3848891" y="4090965"/>
            <a:ext cx="4208584" cy="501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Streaming  Data Analysis</a:t>
            </a:r>
          </a:p>
        </p:txBody>
      </p:sp>
    </p:spTree>
    <p:extLst>
      <p:ext uri="{BB962C8B-B14F-4D97-AF65-F5344CB8AC3E}">
        <p14:creationId xmlns:p14="http://schemas.microsoft.com/office/powerpoint/2010/main" val="420897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38"/>
                                        </p:tgtEl>
                                        <p:attrNameLst>
                                          <p:attrName>style.visibility</p:attrName>
                                        </p:attrNameLst>
                                      </p:cBhvr>
                                      <p:to>
                                        <p:strVal val="visible"/>
                                      </p:to>
                                    </p:set>
                                    <p:anim calcmode="lin" valueType="num">
                                      <p:cBhvr additive="base">
                                        <p:cTn id="17" dur="500" fill="hold"/>
                                        <p:tgtEl>
                                          <p:spTgt spid="1038"/>
                                        </p:tgtEl>
                                        <p:attrNameLst>
                                          <p:attrName>ppt_x</p:attrName>
                                        </p:attrNameLst>
                                      </p:cBhvr>
                                      <p:tavLst>
                                        <p:tav tm="0">
                                          <p:val>
                                            <p:strVal val="#ppt_x"/>
                                          </p:val>
                                        </p:tav>
                                        <p:tav tm="100000">
                                          <p:val>
                                            <p:strVal val="#ppt_x"/>
                                          </p:val>
                                        </p:tav>
                                      </p:tavLst>
                                    </p:anim>
                                    <p:anim calcmode="lin" valueType="num">
                                      <p:cBhvr additive="base">
                                        <p:cTn id="18" dur="500" fill="hold"/>
                                        <p:tgtEl>
                                          <p:spTgt spid="103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32"/>
                                        </p:tgtEl>
                                        <p:attrNameLst>
                                          <p:attrName>style.visibility</p:attrName>
                                        </p:attrNameLst>
                                      </p:cBhvr>
                                      <p:to>
                                        <p:strVal val="visible"/>
                                      </p:to>
                                    </p:set>
                                    <p:anim calcmode="lin" valueType="num">
                                      <p:cBhvr additive="base">
                                        <p:cTn id="23" dur="500" fill="hold"/>
                                        <p:tgtEl>
                                          <p:spTgt spid="1032"/>
                                        </p:tgtEl>
                                        <p:attrNameLst>
                                          <p:attrName>ppt_x</p:attrName>
                                        </p:attrNameLst>
                                      </p:cBhvr>
                                      <p:tavLst>
                                        <p:tav tm="0">
                                          <p:val>
                                            <p:strVal val="#ppt_x"/>
                                          </p:val>
                                        </p:tav>
                                        <p:tav tm="100000">
                                          <p:val>
                                            <p:strVal val="#ppt_x"/>
                                          </p:val>
                                        </p:tav>
                                      </p:tavLst>
                                    </p:anim>
                                    <p:anim calcmode="lin" valueType="num">
                                      <p:cBhvr additive="base">
                                        <p:cTn id="24" dur="500" fill="hold"/>
                                        <p:tgtEl>
                                          <p:spTgt spid="1032"/>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42"/>
                                        </p:tgtEl>
                                        <p:attrNameLst>
                                          <p:attrName>style.visibility</p:attrName>
                                        </p:attrNameLst>
                                      </p:cBhvr>
                                      <p:to>
                                        <p:strVal val="visible"/>
                                      </p:to>
                                    </p:set>
                                    <p:anim calcmode="lin" valueType="num">
                                      <p:cBhvr additive="base">
                                        <p:cTn id="29" dur="500" fill="hold"/>
                                        <p:tgtEl>
                                          <p:spTgt spid="1042"/>
                                        </p:tgtEl>
                                        <p:attrNameLst>
                                          <p:attrName>ppt_x</p:attrName>
                                        </p:attrNameLst>
                                      </p:cBhvr>
                                      <p:tavLst>
                                        <p:tav tm="0">
                                          <p:val>
                                            <p:strVal val="#ppt_x"/>
                                          </p:val>
                                        </p:tav>
                                        <p:tav tm="100000">
                                          <p:val>
                                            <p:strVal val="#ppt_x"/>
                                          </p:val>
                                        </p:tav>
                                      </p:tavLst>
                                    </p:anim>
                                    <p:anim calcmode="lin" valueType="num">
                                      <p:cBhvr additive="base">
                                        <p:cTn id="30" dur="500" fill="hold"/>
                                        <p:tgtEl>
                                          <p:spTgt spid="104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40"/>
                                        </p:tgtEl>
                                        <p:attrNameLst>
                                          <p:attrName>style.visibility</p:attrName>
                                        </p:attrNameLst>
                                      </p:cBhvr>
                                      <p:to>
                                        <p:strVal val="visible"/>
                                      </p:to>
                                    </p:set>
                                    <p:anim calcmode="lin" valueType="num">
                                      <p:cBhvr additive="base">
                                        <p:cTn id="35" dur="500" fill="hold"/>
                                        <p:tgtEl>
                                          <p:spTgt spid="1040"/>
                                        </p:tgtEl>
                                        <p:attrNameLst>
                                          <p:attrName>ppt_x</p:attrName>
                                        </p:attrNameLst>
                                      </p:cBhvr>
                                      <p:tavLst>
                                        <p:tav tm="0">
                                          <p:val>
                                            <p:strVal val="#ppt_x"/>
                                          </p:val>
                                        </p:tav>
                                        <p:tav tm="100000">
                                          <p:val>
                                            <p:strVal val="#ppt_x"/>
                                          </p:val>
                                        </p:tav>
                                      </p:tavLst>
                                    </p:anim>
                                    <p:anim calcmode="lin" valueType="num">
                                      <p:cBhvr additive="base">
                                        <p:cTn id="36" dur="500" fill="hold"/>
                                        <p:tgtEl>
                                          <p:spTgt spid="104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44"/>
                                        </p:tgtEl>
                                        <p:attrNameLst>
                                          <p:attrName>style.visibility</p:attrName>
                                        </p:attrNameLst>
                                      </p:cBhvr>
                                      <p:to>
                                        <p:strVal val="visible"/>
                                      </p:to>
                                    </p:set>
                                    <p:anim calcmode="lin" valueType="num">
                                      <p:cBhvr additive="base">
                                        <p:cTn id="41" dur="500" fill="hold"/>
                                        <p:tgtEl>
                                          <p:spTgt spid="1044"/>
                                        </p:tgtEl>
                                        <p:attrNameLst>
                                          <p:attrName>ppt_x</p:attrName>
                                        </p:attrNameLst>
                                      </p:cBhvr>
                                      <p:tavLst>
                                        <p:tav tm="0">
                                          <p:val>
                                            <p:strVal val="#ppt_x"/>
                                          </p:val>
                                        </p:tav>
                                        <p:tav tm="100000">
                                          <p:val>
                                            <p:strVal val="#ppt_x"/>
                                          </p:val>
                                        </p:tav>
                                      </p:tavLst>
                                    </p:anim>
                                    <p:anim calcmode="lin" valueType="num">
                                      <p:cBhvr additive="base">
                                        <p:cTn id="42" dur="500" fill="hold"/>
                                        <p:tgtEl>
                                          <p:spTgt spid="104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500" fill="hold"/>
                                        <p:tgtEl>
                                          <p:spTgt spid="27"/>
                                        </p:tgtEl>
                                        <p:attrNameLst>
                                          <p:attrName>ppt_x</p:attrName>
                                        </p:attrNameLst>
                                      </p:cBhvr>
                                      <p:tavLst>
                                        <p:tav tm="0">
                                          <p:val>
                                            <p:strVal val="#ppt_x"/>
                                          </p:val>
                                        </p:tav>
                                        <p:tav tm="100000">
                                          <p:val>
                                            <p:strVal val="#ppt_x"/>
                                          </p:val>
                                        </p:tav>
                                      </p:tavLst>
                                    </p:anim>
                                    <p:anim calcmode="lin" valueType="num">
                                      <p:cBhvr additive="base">
                                        <p:cTn id="5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1026"/>
                                        </p:tgtEl>
                                        <p:attrNameLst>
                                          <p:attrName>style.visibility</p:attrName>
                                        </p:attrNameLst>
                                      </p:cBhvr>
                                      <p:to>
                                        <p:strVal val="visible"/>
                                      </p:to>
                                    </p:set>
                                    <p:anim calcmode="lin" valueType="num">
                                      <p:cBhvr additive="base">
                                        <p:cTn id="57" dur="500" fill="hold"/>
                                        <p:tgtEl>
                                          <p:spTgt spid="1026"/>
                                        </p:tgtEl>
                                        <p:attrNameLst>
                                          <p:attrName>ppt_x</p:attrName>
                                        </p:attrNameLst>
                                      </p:cBhvr>
                                      <p:tavLst>
                                        <p:tav tm="0">
                                          <p:val>
                                            <p:strVal val="#ppt_x"/>
                                          </p:val>
                                        </p:tav>
                                        <p:tav tm="100000">
                                          <p:val>
                                            <p:strVal val="#ppt_x"/>
                                          </p:val>
                                        </p:tav>
                                      </p:tavLst>
                                    </p:anim>
                                    <p:anim calcmode="lin" valueType="num">
                                      <p:cBhvr additive="base">
                                        <p:cTn id="5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028"/>
                                        </p:tgtEl>
                                        <p:attrNameLst>
                                          <p:attrName>style.visibility</p:attrName>
                                        </p:attrNameLst>
                                      </p:cBhvr>
                                      <p:to>
                                        <p:strVal val="visible"/>
                                      </p:to>
                                    </p:set>
                                    <p:anim calcmode="lin" valueType="num">
                                      <p:cBhvr additive="base">
                                        <p:cTn id="69" dur="500" fill="hold"/>
                                        <p:tgtEl>
                                          <p:spTgt spid="1028"/>
                                        </p:tgtEl>
                                        <p:attrNameLst>
                                          <p:attrName>ppt_x</p:attrName>
                                        </p:attrNameLst>
                                      </p:cBhvr>
                                      <p:tavLst>
                                        <p:tav tm="0">
                                          <p:val>
                                            <p:strVal val="#ppt_x"/>
                                          </p:val>
                                        </p:tav>
                                        <p:tav tm="100000">
                                          <p:val>
                                            <p:strVal val="#ppt_x"/>
                                          </p:val>
                                        </p:tav>
                                      </p:tavLst>
                                    </p:anim>
                                    <p:anim calcmode="lin" valueType="num">
                                      <p:cBhvr additive="base">
                                        <p:cTn id="7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1030"/>
                                        </p:tgtEl>
                                        <p:attrNameLst>
                                          <p:attrName>style.visibility</p:attrName>
                                        </p:attrNameLst>
                                      </p:cBhvr>
                                      <p:to>
                                        <p:strVal val="visible"/>
                                      </p:to>
                                    </p:set>
                                    <p:anim calcmode="lin" valueType="num">
                                      <p:cBhvr additive="base">
                                        <p:cTn id="75" dur="500" fill="hold"/>
                                        <p:tgtEl>
                                          <p:spTgt spid="1030"/>
                                        </p:tgtEl>
                                        <p:attrNameLst>
                                          <p:attrName>ppt_x</p:attrName>
                                        </p:attrNameLst>
                                      </p:cBhvr>
                                      <p:tavLst>
                                        <p:tav tm="0">
                                          <p:val>
                                            <p:strVal val="#ppt_x"/>
                                          </p:val>
                                        </p:tav>
                                        <p:tav tm="100000">
                                          <p:val>
                                            <p:strVal val="#ppt_x"/>
                                          </p:val>
                                        </p:tav>
                                      </p:tavLst>
                                    </p:anim>
                                    <p:anim calcmode="lin" valueType="num">
                                      <p:cBhvr additive="base">
                                        <p:cTn id="76"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1034"/>
                                        </p:tgtEl>
                                        <p:attrNameLst>
                                          <p:attrName>style.visibility</p:attrName>
                                        </p:attrNameLst>
                                      </p:cBhvr>
                                      <p:to>
                                        <p:strVal val="visible"/>
                                      </p:to>
                                    </p:set>
                                    <p:anim calcmode="lin" valueType="num">
                                      <p:cBhvr additive="base">
                                        <p:cTn id="81" dur="500" fill="hold"/>
                                        <p:tgtEl>
                                          <p:spTgt spid="1034"/>
                                        </p:tgtEl>
                                        <p:attrNameLst>
                                          <p:attrName>ppt_x</p:attrName>
                                        </p:attrNameLst>
                                      </p:cBhvr>
                                      <p:tavLst>
                                        <p:tav tm="0">
                                          <p:val>
                                            <p:strVal val="#ppt_x"/>
                                          </p:val>
                                        </p:tav>
                                        <p:tav tm="100000">
                                          <p:val>
                                            <p:strVal val="#ppt_x"/>
                                          </p:val>
                                        </p:tav>
                                      </p:tavLst>
                                    </p:anim>
                                    <p:anim calcmode="lin" valueType="num">
                                      <p:cBhvr additive="base">
                                        <p:cTn id="82" dur="500" fill="hold"/>
                                        <p:tgtEl>
                                          <p:spTgt spid="10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B17F0-1CED-4D7F-8213-42A7C7C49C2C}"/>
              </a:ext>
            </a:extLst>
          </p:cNvPr>
          <p:cNvSpPr>
            <a:spLocks noGrp="1"/>
          </p:cNvSpPr>
          <p:nvPr>
            <p:ph type="title"/>
          </p:nvPr>
        </p:nvSpPr>
        <p:spPr/>
        <p:txBody>
          <a:bodyPr/>
          <a:lstStyle/>
          <a:p>
            <a:r>
              <a:rPr lang="en-IN" dirty="0"/>
              <a:t>What is Scala? </a:t>
            </a:r>
          </a:p>
        </p:txBody>
      </p:sp>
      <p:sp>
        <p:nvSpPr>
          <p:cNvPr id="3" name="Content Placeholder 2">
            <a:extLst>
              <a:ext uri="{FF2B5EF4-FFF2-40B4-BE49-F238E27FC236}">
                <a16:creationId xmlns:a16="http://schemas.microsoft.com/office/drawing/2014/main" id="{49BF0944-4269-4D87-BF99-EB784975E3B8}"/>
              </a:ext>
            </a:extLst>
          </p:cNvPr>
          <p:cNvSpPr>
            <a:spLocks noGrp="1"/>
          </p:cNvSpPr>
          <p:nvPr>
            <p:ph idx="1"/>
          </p:nvPr>
        </p:nvSpPr>
        <p:spPr>
          <a:xfrm>
            <a:off x="92765" y="1577010"/>
            <a:ext cx="11261035" cy="5280990"/>
          </a:xfrm>
        </p:spPr>
        <p:txBody>
          <a:bodyPr>
            <a:normAutofit fontScale="70000" lnSpcReduction="20000"/>
          </a:bodyPr>
          <a:lstStyle/>
          <a:p>
            <a:pPr algn="just">
              <a:lnSpc>
                <a:spcPct val="170000"/>
              </a:lnSpc>
            </a:pPr>
            <a:r>
              <a:rPr lang="en-US" dirty="0"/>
              <a:t>Scala, short for Scalable Language, is a hybrid functional programming language.</a:t>
            </a:r>
          </a:p>
          <a:p>
            <a:pPr algn="just">
              <a:lnSpc>
                <a:spcPct val="170000"/>
              </a:lnSpc>
            </a:pPr>
            <a:r>
              <a:rPr lang="en-US" dirty="0"/>
              <a:t>Scala is a pure object-oriented language in the sense that every value is an object. Types and behavior of objects are described by classes and traits which will be explained in subsequent chapters.</a:t>
            </a:r>
          </a:p>
          <a:p>
            <a:pPr algn="just">
              <a:lnSpc>
                <a:spcPct val="170000"/>
              </a:lnSpc>
            </a:pPr>
            <a:r>
              <a:rPr lang="en-US" dirty="0"/>
              <a:t>Classes are extended by </a:t>
            </a:r>
            <a:r>
              <a:rPr lang="en-US" b="1" dirty="0" err="1"/>
              <a:t>subclassing</a:t>
            </a:r>
            <a:r>
              <a:rPr lang="en-US" dirty="0"/>
              <a:t> and a flexible </a:t>
            </a:r>
            <a:r>
              <a:rPr lang="en-US" b="1" dirty="0" err="1"/>
              <a:t>mixin</a:t>
            </a:r>
            <a:r>
              <a:rPr lang="en-US" b="1" dirty="0"/>
              <a:t>-based composition</a:t>
            </a:r>
            <a:r>
              <a:rPr lang="en-US" dirty="0"/>
              <a:t> mechanism as a clean replacement for multiple inheritance.</a:t>
            </a:r>
          </a:p>
          <a:p>
            <a:pPr algn="just">
              <a:lnSpc>
                <a:spcPct val="170000"/>
              </a:lnSpc>
            </a:pPr>
            <a:r>
              <a:rPr lang="en-US" dirty="0"/>
              <a:t>Scala is also a functional language in the sense that every function is a value and every value is an object so ultimately every function is an object.</a:t>
            </a:r>
          </a:p>
          <a:p>
            <a:pPr algn="just">
              <a:lnSpc>
                <a:spcPct val="170000"/>
              </a:lnSpc>
            </a:pPr>
            <a:r>
              <a:rPr lang="en-US" dirty="0"/>
              <a:t>Scala provides a lightweight syntax for defining </a:t>
            </a:r>
            <a:r>
              <a:rPr lang="en-US" b="1" dirty="0"/>
              <a:t>anonymous functions</a:t>
            </a:r>
            <a:r>
              <a:rPr lang="en-US" dirty="0"/>
              <a:t>, it supports </a:t>
            </a:r>
            <a:r>
              <a:rPr lang="en-US" b="1" dirty="0"/>
              <a:t>higher-order functions</a:t>
            </a:r>
            <a:r>
              <a:rPr lang="en-US" dirty="0"/>
              <a:t>, it allows functions to be </a:t>
            </a:r>
            <a:r>
              <a:rPr lang="en-US" b="1" dirty="0"/>
              <a:t>nested</a:t>
            </a:r>
            <a:r>
              <a:rPr lang="en-US" dirty="0"/>
              <a:t>, and supports </a:t>
            </a:r>
            <a:r>
              <a:rPr lang="en-US" b="1" dirty="0"/>
              <a:t>currying</a:t>
            </a:r>
            <a:r>
              <a:rPr lang="en-US" dirty="0"/>
              <a:t>.</a:t>
            </a:r>
          </a:p>
          <a:p>
            <a:pPr algn="just">
              <a:lnSpc>
                <a:spcPct val="170000"/>
              </a:lnSpc>
            </a:pPr>
            <a:endParaRPr lang="en-IN" dirty="0"/>
          </a:p>
        </p:txBody>
      </p:sp>
    </p:spTree>
    <p:extLst>
      <p:ext uri="{BB962C8B-B14F-4D97-AF65-F5344CB8AC3E}">
        <p14:creationId xmlns:p14="http://schemas.microsoft.com/office/powerpoint/2010/main" val="2031126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3C3FA-092A-4F2E-BC40-C61FCF8BAF7D}"/>
              </a:ext>
            </a:extLst>
          </p:cNvPr>
          <p:cNvSpPr>
            <a:spLocks noGrp="1"/>
          </p:cNvSpPr>
          <p:nvPr>
            <p:ph idx="1"/>
          </p:nvPr>
        </p:nvSpPr>
        <p:spPr/>
        <p:txBody>
          <a:bodyPr/>
          <a:lstStyle/>
          <a:p>
            <a:endParaRPr lang="en-US" dirty="0"/>
          </a:p>
        </p:txBody>
      </p:sp>
      <p:pic>
        <p:nvPicPr>
          <p:cNvPr id="16386" name="Picture 2">
            <a:extLst>
              <a:ext uri="{FF2B5EF4-FFF2-40B4-BE49-F238E27FC236}">
                <a16:creationId xmlns:a16="http://schemas.microsoft.com/office/drawing/2014/main" id="{9271FF0A-F978-4497-ADB6-B2595A8B6B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34" y="681037"/>
            <a:ext cx="12233965" cy="6343877"/>
          </a:xfrm>
          <a:prstGeom prst="rect">
            <a:avLst/>
          </a:prstGeom>
          <a:noFill/>
          <a:extLst>
            <a:ext uri="{909E8E84-426E-40DD-AFC4-6F175D3DCCD1}">
              <a14:hiddenFill xmlns:a14="http://schemas.microsoft.com/office/drawing/2010/main">
                <a:solidFill>
                  <a:srgbClr val="FFFFFF"/>
                </a:solidFill>
              </a14:hiddenFill>
            </a:ext>
          </a:extLst>
        </p:spPr>
      </p:pic>
      <p:sp>
        <p:nvSpPr>
          <p:cNvPr id="5" name="Plaque 4">
            <a:extLst>
              <a:ext uri="{FF2B5EF4-FFF2-40B4-BE49-F238E27FC236}">
                <a16:creationId xmlns:a16="http://schemas.microsoft.com/office/drawing/2014/main" id="{14A8B89F-B95E-4C3E-9A53-49AC5F67ACC0}"/>
              </a:ext>
            </a:extLst>
          </p:cNvPr>
          <p:cNvSpPr/>
          <p:nvPr/>
        </p:nvSpPr>
        <p:spPr>
          <a:xfrm>
            <a:off x="59635" y="117230"/>
            <a:ext cx="12072730" cy="1044336"/>
          </a:xfrm>
          <a:prstGeom prst="plaqu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solidFill>
                  <a:srgbClr val="002060"/>
                </a:solidFill>
                <a:latin typeface="Californian FB" panose="0207040306080B030204" pitchFamily="18" charset="0"/>
              </a:rPr>
              <a:t>Big data analytics Tools</a:t>
            </a:r>
            <a:endParaRPr lang="en-US" sz="3600" dirty="0">
              <a:solidFill>
                <a:schemeClr val="accent2">
                  <a:lumMod val="50000"/>
                </a:schemeClr>
              </a:solidFill>
            </a:endParaRPr>
          </a:p>
        </p:txBody>
      </p:sp>
      <p:pic>
        <p:nvPicPr>
          <p:cNvPr id="6" name="Picture 4" descr="Apache Spark - Wikipedia">
            <a:extLst>
              <a:ext uri="{FF2B5EF4-FFF2-40B4-BE49-F238E27FC236}">
                <a16:creationId xmlns:a16="http://schemas.microsoft.com/office/drawing/2014/main" id="{45162A5B-7AEB-4DD2-BF6C-8EDE21E16F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8876" y="214708"/>
            <a:ext cx="1850265" cy="8668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Top Pain Points of Big Data Analytics – Big Data Path">
            <a:extLst>
              <a:ext uri="{FF2B5EF4-FFF2-40B4-BE49-F238E27FC236}">
                <a16:creationId xmlns:a16="http://schemas.microsoft.com/office/drawing/2014/main" id="{8468A04F-A264-489E-AEF2-2706636831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166" y="156093"/>
            <a:ext cx="1850265" cy="972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6052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336" y="1481072"/>
            <a:ext cx="11655381" cy="5177307"/>
          </a:xfrm>
        </p:spPr>
        <p:txBody>
          <a:bodyPr>
            <a:normAutofit fontScale="92500" lnSpcReduction="10000"/>
          </a:bodyPr>
          <a:lstStyle/>
          <a:p>
            <a:pPr algn="just">
              <a:lnSpc>
                <a:spcPct val="150000"/>
              </a:lnSpc>
            </a:pPr>
            <a:r>
              <a:rPr lang="en-US" dirty="0">
                <a:solidFill>
                  <a:srgbClr val="660066"/>
                </a:solidFill>
                <a:latin typeface="Bahnschrift SemiLight" panose="020B0502040204020203" pitchFamily="34" charset="0"/>
              </a:rPr>
              <a:t>Apache Spark is a Opensource general-purpose framework for cluster computing, </a:t>
            </a:r>
          </a:p>
          <a:p>
            <a:pPr algn="just">
              <a:lnSpc>
                <a:spcPct val="150000"/>
              </a:lnSpc>
            </a:pPr>
            <a:r>
              <a:rPr lang="en-US" dirty="0">
                <a:solidFill>
                  <a:srgbClr val="660066"/>
                </a:solidFill>
                <a:latin typeface="Bahnschrift SemiLight" panose="020B0502040204020203" pitchFamily="34" charset="0"/>
              </a:rPr>
              <a:t>It is used for a diverse range of applications. </a:t>
            </a:r>
          </a:p>
          <a:p>
            <a:pPr algn="just">
              <a:lnSpc>
                <a:spcPct val="150000"/>
              </a:lnSpc>
            </a:pPr>
            <a:r>
              <a:rPr lang="en-US" dirty="0">
                <a:solidFill>
                  <a:srgbClr val="660066"/>
                </a:solidFill>
                <a:latin typeface="Bahnschrift SemiLight" panose="020B0502040204020203" pitchFamily="34" charset="0"/>
              </a:rPr>
              <a:t>cluster computing in Spark designed to be fast and general-purpose.</a:t>
            </a:r>
          </a:p>
          <a:p>
            <a:pPr algn="just">
              <a:lnSpc>
                <a:spcPct val="150000"/>
              </a:lnSpc>
            </a:pPr>
            <a:r>
              <a:rPr lang="en-US" dirty="0">
                <a:solidFill>
                  <a:srgbClr val="660066"/>
                </a:solidFill>
                <a:latin typeface="Bahnschrift SemiLight" panose="020B0502040204020203" pitchFamily="34" charset="0"/>
              </a:rPr>
              <a:t>Spark can run in Hadoop clusters and access any Hadoop data source, including Cassandra.</a:t>
            </a:r>
          </a:p>
          <a:p>
            <a:pPr algn="just">
              <a:lnSpc>
                <a:spcPct val="150000"/>
              </a:lnSpc>
            </a:pPr>
            <a:r>
              <a:rPr lang="en-US" dirty="0">
                <a:solidFill>
                  <a:srgbClr val="660066"/>
                </a:solidFill>
                <a:latin typeface="Bahnschrift SemiLight" panose="020B0502040204020203" pitchFamily="34" charset="0"/>
              </a:rPr>
              <a:t>Spark is written in Scala but provides rich APIs support using Scala, Java, Python, and R.</a:t>
            </a:r>
          </a:p>
        </p:txBody>
      </p:sp>
      <p:sp>
        <p:nvSpPr>
          <p:cNvPr id="4" name="Plaque 3"/>
          <p:cNvSpPr/>
          <p:nvPr/>
        </p:nvSpPr>
        <p:spPr>
          <a:xfrm>
            <a:off x="39756" y="240936"/>
            <a:ext cx="12072730" cy="1044336"/>
          </a:xfrm>
          <a:prstGeom prst="plaqu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solidFill>
                  <a:schemeClr val="accent2">
                    <a:lumMod val="50000"/>
                  </a:schemeClr>
                </a:solidFill>
              </a:rPr>
              <a:t>Introduction to Apache Spark</a:t>
            </a:r>
          </a:p>
        </p:txBody>
      </p:sp>
      <p:pic>
        <p:nvPicPr>
          <p:cNvPr id="47108" name="Picture 4" descr="Apache Spark - Wikipedia">
            <a:extLst>
              <a:ext uri="{FF2B5EF4-FFF2-40B4-BE49-F238E27FC236}">
                <a16:creationId xmlns:a16="http://schemas.microsoft.com/office/drawing/2014/main" id="{0E5A94C9-405F-4375-80A3-7D7CEDD5A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4416" y="273323"/>
            <a:ext cx="1850265" cy="86685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op Pain Points of Big Data Analytics – Big Data Path">
            <a:extLst>
              <a:ext uri="{FF2B5EF4-FFF2-40B4-BE49-F238E27FC236}">
                <a16:creationId xmlns:a16="http://schemas.microsoft.com/office/drawing/2014/main" id="{E4F5B4A9-D028-458A-9EE3-1BBC40D74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35" y="273323"/>
            <a:ext cx="1850265" cy="972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447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The Python Logo | Python Software Foundation">
            <a:extLst>
              <a:ext uri="{FF2B5EF4-FFF2-40B4-BE49-F238E27FC236}">
                <a16:creationId xmlns:a16="http://schemas.microsoft.com/office/drawing/2014/main" id="{1C773C0E-F9F5-4B2E-9FC5-B6EEB1EECD9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12449" y="3278799"/>
            <a:ext cx="3686175" cy="1238250"/>
          </a:xfrm>
          <a:prstGeom prst="rect">
            <a:avLst/>
          </a:prstGeom>
          <a:ln w="3175"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38E6D797-13E8-4F49-B722-EBE6E4FEB945}"/>
              </a:ext>
            </a:extLst>
          </p:cNvPr>
          <p:cNvSpPr/>
          <p:nvPr/>
        </p:nvSpPr>
        <p:spPr>
          <a:xfrm>
            <a:off x="1683538" y="1635114"/>
            <a:ext cx="2001078" cy="12192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90000"/>
                </a:solidFill>
              </a:rPr>
              <a:t>In Memory computing</a:t>
            </a:r>
          </a:p>
        </p:txBody>
      </p:sp>
      <p:sp>
        <p:nvSpPr>
          <p:cNvPr id="8" name="Oval 7">
            <a:extLst>
              <a:ext uri="{FF2B5EF4-FFF2-40B4-BE49-F238E27FC236}">
                <a16:creationId xmlns:a16="http://schemas.microsoft.com/office/drawing/2014/main" id="{C9D238B4-409F-4BF6-984A-AB283744BD2A}"/>
              </a:ext>
            </a:extLst>
          </p:cNvPr>
          <p:cNvSpPr/>
          <p:nvPr/>
        </p:nvSpPr>
        <p:spPr>
          <a:xfrm>
            <a:off x="3969537" y="1608610"/>
            <a:ext cx="2001078" cy="12192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90000"/>
                </a:solidFill>
              </a:rPr>
              <a:t>Speed</a:t>
            </a:r>
          </a:p>
        </p:txBody>
      </p:sp>
      <p:sp>
        <p:nvSpPr>
          <p:cNvPr id="9" name="Oval 8">
            <a:extLst>
              <a:ext uri="{FF2B5EF4-FFF2-40B4-BE49-F238E27FC236}">
                <a16:creationId xmlns:a16="http://schemas.microsoft.com/office/drawing/2014/main" id="{FAF935B6-01BB-45D4-BCF8-B6E377C12EB3}"/>
              </a:ext>
            </a:extLst>
          </p:cNvPr>
          <p:cNvSpPr/>
          <p:nvPr/>
        </p:nvSpPr>
        <p:spPr>
          <a:xfrm>
            <a:off x="6238715" y="1579442"/>
            <a:ext cx="2001078" cy="12192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90000"/>
                </a:solidFill>
              </a:rPr>
              <a:t>Advanced analytics</a:t>
            </a:r>
          </a:p>
        </p:txBody>
      </p:sp>
      <p:sp>
        <p:nvSpPr>
          <p:cNvPr id="10" name="Oval 9">
            <a:extLst>
              <a:ext uri="{FF2B5EF4-FFF2-40B4-BE49-F238E27FC236}">
                <a16:creationId xmlns:a16="http://schemas.microsoft.com/office/drawing/2014/main" id="{9506E1D2-92CF-4458-BD3D-FA187C2C2FD1}"/>
              </a:ext>
            </a:extLst>
          </p:cNvPr>
          <p:cNvSpPr/>
          <p:nvPr/>
        </p:nvSpPr>
        <p:spPr>
          <a:xfrm>
            <a:off x="8437142" y="1688122"/>
            <a:ext cx="2001078" cy="12192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90000"/>
                </a:solidFill>
              </a:rPr>
              <a:t>Supporting Multiple Languages</a:t>
            </a:r>
          </a:p>
        </p:txBody>
      </p:sp>
      <p:sp>
        <p:nvSpPr>
          <p:cNvPr id="12" name="Oval 11">
            <a:extLst>
              <a:ext uri="{FF2B5EF4-FFF2-40B4-BE49-F238E27FC236}">
                <a16:creationId xmlns:a16="http://schemas.microsoft.com/office/drawing/2014/main" id="{168A942F-F84B-4642-A921-F2C14A068560}"/>
              </a:ext>
            </a:extLst>
          </p:cNvPr>
          <p:cNvSpPr/>
          <p:nvPr/>
        </p:nvSpPr>
        <p:spPr>
          <a:xfrm>
            <a:off x="1875694" y="4975560"/>
            <a:ext cx="2001078" cy="12192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90000"/>
                </a:solidFill>
              </a:rPr>
              <a:t>Fault tolerance</a:t>
            </a:r>
          </a:p>
        </p:txBody>
      </p:sp>
      <p:sp>
        <p:nvSpPr>
          <p:cNvPr id="13" name="Oval 12">
            <a:extLst>
              <a:ext uri="{FF2B5EF4-FFF2-40B4-BE49-F238E27FC236}">
                <a16:creationId xmlns:a16="http://schemas.microsoft.com/office/drawing/2014/main" id="{BB183658-2A29-4F60-981A-06E02BE0A57D}"/>
              </a:ext>
            </a:extLst>
          </p:cNvPr>
          <p:cNvSpPr/>
          <p:nvPr/>
        </p:nvSpPr>
        <p:spPr>
          <a:xfrm>
            <a:off x="4095433" y="4975560"/>
            <a:ext cx="2001078" cy="12192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90000"/>
                </a:solidFill>
              </a:rPr>
              <a:t>Reusability</a:t>
            </a:r>
          </a:p>
        </p:txBody>
      </p:sp>
      <p:sp>
        <p:nvSpPr>
          <p:cNvPr id="14" name="Oval 13">
            <a:extLst>
              <a:ext uri="{FF2B5EF4-FFF2-40B4-BE49-F238E27FC236}">
                <a16:creationId xmlns:a16="http://schemas.microsoft.com/office/drawing/2014/main" id="{17E1A2A7-7C14-495A-B7DA-C6D35139E14D}"/>
              </a:ext>
            </a:extLst>
          </p:cNvPr>
          <p:cNvSpPr/>
          <p:nvPr/>
        </p:nvSpPr>
        <p:spPr>
          <a:xfrm>
            <a:off x="6454320" y="4949506"/>
            <a:ext cx="2001078" cy="12192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90000"/>
                </a:solidFill>
              </a:rPr>
              <a:t>Lazy Evaluation</a:t>
            </a:r>
          </a:p>
        </p:txBody>
      </p:sp>
      <p:sp>
        <p:nvSpPr>
          <p:cNvPr id="15" name="Oval 14">
            <a:extLst>
              <a:ext uri="{FF2B5EF4-FFF2-40B4-BE49-F238E27FC236}">
                <a16:creationId xmlns:a16="http://schemas.microsoft.com/office/drawing/2014/main" id="{EFCD69EF-68F5-4860-BFF4-6E99598EF87B}"/>
              </a:ext>
            </a:extLst>
          </p:cNvPr>
          <p:cNvSpPr/>
          <p:nvPr/>
        </p:nvSpPr>
        <p:spPr>
          <a:xfrm>
            <a:off x="8623117" y="4888526"/>
            <a:ext cx="2001078" cy="12192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90000"/>
                </a:solidFill>
              </a:rPr>
              <a:t>Scalable</a:t>
            </a:r>
          </a:p>
        </p:txBody>
      </p:sp>
      <p:sp>
        <p:nvSpPr>
          <p:cNvPr id="16" name="Oval 15">
            <a:extLst>
              <a:ext uri="{FF2B5EF4-FFF2-40B4-BE49-F238E27FC236}">
                <a16:creationId xmlns:a16="http://schemas.microsoft.com/office/drawing/2014/main" id="{47158EEF-9A3B-4E68-AB5D-D9E730874A8F}"/>
              </a:ext>
            </a:extLst>
          </p:cNvPr>
          <p:cNvSpPr/>
          <p:nvPr/>
        </p:nvSpPr>
        <p:spPr>
          <a:xfrm>
            <a:off x="1590774" y="3271756"/>
            <a:ext cx="2001078" cy="12192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90000"/>
                </a:solidFill>
              </a:rPr>
              <a:t>Real-time Stream processing</a:t>
            </a:r>
          </a:p>
        </p:txBody>
      </p:sp>
      <p:sp>
        <p:nvSpPr>
          <p:cNvPr id="17" name="Oval 16">
            <a:extLst>
              <a:ext uri="{FF2B5EF4-FFF2-40B4-BE49-F238E27FC236}">
                <a16:creationId xmlns:a16="http://schemas.microsoft.com/office/drawing/2014/main" id="{A2E816F9-35FE-4172-A21F-30975F9F12EB}"/>
              </a:ext>
            </a:extLst>
          </p:cNvPr>
          <p:cNvSpPr/>
          <p:nvPr/>
        </p:nvSpPr>
        <p:spPr>
          <a:xfrm>
            <a:off x="8839711" y="3288738"/>
            <a:ext cx="2001078" cy="12192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90000"/>
                </a:solidFill>
              </a:rPr>
              <a:t>Cost Efficient</a:t>
            </a:r>
          </a:p>
        </p:txBody>
      </p:sp>
      <p:cxnSp>
        <p:nvCxnSpPr>
          <p:cNvPr id="22" name="Straight Arrow Connector 21">
            <a:extLst>
              <a:ext uri="{FF2B5EF4-FFF2-40B4-BE49-F238E27FC236}">
                <a16:creationId xmlns:a16="http://schemas.microsoft.com/office/drawing/2014/main" id="{AF3EDD6E-8A95-437D-ABCF-46F78F4DE6BD}"/>
              </a:ext>
            </a:extLst>
          </p:cNvPr>
          <p:cNvCxnSpPr>
            <a:cxnSpLocks/>
          </p:cNvCxnSpPr>
          <p:nvPr/>
        </p:nvCxnSpPr>
        <p:spPr>
          <a:xfrm flipV="1">
            <a:off x="7355467" y="2788506"/>
            <a:ext cx="0" cy="490295"/>
          </a:xfrm>
          <a:prstGeom prst="straightConnector1">
            <a:avLst/>
          </a:prstGeom>
          <a:ln>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00EC924-86DE-4F37-962C-4CCD4B638D13}"/>
              </a:ext>
            </a:extLst>
          </p:cNvPr>
          <p:cNvCxnSpPr>
            <a:cxnSpLocks/>
          </p:cNvCxnSpPr>
          <p:nvPr/>
        </p:nvCxnSpPr>
        <p:spPr>
          <a:xfrm flipV="1">
            <a:off x="8098624" y="2775479"/>
            <a:ext cx="683525" cy="4975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11CEB6DF-EAD2-49E0-AD6B-1E23E48AC4D7}"/>
              </a:ext>
            </a:extLst>
          </p:cNvPr>
          <p:cNvCxnSpPr>
            <a:stCxn id="34818" idx="3"/>
            <a:endCxn id="17" idx="2"/>
          </p:cNvCxnSpPr>
          <p:nvPr/>
        </p:nvCxnSpPr>
        <p:spPr>
          <a:xfrm>
            <a:off x="8098624" y="3897924"/>
            <a:ext cx="741089" cy="414"/>
          </a:xfrm>
          <a:prstGeom prst="straightConnector1">
            <a:avLst/>
          </a:prstGeom>
          <a:ln>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78E037B-56FF-4FE7-AE35-F7A796581A5C}"/>
              </a:ext>
            </a:extLst>
          </p:cNvPr>
          <p:cNvCxnSpPr>
            <a:cxnSpLocks/>
          </p:cNvCxnSpPr>
          <p:nvPr/>
        </p:nvCxnSpPr>
        <p:spPr>
          <a:xfrm>
            <a:off x="8098624" y="4490994"/>
            <a:ext cx="881271" cy="516350"/>
          </a:xfrm>
          <a:prstGeom prst="straightConnector1">
            <a:avLst/>
          </a:prstGeom>
          <a:ln>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65E3C63E-876F-4DA2-8F11-F015FA0C0A28}"/>
              </a:ext>
            </a:extLst>
          </p:cNvPr>
          <p:cNvCxnSpPr>
            <a:cxnSpLocks/>
          </p:cNvCxnSpPr>
          <p:nvPr/>
        </p:nvCxnSpPr>
        <p:spPr>
          <a:xfrm>
            <a:off x="7335591" y="4507524"/>
            <a:ext cx="0" cy="441982"/>
          </a:xfrm>
          <a:prstGeom prst="straightConnector1">
            <a:avLst/>
          </a:prstGeom>
          <a:ln>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4819" name="Straight Arrow Connector 34818">
            <a:extLst>
              <a:ext uri="{FF2B5EF4-FFF2-40B4-BE49-F238E27FC236}">
                <a16:creationId xmlns:a16="http://schemas.microsoft.com/office/drawing/2014/main" id="{47A67A63-1A91-4852-9B31-043784D00FC0}"/>
              </a:ext>
            </a:extLst>
          </p:cNvPr>
          <p:cNvCxnSpPr/>
          <p:nvPr/>
        </p:nvCxnSpPr>
        <p:spPr>
          <a:xfrm flipH="1" flipV="1">
            <a:off x="3512338" y="2602524"/>
            <a:ext cx="900111" cy="686214"/>
          </a:xfrm>
          <a:prstGeom prst="straightConnector1">
            <a:avLst/>
          </a:prstGeom>
          <a:ln>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4821" name="Straight Arrow Connector 34820">
            <a:extLst>
              <a:ext uri="{FF2B5EF4-FFF2-40B4-BE49-F238E27FC236}">
                <a16:creationId xmlns:a16="http://schemas.microsoft.com/office/drawing/2014/main" id="{1855AFE6-B239-4980-A0D9-9CE347180735}"/>
              </a:ext>
            </a:extLst>
          </p:cNvPr>
          <p:cNvCxnSpPr>
            <a:endCxn id="12" idx="7"/>
          </p:cNvCxnSpPr>
          <p:nvPr/>
        </p:nvCxnSpPr>
        <p:spPr>
          <a:xfrm flipH="1">
            <a:off x="3583721" y="4490994"/>
            <a:ext cx="828726" cy="663114"/>
          </a:xfrm>
          <a:prstGeom prst="straightConnector1">
            <a:avLst/>
          </a:prstGeom>
          <a:ln>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4825" name="Straight Arrow Connector 34824">
            <a:extLst>
              <a:ext uri="{FF2B5EF4-FFF2-40B4-BE49-F238E27FC236}">
                <a16:creationId xmlns:a16="http://schemas.microsoft.com/office/drawing/2014/main" id="{DFC2C3C4-6B3A-40D4-986E-E3E5883E535D}"/>
              </a:ext>
            </a:extLst>
          </p:cNvPr>
          <p:cNvCxnSpPr>
            <a:stCxn id="34818" idx="1"/>
          </p:cNvCxnSpPr>
          <p:nvPr/>
        </p:nvCxnSpPr>
        <p:spPr>
          <a:xfrm flipH="1">
            <a:off x="3583721" y="3897924"/>
            <a:ext cx="828726" cy="0"/>
          </a:xfrm>
          <a:prstGeom prst="straightConnector1">
            <a:avLst/>
          </a:prstGeom>
          <a:ln>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4827" name="Straight Arrow Connector 34826">
            <a:extLst>
              <a:ext uri="{FF2B5EF4-FFF2-40B4-BE49-F238E27FC236}">
                <a16:creationId xmlns:a16="http://schemas.microsoft.com/office/drawing/2014/main" id="{66B2BEEE-38CC-4DF3-86E2-8F50EF721F98}"/>
              </a:ext>
            </a:extLst>
          </p:cNvPr>
          <p:cNvCxnSpPr>
            <a:endCxn id="13" idx="0"/>
          </p:cNvCxnSpPr>
          <p:nvPr/>
        </p:nvCxnSpPr>
        <p:spPr>
          <a:xfrm>
            <a:off x="5095972" y="4490956"/>
            <a:ext cx="0" cy="484604"/>
          </a:xfrm>
          <a:prstGeom prst="straightConnector1">
            <a:avLst/>
          </a:prstGeom>
          <a:ln>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34829" name="Straight Arrow Connector 34828">
            <a:extLst>
              <a:ext uri="{FF2B5EF4-FFF2-40B4-BE49-F238E27FC236}">
                <a16:creationId xmlns:a16="http://schemas.microsoft.com/office/drawing/2014/main" id="{0F9FFC92-2250-4711-98BB-B0A1994D60E1}"/>
              </a:ext>
            </a:extLst>
          </p:cNvPr>
          <p:cNvCxnSpPr/>
          <p:nvPr/>
        </p:nvCxnSpPr>
        <p:spPr>
          <a:xfrm flipV="1">
            <a:off x="5095972" y="2814558"/>
            <a:ext cx="0" cy="474180"/>
          </a:xfrm>
          <a:prstGeom prst="straightConnector1">
            <a:avLst/>
          </a:prstGeom>
          <a:ln>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6" name="Plaque 25">
            <a:extLst>
              <a:ext uri="{FF2B5EF4-FFF2-40B4-BE49-F238E27FC236}">
                <a16:creationId xmlns:a16="http://schemas.microsoft.com/office/drawing/2014/main" id="{4E6AACD5-3B15-44D9-9DDA-9407C230C097}"/>
              </a:ext>
            </a:extLst>
          </p:cNvPr>
          <p:cNvSpPr/>
          <p:nvPr/>
        </p:nvSpPr>
        <p:spPr>
          <a:xfrm>
            <a:off x="59635" y="87844"/>
            <a:ext cx="12072730" cy="807508"/>
          </a:xfrm>
          <a:prstGeom prst="plaqu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solidFill>
                  <a:srgbClr val="990000"/>
                </a:solidFill>
              </a:rPr>
              <a:t>Advantages of Apache Spark</a:t>
            </a:r>
          </a:p>
        </p:txBody>
      </p:sp>
      <p:pic>
        <p:nvPicPr>
          <p:cNvPr id="28" name="Picture 4" descr="Apache Spark - Wikipedia">
            <a:extLst>
              <a:ext uri="{FF2B5EF4-FFF2-40B4-BE49-F238E27FC236}">
                <a16:creationId xmlns:a16="http://schemas.microsoft.com/office/drawing/2014/main" id="{ACD8E352-5DB4-4B9A-A7BA-07E4332E3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4295" y="120231"/>
            <a:ext cx="1850265" cy="670275"/>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Top Pain Points of Big Data Analytics – Big Data Path">
            <a:extLst>
              <a:ext uri="{FF2B5EF4-FFF2-40B4-BE49-F238E27FC236}">
                <a16:creationId xmlns:a16="http://schemas.microsoft.com/office/drawing/2014/main" id="{E33D701E-D775-4FCE-B155-E8A632AE3D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214" y="120231"/>
            <a:ext cx="1850265" cy="75172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Apache Spark - Wikipedia">
            <a:extLst>
              <a:ext uri="{FF2B5EF4-FFF2-40B4-BE49-F238E27FC236}">
                <a16:creationId xmlns:a16="http://schemas.microsoft.com/office/drawing/2014/main" id="{42FB6F98-A985-4908-843A-FCC134D754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1803" y="3312377"/>
            <a:ext cx="3676818" cy="1182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825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anim calcmode="lin" valueType="num">
                                      <p:cBhvr>
                                        <p:cTn id="7" dur="500" fill="hold"/>
                                        <p:tgtEl>
                                          <p:spTgt spid="34818"/>
                                        </p:tgtEl>
                                        <p:attrNameLst>
                                          <p:attrName>ppt_w</p:attrName>
                                        </p:attrNameLst>
                                      </p:cBhvr>
                                      <p:tavLst>
                                        <p:tav tm="0">
                                          <p:val>
                                            <p:fltVal val="0"/>
                                          </p:val>
                                        </p:tav>
                                        <p:tav tm="100000">
                                          <p:val>
                                            <p:strVal val="#ppt_w"/>
                                          </p:val>
                                        </p:tav>
                                      </p:tavLst>
                                    </p:anim>
                                    <p:anim calcmode="lin" valueType="num">
                                      <p:cBhvr>
                                        <p:cTn id="8" dur="500" fill="hold"/>
                                        <p:tgtEl>
                                          <p:spTgt spid="34818"/>
                                        </p:tgtEl>
                                        <p:attrNameLst>
                                          <p:attrName>ppt_h</p:attrName>
                                        </p:attrNameLst>
                                      </p:cBhvr>
                                      <p:tavLst>
                                        <p:tav tm="0">
                                          <p:val>
                                            <p:fltVal val="0"/>
                                          </p:val>
                                        </p:tav>
                                        <p:tav tm="100000">
                                          <p:val>
                                            <p:strVal val="#ppt_h"/>
                                          </p:val>
                                        </p:tav>
                                      </p:tavLst>
                                    </p:anim>
                                    <p:animEffect transition="in" filter="fade">
                                      <p:cBhvr>
                                        <p:cTn id="9" dur="500"/>
                                        <p:tgtEl>
                                          <p:spTgt spid="34818"/>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4825"/>
                                        </p:tgtEl>
                                        <p:attrNameLst>
                                          <p:attrName>style.visibility</p:attrName>
                                        </p:attrNameLst>
                                      </p:cBhvr>
                                      <p:to>
                                        <p:strVal val="visible"/>
                                      </p:to>
                                    </p:set>
                                    <p:animEffect transition="in" filter="randombar(horizontal)">
                                      <p:cBhvr>
                                        <p:cTn id="14" dur="500"/>
                                        <p:tgtEl>
                                          <p:spTgt spid="34825"/>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randombar(horizont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4819"/>
                                        </p:tgtEl>
                                        <p:attrNameLst>
                                          <p:attrName>style.visibility</p:attrName>
                                        </p:attrNameLst>
                                      </p:cBhvr>
                                      <p:to>
                                        <p:strVal val="visible"/>
                                      </p:to>
                                    </p:set>
                                    <p:animEffect transition="in" filter="randombar(horizontal)">
                                      <p:cBhvr>
                                        <p:cTn id="22" dur="500"/>
                                        <p:tgtEl>
                                          <p:spTgt spid="34819"/>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randombar(horizontal)">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34829"/>
                                        </p:tgtEl>
                                        <p:attrNameLst>
                                          <p:attrName>style.visibility</p:attrName>
                                        </p:attrNameLst>
                                      </p:cBhvr>
                                      <p:to>
                                        <p:strVal val="visible"/>
                                      </p:to>
                                    </p:set>
                                    <p:animEffect transition="in" filter="randombar(horizontal)">
                                      <p:cBhvr>
                                        <p:cTn id="30" dur="500"/>
                                        <p:tgtEl>
                                          <p:spTgt spid="34829"/>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randombar(horizontal)">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randombar(horizontal)">
                                      <p:cBhvr>
                                        <p:cTn id="38" dur="500"/>
                                        <p:tgtEl>
                                          <p:spTgt spid="22"/>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randombar(horizontal)">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randombar(horizontal)">
                                      <p:cBhvr>
                                        <p:cTn id="46" dur="500"/>
                                        <p:tgtEl>
                                          <p:spTgt spid="24"/>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randombar(horizontal)">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randombar(horizontal)">
                                      <p:cBhvr>
                                        <p:cTn id="54" dur="500"/>
                                        <p:tgtEl>
                                          <p:spTgt spid="27"/>
                                        </p:tgtEl>
                                      </p:cBhvr>
                                    </p:animEffect>
                                  </p:childTnLst>
                                </p:cTn>
                              </p:par>
                              <p:par>
                                <p:cTn id="55" presetID="14" presetClass="entr" presetSubtype="1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randombar(horizontal)">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randombar(horizontal)">
                                      <p:cBhvr>
                                        <p:cTn id="62" dur="500"/>
                                        <p:tgtEl>
                                          <p:spTgt spid="29"/>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randombar(horizontal)">
                                      <p:cBhvr>
                                        <p:cTn id="65" dur="500"/>
                                        <p:tgtEl>
                                          <p:spTgt spid="15"/>
                                        </p:tgtEl>
                                      </p:cBhvr>
                                    </p:animEffect>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nodeType="click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randombar(horizontal)">
                                      <p:cBhvr>
                                        <p:cTn id="70" dur="500"/>
                                        <p:tgtEl>
                                          <p:spTgt spid="31"/>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randombar(horizontal)">
                                      <p:cBhvr>
                                        <p:cTn id="73" dur="500"/>
                                        <p:tgtEl>
                                          <p:spTgt spid="14"/>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nodeType="clickEffect">
                                  <p:stCondLst>
                                    <p:cond delay="0"/>
                                  </p:stCondLst>
                                  <p:childTnLst>
                                    <p:set>
                                      <p:cBhvr>
                                        <p:cTn id="77" dur="1" fill="hold">
                                          <p:stCondLst>
                                            <p:cond delay="0"/>
                                          </p:stCondLst>
                                        </p:cTn>
                                        <p:tgtEl>
                                          <p:spTgt spid="34827"/>
                                        </p:tgtEl>
                                        <p:attrNameLst>
                                          <p:attrName>style.visibility</p:attrName>
                                        </p:attrNameLst>
                                      </p:cBhvr>
                                      <p:to>
                                        <p:strVal val="visible"/>
                                      </p:to>
                                    </p:set>
                                    <p:animEffect transition="in" filter="randombar(horizontal)">
                                      <p:cBhvr>
                                        <p:cTn id="78" dur="500"/>
                                        <p:tgtEl>
                                          <p:spTgt spid="34827"/>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13"/>
                                        </p:tgtEl>
                                        <p:attrNameLst>
                                          <p:attrName>style.visibility</p:attrName>
                                        </p:attrNameLst>
                                      </p:cBhvr>
                                      <p:to>
                                        <p:strVal val="visible"/>
                                      </p:to>
                                    </p:set>
                                    <p:animEffect transition="in" filter="randombar(horizontal)">
                                      <p:cBhvr>
                                        <p:cTn id="81" dur="500"/>
                                        <p:tgtEl>
                                          <p:spTgt spid="13"/>
                                        </p:tgtEl>
                                      </p:cBhvr>
                                    </p:animEffect>
                                  </p:childTnLst>
                                </p:cTn>
                              </p:par>
                            </p:childTnLst>
                          </p:cTn>
                        </p:par>
                      </p:childTnLst>
                    </p:cTn>
                  </p:par>
                  <p:par>
                    <p:cTn id="82" fill="hold">
                      <p:stCondLst>
                        <p:cond delay="indefinite"/>
                      </p:stCondLst>
                      <p:childTnLst>
                        <p:par>
                          <p:cTn id="83" fill="hold">
                            <p:stCondLst>
                              <p:cond delay="0"/>
                            </p:stCondLst>
                            <p:childTnLst>
                              <p:par>
                                <p:cTn id="84" presetID="14" presetClass="entr" presetSubtype="10" fill="hold" nodeType="clickEffect">
                                  <p:stCondLst>
                                    <p:cond delay="0"/>
                                  </p:stCondLst>
                                  <p:childTnLst>
                                    <p:set>
                                      <p:cBhvr>
                                        <p:cTn id="85" dur="1" fill="hold">
                                          <p:stCondLst>
                                            <p:cond delay="0"/>
                                          </p:stCondLst>
                                        </p:cTn>
                                        <p:tgtEl>
                                          <p:spTgt spid="34821"/>
                                        </p:tgtEl>
                                        <p:attrNameLst>
                                          <p:attrName>style.visibility</p:attrName>
                                        </p:attrNameLst>
                                      </p:cBhvr>
                                      <p:to>
                                        <p:strVal val="visible"/>
                                      </p:to>
                                    </p:set>
                                    <p:animEffect transition="in" filter="randombar(horizontal)">
                                      <p:cBhvr>
                                        <p:cTn id="86" dur="500"/>
                                        <p:tgtEl>
                                          <p:spTgt spid="34821"/>
                                        </p:tgtEl>
                                      </p:cBhvr>
                                    </p:animEffect>
                                  </p:childTnLst>
                                </p:cTn>
                              </p:par>
                              <p:par>
                                <p:cTn id="87" presetID="14" presetClass="entr" presetSubtype="10" fill="hold" grpId="0" nodeType="withEffect">
                                  <p:stCondLst>
                                    <p:cond delay="0"/>
                                  </p:stCondLst>
                                  <p:childTnLst>
                                    <p:set>
                                      <p:cBhvr>
                                        <p:cTn id="88" dur="1" fill="hold">
                                          <p:stCondLst>
                                            <p:cond delay="0"/>
                                          </p:stCondLst>
                                        </p:cTn>
                                        <p:tgtEl>
                                          <p:spTgt spid="12"/>
                                        </p:tgtEl>
                                        <p:attrNameLst>
                                          <p:attrName>style.visibility</p:attrName>
                                        </p:attrNameLst>
                                      </p:cBhvr>
                                      <p:to>
                                        <p:strVal val="visible"/>
                                      </p:to>
                                    </p:set>
                                    <p:animEffect transition="in" filter="randombar(horizontal)">
                                      <p:cBhvr>
                                        <p:cTn id="8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2" grpId="0" animBg="1"/>
      <p:bldP spid="13" grpId="0" animBg="1"/>
      <p:bldP spid="14"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89248-04D2-45A5-B511-8D77D256B20F}"/>
              </a:ext>
            </a:extLst>
          </p:cNvPr>
          <p:cNvSpPr>
            <a:spLocks noGrp="1"/>
          </p:cNvSpPr>
          <p:nvPr>
            <p:ph type="title"/>
          </p:nvPr>
        </p:nvSpPr>
        <p:spPr>
          <a:xfrm>
            <a:off x="571316" y="271671"/>
            <a:ext cx="8596668" cy="636104"/>
          </a:xfrm>
        </p:spPr>
        <p:txBody>
          <a:bodyPr>
            <a:normAutofit fontScale="90000"/>
          </a:bodyPr>
          <a:lstStyle/>
          <a:p>
            <a:pPr algn="ctr"/>
            <a:r>
              <a:rPr lang="en-US" b="1" dirty="0">
                <a:solidFill>
                  <a:srgbClr val="002060"/>
                </a:solidFill>
                <a:latin typeface="Californian FB" panose="0207040306080B030204" pitchFamily="18" charset="0"/>
              </a:rPr>
              <a:t>Organizations using Python</a:t>
            </a:r>
          </a:p>
        </p:txBody>
      </p:sp>
      <p:sp>
        <p:nvSpPr>
          <p:cNvPr id="3" name="Content Placeholder 2">
            <a:extLst>
              <a:ext uri="{FF2B5EF4-FFF2-40B4-BE49-F238E27FC236}">
                <a16:creationId xmlns:a16="http://schemas.microsoft.com/office/drawing/2014/main" id="{5BA51432-4D7D-430C-AFA6-66EED73ABF69}"/>
              </a:ext>
            </a:extLst>
          </p:cNvPr>
          <p:cNvSpPr>
            <a:spLocks noGrp="1"/>
          </p:cNvSpPr>
          <p:nvPr>
            <p:ph idx="1"/>
          </p:nvPr>
        </p:nvSpPr>
        <p:spPr>
          <a:xfrm>
            <a:off x="452047" y="1510750"/>
            <a:ext cx="11739953" cy="4972877"/>
          </a:xfrm>
        </p:spPr>
        <p:txBody>
          <a:bodyPr numCol="3">
            <a:normAutofit/>
          </a:bodyPr>
          <a:lstStyle/>
          <a:p>
            <a:pPr lvl="1" algn="just">
              <a:lnSpc>
                <a:spcPct val="150000"/>
              </a:lnSpc>
            </a:pPr>
            <a:r>
              <a:rPr lang="en-US" sz="2600" b="1" dirty="0">
                <a:solidFill>
                  <a:schemeClr val="accent5">
                    <a:lumMod val="50000"/>
                  </a:schemeClr>
                </a:solidFill>
                <a:latin typeface="Californian FB" panose="0207040306080B030204" pitchFamily="18" charset="0"/>
              </a:rPr>
              <a:t>Yahoo</a:t>
            </a:r>
            <a:r>
              <a:rPr lang="en-US" sz="2000" b="1" dirty="0">
                <a:solidFill>
                  <a:schemeClr val="accent5">
                    <a:lumMod val="50000"/>
                  </a:schemeClr>
                </a:solidFill>
                <a:latin typeface="Californian FB" panose="0207040306080B030204" pitchFamily="18" charset="0"/>
              </a:rPr>
              <a:t> (Finance)</a:t>
            </a:r>
            <a:endParaRPr lang="en-US" sz="2600" b="1" dirty="0">
              <a:solidFill>
                <a:schemeClr val="accent5">
                  <a:lumMod val="50000"/>
                </a:schemeClr>
              </a:solidFill>
              <a:latin typeface="Californian FB" panose="0207040306080B030204" pitchFamily="18" charset="0"/>
            </a:endParaRPr>
          </a:p>
          <a:p>
            <a:pPr lvl="1" algn="just">
              <a:lnSpc>
                <a:spcPct val="150000"/>
              </a:lnSpc>
            </a:pPr>
            <a:r>
              <a:rPr lang="en-US" sz="2600" b="1" dirty="0">
                <a:solidFill>
                  <a:schemeClr val="accent5">
                    <a:lumMod val="50000"/>
                  </a:schemeClr>
                </a:solidFill>
                <a:latin typeface="Californian FB" panose="0207040306080B030204" pitchFamily="18" charset="0"/>
              </a:rPr>
              <a:t>Google </a:t>
            </a:r>
            <a:r>
              <a:rPr lang="en-US" sz="2000" b="1" dirty="0">
                <a:solidFill>
                  <a:schemeClr val="accent5">
                    <a:lumMod val="50000"/>
                  </a:schemeClr>
                </a:solidFill>
                <a:latin typeface="Californian FB" panose="0207040306080B030204" pitchFamily="18" charset="0"/>
              </a:rPr>
              <a:t>(App Engine)</a:t>
            </a:r>
          </a:p>
          <a:p>
            <a:pPr lvl="1" algn="just">
              <a:lnSpc>
                <a:spcPct val="150000"/>
              </a:lnSpc>
            </a:pPr>
            <a:r>
              <a:rPr lang="en-US" sz="2600" b="1" dirty="0">
                <a:solidFill>
                  <a:schemeClr val="accent5">
                    <a:lumMod val="50000"/>
                  </a:schemeClr>
                </a:solidFill>
                <a:latin typeface="Californian FB" panose="0207040306080B030204" pitchFamily="18" charset="0"/>
              </a:rPr>
              <a:t>eBay </a:t>
            </a:r>
          </a:p>
          <a:p>
            <a:pPr lvl="1" algn="just">
              <a:lnSpc>
                <a:spcPct val="150000"/>
              </a:lnSpc>
            </a:pPr>
            <a:r>
              <a:rPr lang="en-US" sz="2600" b="1" dirty="0">
                <a:solidFill>
                  <a:schemeClr val="accent5">
                    <a:lumMod val="50000"/>
                  </a:schemeClr>
                </a:solidFill>
                <a:latin typeface="Californian FB" panose="0207040306080B030204" pitchFamily="18" charset="0"/>
              </a:rPr>
              <a:t>NASA</a:t>
            </a:r>
          </a:p>
          <a:p>
            <a:pPr lvl="1" algn="just">
              <a:lnSpc>
                <a:spcPct val="150000"/>
              </a:lnSpc>
            </a:pPr>
            <a:r>
              <a:rPr lang="en-US" sz="2600" b="1" dirty="0">
                <a:solidFill>
                  <a:schemeClr val="accent5">
                    <a:lumMod val="50000"/>
                  </a:schemeClr>
                </a:solidFill>
                <a:latin typeface="Californian FB" panose="0207040306080B030204" pitchFamily="18" charset="0"/>
              </a:rPr>
              <a:t>Netflix</a:t>
            </a:r>
            <a:endParaRPr lang="en-US" sz="2800" b="1" dirty="0">
              <a:solidFill>
                <a:schemeClr val="accent5">
                  <a:lumMod val="50000"/>
                </a:schemeClr>
              </a:solidFill>
              <a:latin typeface="Californian FB" panose="0207040306080B030204" pitchFamily="18" charset="0"/>
            </a:endParaRPr>
          </a:p>
          <a:p>
            <a:pPr lvl="1" algn="just">
              <a:lnSpc>
                <a:spcPct val="150000"/>
              </a:lnSpc>
            </a:pPr>
            <a:r>
              <a:rPr lang="en-US" sz="2600" b="1" dirty="0">
                <a:solidFill>
                  <a:schemeClr val="accent5">
                    <a:lumMod val="50000"/>
                  </a:schemeClr>
                </a:solidFill>
                <a:latin typeface="Californian FB" panose="0207040306080B030204" pitchFamily="18" charset="0"/>
              </a:rPr>
              <a:t>Nokia</a:t>
            </a:r>
          </a:p>
          <a:p>
            <a:pPr lvl="1" algn="just">
              <a:lnSpc>
                <a:spcPct val="150000"/>
              </a:lnSpc>
            </a:pPr>
            <a:r>
              <a:rPr lang="en-US" sz="2600" b="1" dirty="0">
                <a:solidFill>
                  <a:schemeClr val="accent5">
                    <a:lumMod val="50000"/>
                  </a:schemeClr>
                </a:solidFill>
                <a:latin typeface="Californian FB" panose="0207040306080B030204" pitchFamily="18" charset="0"/>
              </a:rPr>
              <a:t>IBM</a:t>
            </a:r>
          </a:p>
          <a:p>
            <a:pPr lvl="1" algn="just">
              <a:lnSpc>
                <a:spcPct val="150000"/>
              </a:lnSpc>
            </a:pPr>
            <a:r>
              <a:rPr lang="en-US" sz="2600" b="1" dirty="0">
                <a:solidFill>
                  <a:schemeClr val="accent5">
                    <a:lumMod val="50000"/>
                  </a:schemeClr>
                </a:solidFill>
                <a:latin typeface="Californian FB" panose="0207040306080B030204" pitchFamily="18" charset="0"/>
              </a:rPr>
              <a:t>Amazon</a:t>
            </a:r>
          </a:p>
          <a:p>
            <a:pPr lvl="1" algn="just">
              <a:lnSpc>
                <a:spcPct val="150000"/>
              </a:lnSpc>
            </a:pPr>
            <a:r>
              <a:rPr lang="en-US" sz="2600" b="1" dirty="0">
                <a:solidFill>
                  <a:schemeClr val="accent5">
                    <a:lumMod val="50000"/>
                  </a:schemeClr>
                </a:solidFill>
                <a:latin typeface="Californian FB" panose="0207040306080B030204" pitchFamily="18" charset="0"/>
              </a:rPr>
              <a:t>Facebook</a:t>
            </a:r>
          </a:p>
          <a:p>
            <a:pPr lvl="1" algn="just">
              <a:lnSpc>
                <a:spcPct val="150000"/>
              </a:lnSpc>
            </a:pPr>
            <a:r>
              <a:rPr lang="en-US" sz="2600" b="1" dirty="0">
                <a:solidFill>
                  <a:schemeClr val="accent5">
                    <a:lumMod val="50000"/>
                  </a:schemeClr>
                </a:solidFill>
                <a:latin typeface="Californian FB" panose="0207040306080B030204" pitchFamily="18" charset="0"/>
              </a:rPr>
              <a:t>Salesforce</a:t>
            </a:r>
          </a:p>
          <a:p>
            <a:pPr marL="457200" lvl="1" indent="0" algn="just">
              <a:lnSpc>
                <a:spcPct val="150000"/>
              </a:lnSpc>
              <a:buNone/>
            </a:pPr>
            <a:r>
              <a:rPr lang="en-US" sz="2600" b="1" dirty="0">
                <a:solidFill>
                  <a:schemeClr val="accent5">
                    <a:lumMod val="50000"/>
                  </a:schemeClr>
                </a:solidFill>
                <a:latin typeface="Californian FB" panose="0207040306080B030204" pitchFamily="18" charset="0"/>
              </a:rPr>
              <a:t>……and So on</a:t>
            </a:r>
          </a:p>
          <a:p>
            <a:pPr lvl="1" algn="just">
              <a:lnSpc>
                <a:spcPct val="150000"/>
              </a:lnSpc>
            </a:pPr>
            <a:endParaRPr lang="en-US" sz="2600" b="1" dirty="0">
              <a:solidFill>
                <a:schemeClr val="accent5">
                  <a:lumMod val="50000"/>
                </a:schemeClr>
              </a:solidFill>
              <a:latin typeface="Californian FB" panose="0207040306080B030204" pitchFamily="18" charset="0"/>
            </a:endParaRPr>
          </a:p>
          <a:p>
            <a:pPr lvl="1" algn="just">
              <a:lnSpc>
                <a:spcPct val="150000"/>
              </a:lnSpc>
            </a:pPr>
            <a:endParaRPr lang="en-US" sz="2600" b="1" dirty="0">
              <a:solidFill>
                <a:schemeClr val="accent5">
                  <a:lumMod val="50000"/>
                </a:schemeClr>
              </a:solidFill>
              <a:latin typeface="Californian FB" panose="0207040306080B030204" pitchFamily="18" charset="0"/>
            </a:endParaRPr>
          </a:p>
          <a:p>
            <a:pPr lvl="1" algn="just">
              <a:lnSpc>
                <a:spcPct val="150000"/>
              </a:lnSpc>
            </a:pPr>
            <a:endParaRPr lang="en-US" sz="26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4E551DF-C25F-4E8E-ACFD-2F9D6C2B5C18}"/>
              </a:ext>
            </a:extLst>
          </p:cNvPr>
          <p:cNvPicPr>
            <a:picLocks noChangeAspect="1"/>
          </p:cNvPicPr>
          <p:nvPr/>
        </p:nvPicPr>
        <p:blipFill>
          <a:blip r:embed="rId2"/>
          <a:stretch>
            <a:fillRect/>
          </a:stretch>
        </p:blipFill>
        <p:spPr>
          <a:xfrm>
            <a:off x="7333711" y="2436835"/>
            <a:ext cx="4581525" cy="3295650"/>
          </a:xfrm>
          <a:prstGeom prst="rect">
            <a:avLst/>
          </a:prstGeom>
        </p:spPr>
      </p:pic>
      <p:sp>
        <p:nvSpPr>
          <p:cNvPr id="5" name="Plaque 4">
            <a:extLst>
              <a:ext uri="{FF2B5EF4-FFF2-40B4-BE49-F238E27FC236}">
                <a16:creationId xmlns:a16="http://schemas.microsoft.com/office/drawing/2014/main" id="{D6A4A050-7C31-4E70-93B7-43E7EE844055}"/>
              </a:ext>
            </a:extLst>
          </p:cNvPr>
          <p:cNvSpPr/>
          <p:nvPr/>
        </p:nvSpPr>
        <p:spPr>
          <a:xfrm>
            <a:off x="59635" y="87844"/>
            <a:ext cx="12072730" cy="807508"/>
          </a:xfrm>
          <a:prstGeom prst="plaqu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solidFill>
                  <a:srgbClr val="990000"/>
                </a:solidFill>
              </a:rPr>
              <a:t>Company's Using Apache Spark</a:t>
            </a:r>
          </a:p>
        </p:txBody>
      </p:sp>
      <p:pic>
        <p:nvPicPr>
          <p:cNvPr id="6" name="Picture 4" descr="Apache Spark - Wikipedia">
            <a:extLst>
              <a:ext uri="{FF2B5EF4-FFF2-40B4-BE49-F238E27FC236}">
                <a16:creationId xmlns:a16="http://schemas.microsoft.com/office/drawing/2014/main" id="{F263779C-29E6-494A-B6CB-64FE3C8EB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4295" y="120231"/>
            <a:ext cx="1850265" cy="6702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Top Pain Points of Big Data Analytics – Big Data Path">
            <a:extLst>
              <a:ext uri="{FF2B5EF4-FFF2-40B4-BE49-F238E27FC236}">
                <a16:creationId xmlns:a16="http://schemas.microsoft.com/office/drawing/2014/main" id="{94B465D5-144E-42E8-B717-4BC821B821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214" y="120231"/>
            <a:ext cx="1850265" cy="75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04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 calcmode="lin" valueType="num">
                                      <p:cBhvr additive="base">
                                        <p:cTn id="6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4"/>
                                        </p:tgtEl>
                                        <p:attrNameLst>
                                          <p:attrName>style.visibility</p:attrName>
                                        </p:attrNameLst>
                                      </p:cBhvr>
                                      <p:to>
                                        <p:strVal val="visible"/>
                                      </p:to>
                                    </p:set>
                                    <p:anim calcmode="lin" valueType="num">
                                      <p:cBhvr additive="base">
                                        <p:cTn id="71" dur="500" fill="hold"/>
                                        <p:tgtEl>
                                          <p:spTgt spid="4"/>
                                        </p:tgtEl>
                                        <p:attrNameLst>
                                          <p:attrName>ppt_x</p:attrName>
                                        </p:attrNameLst>
                                      </p:cBhvr>
                                      <p:tavLst>
                                        <p:tav tm="0">
                                          <p:val>
                                            <p:strVal val="#ppt_x"/>
                                          </p:val>
                                        </p:tav>
                                        <p:tav tm="100000">
                                          <p:val>
                                            <p:strVal val="#ppt_x"/>
                                          </p:val>
                                        </p:tav>
                                      </p:tavLst>
                                    </p:anim>
                                    <p:anim calcmode="lin" valueType="num">
                                      <p:cBhvr additive="base">
                                        <p:cTn id="7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que 3"/>
          <p:cNvSpPr/>
          <p:nvPr/>
        </p:nvSpPr>
        <p:spPr>
          <a:xfrm>
            <a:off x="39756" y="240936"/>
            <a:ext cx="12072730" cy="1044336"/>
          </a:xfrm>
          <a:prstGeom prst="plaqu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solidFill>
                  <a:schemeClr val="accent2">
                    <a:lumMod val="50000"/>
                  </a:schemeClr>
                </a:solidFill>
              </a:rPr>
              <a:t>Spark Framework</a:t>
            </a:r>
          </a:p>
        </p:txBody>
      </p:sp>
      <p:pic>
        <p:nvPicPr>
          <p:cNvPr id="47108" name="Picture 4" descr="Apache Spark - Wikipedia">
            <a:extLst>
              <a:ext uri="{FF2B5EF4-FFF2-40B4-BE49-F238E27FC236}">
                <a16:creationId xmlns:a16="http://schemas.microsoft.com/office/drawing/2014/main" id="{0E5A94C9-405F-4375-80A3-7D7CEDD5A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4416" y="273323"/>
            <a:ext cx="1850265" cy="86685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op Pain Points of Big Data Analytics – Big Data Path">
            <a:extLst>
              <a:ext uri="{FF2B5EF4-FFF2-40B4-BE49-F238E27FC236}">
                <a16:creationId xmlns:a16="http://schemas.microsoft.com/office/drawing/2014/main" id="{E4F5B4A9-D028-458A-9EE3-1BBC40D74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35" y="273323"/>
            <a:ext cx="1850265" cy="97219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B2AAEE4-500B-40E7-AD8B-FA6231C8E3CE}"/>
              </a:ext>
            </a:extLst>
          </p:cNvPr>
          <p:cNvSpPr/>
          <p:nvPr/>
        </p:nvSpPr>
        <p:spPr>
          <a:xfrm>
            <a:off x="1910213" y="5228347"/>
            <a:ext cx="8636346" cy="14002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rgbClr val="990000"/>
              </a:solidFill>
            </a:endParaRPr>
          </a:p>
        </p:txBody>
      </p:sp>
      <p:sp>
        <p:nvSpPr>
          <p:cNvPr id="8" name="Rectangle 7">
            <a:extLst>
              <a:ext uri="{FF2B5EF4-FFF2-40B4-BE49-F238E27FC236}">
                <a16:creationId xmlns:a16="http://schemas.microsoft.com/office/drawing/2014/main" id="{71F58CEB-71C6-4288-83D6-1D8B83AB7D16}"/>
              </a:ext>
            </a:extLst>
          </p:cNvPr>
          <p:cNvSpPr/>
          <p:nvPr/>
        </p:nvSpPr>
        <p:spPr>
          <a:xfrm>
            <a:off x="6123822" y="5495189"/>
            <a:ext cx="2105742" cy="992613"/>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YARN</a:t>
            </a:r>
          </a:p>
        </p:txBody>
      </p:sp>
      <p:sp>
        <p:nvSpPr>
          <p:cNvPr id="16" name="Rectangle 15">
            <a:extLst>
              <a:ext uri="{FF2B5EF4-FFF2-40B4-BE49-F238E27FC236}">
                <a16:creationId xmlns:a16="http://schemas.microsoft.com/office/drawing/2014/main" id="{5FAEE14F-0A3D-4500-B391-13308E344B12}"/>
              </a:ext>
            </a:extLst>
          </p:cNvPr>
          <p:cNvSpPr/>
          <p:nvPr/>
        </p:nvSpPr>
        <p:spPr>
          <a:xfrm>
            <a:off x="8382154" y="5469938"/>
            <a:ext cx="2011815" cy="992613"/>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Mesos</a:t>
            </a:r>
          </a:p>
        </p:txBody>
      </p:sp>
      <p:sp>
        <p:nvSpPr>
          <p:cNvPr id="17" name="Rectangle 16">
            <a:extLst>
              <a:ext uri="{FF2B5EF4-FFF2-40B4-BE49-F238E27FC236}">
                <a16:creationId xmlns:a16="http://schemas.microsoft.com/office/drawing/2014/main" id="{93E4DA1B-AAA0-43EC-BC6A-CE7EA7AB25E7}"/>
              </a:ext>
            </a:extLst>
          </p:cNvPr>
          <p:cNvSpPr/>
          <p:nvPr/>
        </p:nvSpPr>
        <p:spPr>
          <a:xfrm>
            <a:off x="2160254" y="5495189"/>
            <a:ext cx="3834742" cy="992613"/>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Standalone Spark Schedular</a:t>
            </a:r>
          </a:p>
        </p:txBody>
      </p:sp>
      <p:sp>
        <p:nvSpPr>
          <p:cNvPr id="18" name="Rectangle 17">
            <a:extLst>
              <a:ext uri="{FF2B5EF4-FFF2-40B4-BE49-F238E27FC236}">
                <a16:creationId xmlns:a16="http://schemas.microsoft.com/office/drawing/2014/main" id="{F03423BE-8FDC-45D0-A2DF-516DA724AFA7}"/>
              </a:ext>
            </a:extLst>
          </p:cNvPr>
          <p:cNvSpPr/>
          <p:nvPr/>
        </p:nvSpPr>
        <p:spPr>
          <a:xfrm>
            <a:off x="1910213" y="3971392"/>
            <a:ext cx="8636346" cy="14002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rgbClr val="990000"/>
              </a:solidFill>
            </a:endParaRPr>
          </a:p>
        </p:txBody>
      </p:sp>
      <p:sp>
        <p:nvSpPr>
          <p:cNvPr id="20" name="Rectangle 19">
            <a:extLst>
              <a:ext uri="{FF2B5EF4-FFF2-40B4-BE49-F238E27FC236}">
                <a16:creationId xmlns:a16="http://schemas.microsoft.com/office/drawing/2014/main" id="{26986085-7B5A-477C-9AAF-D76DA3DCB767}"/>
              </a:ext>
            </a:extLst>
          </p:cNvPr>
          <p:cNvSpPr/>
          <p:nvPr/>
        </p:nvSpPr>
        <p:spPr>
          <a:xfrm>
            <a:off x="1910213" y="2696617"/>
            <a:ext cx="8636346" cy="140029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rgbClr val="990000"/>
              </a:solidFill>
            </a:endParaRPr>
          </a:p>
        </p:txBody>
      </p:sp>
      <p:sp>
        <p:nvSpPr>
          <p:cNvPr id="15" name="Rectangle 14">
            <a:extLst>
              <a:ext uri="{FF2B5EF4-FFF2-40B4-BE49-F238E27FC236}">
                <a16:creationId xmlns:a16="http://schemas.microsoft.com/office/drawing/2014/main" id="{86CCDBC6-50B2-4A52-B79F-7F4D95D4F0DC}"/>
              </a:ext>
            </a:extLst>
          </p:cNvPr>
          <p:cNvSpPr/>
          <p:nvPr/>
        </p:nvSpPr>
        <p:spPr>
          <a:xfrm>
            <a:off x="2132294" y="3009259"/>
            <a:ext cx="2017266" cy="1009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 SQL</a:t>
            </a:r>
          </a:p>
          <a:p>
            <a:pPr algn="ctr"/>
            <a:r>
              <a:rPr lang="en-US" dirty="0"/>
              <a:t>Structured data</a:t>
            </a:r>
          </a:p>
        </p:txBody>
      </p:sp>
      <p:sp>
        <p:nvSpPr>
          <p:cNvPr id="22" name="Rectangle 21">
            <a:extLst>
              <a:ext uri="{FF2B5EF4-FFF2-40B4-BE49-F238E27FC236}">
                <a16:creationId xmlns:a16="http://schemas.microsoft.com/office/drawing/2014/main" id="{DDDA51F1-404A-45F6-9BFE-8A1B00C04AF0}"/>
              </a:ext>
            </a:extLst>
          </p:cNvPr>
          <p:cNvSpPr/>
          <p:nvPr/>
        </p:nvSpPr>
        <p:spPr>
          <a:xfrm>
            <a:off x="6403616" y="3001867"/>
            <a:ext cx="2017266" cy="10240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MLib</a:t>
            </a:r>
          </a:p>
          <a:p>
            <a:pPr algn="ctr"/>
            <a:r>
              <a:rPr lang="en-US" dirty="0"/>
              <a:t>Machine Learning</a:t>
            </a:r>
          </a:p>
        </p:txBody>
      </p:sp>
      <p:sp>
        <p:nvSpPr>
          <p:cNvPr id="23" name="Rectangle 22">
            <a:extLst>
              <a:ext uri="{FF2B5EF4-FFF2-40B4-BE49-F238E27FC236}">
                <a16:creationId xmlns:a16="http://schemas.microsoft.com/office/drawing/2014/main" id="{1256403D-F061-40F3-B340-B480622F01BB}"/>
              </a:ext>
            </a:extLst>
          </p:cNvPr>
          <p:cNvSpPr/>
          <p:nvPr/>
        </p:nvSpPr>
        <p:spPr>
          <a:xfrm>
            <a:off x="8490648" y="3001867"/>
            <a:ext cx="1900119" cy="1017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Graph X </a:t>
            </a:r>
          </a:p>
          <a:p>
            <a:pPr algn="ctr"/>
            <a:r>
              <a:rPr lang="en-US" dirty="0"/>
              <a:t>Graph processing</a:t>
            </a:r>
          </a:p>
        </p:txBody>
      </p:sp>
      <p:sp>
        <p:nvSpPr>
          <p:cNvPr id="24" name="Rectangle 23">
            <a:extLst>
              <a:ext uri="{FF2B5EF4-FFF2-40B4-BE49-F238E27FC236}">
                <a16:creationId xmlns:a16="http://schemas.microsoft.com/office/drawing/2014/main" id="{19DC9277-39F2-488B-95DF-9C3B7D08615C}"/>
              </a:ext>
            </a:extLst>
          </p:cNvPr>
          <p:cNvSpPr/>
          <p:nvPr/>
        </p:nvSpPr>
        <p:spPr>
          <a:xfrm>
            <a:off x="4219325" y="3016193"/>
            <a:ext cx="2017266" cy="1009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 Streaming</a:t>
            </a:r>
          </a:p>
          <a:p>
            <a:pPr algn="ctr"/>
            <a:r>
              <a:rPr lang="en-US" dirty="0"/>
              <a:t>Realtime</a:t>
            </a:r>
          </a:p>
        </p:txBody>
      </p:sp>
      <p:sp>
        <p:nvSpPr>
          <p:cNvPr id="25" name="Rectangle 24">
            <a:extLst>
              <a:ext uri="{FF2B5EF4-FFF2-40B4-BE49-F238E27FC236}">
                <a16:creationId xmlns:a16="http://schemas.microsoft.com/office/drawing/2014/main" id="{9094ABF7-68F9-4D56-A61C-45DD6575DE99}"/>
              </a:ext>
            </a:extLst>
          </p:cNvPr>
          <p:cNvSpPr/>
          <p:nvPr/>
        </p:nvSpPr>
        <p:spPr>
          <a:xfrm>
            <a:off x="1898490" y="1565180"/>
            <a:ext cx="8636346" cy="13481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dirty="0">
              <a:solidFill>
                <a:srgbClr val="990000"/>
              </a:solidFill>
            </a:endParaRPr>
          </a:p>
        </p:txBody>
      </p:sp>
      <p:sp>
        <p:nvSpPr>
          <p:cNvPr id="26" name="Rectangle 25">
            <a:extLst>
              <a:ext uri="{FF2B5EF4-FFF2-40B4-BE49-F238E27FC236}">
                <a16:creationId xmlns:a16="http://schemas.microsoft.com/office/drawing/2014/main" id="{9F478E63-8C48-425C-83C7-AA6F2FEC195C}"/>
              </a:ext>
            </a:extLst>
          </p:cNvPr>
          <p:cNvSpPr/>
          <p:nvPr/>
        </p:nvSpPr>
        <p:spPr>
          <a:xfrm>
            <a:off x="2097125" y="1768609"/>
            <a:ext cx="2017266" cy="107680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Scala</a:t>
            </a:r>
          </a:p>
        </p:txBody>
      </p:sp>
      <p:sp>
        <p:nvSpPr>
          <p:cNvPr id="27" name="Rectangle 26">
            <a:extLst>
              <a:ext uri="{FF2B5EF4-FFF2-40B4-BE49-F238E27FC236}">
                <a16:creationId xmlns:a16="http://schemas.microsoft.com/office/drawing/2014/main" id="{F65792B9-A732-4DFB-9C41-F7991149272C}"/>
              </a:ext>
            </a:extLst>
          </p:cNvPr>
          <p:cNvSpPr/>
          <p:nvPr/>
        </p:nvSpPr>
        <p:spPr>
          <a:xfrm>
            <a:off x="4184156" y="1782647"/>
            <a:ext cx="2017266" cy="107680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Python</a:t>
            </a:r>
            <a:endParaRPr lang="en-US" dirty="0"/>
          </a:p>
        </p:txBody>
      </p:sp>
      <p:sp>
        <p:nvSpPr>
          <p:cNvPr id="28" name="Rectangle 27">
            <a:extLst>
              <a:ext uri="{FF2B5EF4-FFF2-40B4-BE49-F238E27FC236}">
                <a16:creationId xmlns:a16="http://schemas.microsoft.com/office/drawing/2014/main" id="{318477FD-FC0B-408A-B138-3D940DC3C445}"/>
              </a:ext>
            </a:extLst>
          </p:cNvPr>
          <p:cNvSpPr/>
          <p:nvPr/>
        </p:nvSpPr>
        <p:spPr>
          <a:xfrm>
            <a:off x="6376611" y="1782605"/>
            <a:ext cx="2017266" cy="107680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29" name="Rectangle 28">
            <a:extLst>
              <a:ext uri="{FF2B5EF4-FFF2-40B4-BE49-F238E27FC236}">
                <a16:creationId xmlns:a16="http://schemas.microsoft.com/office/drawing/2014/main" id="{944B175D-252E-4C67-B563-BEC805B93700}"/>
              </a:ext>
            </a:extLst>
          </p:cNvPr>
          <p:cNvSpPr/>
          <p:nvPr/>
        </p:nvSpPr>
        <p:spPr>
          <a:xfrm>
            <a:off x="8545523" y="1781153"/>
            <a:ext cx="1806420" cy="1029763"/>
          </a:xfrm>
          <a:prstGeom prst="rec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Java</a:t>
            </a:r>
            <a:endParaRPr lang="en-US" dirty="0"/>
          </a:p>
        </p:txBody>
      </p:sp>
      <p:sp>
        <p:nvSpPr>
          <p:cNvPr id="9" name="Rectangle 8">
            <a:extLst>
              <a:ext uri="{FF2B5EF4-FFF2-40B4-BE49-F238E27FC236}">
                <a16:creationId xmlns:a16="http://schemas.microsoft.com/office/drawing/2014/main" id="{3B3876C7-68AF-4BE5-90A5-DAF8A8D4CE43}"/>
              </a:ext>
            </a:extLst>
          </p:cNvPr>
          <p:cNvSpPr/>
          <p:nvPr/>
        </p:nvSpPr>
        <p:spPr>
          <a:xfrm>
            <a:off x="2073679" y="4134522"/>
            <a:ext cx="8404819" cy="1145926"/>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 Core</a:t>
            </a:r>
          </a:p>
        </p:txBody>
      </p:sp>
    </p:spTree>
    <p:extLst>
      <p:ext uri="{BB962C8B-B14F-4D97-AF65-F5344CB8AC3E}">
        <p14:creationId xmlns:p14="http://schemas.microsoft.com/office/powerpoint/2010/main" val="178835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ppt_x"/>
                                          </p:val>
                                        </p:tav>
                                        <p:tav tm="100000">
                                          <p:val>
                                            <p:strVal val="#ppt_x"/>
                                          </p:val>
                                        </p:tav>
                                      </p:tavLst>
                                    </p:anim>
                                    <p:anim calcmode="lin" valueType="num">
                                      <p:cBhvr additive="base">
                                        <p:cTn id="26" dur="500" fill="hold"/>
                                        <p:tgtEl>
                                          <p:spTgt spid="1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500" fill="hold"/>
                                        <p:tgtEl>
                                          <p:spTgt spid="20"/>
                                        </p:tgtEl>
                                        <p:attrNameLst>
                                          <p:attrName>ppt_x</p:attrName>
                                        </p:attrNameLst>
                                      </p:cBhvr>
                                      <p:tavLst>
                                        <p:tav tm="0">
                                          <p:val>
                                            <p:strVal val="#ppt_x"/>
                                          </p:val>
                                        </p:tav>
                                        <p:tav tm="100000">
                                          <p:val>
                                            <p:strVal val="#ppt_x"/>
                                          </p:val>
                                        </p:tav>
                                      </p:tavLst>
                                    </p:anim>
                                    <p:anim calcmode="lin" valueType="num">
                                      <p:cBhvr additive="base">
                                        <p:cTn id="36" dur="500" fill="hold"/>
                                        <p:tgtEl>
                                          <p:spTgt spid="2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additive="base">
                                        <p:cTn id="47" dur="500" fill="hold"/>
                                        <p:tgtEl>
                                          <p:spTgt spid="23"/>
                                        </p:tgtEl>
                                        <p:attrNameLst>
                                          <p:attrName>ppt_x</p:attrName>
                                        </p:attrNameLst>
                                      </p:cBhvr>
                                      <p:tavLst>
                                        <p:tav tm="0">
                                          <p:val>
                                            <p:strVal val="#ppt_x"/>
                                          </p:val>
                                        </p:tav>
                                        <p:tav tm="100000">
                                          <p:val>
                                            <p:strVal val="#ppt_x"/>
                                          </p:val>
                                        </p:tav>
                                      </p:tavLst>
                                    </p:anim>
                                    <p:anim calcmode="lin" valueType="num">
                                      <p:cBhvr additive="base">
                                        <p:cTn id="48" dur="500" fill="hold"/>
                                        <p:tgtEl>
                                          <p:spTgt spid="23"/>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additive="base">
                                        <p:cTn id="51" dur="500" fill="hold"/>
                                        <p:tgtEl>
                                          <p:spTgt spid="24"/>
                                        </p:tgtEl>
                                        <p:attrNameLst>
                                          <p:attrName>ppt_x</p:attrName>
                                        </p:attrNameLst>
                                      </p:cBhvr>
                                      <p:tavLst>
                                        <p:tav tm="0">
                                          <p:val>
                                            <p:strVal val="#ppt_x"/>
                                          </p:val>
                                        </p:tav>
                                        <p:tav tm="100000">
                                          <p:val>
                                            <p:strVal val="#ppt_x"/>
                                          </p:val>
                                        </p:tav>
                                      </p:tavLst>
                                    </p:anim>
                                    <p:anim calcmode="lin" valueType="num">
                                      <p:cBhvr additive="base">
                                        <p:cTn id="5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additive="base">
                                        <p:cTn id="61" dur="500" fill="hold"/>
                                        <p:tgtEl>
                                          <p:spTgt spid="26"/>
                                        </p:tgtEl>
                                        <p:attrNameLst>
                                          <p:attrName>ppt_x</p:attrName>
                                        </p:attrNameLst>
                                      </p:cBhvr>
                                      <p:tavLst>
                                        <p:tav tm="0">
                                          <p:val>
                                            <p:strVal val="#ppt_x"/>
                                          </p:val>
                                        </p:tav>
                                        <p:tav tm="100000">
                                          <p:val>
                                            <p:strVal val="#ppt_x"/>
                                          </p:val>
                                        </p:tav>
                                      </p:tavLst>
                                    </p:anim>
                                    <p:anim calcmode="lin" valueType="num">
                                      <p:cBhvr additive="base">
                                        <p:cTn id="62" dur="500" fill="hold"/>
                                        <p:tgtEl>
                                          <p:spTgt spid="26"/>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anim calcmode="lin" valueType="num">
                                      <p:cBhvr additive="base">
                                        <p:cTn id="69" dur="500" fill="hold"/>
                                        <p:tgtEl>
                                          <p:spTgt spid="28"/>
                                        </p:tgtEl>
                                        <p:attrNameLst>
                                          <p:attrName>ppt_x</p:attrName>
                                        </p:attrNameLst>
                                      </p:cBhvr>
                                      <p:tavLst>
                                        <p:tav tm="0">
                                          <p:val>
                                            <p:strVal val="#ppt_x"/>
                                          </p:val>
                                        </p:tav>
                                        <p:tav tm="100000">
                                          <p:val>
                                            <p:strVal val="#ppt_x"/>
                                          </p:val>
                                        </p:tav>
                                      </p:tavLst>
                                    </p:anim>
                                    <p:anim calcmode="lin" valueType="num">
                                      <p:cBhvr additive="base">
                                        <p:cTn id="70" dur="500" fill="hold"/>
                                        <p:tgtEl>
                                          <p:spTgt spid="28"/>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additive="base">
                                        <p:cTn id="73" dur="500" fill="hold"/>
                                        <p:tgtEl>
                                          <p:spTgt spid="29"/>
                                        </p:tgtEl>
                                        <p:attrNameLst>
                                          <p:attrName>ppt_x</p:attrName>
                                        </p:attrNameLst>
                                      </p:cBhvr>
                                      <p:tavLst>
                                        <p:tav tm="0">
                                          <p:val>
                                            <p:strVal val="#ppt_x"/>
                                          </p:val>
                                        </p:tav>
                                        <p:tav tm="100000">
                                          <p:val>
                                            <p:strVal val="#ppt_x"/>
                                          </p:val>
                                        </p:tav>
                                      </p:tavLst>
                                    </p:anim>
                                    <p:anim calcmode="lin" valueType="num">
                                      <p:cBhvr additive="base">
                                        <p:cTn id="7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8" grpId="0" animBg="1"/>
      <p:bldP spid="16" grpId="0" animBg="1"/>
      <p:bldP spid="17" grpId="0" animBg="1"/>
      <p:bldP spid="18" grpId="0" animBg="1"/>
      <p:bldP spid="20" grpId="0" animBg="1"/>
      <p:bldP spid="15" grpId="0" animBg="1"/>
      <p:bldP spid="22" grpId="0" animBg="1"/>
      <p:bldP spid="23" grpId="0" animBg="1"/>
      <p:bldP spid="24" grpId="0" animBg="1"/>
      <p:bldP spid="25" grpId="0" animBg="1"/>
      <p:bldP spid="26" grpId="0" animBg="1"/>
      <p:bldP spid="27" grpId="0" animBg="1"/>
      <p:bldP spid="28" grpId="0" animBg="1"/>
      <p:bldP spid="29"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que 3"/>
          <p:cNvSpPr/>
          <p:nvPr/>
        </p:nvSpPr>
        <p:spPr>
          <a:xfrm>
            <a:off x="39756" y="240936"/>
            <a:ext cx="12072730" cy="1044336"/>
          </a:xfrm>
          <a:prstGeom prst="plaqu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solidFill>
                  <a:schemeClr val="accent2">
                    <a:lumMod val="50000"/>
                  </a:schemeClr>
                </a:solidFill>
              </a:rPr>
              <a:t>Spark Framework Stack</a:t>
            </a:r>
          </a:p>
        </p:txBody>
      </p:sp>
      <p:pic>
        <p:nvPicPr>
          <p:cNvPr id="47108" name="Picture 4" descr="Apache Spark - Wikipedia">
            <a:extLst>
              <a:ext uri="{FF2B5EF4-FFF2-40B4-BE49-F238E27FC236}">
                <a16:creationId xmlns:a16="http://schemas.microsoft.com/office/drawing/2014/main" id="{0E5A94C9-405F-4375-80A3-7D7CEDD5A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4416" y="273323"/>
            <a:ext cx="1850265" cy="86685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op Pain Points of Big Data Analytics – Big Data Path">
            <a:extLst>
              <a:ext uri="{FF2B5EF4-FFF2-40B4-BE49-F238E27FC236}">
                <a16:creationId xmlns:a16="http://schemas.microsoft.com/office/drawing/2014/main" id="{E4F5B4A9-D028-458A-9EE3-1BBC40D74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35" y="273323"/>
            <a:ext cx="1850265" cy="97219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C5B78B3-0DEC-40BA-81F7-02A7B8811855}"/>
              </a:ext>
            </a:extLst>
          </p:cNvPr>
          <p:cNvSpPr/>
          <p:nvPr/>
        </p:nvSpPr>
        <p:spPr>
          <a:xfrm>
            <a:off x="1172311" y="5380895"/>
            <a:ext cx="10101727" cy="92612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990000"/>
                </a:solidFill>
              </a:rPr>
              <a:t>   Storage</a:t>
            </a:r>
          </a:p>
        </p:txBody>
      </p:sp>
      <p:sp>
        <p:nvSpPr>
          <p:cNvPr id="7" name="Flowchart: Magnetic Disk 6">
            <a:extLst>
              <a:ext uri="{FF2B5EF4-FFF2-40B4-BE49-F238E27FC236}">
                <a16:creationId xmlns:a16="http://schemas.microsoft.com/office/drawing/2014/main" id="{10AFDB91-0F06-49AA-A1F3-150BEFA61BD9}"/>
              </a:ext>
            </a:extLst>
          </p:cNvPr>
          <p:cNvSpPr/>
          <p:nvPr/>
        </p:nvSpPr>
        <p:spPr>
          <a:xfrm>
            <a:off x="3797213" y="5591910"/>
            <a:ext cx="1395046" cy="60312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p:txBody>
      </p:sp>
      <p:sp>
        <p:nvSpPr>
          <p:cNvPr id="10" name="Flowchart: Magnetic Disk 9">
            <a:extLst>
              <a:ext uri="{FF2B5EF4-FFF2-40B4-BE49-F238E27FC236}">
                <a16:creationId xmlns:a16="http://schemas.microsoft.com/office/drawing/2014/main" id="{22BE6A79-B10E-49F5-AAB0-027A65FA1008}"/>
              </a:ext>
            </a:extLst>
          </p:cNvPr>
          <p:cNvSpPr/>
          <p:nvPr/>
        </p:nvSpPr>
        <p:spPr>
          <a:xfrm>
            <a:off x="5297618" y="5574938"/>
            <a:ext cx="1395046" cy="60312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HDFS</a:t>
            </a:r>
          </a:p>
        </p:txBody>
      </p:sp>
      <p:sp>
        <p:nvSpPr>
          <p:cNvPr id="11" name="Flowchart: Magnetic Disk 10">
            <a:extLst>
              <a:ext uri="{FF2B5EF4-FFF2-40B4-BE49-F238E27FC236}">
                <a16:creationId xmlns:a16="http://schemas.microsoft.com/office/drawing/2014/main" id="{B81CF5FA-3179-4783-B63A-7FA4B9AA2001}"/>
              </a:ext>
            </a:extLst>
          </p:cNvPr>
          <p:cNvSpPr/>
          <p:nvPr/>
        </p:nvSpPr>
        <p:spPr>
          <a:xfrm>
            <a:off x="6798023" y="5591910"/>
            <a:ext cx="1395046" cy="60312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S3</a:t>
            </a:r>
          </a:p>
        </p:txBody>
      </p:sp>
      <p:sp>
        <p:nvSpPr>
          <p:cNvPr id="12" name="Flowchart: Magnetic Disk 11">
            <a:extLst>
              <a:ext uri="{FF2B5EF4-FFF2-40B4-BE49-F238E27FC236}">
                <a16:creationId xmlns:a16="http://schemas.microsoft.com/office/drawing/2014/main" id="{6CF6C5BD-7FB4-436D-A762-E5A8D8087B16}"/>
              </a:ext>
            </a:extLst>
          </p:cNvPr>
          <p:cNvSpPr/>
          <p:nvPr/>
        </p:nvSpPr>
        <p:spPr>
          <a:xfrm>
            <a:off x="8245748" y="5574938"/>
            <a:ext cx="1395046" cy="60312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RDBMS</a:t>
            </a:r>
          </a:p>
        </p:txBody>
      </p:sp>
      <p:sp>
        <p:nvSpPr>
          <p:cNvPr id="13" name="Flowchart: Magnetic Disk 12">
            <a:extLst>
              <a:ext uri="{FF2B5EF4-FFF2-40B4-BE49-F238E27FC236}">
                <a16:creationId xmlns:a16="http://schemas.microsoft.com/office/drawing/2014/main" id="{04F80E94-8676-4AD6-9B4A-4FF3410E3839}"/>
              </a:ext>
            </a:extLst>
          </p:cNvPr>
          <p:cNvSpPr/>
          <p:nvPr/>
        </p:nvSpPr>
        <p:spPr>
          <a:xfrm>
            <a:off x="9746153" y="5574938"/>
            <a:ext cx="1395046" cy="60312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NOSQL</a:t>
            </a:r>
          </a:p>
        </p:txBody>
      </p:sp>
      <p:sp>
        <p:nvSpPr>
          <p:cNvPr id="14" name="Rectangle 13">
            <a:extLst>
              <a:ext uri="{FF2B5EF4-FFF2-40B4-BE49-F238E27FC236}">
                <a16:creationId xmlns:a16="http://schemas.microsoft.com/office/drawing/2014/main" id="{6B2AAEE4-500B-40E7-AD8B-FA6231C8E3CE}"/>
              </a:ext>
            </a:extLst>
          </p:cNvPr>
          <p:cNvSpPr/>
          <p:nvPr/>
        </p:nvSpPr>
        <p:spPr>
          <a:xfrm>
            <a:off x="1172311" y="4496414"/>
            <a:ext cx="10101727" cy="92612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990000"/>
                </a:solidFill>
              </a:rPr>
              <a:t>    Cluster </a:t>
            </a:r>
          </a:p>
          <a:p>
            <a:r>
              <a:rPr lang="en-US" sz="2800" dirty="0">
                <a:solidFill>
                  <a:srgbClr val="990000"/>
                </a:solidFill>
              </a:rPr>
              <a:t>  Managers</a:t>
            </a:r>
          </a:p>
        </p:txBody>
      </p:sp>
      <p:sp>
        <p:nvSpPr>
          <p:cNvPr id="8" name="Rectangle 7">
            <a:extLst>
              <a:ext uri="{FF2B5EF4-FFF2-40B4-BE49-F238E27FC236}">
                <a16:creationId xmlns:a16="http://schemas.microsoft.com/office/drawing/2014/main" id="{71F58CEB-71C6-4288-83D6-1D8B83AB7D16}"/>
              </a:ext>
            </a:extLst>
          </p:cNvPr>
          <p:cNvSpPr/>
          <p:nvPr/>
        </p:nvSpPr>
        <p:spPr>
          <a:xfrm>
            <a:off x="5975315" y="4607171"/>
            <a:ext cx="1520231" cy="656492"/>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YARN</a:t>
            </a:r>
          </a:p>
        </p:txBody>
      </p:sp>
      <p:sp>
        <p:nvSpPr>
          <p:cNvPr id="16" name="Rectangle 15">
            <a:extLst>
              <a:ext uri="{FF2B5EF4-FFF2-40B4-BE49-F238E27FC236}">
                <a16:creationId xmlns:a16="http://schemas.microsoft.com/office/drawing/2014/main" id="{5FAEE14F-0A3D-4500-B391-13308E344B12}"/>
              </a:ext>
            </a:extLst>
          </p:cNvPr>
          <p:cNvSpPr/>
          <p:nvPr/>
        </p:nvSpPr>
        <p:spPr>
          <a:xfrm>
            <a:off x="7638549" y="4595449"/>
            <a:ext cx="1520231" cy="656492"/>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Mesos</a:t>
            </a:r>
          </a:p>
        </p:txBody>
      </p:sp>
      <p:sp>
        <p:nvSpPr>
          <p:cNvPr id="17" name="Rectangle 16">
            <a:extLst>
              <a:ext uri="{FF2B5EF4-FFF2-40B4-BE49-F238E27FC236}">
                <a16:creationId xmlns:a16="http://schemas.microsoft.com/office/drawing/2014/main" id="{93E4DA1B-AAA0-43EC-BC6A-CE7EA7AB25E7}"/>
              </a:ext>
            </a:extLst>
          </p:cNvPr>
          <p:cNvSpPr/>
          <p:nvPr/>
        </p:nvSpPr>
        <p:spPr>
          <a:xfrm>
            <a:off x="3691705" y="4607171"/>
            <a:ext cx="2140607" cy="656492"/>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Standalone Spark Schedular</a:t>
            </a:r>
          </a:p>
        </p:txBody>
      </p:sp>
      <p:sp>
        <p:nvSpPr>
          <p:cNvPr id="18" name="Rectangle 17">
            <a:extLst>
              <a:ext uri="{FF2B5EF4-FFF2-40B4-BE49-F238E27FC236}">
                <a16:creationId xmlns:a16="http://schemas.microsoft.com/office/drawing/2014/main" id="{F03423BE-8FDC-45D0-A2DF-516DA724AFA7}"/>
              </a:ext>
            </a:extLst>
          </p:cNvPr>
          <p:cNvSpPr/>
          <p:nvPr/>
        </p:nvSpPr>
        <p:spPr>
          <a:xfrm>
            <a:off x="1172311" y="3604847"/>
            <a:ext cx="10101727" cy="92612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990000"/>
                </a:solidFill>
              </a:rPr>
              <a:t>Computational </a:t>
            </a:r>
          </a:p>
          <a:p>
            <a:r>
              <a:rPr lang="en-US" sz="2800" dirty="0">
                <a:solidFill>
                  <a:srgbClr val="990000"/>
                </a:solidFill>
              </a:rPr>
              <a:t>   Engine</a:t>
            </a:r>
          </a:p>
        </p:txBody>
      </p:sp>
      <p:sp>
        <p:nvSpPr>
          <p:cNvPr id="9" name="Rectangle 8">
            <a:extLst>
              <a:ext uri="{FF2B5EF4-FFF2-40B4-BE49-F238E27FC236}">
                <a16:creationId xmlns:a16="http://schemas.microsoft.com/office/drawing/2014/main" id="{3B3876C7-68AF-4BE5-90A5-DAF8A8D4CE43}"/>
              </a:ext>
            </a:extLst>
          </p:cNvPr>
          <p:cNvSpPr/>
          <p:nvPr/>
        </p:nvSpPr>
        <p:spPr>
          <a:xfrm>
            <a:off x="3691705" y="3690147"/>
            <a:ext cx="7526341" cy="677313"/>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 Core</a:t>
            </a:r>
          </a:p>
        </p:txBody>
      </p:sp>
      <p:sp>
        <p:nvSpPr>
          <p:cNvPr id="20" name="Rectangle 19">
            <a:extLst>
              <a:ext uri="{FF2B5EF4-FFF2-40B4-BE49-F238E27FC236}">
                <a16:creationId xmlns:a16="http://schemas.microsoft.com/office/drawing/2014/main" id="{26986085-7B5A-477C-9AAF-D76DA3DCB767}"/>
              </a:ext>
            </a:extLst>
          </p:cNvPr>
          <p:cNvSpPr/>
          <p:nvPr/>
        </p:nvSpPr>
        <p:spPr>
          <a:xfrm>
            <a:off x="1172311" y="2731784"/>
            <a:ext cx="10101727" cy="92612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990000"/>
                </a:solidFill>
              </a:rPr>
              <a:t>   Libraries</a:t>
            </a:r>
          </a:p>
        </p:txBody>
      </p:sp>
      <p:sp>
        <p:nvSpPr>
          <p:cNvPr id="15" name="Rectangle 14">
            <a:extLst>
              <a:ext uri="{FF2B5EF4-FFF2-40B4-BE49-F238E27FC236}">
                <a16:creationId xmlns:a16="http://schemas.microsoft.com/office/drawing/2014/main" id="{86CCDBC6-50B2-4A52-B79F-7F4D95D4F0DC}"/>
              </a:ext>
            </a:extLst>
          </p:cNvPr>
          <p:cNvSpPr/>
          <p:nvPr/>
        </p:nvSpPr>
        <p:spPr>
          <a:xfrm>
            <a:off x="3691706" y="2796756"/>
            <a:ext cx="1806420" cy="775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 SQL</a:t>
            </a:r>
          </a:p>
          <a:p>
            <a:pPr algn="ctr"/>
            <a:r>
              <a:rPr lang="en-US" dirty="0"/>
              <a:t>Structured data</a:t>
            </a:r>
          </a:p>
        </p:txBody>
      </p:sp>
      <p:sp>
        <p:nvSpPr>
          <p:cNvPr id="22" name="Rectangle 21">
            <a:extLst>
              <a:ext uri="{FF2B5EF4-FFF2-40B4-BE49-F238E27FC236}">
                <a16:creationId xmlns:a16="http://schemas.microsoft.com/office/drawing/2014/main" id="{DDDA51F1-404A-45F6-9BFE-8A1B00C04AF0}"/>
              </a:ext>
            </a:extLst>
          </p:cNvPr>
          <p:cNvSpPr/>
          <p:nvPr/>
        </p:nvSpPr>
        <p:spPr>
          <a:xfrm>
            <a:off x="5604898" y="2796756"/>
            <a:ext cx="1806420" cy="7758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MLib</a:t>
            </a:r>
          </a:p>
          <a:p>
            <a:pPr algn="ctr"/>
            <a:r>
              <a:rPr lang="en-US" dirty="0"/>
              <a:t>Machine Learning</a:t>
            </a:r>
          </a:p>
        </p:txBody>
      </p:sp>
      <p:sp>
        <p:nvSpPr>
          <p:cNvPr id="23" name="Rectangle 22">
            <a:extLst>
              <a:ext uri="{FF2B5EF4-FFF2-40B4-BE49-F238E27FC236}">
                <a16:creationId xmlns:a16="http://schemas.microsoft.com/office/drawing/2014/main" id="{1256403D-F061-40F3-B340-B480622F01BB}"/>
              </a:ext>
            </a:extLst>
          </p:cNvPr>
          <p:cNvSpPr/>
          <p:nvPr/>
        </p:nvSpPr>
        <p:spPr>
          <a:xfrm>
            <a:off x="7529813" y="2816350"/>
            <a:ext cx="1806420" cy="7562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Graph X </a:t>
            </a:r>
          </a:p>
          <a:p>
            <a:pPr algn="ctr"/>
            <a:r>
              <a:rPr lang="en-US" dirty="0"/>
              <a:t>Graph processing</a:t>
            </a:r>
          </a:p>
        </p:txBody>
      </p:sp>
      <p:sp>
        <p:nvSpPr>
          <p:cNvPr id="24" name="Rectangle 23">
            <a:extLst>
              <a:ext uri="{FF2B5EF4-FFF2-40B4-BE49-F238E27FC236}">
                <a16:creationId xmlns:a16="http://schemas.microsoft.com/office/drawing/2014/main" id="{19DC9277-39F2-488B-95DF-9C3B7D08615C}"/>
              </a:ext>
            </a:extLst>
          </p:cNvPr>
          <p:cNvSpPr/>
          <p:nvPr/>
        </p:nvSpPr>
        <p:spPr>
          <a:xfrm>
            <a:off x="9411627" y="2816350"/>
            <a:ext cx="1806420" cy="7562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Spark Streaming</a:t>
            </a:r>
          </a:p>
          <a:p>
            <a:pPr algn="ctr"/>
            <a:r>
              <a:rPr lang="en-US" dirty="0"/>
              <a:t>Realtime</a:t>
            </a:r>
          </a:p>
        </p:txBody>
      </p:sp>
      <p:sp>
        <p:nvSpPr>
          <p:cNvPr id="25" name="Rectangle 24">
            <a:extLst>
              <a:ext uri="{FF2B5EF4-FFF2-40B4-BE49-F238E27FC236}">
                <a16:creationId xmlns:a16="http://schemas.microsoft.com/office/drawing/2014/main" id="{9094ABF7-68F9-4D56-A61C-45DD6575DE99}"/>
              </a:ext>
            </a:extLst>
          </p:cNvPr>
          <p:cNvSpPr/>
          <p:nvPr/>
        </p:nvSpPr>
        <p:spPr>
          <a:xfrm>
            <a:off x="1172311" y="1806153"/>
            <a:ext cx="10101727" cy="92612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990000"/>
                </a:solidFill>
              </a:rPr>
              <a:t>Programming</a:t>
            </a:r>
          </a:p>
          <a:p>
            <a:r>
              <a:rPr lang="en-US" sz="2800" dirty="0">
                <a:solidFill>
                  <a:srgbClr val="990000"/>
                </a:solidFill>
              </a:rPr>
              <a:t>   Support</a:t>
            </a:r>
          </a:p>
        </p:txBody>
      </p:sp>
      <p:sp>
        <p:nvSpPr>
          <p:cNvPr id="30" name="Rectangle 29">
            <a:extLst>
              <a:ext uri="{FF2B5EF4-FFF2-40B4-BE49-F238E27FC236}">
                <a16:creationId xmlns:a16="http://schemas.microsoft.com/office/drawing/2014/main" id="{D55F949B-D72A-4572-9DA0-F78BACA94E6B}"/>
              </a:ext>
            </a:extLst>
          </p:cNvPr>
          <p:cNvSpPr/>
          <p:nvPr/>
        </p:nvSpPr>
        <p:spPr>
          <a:xfrm>
            <a:off x="9209328" y="4607171"/>
            <a:ext cx="2020442" cy="656492"/>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Kubernetes</a:t>
            </a:r>
          </a:p>
        </p:txBody>
      </p:sp>
      <p:pic>
        <p:nvPicPr>
          <p:cNvPr id="5122" name="Picture 2" descr="Scala (programming language) - Wikipedia">
            <a:extLst>
              <a:ext uri="{FF2B5EF4-FFF2-40B4-BE49-F238E27FC236}">
                <a16:creationId xmlns:a16="http://schemas.microsoft.com/office/drawing/2014/main" id="{18925723-31E9-4DD0-B35E-06FBAA2CC2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9911" y="1877477"/>
            <a:ext cx="1979013" cy="81190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The Python Logo | Python Software Foundation">
            <a:extLst>
              <a:ext uri="{FF2B5EF4-FFF2-40B4-BE49-F238E27FC236}">
                <a16:creationId xmlns:a16="http://schemas.microsoft.com/office/drawing/2014/main" id="{2581BB2E-2D43-48DE-80C4-820166FA77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630" y="1877477"/>
            <a:ext cx="1738956" cy="766878"/>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These 7 steps can help you learn R programming language faster and ...">
            <a:extLst>
              <a:ext uri="{FF2B5EF4-FFF2-40B4-BE49-F238E27FC236}">
                <a16:creationId xmlns:a16="http://schemas.microsoft.com/office/drawing/2014/main" id="{09795831-D50C-4332-8703-A8FB14B6BD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86619" y="1873970"/>
            <a:ext cx="1892463" cy="78998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ustom Web Application Development Company Singapore, Web App ...">
            <a:extLst>
              <a:ext uri="{FF2B5EF4-FFF2-40B4-BE49-F238E27FC236}">
                <a16:creationId xmlns:a16="http://schemas.microsoft.com/office/drawing/2014/main" id="{B92ACE5A-F17E-4B53-9441-417D3CA012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94297" y="1893277"/>
            <a:ext cx="1646902" cy="775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416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ppt_x"/>
                                          </p:val>
                                        </p:tav>
                                        <p:tav tm="100000">
                                          <p:val>
                                            <p:strVal val="#ppt_x"/>
                                          </p:val>
                                        </p:tav>
                                      </p:tavLst>
                                    </p:anim>
                                    <p:anim calcmode="lin" valueType="num">
                                      <p:cBhvr additive="base">
                                        <p:cTn id="2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additive="base">
                                        <p:cTn id="33" dur="500" fill="hold"/>
                                        <p:tgtEl>
                                          <p:spTgt spid="14"/>
                                        </p:tgtEl>
                                        <p:attrNameLst>
                                          <p:attrName>ppt_x</p:attrName>
                                        </p:attrNameLst>
                                      </p:cBhvr>
                                      <p:tavLst>
                                        <p:tav tm="0">
                                          <p:val>
                                            <p:strVal val="#ppt_x"/>
                                          </p:val>
                                        </p:tav>
                                        <p:tav tm="100000">
                                          <p:val>
                                            <p:strVal val="#ppt_x"/>
                                          </p:val>
                                        </p:tav>
                                      </p:tavLst>
                                    </p:anim>
                                    <p:anim calcmode="lin" valueType="num">
                                      <p:cBhvr additive="base">
                                        <p:cTn id="34" dur="500" fill="hold"/>
                                        <p:tgtEl>
                                          <p:spTgt spid="1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fill="hold"/>
                                        <p:tgtEl>
                                          <p:spTgt spid="17"/>
                                        </p:tgtEl>
                                        <p:attrNameLst>
                                          <p:attrName>ppt_x</p:attrName>
                                        </p:attrNameLst>
                                      </p:cBhvr>
                                      <p:tavLst>
                                        <p:tav tm="0">
                                          <p:val>
                                            <p:strVal val="#ppt_x"/>
                                          </p:val>
                                        </p:tav>
                                        <p:tav tm="100000">
                                          <p:val>
                                            <p:strVal val="#ppt_x"/>
                                          </p:val>
                                        </p:tav>
                                      </p:tavLst>
                                    </p:anim>
                                    <p:anim calcmode="lin" valueType="num">
                                      <p:cBhvr additive="base">
                                        <p:cTn id="38" dur="500" fill="hold"/>
                                        <p:tgtEl>
                                          <p:spTgt spid="1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fill="hold"/>
                                        <p:tgtEl>
                                          <p:spTgt spid="16"/>
                                        </p:tgtEl>
                                        <p:attrNameLst>
                                          <p:attrName>ppt_x</p:attrName>
                                        </p:attrNameLst>
                                      </p:cBhvr>
                                      <p:tavLst>
                                        <p:tav tm="0">
                                          <p:val>
                                            <p:strVal val="#ppt_x"/>
                                          </p:val>
                                        </p:tav>
                                        <p:tav tm="100000">
                                          <p:val>
                                            <p:strVal val="#ppt_x"/>
                                          </p:val>
                                        </p:tav>
                                      </p:tavLst>
                                    </p:anim>
                                    <p:anim calcmode="lin" valueType="num">
                                      <p:cBhvr additive="base">
                                        <p:cTn id="46" dur="500" fill="hold"/>
                                        <p:tgtEl>
                                          <p:spTgt spid="16"/>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anim calcmode="lin" valueType="num">
                                      <p:cBhvr additive="base">
                                        <p:cTn id="49" dur="500" fill="hold"/>
                                        <p:tgtEl>
                                          <p:spTgt spid="30"/>
                                        </p:tgtEl>
                                        <p:attrNameLst>
                                          <p:attrName>ppt_x</p:attrName>
                                        </p:attrNameLst>
                                      </p:cBhvr>
                                      <p:tavLst>
                                        <p:tav tm="0">
                                          <p:val>
                                            <p:strVal val="#ppt_x"/>
                                          </p:val>
                                        </p:tav>
                                        <p:tav tm="100000">
                                          <p:val>
                                            <p:strVal val="#ppt_x"/>
                                          </p:val>
                                        </p:tav>
                                      </p:tavLst>
                                    </p:anim>
                                    <p:anim calcmode="lin" valueType="num">
                                      <p:cBhvr additive="base">
                                        <p:cTn id="5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fill="hold"/>
                                        <p:tgtEl>
                                          <p:spTgt spid="18"/>
                                        </p:tgtEl>
                                        <p:attrNameLst>
                                          <p:attrName>ppt_x</p:attrName>
                                        </p:attrNameLst>
                                      </p:cBhvr>
                                      <p:tavLst>
                                        <p:tav tm="0">
                                          <p:val>
                                            <p:strVal val="#ppt_x"/>
                                          </p:val>
                                        </p:tav>
                                        <p:tav tm="100000">
                                          <p:val>
                                            <p:strVal val="#ppt_x"/>
                                          </p:val>
                                        </p:tav>
                                      </p:tavLst>
                                    </p:anim>
                                    <p:anim calcmode="lin" valueType="num">
                                      <p:cBhvr additive="base">
                                        <p:cTn id="56" dur="500" fill="hold"/>
                                        <p:tgtEl>
                                          <p:spTgt spid="1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additive="base">
                                        <p:cTn id="59" dur="500" fill="hold"/>
                                        <p:tgtEl>
                                          <p:spTgt spid="9"/>
                                        </p:tgtEl>
                                        <p:attrNameLst>
                                          <p:attrName>ppt_x</p:attrName>
                                        </p:attrNameLst>
                                      </p:cBhvr>
                                      <p:tavLst>
                                        <p:tav tm="0">
                                          <p:val>
                                            <p:strVal val="#ppt_x"/>
                                          </p:val>
                                        </p:tav>
                                        <p:tav tm="100000">
                                          <p:val>
                                            <p:strVal val="#ppt_x"/>
                                          </p:val>
                                        </p:tav>
                                      </p:tavLst>
                                    </p:anim>
                                    <p:anim calcmode="lin" valueType="num">
                                      <p:cBhvr additive="base">
                                        <p:cTn id="6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anim calcmode="lin" valueType="num">
                                      <p:cBhvr additive="base">
                                        <p:cTn id="65" dur="500" fill="hold"/>
                                        <p:tgtEl>
                                          <p:spTgt spid="20"/>
                                        </p:tgtEl>
                                        <p:attrNameLst>
                                          <p:attrName>ppt_x</p:attrName>
                                        </p:attrNameLst>
                                      </p:cBhvr>
                                      <p:tavLst>
                                        <p:tav tm="0">
                                          <p:val>
                                            <p:strVal val="#ppt_x"/>
                                          </p:val>
                                        </p:tav>
                                        <p:tav tm="100000">
                                          <p:val>
                                            <p:strVal val="#ppt_x"/>
                                          </p:val>
                                        </p:tav>
                                      </p:tavLst>
                                    </p:anim>
                                    <p:anim calcmode="lin" valueType="num">
                                      <p:cBhvr additive="base">
                                        <p:cTn id="66" dur="500" fill="hold"/>
                                        <p:tgtEl>
                                          <p:spTgt spid="20"/>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additive="base">
                                        <p:cTn id="69" dur="500" fill="hold"/>
                                        <p:tgtEl>
                                          <p:spTgt spid="15"/>
                                        </p:tgtEl>
                                        <p:attrNameLst>
                                          <p:attrName>ppt_x</p:attrName>
                                        </p:attrNameLst>
                                      </p:cBhvr>
                                      <p:tavLst>
                                        <p:tav tm="0">
                                          <p:val>
                                            <p:strVal val="#ppt_x"/>
                                          </p:val>
                                        </p:tav>
                                        <p:tav tm="100000">
                                          <p:val>
                                            <p:strVal val="#ppt_x"/>
                                          </p:val>
                                        </p:tav>
                                      </p:tavLst>
                                    </p:anim>
                                    <p:anim calcmode="lin" valueType="num">
                                      <p:cBhvr additive="base">
                                        <p:cTn id="70" dur="500" fill="hold"/>
                                        <p:tgtEl>
                                          <p:spTgt spid="15"/>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additive="base">
                                        <p:cTn id="73" dur="500" fill="hold"/>
                                        <p:tgtEl>
                                          <p:spTgt spid="22"/>
                                        </p:tgtEl>
                                        <p:attrNameLst>
                                          <p:attrName>ppt_x</p:attrName>
                                        </p:attrNameLst>
                                      </p:cBhvr>
                                      <p:tavLst>
                                        <p:tav tm="0">
                                          <p:val>
                                            <p:strVal val="#ppt_x"/>
                                          </p:val>
                                        </p:tav>
                                        <p:tav tm="100000">
                                          <p:val>
                                            <p:strVal val="#ppt_x"/>
                                          </p:val>
                                        </p:tav>
                                      </p:tavLst>
                                    </p:anim>
                                    <p:anim calcmode="lin" valueType="num">
                                      <p:cBhvr additive="base">
                                        <p:cTn id="74" dur="500" fill="hold"/>
                                        <p:tgtEl>
                                          <p:spTgt spid="22"/>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ppt_x"/>
                                          </p:val>
                                        </p:tav>
                                        <p:tav tm="100000">
                                          <p:val>
                                            <p:strVal val="#ppt_x"/>
                                          </p:val>
                                        </p:tav>
                                      </p:tavLst>
                                    </p:anim>
                                    <p:anim calcmode="lin" valueType="num">
                                      <p:cBhvr additive="base">
                                        <p:cTn id="78" dur="500" fill="hold"/>
                                        <p:tgtEl>
                                          <p:spTgt spid="23"/>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anim calcmode="lin" valueType="num">
                                      <p:cBhvr additive="base">
                                        <p:cTn id="81" dur="500" fill="hold"/>
                                        <p:tgtEl>
                                          <p:spTgt spid="24"/>
                                        </p:tgtEl>
                                        <p:attrNameLst>
                                          <p:attrName>ppt_x</p:attrName>
                                        </p:attrNameLst>
                                      </p:cBhvr>
                                      <p:tavLst>
                                        <p:tav tm="0">
                                          <p:val>
                                            <p:strVal val="#ppt_x"/>
                                          </p:val>
                                        </p:tav>
                                        <p:tav tm="100000">
                                          <p:val>
                                            <p:strVal val="#ppt_x"/>
                                          </p:val>
                                        </p:tav>
                                      </p:tavLst>
                                    </p:anim>
                                    <p:anim calcmode="lin" valueType="num">
                                      <p:cBhvr additive="base">
                                        <p:cTn id="8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 calcmode="lin" valueType="num">
                                      <p:cBhvr additive="base">
                                        <p:cTn id="87" dur="500" fill="hold"/>
                                        <p:tgtEl>
                                          <p:spTgt spid="25"/>
                                        </p:tgtEl>
                                        <p:attrNameLst>
                                          <p:attrName>ppt_x</p:attrName>
                                        </p:attrNameLst>
                                      </p:cBhvr>
                                      <p:tavLst>
                                        <p:tav tm="0">
                                          <p:val>
                                            <p:strVal val="#ppt_x"/>
                                          </p:val>
                                        </p:tav>
                                        <p:tav tm="100000">
                                          <p:val>
                                            <p:strVal val="#ppt_x"/>
                                          </p:val>
                                        </p:tav>
                                      </p:tavLst>
                                    </p:anim>
                                    <p:anim calcmode="lin" valueType="num">
                                      <p:cBhvr additive="base">
                                        <p:cTn id="88" dur="500" fill="hold"/>
                                        <p:tgtEl>
                                          <p:spTgt spid="25"/>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122"/>
                                        </p:tgtEl>
                                        <p:attrNameLst>
                                          <p:attrName>style.visibility</p:attrName>
                                        </p:attrNameLst>
                                      </p:cBhvr>
                                      <p:to>
                                        <p:strVal val="visible"/>
                                      </p:to>
                                    </p:set>
                                    <p:anim calcmode="lin" valueType="num">
                                      <p:cBhvr additive="base">
                                        <p:cTn id="91" dur="500" fill="hold"/>
                                        <p:tgtEl>
                                          <p:spTgt spid="5122"/>
                                        </p:tgtEl>
                                        <p:attrNameLst>
                                          <p:attrName>ppt_x</p:attrName>
                                        </p:attrNameLst>
                                      </p:cBhvr>
                                      <p:tavLst>
                                        <p:tav tm="0">
                                          <p:val>
                                            <p:strVal val="#ppt_x"/>
                                          </p:val>
                                        </p:tav>
                                        <p:tav tm="100000">
                                          <p:val>
                                            <p:strVal val="#ppt_x"/>
                                          </p:val>
                                        </p:tav>
                                      </p:tavLst>
                                    </p:anim>
                                    <p:anim calcmode="lin" valueType="num">
                                      <p:cBhvr additive="base">
                                        <p:cTn id="92" dur="500" fill="hold"/>
                                        <p:tgtEl>
                                          <p:spTgt spid="5122"/>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5124"/>
                                        </p:tgtEl>
                                        <p:attrNameLst>
                                          <p:attrName>style.visibility</p:attrName>
                                        </p:attrNameLst>
                                      </p:cBhvr>
                                      <p:to>
                                        <p:strVal val="visible"/>
                                      </p:to>
                                    </p:set>
                                    <p:anim calcmode="lin" valueType="num">
                                      <p:cBhvr additive="base">
                                        <p:cTn id="95" dur="500" fill="hold"/>
                                        <p:tgtEl>
                                          <p:spTgt spid="5124"/>
                                        </p:tgtEl>
                                        <p:attrNameLst>
                                          <p:attrName>ppt_x</p:attrName>
                                        </p:attrNameLst>
                                      </p:cBhvr>
                                      <p:tavLst>
                                        <p:tav tm="0">
                                          <p:val>
                                            <p:strVal val="#ppt_x"/>
                                          </p:val>
                                        </p:tav>
                                        <p:tav tm="100000">
                                          <p:val>
                                            <p:strVal val="#ppt_x"/>
                                          </p:val>
                                        </p:tav>
                                      </p:tavLst>
                                    </p:anim>
                                    <p:anim calcmode="lin" valueType="num">
                                      <p:cBhvr additive="base">
                                        <p:cTn id="96" dur="500" fill="hold"/>
                                        <p:tgtEl>
                                          <p:spTgt spid="5124"/>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5126"/>
                                        </p:tgtEl>
                                        <p:attrNameLst>
                                          <p:attrName>style.visibility</p:attrName>
                                        </p:attrNameLst>
                                      </p:cBhvr>
                                      <p:to>
                                        <p:strVal val="visible"/>
                                      </p:to>
                                    </p:set>
                                    <p:anim calcmode="lin" valueType="num">
                                      <p:cBhvr additive="base">
                                        <p:cTn id="99" dur="500" fill="hold"/>
                                        <p:tgtEl>
                                          <p:spTgt spid="5126"/>
                                        </p:tgtEl>
                                        <p:attrNameLst>
                                          <p:attrName>ppt_x</p:attrName>
                                        </p:attrNameLst>
                                      </p:cBhvr>
                                      <p:tavLst>
                                        <p:tav tm="0">
                                          <p:val>
                                            <p:strVal val="#ppt_x"/>
                                          </p:val>
                                        </p:tav>
                                        <p:tav tm="100000">
                                          <p:val>
                                            <p:strVal val="#ppt_x"/>
                                          </p:val>
                                        </p:tav>
                                      </p:tavLst>
                                    </p:anim>
                                    <p:anim calcmode="lin" valueType="num">
                                      <p:cBhvr additive="base">
                                        <p:cTn id="100" dur="500" fill="hold"/>
                                        <p:tgtEl>
                                          <p:spTgt spid="5126"/>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5128"/>
                                        </p:tgtEl>
                                        <p:attrNameLst>
                                          <p:attrName>style.visibility</p:attrName>
                                        </p:attrNameLst>
                                      </p:cBhvr>
                                      <p:to>
                                        <p:strVal val="visible"/>
                                      </p:to>
                                    </p:set>
                                    <p:anim calcmode="lin" valueType="num">
                                      <p:cBhvr additive="base">
                                        <p:cTn id="103" dur="500" fill="hold"/>
                                        <p:tgtEl>
                                          <p:spTgt spid="5128"/>
                                        </p:tgtEl>
                                        <p:attrNameLst>
                                          <p:attrName>ppt_x</p:attrName>
                                        </p:attrNameLst>
                                      </p:cBhvr>
                                      <p:tavLst>
                                        <p:tav tm="0">
                                          <p:val>
                                            <p:strVal val="#ppt_x"/>
                                          </p:val>
                                        </p:tav>
                                        <p:tav tm="100000">
                                          <p:val>
                                            <p:strVal val="#ppt_x"/>
                                          </p:val>
                                        </p:tav>
                                      </p:tavLst>
                                    </p:anim>
                                    <p:anim calcmode="lin" valueType="num">
                                      <p:cBhvr additive="base">
                                        <p:cTn id="104" dur="500" fill="hold"/>
                                        <p:tgtEl>
                                          <p:spTgt spid="5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0" grpId="0" animBg="1"/>
      <p:bldP spid="11" grpId="0" animBg="1"/>
      <p:bldP spid="12" grpId="0" animBg="1"/>
      <p:bldP spid="13" grpId="0" animBg="1"/>
      <p:bldP spid="14" grpId="0" animBg="1"/>
      <p:bldP spid="8" grpId="0" animBg="1"/>
      <p:bldP spid="16" grpId="0" animBg="1"/>
      <p:bldP spid="17" grpId="0" animBg="1"/>
      <p:bldP spid="18" grpId="0" animBg="1"/>
      <p:bldP spid="9" grpId="0" animBg="1"/>
      <p:bldP spid="20" grpId="0" animBg="1"/>
      <p:bldP spid="15" grpId="0" animBg="1"/>
      <p:bldP spid="22" grpId="0" animBg="1"/>
      <p:bldP spid="23" grpId="0" animBg="1"/>
      <p:bldP spid="24" grpId="0" animBg="1"/>
      <p:bldP spid="25" grpId="0" animBg="1"/>
      <p:bldP spid="3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que 3"/>
          <p:cNvSpPr/>
          <p:nvPr/>
        </p:nvSpPr>
        <p:spPr>
          <a:xfrm>
            <a:off x="39756" y="240936"/>
            <a:ext cx="12072730" cy="1044336"/>
          </a:xfrm>
          <a:prstGeom prst="plaqu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solidFill>
                  <a:schemeClr val="accent2">
                    <a:lumMod val="50000"/>
                  </a:schemeClr>
                </a:solidFill>
              </a:rPr>
              <a:t>Spark Architecture</a:t>
            </a:r>
          </a:p>
        </p:txBody>
      </p:sp>
      <p:pic>
        <p:nvPicPr>
          <p:cNvPr id="47108" name="Picture 4" descr="Apache Spark - Wikipedia">
            <a:extLst>
              <a:ext uri="{FF2B5EF4-FFF2-40B4-BE49-F238E27FC236}">
                <a16:creationId xmlns:a16="http://schemas.microsoft.com/office/drawing/2014/main" id="{0E5A94C9-405F-4375-80A3-7D7CEDD5A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4416" y="273323"/>
            <a:ext cx="1850265" cy="86685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op Pain Points of Big Data Analytics – Big Data Path">
            <a:extLst>
              <a:ext uri="{FF2B5EF4-FFF2-40B4-BE49-F238E27FC236}">
                <a16:creationId xmlns:a16="http://schemas.microsoft.com/office/drawing/2014/main" id="{E4F5B4A9-D028-458A-9EE3-1BBC40D74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35" y="273323"/>
            <a:ext cx="1850265" cy="97219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08971F90-0B3D-4B9D-AD6C-D921860657B9}"/>
              </a:ext>
            </a:extLst>
          </p:cNvPr>
          <p:cNvPicPr>
            <a:picLocks noChangeAspect="1"/>
          </p:cNvPicPr>
          <p:nvPr/>
        </p:nvPicPr>
        <p:blipFill>
          <a:blip r:embed="rId4"/>
          <a:stretch>
            <a:fillRect/>
          </a:stretch>
        </p:blipFill>
        <p:spPr>
          <a:xfrm>
            <a:off x="283335" y="1406036"/>
            <a:ext cx="11829151" cy="5082631"/>
          </a:xfrm>
          <a:prstGeom prst="rect">
            <a:avLst/>
          </a:prstGeom>
        </p:spPr>
      </p:pic>
      <p:sp>
        <p:nvSpPr>
          <p:cNvPr id="5" name="Rectangle 4">
            <a:extLst>
              <a:ext uri="{FF2B5EF4-FFF2-40B4-BE49-F238E27FC236}">
                <a16:creationId xmlns:a16="http://schemas.microsoft.com/office/drawing/2014/main" id="{D8F08299-BB35-4847-949B-7655C8EFC7D9}"/>
              </a:ext>
            </a:extLst>
          </p:cNvPr>
          <p:cNvSpPr/>
          <p:nvPr/>
        </p:nvSpPr>
        <p:spPr>
          <a:xfrm>
            <a:off x="8828259" y="6488668"/>
            <a:ext cx="3363741" cy="369332"/>
          </a:xfrm>
          <a:prstGeom prst="rect">
            <a:avLst/>
          </a:prstGeom>
        </p:spPr>
        <p:txBody>
          <a:bodyPr wrap="none">
            <a:spAutoFit/>
          </a:bodyPr>
          <a:lstStyle/>
          <a:p>
            <a:r>
              <a:rPr lang="en-US" dirty="0">
                <a:solidFill>
                  <a:srgbClr val="990000"/>
                </a:solidFill>
                <a:hlinkClick r:id="rId5">
                  <a:extLst>
                    <a:ext uri="{A12FA001-AC4F-418D-AE19-62706E023703}">
                      <ahyp:hlinkClr xmlns:ahyp="http://schemas.microsoft.com/office/drawing/2018/hyperlinkcolor" val="tx"/>
                    </a:ext>
                  </a:extLst>
                </a:hlinkClick>
              </a:rPr>
              <a:t>Source: https://spark.apache.org/</a:t>
            </a:r>
            <a:endParaRPr lang="en-US" dirty="0">
              <a:solidFill>
                <a:srgbClr val="990000"/>
              </a:solidFill>
            </a:endParaRPr>
          </a:p>
        </p:txBody>
      </p:sp>
    </p:spTree>
    <p:extLst>
      <p:ext uri="{BB962C8B-B14F-4D97-AF65-F5344CB8AC3E}">
        <p14:creationId xmlns:p14="http://schemas.microsoft.com/office/powerpoint/2010/main" val="387877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que 3"/>
          <p:cNvSpPr/>
          <p:nvPr/>
        </p:nvSpPr>
        <p:spPr>
          <a:xfrm>
            <a:off x="39756" y="240936"/>
            <a:ext cx="12072730" cy="1044336"/>
          </a:xfrm>
          <a:prstGeom prst="plaqu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solidFill>
                  <a:schemeClr val="accent2">
                    <a:lumMod val="50000"/>
                  </a:schemeClr>
                </a:solidFill>
              </a:rPr>
              <a:t>Spark Modes</a:t>
            </a:r>
          </a:p>
        </p:txBody>
      </p:sp>
      <p:pic>
        <p:nvPicPr>
          <p:cNvPr id="47108" name="Picture 4" descr="Apache Spark - Wikipedia">
            <a:extLst>
              <a:ext uri="{FF2B5EF4-FFF2-40B4-BE49-F238E27FC236}">
                <a16:creationId xmlns:a16="http://schemas.microsoft.com/office/drawing/2014/main" id="{0E5A94C9-405F-4375-80A3-7D7CEDD5A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4416" y="273323"/>
            <a:ext cx="1850265" cy="86685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op Pain Points of Big Data Analytics – Big Data Path">
            <a:extLst>
              <a:ext uri="{FF2B5EF4-FFF2-40B4-BE49-F238E27FC236}">
                <a16:creationId xmlns:a16="http://schemas.microsoft.com/office/drawing/2014/main" id="{E4F5B4A9-D028-458A-9EE3-1BBC40D74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35" y="273323"/>
            <a:ext cx="1850265" cy="97219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3D15F2F-2974-443B-863C-477F07675F0E}"/>
              </a:ext>
            </a:extLst>
          </p:cNvPr>
          <p:cNvSpPr/>
          <p:nvPr/>
        </p:nvSpPr>
        <p:spPr>
          <a:xfrm>
            <a:off x="1119808" y="3429000"/>
            <a:ext cx="2941982" cy="1529862"/>
          </a:xfrm>
          <a:prstGeom prst="rect">
            <a:avLst/>
          </a:prstGeom>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500" dirty="0">
                <a:ln w="0"/>
                <a:solidFill>
                  <a:srgbClr val="002060"/>
                </a:solidFill>
                <a:effectLst>
                  <a:outerShdw blurRad="38100" dist="25400" dir="5400000" algn="ctr" rotWithShape="0">
                    <a:srgbClr val="6E747A">
                      <a:alpha val="43000"/>
                    </a:srgbClr>
                  </a:outerShdw>
                </a:effectLst>
                <a:latin typeface="Arial Rounded MT Bold" panose="020F0704030504030204" pitchFamily="34" charset="0"/>
              </a:rPr>
              <a:t>Spark Modes</a:t>
            </a:r>
          </a:p>
        </p:txBody>
      </p:sp>
      <p:sp>
        <p:nvSpPr>
          <p:cNvPr id="8" name="Rectangle: Rounded Corners 7">
            <a:extLst>
              <a:ext uri="{FF2B5EF4-FFF2-40B4-BE49-F238E27FC236}">
                <a16:creationId xmlns:a16="http://schemas.microsoft.com/office/drawing/2014/main" id="{12E2BADB-B189-45BE-964C-040F6EFF0178}"/>
              </a:ext>
            </a:extLst>
          </p:cNvPr>
          <p:cNvSpPr/>
          <p:nvPr/>
        </p:nvSpPr>
        <p:spPr>
          <a:xfrm>
            <a:off x="6951784" y="2060210"/>
            <a:ext cx="3770243" cy="95415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Batch Mode</a:t>
            </a:r>
            <a:endParaRPr lang="en-US" dirty="0"/>
          </a:p>
        </p:txBody>
      </p:sp>
      <p:sp>
        <p:nvSpPr>
          <p:cNvPr id="9" name="Rectangle: Rounded Corners 8">
            <a:extLst>
              <a:ext uri="{FF2B5EF4-FFF2-40B4-BE49-F238E27FC236}">
                <a16:creationId xmlns:a16="http://schemas.microsoft.com/office/drawing/2014/main" id="{CF1026E6-128C-445F-BA5E-BBEE13460B9A}"/>
              </a:ext>
            </a:extLst>
          </p:cNvPr>
          <p:cNvSpPr/>
          <p:nvPr/>
        </p:nvSpPr>
        <p:spPr>
          <a:xfrm>
            <a:off x="7020058" y="5360616"/>
            <a:ext cx="3770243" cy="95415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Streaming Mode</a:t>
            </a:r>
          </a:p>
        </p:txBody>
      </p:sp>
      <p:sp>
        <p:nvSpPr>
          <p:cNvPr id="10" name="Rectangle: Rounded Corners 9">
            <a:extLst>
              <a:ext uri="{FF2B5EF4-FFF2-40B4-BE49-F238E27FC236}">
                <a16:creationId xmlns:a16="http://schemas.microsoft.com/office/drawing/2014/main" id="{6A2FE65F-1B29-44A4-A4F4-534484C5878E}"/>
              </a:ext>
            </a:extLst>
          </p:cNvPr>
          <p:cNvSpPr/>
          <p:nvPr/>
        </p:nvSpPr>
        <p:spPr>
          <a:xfrm>
            <a:off x="6951785" y="3710413"/>
            <a:ext cx="3770243" cy="95415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Interactive Mode</a:t>
            </a:r>
          </a:p>
        </p:txBody>
      </p:sp>
      <p:cxnSp>
        <p:nvCxnSpPr>
          <p:cNvPr id="12" name="Straight Arrow Connector 11">
            <a:extLst>
              <a:ext uri="{FF2B5EF4-FFF2-40B4-BE49-F238E27FC236}">
                <a16:creationId xmlns:a16="http://schemas.microsoft.com/office/drawing/2014/main" id="{81452AD0-DF64-4B20-94EC-1B1DECE91E1C}"/>
              </a:ext>
            </a:extLst>
          </p:cNvPr>
          <p:cNvCxnSpPr>
            <a:cxnSpLocks/>
          </p:cNvCxnSpPr>
          <p:nvPr/>
        </p:nvCxnSpPr>
        <p:spPr>
          <a:xfrm flipV="1">
            <a:off x="4061790" y="2919046"/>
            <a:ext cx="2941982" cy="778117"/>
          </a:xfrm>
          <a:prstGeom prst="straightConnector1">
            <a:avLst/>
          </a:prstGeom>
          <a:ln>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C1FB8098-F6B9-4CB6-94D0-964FF5FA3CFE}"/>
              </a:ext>
            </a:extLst>
          </p:cNvPr>
          <p:cNvCxnSpPr>
            <a:cxnSpLocks/>
          </p:cNvCxnSpPr>
          <p:nvPr/>
        </p:nvCxnSpPr>
        <p:spPr>
          <a:xfrm flipV="1">
            <a:off x="4061790" y="4236525"/>
            <a:ext cx="288999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7C2B1B13-592C-4C63-8B04-05613F10D6E7}"/>
              </a:ext>
            </a:extLst>
          </p:cNvPr>
          <p:cNvCxnSpPr>
            <a:cxnSpLocks/>
          </p:cNvCxnSpPr>
          <p:nvPr/>
        </p:nvCxnSpPr>
        <p:spPr>
          <a:xfrm>
            <a:off x="4061790" y="4664570"/>
            <a:ext cx="2958268" cy="786661"/>
          </a:xfrm>
          <a:prstGeom prst="straightConnector1">
            <a:avLst/>
          </a:prstGeom>
          <a:ln>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90462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4C0C8E-DAFB-4EE5-ADC3-EBD61D5AE618}"/>
              </a:ext>
            </a:extLst>
          </p:cNvPr>
          <p:cNvPicPr>
            <a:picLocks noChangeAspect="1"/>
          </p:cNvPicPr>
          <p:nvPr/>
        </p:nvPicPr>
        <p:blipFill>
          <a:blip r:embed="rId2"/>
          <a:stretch>
            <a:fillRect/>
          </a:stretch>
        </p:blipFill>
        <p:spPr>
          <a:xfrm>
            <a:off x="986971" y="1654629"/>
            <a:ext cx="10363200" cy="4657269"/>
          </a:xfrm>
          <a:prstGeom prst="rect">
            <a:avLst/>
          </a:prstGeom>
        </p:spPr>
      </p:pic>
      <p:sp>
        <p:nvSpPr>
          <p:cNvPr id="5" name="Plaque 4">
            <a:extLst>
              <a:ext uri="{FF2B5EF4-FFF2-40B4-BE49-F238E27FC236}">
                <a16:creationId xmlns:a16="http://schemas.microsoft.com/office/drawing/2014/main" id="{E953A147-886B-4686-96A4-C990850B4901}"/>
              </a:ext>
            </a:extLst>
          </p:cNvPr>
          <p:cNvSpPr/>
          <p:nvPr/>
        </p:nvSpPr>
        <p:spPr>
          <a:xfrm>
            <a:off x="39756" y="240936"/>
            <a:ext cx="12072730" cy="1044336"/>
          </a:xfrm>
          <a:prstGeom prst="plaqu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solidFill>
                  <a:schemeClr val="accent2">
                    <a:lumMod val="50000"/>
                  </a:schemeClr>
                </a:solidFill>
              </a:rPr>
              <a:t>Spark Modes</a:t>
            </a:r>
          </a:p>
        </p:txBody>
      </p:sp>
      <p:pic>
        <p:nvPicPr>
          <p:cNvPr id="6" name="Picture 4" descr="Apache Spark - Wikipedia">
            <a:extLst>
              <a:ext uri="{FF2B5EF4-FFF2-40B4-BE49-F238E27FC236}">
                <a16:creationId xmlns:a16="http://schemas.microsoft.com/office/drawing/2014/main" id="{DF62B0D6-E8E4-4F8A-B8DC-C51D58EFD9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4416" y="273323"/>
            <a:ext cx="1850265" cy="8668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Top Pain Points of Big Data Analytics – Big Data Path">
            <a:extLst>
              <a:ext uri="{FF2B5EF4-FFF2-40B4-BE49-F238E27FC236}">
                <a16:creationId xmlns:a16="http://schemas.microsoft.com/office/drawing/2014/main" id="{4BB91C07-D2E0-4EA4-9AA4-093DE1E47E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335" y="273323"/>
            <a:ext cx="1850265" cy="972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862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BB7765-361D-4B63-B90F-764C37BC37E7}"/>
              </a:ext>
            </a:extLst>
          </p:cNvPr>
          <p:cNvSpPr/>
          <p:nvPr/>
        </p:nvSpPr>
        <p:spPr>
          <a:xfrm>
            <a:off x="4519500" y="2853568"/>
            <a:ext cx="2941982" cy="967408"/>
          </a:xfrm>
          <a:prstGeom prst="rect">
            <a:avLst/>
          </a:prstGeom>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ln w="0"/>
                <a:solidFill>
                  <a:srgbClr val="002060"/>
                </a:solidFill>
                <a:effectLst>
                  <a:outerShdw blurRad="38100" dist="25400" dir="5400000" algn="ctr" rotWithShape="0">
                    <a:srgbClr val="6E747A">
                      <a:alpha val="43000"/>
                    </a:srgbClr>
                  </a:outerShdw>
                </a:effectLst>
                <a:latin typeface="Arial Rounded MT Bold" panose="020F0704030504030204" pitchFamily="34" charset="0"/>
              </a:rPr>
              <a:t>Concepts</a:t>
            </a:r>
          </a:p>
        </p:txBody>
      </p:sp>
      <p:sp>
        <p:nvSpPr>
          <p:cNvPr id="7" name="Rectangle: Rounded Corners 6">
            <a:extLst>
              <a:ext uri="{FF2B5EF4-FFF2-40B4-BE49-F238E27FC236}">
                <a16:creationId xmlns:a16="http://schemas.microsoft.com/office/drawing/2014/main" id="{61ED9FCC-BA5B-4171-B5F5-7688AFAC1612}"/>
              </a:ext>
            </a:extLst>
          </p:cNvPr>
          <p:cNvSpPr/>
          <p:nvPr/>
        </p:nvSpPr>
        <p:spPr>
          <a:xfrm>
            <a:off x="1230923" y="1165700"/>
            <a:ext cx="2838003" cy="95415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SparkContext</a:t>
            </a:r>
          </a:p>
        </p:txBody>
      </p:sp>
      <p:sp>
        <p:nvSpPr>
          <p:cNvPr id="8" name="Rectangle: Rounded Corners 7">
            <a:extLst>
              <a:ext uri="{FF2B5EF4-FFF2-40B4-BE49-F238E27FC236}">
                <a16:creationId xmlns:a16="http://schemas.microsoft.com/office/drawing/2014/main" id="{CF40D9BC-5E76-4C23-A552-75031CDFCA15}"/>
              </a:ext>
            </a:extLst>
          </p:cNvPr>
          <p:cNvSpPr/>
          <p:nvPr/>
        </p:nvSpPr>
        <p:spPr>
          <a:xfrm>
            <a:off x="4145333" y="4765104"/>
            <a:ext cx="2798247" cy="95415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RDD</a:t>
            </a:r>
          </a:p>
        </p:txBody>
      </p:sp>
      <p:sp>
        <p:nvSpPr>
          <p:cNvPr id="9" name="Rectangle: Rounded Corners 8">
            <a:extLst>
              <a:ext uri="{FF2B5EF4-FFF2-40B4-BE49-F238E27FC236}">
                <a16:creationId xmlns:a16="http://schemas.microsoft.com/office/drawing/2014/main" id="{1B852CF8-08F2-40ED-A944-2E59E635C2B7}"/>
              </a:ext>
            </a:extLst>
          </p:cNvPr>
          <p:cNvSpPr/>
          <p:nvPr/>
        </p:nvSpPr>
        <p:spPr>
          <a:xfrm>
            <a:off x="7912057" y="1167230"/>
            <a:ext cx="2838003" cy="95415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Data Frame</a:t>
            </a:r>
          </a:p>
        </p:txBody>
      </p:sp>
      <p:cxnSp>
        <p:nvCxnSpPr>
          <p:cNvPr id="17" name="Straight Arrow Connector 16">
            <a:extLst>
              <a:ext uri="{FF2B5EF4-FFF2-40B4-BE49-F238E27FC236}">
                <a16:creationId xmlns:a16="http://schemas.microsoft.com/office/drawing/2014/main" id="{6CA09F62-A283-4F4B-9C92-8395312F07C3}"/>
              </a:ext>
            </a:extLst>
          </p:cNvPr>
          <p:cNvCxnSpPr/>
          <p:nvPr/>
        </p:nvCxnSpPr>
        <p:spPr>
          <a:xfrm flipH="1" flipV="1">
            <a:off x="4042422" y="2081629"/>
            <a:ext cx="477078" cy="752056"/>
          </a:xfrm>
          <a:prstGeom prst="straightConnector1">
            <a:avLst/>
          </a:prstGeom>
          <a:ln>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7B44A3C9-55C6-458B-9A23-083FB53E8EE3}"/>
              </a:ext>
            </a:extLst>
          </p:cNvPr>
          <p:cNvCxnSpPr/>
          <p:nvPr/>
        </p:nvCxnSpPr>
        <p:spPr>
          <a:xfrm flipV="1">
            <a:off x="7448232" y="2091571"/>
            <a:ext cx="490329" cy="7421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36B21895-6630-411D-9072-2E18A2C12CE3}"/>
              </a:ext>
            </a:extLst>
          </p:cNvPr>
          <p:cNvCxnSpPr>
            <a:cxnSpLocks/>
          </p:cNvCxnSpPr>
          <p:nvPr/>
        </p:nvCxnSpPr>
        <p:spPr>
          <a:xfrm flipH="1">
            <a:off x="5544457" y="3826345"/>
            <a:ext cx="1" cy="896241"/>
          </a:xfrm>
          <a:prstGeom prst="straightConnector1">
            <a:avLst/>
          </a:prstGeom>
          <a:ln>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1" name="Plaque 10">
            <a:extLst>
              <a:ext uri="{FF2B5EF4-FFF2-40B4-BE49-F238E27FC236}">
                <a16:creationId xmlns:a16="http://schemas.microsoft.com/office/drawing/2014/main" id="{4ABF4440-CE41-4945-8345-8CE65728D50E}"/>
              </a:ext>
            </a:extLst>
          </p:cNvPr>
          <p:cNvSpPr/>
          <p:nvPr/>
        </p:nvSpPr>
        <p:spPr>
          <a:xfrm>
            <a:off x="59635" y="87844"/>
            <a:ext cx="12072730" cy="807508"/>
          </a:xfrm>
          <a:prstGeom prst="plaqu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solidFill>
                  <a:srgbClr val="990000"/>
                </a:solidFill>
              </a:rPr>
              <a:t>Major Concepts in Apache Spark</a:t>
            </a:r>
          </a:p>
        </p:txBody>
      </p:sp>
      <p:pic>
        <p:nvPicPr>
          <p:cNvPr id="12" name="Picture 4" descr="Apache Spark - Wikipedia">
            <a:extLst>
              <a:ext uri="{FF2B5EF4-FFF2-40B4-BE49-F238E27FC236}">
                <a16:creationId xmlns:a16="http://schemas.microsoft.com/office/drawing/2014/main" id="{37C6E5B2-0653-4A98-9BBD-01C61884BC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4295" y="120231"/>
            <a:ext cx="1850265" cy="67027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Top Pain Points of Big Data Analytics – Big Data Path">
            <a:extLst>
              <a:ext uri="{FF2B5EF4-FFF2-40B4-BE49-F238E27FC236}">
                <a16:creationId xmlns:a16="http://schemas.microsoft.com/office/drawing/2014/main" id="{AD830EDA-8639-4547-A961-A215DE9F4B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4" y="120231"/>
            <a:ext cx="1850265" cy="7517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FB10255-74C2-4A7A-AFB7-B80E98D371EE}"/>
              </a:ext>
            </a:extLst>
          </p:cNvPr>
          <p:cNvSpPr/>
          <p:nvPr/>
        </p:nvSpPr>
        <p:spPr>
          <a:xfrm>
            <a:off x="2921035" y="6255063"/>
            <a:ext cx="2623421" cy="542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base"/>
            <a:r>
              <a:rPr lang="en-US" sz="2800" b="1" dirty="0"/>
              <a:t>Transformations</a:t>
            </a:r>
          </a:p>
        </p:txBody>
      </p:sp>
      <p:sp>
        <p:nvSpPr>
          <p:cNvPr id="15" name="Rectangle 14">
            <a:extLst>
              <a:ext uri="{FF2B5EF4-FFF2-40B4-BE49-F238E27FC236}">
                <a16:creationId xmlns:a16="http://schemas.microsoft.com/office/drawing/2014/main" id="{EB80324B-5EB6-4BD7-9248-7EE774380654}"/>
              </a:ext>
            </a:extLst>
          </p:cNvPr>
          <p:cNvSpPr/>
          <p:nvPr/>
        </p:nvSpPr>
        <p:spPr>
          <a:xfrm>
            <a:off x="6554679" y="6255063"/>
            <a:ext cx="2533254" cy="542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sz="2800" b="1" dirty="0"/>
              <a:t>Actions</a:t>
            </a:r>
          </a:p>
        </p:txBody>
      </p:sp>
      <p:cxnSp>
        <p:nvCxnSpPr>
          <p:cNvPr id="5" name="Straight Arrow Connector 4">
            <a:extLst>
              <a:ext uri="{FF2B5EF4-FFF2-40B4-BE49-F238E27FC236}">
                <a16:creationId xmlns:a16="http://schemas.microsoft.com/office/drawing/2014/main" id="{0EF6D40B-3F2A-44D8-8EE0-915A27CC3317}"/>
              </a:ext>
            </a:extLst>
          </p:cNvPr>
          <p:cNvCxnSpPr/>
          <p:nvPr/>
        </p:nvCxnSpPr>
        <p:spPr>
          <a:xfrm flipH="1">
            <a:off x="4069360" y="5719261"/>
            <a:ext cx="823192" cy="535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6A76319-AFBD-4BAD-8AF6-3FDFA364B36B}"/>
              </a:ext>
            </a:extLst>
          </p:cNvPr>
          <p:cNvCxnSpPr>
            <a:cxnSpLocks/>
          </p:cNvCxnSpPr>
          <p:nvPr/>
        </p:nvCxnSpPr>
        <p:spPr>
          <a:xfrm>
            <a:off x="6350531" y="5719261"/>
            <a:ext cx="910083" cy="535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DC35B679-88EF-4D27-BAA3-2A060E325CBD}"/>
              </a:ext>
            </a:extLst>
          </p:cNvPr>
          <p:cNvSpPr/>
          <p:nvPr/>
        </p:nvSpPr>
        <p:spPr>
          <a:xfrm>
            <a:off x="8389179" y="2612463"/>
            <a:ext cx="2838003" cy="1031205"/>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Shared Variables</a:t>
            </a:r>
          </a:p>
        </p:txBody>
      </p:sp>
      <p:sp>
        <p:nvSpPr>
          <p:cNvPr id="18" name="Rectangle 17">
            <a:extLst>
              <a:ext uri="{FF2B5EF4-FFF2-40B4-BE49-F238E27FC236}">
                <a16:creationId xmlns:a16="http://schemas.microsoft.com/office/drawing/2014/main" id="{B4934DD9-F05D-4AB2-A24F-19C75824E802}"/>
              </a:ext>
            </a:extLst>
          </p:cNvPr>
          <p:cNvSpPr/>
          <p:nvPr/>
        </p:nvSpPr>
        <p:spPr>
          <a:xfrm>
            <a:off x="7116417" y="4211792"/>
            <a:ext cx="1760501" cy="542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sz="2800" b="1" dirty="0">
                <a:solidFill>
                  <a:schemeClr val="bg1">
                    <a:lumMod val="95000"/>
                  </a:schemeClr>
                </a:solidFill>
              </a:rPr>
              <a:t>Broadcast</a:t>
            </a:r>
            <a:endParaRPr lang="en-US" b="1" dirty="0">
              <a:solidFill>
                <a:schemeClr val="bg1">
                  <a:lumMod val="95000"/>
                </a:schemeClr>
              </a:solidFill>
            </a:endParaRPr>
          </a:p>
        </p:txBody>
      </p:sp>
      <p:sp>
        <p:nvSpPr>
          <p:cNvPr id="20" name="Rectangle 19">
            <a:extLst>
              <a:ext uri="{FF2B5EF4-FFF2-40B4-BE49-F238E27FC236}">
                <a16:creationId xmlns:a16="http://schemas.microsoft.com/office/drawing/2014/main" id="{0820FA8D-D5D3-4475-826B-8F5F4F6EB249}"/>
              </a:ext>
            </a:extLst>
          </p:cNvPr>
          <p:cNvSpPr/>
          <p:nvPr/>
        </p:nvSpPr>
        <p:spPr>
          <a:xfrm>
            <a:off x="9924295" y="4245537"/>
            <a:ext cx="2250982" cy="542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en-US" sz="2800" b="1" dirty="0"/>
              <a:t>Accumulators</a:t>
            </a:r>
          </a:p>
        </p:txBody>
      </p:sp>
      <p:cxnSp>
        <p:nvCxnSpPr>
          <p:cNvPr id="22" name="Straight Arrow Connector 21">
            <a:extLst>
              <a:ext uri="{FF2B5EF4-FFF2-40B4-BE49-F238E27FC236}">
                <a16:creationId xmlns:a16="http://schemas.microsoft.com/office/drawing/2014/main" id="{44CEB351-3669-4F42-B047-44D036D03AAD}"/>
              </a:ext>
            </a:extLst>
          </p:cNvPr>
          <p:cNvCxnSpPr/>
          <p:nvPr/>
        </p:nvCxnSpPr>
        <p:spPr>
          <a:xfrm flipH="1">
            <a:off x="8264741" y="3675990"/>
            <a:ext cx="823192" cy="535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6AEAA4E-3E95-4382-8E26-7337F1CCF8C7}"/>
              </a:ext>
            </a:extLst>
          </p:cNvPr>
          <p:cNvCxnSpPr>
            <a:cxnSpLocks/>
          </p:cNvCxnSpPr>
          <p:nvPr/>
        </p:nvCxnSpPr>
        <p:spPr>
          <a:xfrm>
            <a:off x="10545912" y="3675990"/>
            <a:ext cx="910083" cy="5358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FA0121F-7F5C-47AE-8EF0-9F8CEA6D68AB}"/>
              </a:ext>
            </a:extLst>
          </p:cNvPr>
          <p:cNvCxnSpPr>
            <a:stCxn id="4" idx="3"/>
          </p:cNvCxnSpPr>
          <p:nvPr/>
        </p:nvCxnSpPr>
        <p:spPr>
          <a:xfrm flipV="1">
            <a:off x="7461482" y="3323771"/>
            <a:ext cx="927697" cy="135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DB24EA0A-8DD5-46F5-86ED-BDD96CA6544F}"/>
              </a:ext>
            </a:extLst>
          </p:cNvPr>
          <p:cNvSpPr/>
          <p:nvPr/>
        </p:nvSpPr>
        <p:spPr>
          <a:xfrm>
            <a:off x="629620" y="2831812"/>
            <a:ext cx="2798247" cy="1112079"/>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Lazy Evaluation</a:t>
            </a:r>
          </a:p>
        </p:txBody>
      </p:sp>
      <p:cxnSp>
        <p:nvCxnSpPr>
          <p:cNvPr id="30" name="Straight Arrow Connector 29">
            <a:extLst>
              <a:ext uri="{FF2B5EF4-FFF2-40B4-BE49-F238E27FC236}">
                <a16:creationId xmlns:a16="http://schemas.microsoft.com/office/drawing/2014/main" id="{545097C3-10B3-4D48-9193-7C8974F76F2B}"/>
              </a:ext>
            </a:extLst>
          </p:cNvPr>
          <p:cNvCxnSpPr>
            <a:stCxn id="4" idx="1"/>
          </p:cNvCxnSpPr>
          <p:nvPr/>
        </p:nvCxnSpPr>
        <p:spPr>
          <a:xfrm flipH="1">
            <a:off x="3416344" y="3337272"/>
            <a:ext cx="11031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80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additive="base">
                                        <p:cTn id="71" dur="500" fill="hold"/>
                                        <p:tgtEl>
                                          <p:spTgt spid="18"/>
                                        </p:tgtEl>
                                        <p:attrNameLst>
                                          <p:attrName>ppt_x</p:attrName>
                                        </p:attrNameLst>
                                      </p:cBhvr>
                                      <p:tavLst>
                                        <p:tav tm="0">
                                          <p:val>
                                            <p:strVal val="#ppt_x"/>
                                          </p:val>
                                        </p:tav>
                                        <p:tav tm="100000">
                                          <p:val>
                                            <p:strVal val="#ppt_x"/>
                                          </p:val>
                                        </p:tav>
                                      </p:tavLst>
                                    </p:anim>
                                    <p:anim calcmode="lin" valueType="num">
                                      <p:cBhvr additive="base">
                                        <p:cTn id="7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3"/>
                                        </p:tgtEl>
                                        <p:attrNameLst>
                                          <p:attrName>style.visibility</p:attrName>
                                        </p:attrNameLst>
                                      </p:cBhvr>
                                      <p:to>
                                        <p:strVal val="visible"/>
                                      </p:to>
                                    </p:set>
                                    <p:anim calcmode="lin" valueType="num">
                                      <p:cBhvr additive="base">
                                        <p:cTn id="77" dur="500" fill="hold"/>
                                        <p:tgtEl>
                                          <p:spTgt spid="23"/>
                                        </p:tgtEl>
                                        <p:attrNameLst>
                                          <p:attrName>ppt_x</p:attrName>
                                        </p:attrNameLst>
                                      </p:cBhvr>
                                      <p:tavLst>
                                        <p:tav tm="0">
                                          <p:val>
                                            <p:strVal val="#ppt_x"/>
                                          </p:val>
                                        </p:tav>
                                        <p:tav tm="100000">
                                          <p:val>
                                            <p:strVal val="#ppt_x"/>
                                          </p:val>
                                        </p:tav>
                                      </p:tavLst>
                                    </p:anim>
                                    <p:anim calcmode="lin" valueType="num">
                                      <p:cBhvr additive="base">
                                        <p:cTn id="78" dur="500" fill="hold"/>
                                        <p:tgtEl>
                                          <p:spTgt spid="23"/>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additive="base">
                                        <p:cTn id="81" dur="500" fill="hold"/>
                                        <p:tgtEl>
                                          <p:spTgt spid="20"/>
                                        </p:tgtEl>
                                        <p:attrNameLst>
                                          <p:attrName>ppt_x</p:attrName>
                                        </p:attrNameLst>
                                      </p:cBhvr>
                                      <p:tavLst>
                                        <p:tav tm="0">
                                          <p:val>
                                            <p:strVal val="#ppt_x"/>
                                          </p:val>
                                        </p:tav>
                                        <p:tav tm="100000">
                                          <p:val>
                                            <p:strVal val="#ppt_x"/>
                                          </p:val>
                                        </p:tav>
                                      </p:tavLst>
                                    </p:anim>
                                    <p:anim calcmode="lin" valueType="num">
                                      <p:cBhvr additive="base">
                                        <p:cTn id="8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30"/>
                                        </p:tgtEl>
                                        <p:attrNameLst>
                                          <p:attrName>style.visibility</p:attrName>
                                        </p:attrNameLst>
                                      </p:cBhvr>
                                      <p:to>
                                        <p:strVal val="visible"/>
                                      </p:to>
                                    </p:set>
                                    <p:anim calcmode="lin" valueType="num">
                                      <p:cBhvr additive="base">
                                        <p:cTn id="87" dur="500" fill="hold"/>
                                        <p:tgtEl>
                                          <p:spTgt spid="30"/>
                                        </p:tgtEl>
                                        <p:attrNameLst>
                                          <p:attrName>ppt_x</p:attrName>
                                        </p:attrNameLst>
                                      </p:cBhvr>
                                      <p:tavLst>
                                        <p:tav tm="0">
                                          <p:val>
                                            <p:strVal val="#ppt_x"/>
                                          </p:val>
                                        </p:tav>
                                        <p:tav tm="100000">
                                          <p:val>
                                            <p:strVal val="#ppt_x"/>
                                          </p:val>
                                        </p:tav>
                                      </p:tavLst>
                                    </p:anim>
                                    <p:anim calcmode="lin" valueType="num">
                                      <p:cBhvr additive="base">
                                        <p:cTn id="88" dur="500" fill="hold"/>
                                        <p:tgtEl>
                                          <p:spTgt spid="30"/>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2" grpId="0" animBg="1"/>
      <p:bldP spid="15" grpId="0" animBg="1"/>
      <p:bldP spid="16" grpId="0" animBg="1"/>
      <p:bldP spid="18" grpId="0" animBg="1"/>
      <p:bldP spid="20"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99413-7002-47BD-96C5-FE2038AF0FED}"/>
              </a:ext>
            </a:extLst>
          </p:cNvPr>
          <p:cNvSpPr>
            <a:spLocks noGrp="1"/>
          </p:cNvSpPr>
          <p:nvPr>
            <p:ph type="title"/>
          </p:nvPr>
        </p:nvSpPr>
        <p:spPr/>
        <p:txBody>
          <a:bodyPr/>
          <a:lstStyle/>
          <a:p>
            <a:r>
              <a:rPr lang="en-IN" dirty="0"/>
              <a:t>What is Scala? </a:t>
            </a:r>
          </a:p>
        </p:txBody>
      </p:sp>
      <p:sp>
        <p:nvSpPr>
          <p:cNvPr id="3" name="Content Placeholder 2">
            <a:extLst>
              <a:ext uri="{FF2B5EF4-FFF2-40B4-BE49-F238E27FC236}">
                <a16:creationId xmlns:a16="http://schemas.microsoft.com/office/drawing/2014/main" id="{98BC3DC0-285B-4ECE-A78A-BF3A284E67DA}"/>
              </a:ext>
            </a:extLst>
          </p:cNvPr>
          <p:cNvSpPr>
            <a:spLocks noGrp="1"/>
          </p:cNvSpPr>
          <p:nvPr>
            <p:ph idx="1"/>
          </p:nvPr>
        </p:nvSpPr>
        <p:spPr/>
        <p:txBody>
          <a:bodyPr/>
          <a:lstStyle/>
          <a:p>
            <a:r>
              <a:rPr lang="en-US" dirty="0"/>
              <a:t>Scala is compiled into Java Byte Code which is executed by the Java Virtual Machine (JVM). This means that Scala and Java have a common runtime platform. You can easily move from Java to Scala.</a:t>
            </a:r>
            <a:endParaRPr lang="en-IN" dirty="0"/>
          </a:p>
        </p:txBody>
      </p:sp>
    </p:spTree>
    <p:extLst>
      <p:ext uri="{BB962C8B-B14F-4D97-AF65-F5344CB8AC3E}">
        <p14:creationId xmlns:p14="http://schemas.microsoft.com/office/powerpoint/2010/main" val="592133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FCF565-B41A-42B1-93C0-E0D22F11411D}"/>
              </a:ext>
            </a:extLst>
          </p:cNvPr>
          <p:cNvPicPr>
            <a:picLocks noChangeAspect="1"/>
          </p:cNvPicPr>
          <p:nvPr/>
        </p:nvPicPr>
        <p:blipFill>
          <a:blip r:embed="rId2"/>
          <a:stretch>
            <a:fillRect/>
          </a:stretch>
        </p:blipFill>
        <p:spPr>
          <a:xfrm>
            <a:off x="588617" y="1279298"/>
            <a:ext cx="11014765" cy="4555445"/>
          </a:xfrm>
          <a:prstGeom prst="rect">
            <a:avLst/>
          </a:prstGeom>
        </p:spPr>
      </p:pic>
      <p:sp>
        <p:nvSpPr>
          <p:cNvPr id="6" name="Plaque 5">
            <a:extLst>
              <a:ext uri="{FF2B5EF4-FFF2-40B4-BE49-F238E27FC236}">
                <a16:creationId xmlns:a16="http://schemas.microsoft.com/office/drawing/2014/main" id="{69DD6C35-4F04-46CF-A90A-EB8FDAC3670A}"/>
              </a:ext>
            </a:extLst>
          </p:cNvPr>
          <p:cNvSpPr/>
          <p:nvPr/>
        </p:nvSpPr>
        <p:spPr>
          <a:xfrm>
            <a:off x="59635" y="87844"/>
            <a:ext cx="12072730" cy="807508"/>
          </a:xfrm>
          <a:prstGeom prst="plaqu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solidFill>
                  <a:srgbClr val="990000"/>
                </a:solidFill>
              </a:rPr>
              <a:t>Major Concepts in Apache Spark</a:t>
            </a:r>
          </a:p>
        </p:txBody>
      </p:sp>
      <p:pic>
        <p:nvPicPr>
          <p:cNvPr id="7" name="Picture 4" descr="Apache Spark - Wikipedia">
            <a:extLst>
              <a:ext uri="{FF2B5EF4-FFF2-40B4-BE49-F238E27FC236}">
                <a16:creationId xmlns:a16="http://schemas.microsoft.com/office/drawing/2014/main" id="{0F4B98BE-9201-4F26-A0B0-1123C65801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4295" y="120231"/>
            <a:ext cx="1850265" cy="6702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Top Pain Points of Big Data Analytics – Big Data Path">
            <a:extLst>
              <a:ext uri="{FF2B5EF4-FFF2-40B4-BE49-F238E27FC236}">
                <a16:creationId xmlns:a16="http://schemas.microsoft.com/office/drawing/2014/main" id="{FD871724-8538-4416-8EF3-5CC7855C51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214" y="120231"/>
            <a:ext cx="1850265" cy="7517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2CE9053-518A-4489-8092-1CBF0A3A37E4}"/>
              </a:ext>
            </a:extLst>
          </p:cNvPr>
          <p:cNvSpPr/>
          <p:nvPr/>
        </p:nvSpPr>
        <p:spPr>
          <a:xfrm>
            <a:off x="4419599" y="5976595"/>
            <a:ext cx="3352800" cy="484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Lazy evaluation</a:t>
            </a:r>
          </a:p>
        </p:txBody>
      </p:sp>
    </p:spTree>
    <p:extLst>
      <p:ext uri="{BB962C8B-B14F-4D97-AF65-F5344CB8AC3E}">
        <p14:creationId xmlns:p14="http://schemas.microsoft.com/office/powerpoint/2010/main" val="2724272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336" y="1481072"/>
            <a:ext cx="11655381" cy="5376928"/>
          </a:xfrm>
        </p:spPr>
        <p:txBody>
          <a:bodyPr>
            <a:normAutofit fontScale="92500" lnSpcReduction="20000"/>
          </a:bodyPr>
          <a:lstStyle/>
          <a:p>
            <a:pPr algn="just" fontAlgn="base">
              <a:lnSpc>
                <a:spcPct val="150000"/>
              </a:lnSpc>
            </a:pPr>
            <a:r>
              <a:rPr lang="en-US" b="1" dirty="0"/>
              <a:t>RDD</a:t>
            </a:r>
            <a:r>
              <a:rPr lang="en-US" dirty="0"/>
              <a:t> stands for “</a:t>
            </a:r>
            <a:r>
              <a:rPr lang="en-US" b="1" dirty="0"/>
              <a:t>Resilient Distributed Dataset”</a:t>
            </a:r>
          </a:p>
          <a:p>
            <a:pPr algn="just" fontAlgn="base">
              <a:lnSpc>
                <a:spcPct val="150000"/>
              </a:lnSpc>
            </a:pPr>
            <a:r>
              <a:rPr lang="en-US" dirty="0"/>
              <a:t>It is the fundamental data structure of Apache Spark. </a:t>
            </a:r>
          </a:p>
          <a:p>
            <a:pPr algn="just" fontAlgn="base">
              <a:lnSpc>
                <a:spcPct val="150000"/>
              </a:lnSpc>
            </a:pPr>
            <a:r>
              <a:rPr lang="en-US" dirty="0"/>
              <a:t>RDD in Apache Spark is an immutable collection of objects which computes on the different node of the cluster. </a:t>
            </a:r>
          </a:p>
          <a:p>
            <a:pPr lvl="1" algn="just" fontAlgn="base">
              <a:lnSpc>
                <a:spcPct val="150000"/>
              </a:lnSpc>
            </a:pPr>
            <a:r>
              <a:rPr lang="en-US" b="1" dirty="0"/>
              <a:t>Resilient</a:t>
            </a:r>
            <a:r>
              <a:rPr lang="en-US" dirty="0"/>
              <a:t>, i.e. fault-tolerant with the help of RDD lineage graph(</a:t>
            </a:r>
            <a:r>
              <a:rPr lang="en-US" b="1" dirty="0">
                <a:hlinkClick r:id="rId2"/>
              </a:rPr>
              <a:t>DAG</a:t>
            </a:r>
            <a:r>
              <a:rPr lang="en-US" dirty="0"/>
              <a:t>) and so able to recompute missing or damaged partitions due to node failures.</a:t>
            </a:r>
          </a:p>
          <a:p>
            <a:pPr lvl="1" algn="just" fontAlgn="base">
              <a:lnSpc>
                <a:spcPct val="150000"/>
              </a:lnSpc>
            </a:pPr>
            <a:r>
              <a:rPr lang="en-US" b="1" dirty="0"/>
              <a:t>Distributed</a:t>
            </a:r>
            <a:r>
              <a:rPr lang="en-US" dirty="0"/>
              <a:t>,</a:t>
            </a:r>
            <a:r>
              <a:rPr lang="en-US" b="1" dirty="0"/>
              <a:t> </a:t>
            </a:r>
            <a:r>
              <a:rPr lang="en-US" dirty="0"/>
              <a:t>since Data resides on multiple nodes.</a:t>
            </a:r>
          </a:p>
          <a:p>
            <a:pPr lvl="1" algn="just" fontAlgn="base">
              <a:lnSpc>
                <a:spcPct val="150000"/>
              </a:lnSpc>
            </a:pPr>
            <a:r>
              <a:rPr lang="en-US" b="1" dirty="0"/>
              <a:t>Dataset </a:t>
            </a:r>
            <a:r>
              <a:rPr lang="en-US" dirty="0"/>
              <a:t>represents records of the data you work with. The user can load the data set externally which can be either JSON file, CSV file, text file or database via JDBC with no specific data structure.</a:t>
            </a:r>
          </a:p>
          <a:p>
            <a:pPr algn="just">
              <a:lnSpc>
                <a:spcPct val="150000"/>
              </a:lnSpc>
            </a:pPr>
            <a:endParaRPr lang="en-US" dirty="0">
              <a:solidFill>
                <a:srgbClr val="660066"/>
              </a:solidFill>
              <a:latin typeface="Bahnschrift SemiLight" panose="020B0502040204020203" pitchFamily="34" charset="0"/>
            </a:endParaRPr>
          </a:p>
        </p:txBody>
      </p:sp>
      <p:sp>
        <p:nvSpPr>
          <p:cNvPr id="4" name="Plaque 3"/>
          <p:cNvSpPr/>
          <p:nvPr/>
        </p:nvSpPr>
        <p:spPr>
          <a:xfrm>
            <a:off x="39756" y="240936"/>
            <a:ext cx="12072730" cy="1044336"/>
          </a:xfrm>
          <a:prstGeom prst="plaqu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solidFill>
                  <a:schemeClr val="accent2">
                    <a:lumMod val="50000"/>
                  </a:schemeClr>
                </a:solidFill>
              </a:rPr>
              <a:t>RDD Apache Spark</a:t>
            </a:r>
          </a:p>
        </p:txBody>
      </p:sp>
      <p:pic>
        <p:nvPicPr>
          <p:cNvPr id="47108" name="Picture 4" descr="Apache Spark - Wikipedia">
            <a:extLst>
              <a:ext uri="{FF2B5EF4-FFF2-40B4-BE49-F238E27FC236}">
                <a16:creationId xmlns:a16="http://schemas.microsoft.com/office/drawing/2014/main" id="{0E5A94C9-405F-4375-80A3-7D7CEDD5A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4416" y="273323"/>
            <a:ext cx="1850265" cy="86685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op Pain Points of Big Data Analytics – Big Data Path">
            <a:extLst>
              <a:ext uri="{FF2B5EF4-FFF2-40B4-BE49-F238E27FC236}">
                <a16:creationId xmlns:a16="http://schemas.microsoft.com/office/drawing/2014/main" id="{E4F5B4A9-D028-458A-9EE3-1BBC40D749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335" y="273323"/>
            <a:ext cx="1850265" cy="972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809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59D97C-ED7C-47BF-8499-65E401105570}"/>
              </a:ext>
            </a:extLst>
          </p:cNvPr>
          <p:cNvSpPr>
            <a:spLocks noGrp="1"/>
          </p:cNvSpPr>
          <p:nvPr>
            <p:ph idx="1"/>
          </p:nvPr>
        </p:nvSpPr>
        <p:spPr>
          <a:xfrm>
            <a:off x="373743" y="1677761"/>
            <a:ext cx="4662714" cy="627289"/>
          </a:xfrm>
        </p:spPr>
        <p:txBody>
          <a:bodyPr/>
          <a:lstStyle/>
          <a:p>
            <a:pPr marL="0" indent="0">
              <a:buNone/>
            </a:pPr>
            <a:r>
              <a:rPr lang="en-US" dirty="0"/>
              <a:t>Narrow Transformations</a:t>
            </a:r>
          </a:p>
        </p:txBody>
      </p:sp>
      <p:pic>
        <p:nvPicPr>
          <p:cNvPr id="8" name="Picture 7">
            <a:extLst>
              <a:ext uri="{FF2B5EF4-FFF2-40B4-BE49-F238E27FC236}">
                <a16:creationId xmlns:a16="http://schemas.microsoft.com/office/drawing/2014/main" id="{3CF671A2-09A5-4A18-BCAF-FEA8F8CC60D7}"/>
              </a:ext>
            </a:extLst>
          </p:cNvPr>
          <p:cNvPicPr>
            <a:picLocks noChangeAspect="1"/>
          </p:cNvPicPr>
          <p:nvPr/>
        </p:nvPicPr>
        <p:blipFill>
          <a:blip r:embed="rId2"/>
          <a:stretch>
            <a:fillRect/>
          </a:stretch>
        </p:blipFill>
        <p:spPr>
          <a:xfrm>
            <a:off x="639989" y="2294163"/>
            <a:ext cx="3409497" cy="4222751"/>
          </a:xfrm>
          <a:prstGeom prst="rect">
            <a:avLst/>
          </a:prstGeom>
        </p:spPr>
      </p:pic>
      <p:sp>
        <p:nvSpPr>
          <p:cNvPr id="9" name="Plaque 8">
            <a:extLst>
              <a:ext uri="{FF2B5EF4-FFF2-40B4-BE49-F238E27FC236}">
                <a16:creationId xmlns:a16="http://schemas.microsoft.com/office/drawing/2014/main" id="{B081628E-3148-4059-B06C-E8686FCA87E1}"/>
              </a:ext>
            </a:extLst>
          </p:cNvPr>
          <p:cNvSpPr/>
          <p:nvPr/>
        </p:nvSpPr>
        <p:spPr>
          <a:xfrm>
            <a:off x="59635" y="87844"/>
            <a:ext cx="12072730" cy="807508"/>
          </a:xfrm>
          <a:prstGeom prst="plaqu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solidFill>
                  <a:srgbClr val="990000"/>
                </a:solidFill>
              </a:rPr>
              <a:t>Transformations in Apache Spark</a:t>
            </a:r>
          </a:p>
        </p:txBody>
      </p:sp>
      <p:pic>
        <p:nvPicPr>
          <p:cNvPr id="10" name="Picture 4" descr="Apache Spark - Wikipedia">
            <a:extLst>
              <a:ext uri="{FF2B5EF4-FFF2-40B4-BE49-F238E27FC236}">
                <a16:creationId xmlns:a16="http://schemas.microsoft.com/office/drawing/2014/main" id="{5F0BC3C0-58CD-454E-A7BB-EEE809107B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4295" y="120231"/>
            <a:ext cx="1850265" cy="6702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Top Pain Points of Big Data Analytics – Big Data Path">
            <a:extLst>
              <a:ext uri="{FF2B5EF4-FFF2-40B4-BE49-F238E27FC236}">
                <a16:creationId xmlns:a16="http://schemas.microsoft.com/office/drawing/2014/main" id="{F3FBE7C9-B6AB-44A5-81F8-6DBE7368B9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214" y="120231"/>
            <a:ext cx="1850265" cy="751725"/>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9489CAB6-89A5-4BAD-ACE8-33E9613E62C0}"/>
              </a:ext>
            </a:extLst>
          </p:cNvPr>
          <p:cNvSpPr txBox="1">
            <a:spLocks/>
          </p:cNvSpPr>
          <p:nvPr/>
        </p:nvSpPr>
        <p:spPr>
          <a:xfrm>
            <a:off x="8185902" y="895352"/>
            <a:ext cx="4662714" cy="627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Wide Transformations</a:t>
            </a:r>
          </a:p>
        </p:txBody>
      </p:sp>
      <p:pic>
        <p:nvPicPr>
          <p:cNvPr id="13" name="Picture 12">
            <a:extLst>
              <a:ext uri="{FF2B5EF4-FFF2-40B4-BE49-F238E27FC236}">
                <a16:creationId xmlns:a16="http://schemas.microsoft.com/office/drawing/2014/main" id="{D7033059-A0FE-4769-A50A-D3D6DD9469A0}"/>
              </a:ext>
            </a:extLst>
          </p:cNvPr>
          <p:cNvPicPr>
            <a:picLocks noChangeAspect="1"/>
          </p:cNvPicPr>
          <p:nvPr/>
        </p:nvPicPr>
        <p:blipFill>
          <a:blip r:embed="rId5"/>
          <a:stretch>
            <a:fillRect/>
          </a:stretch>
        </p:blipFill>
        <p:spPr>
          <a:xfrm>
            <a:off x="7916335" y="2232234"/>
            <a:ext cx="3858225" cy="4625766"/>
          </a:xfrm>
          <a:prstGeom prst="rect">
            <a:avLst/>
          </a:prstGeom>
        </p:spPr>
      </p:pic>
      <p:pic>
        <p:nvPicPr>
          <p:cNvPr id="14" name="Picture 13">
            <a:extLst>
              <a:ext uri="{FF2B5EF4-FFF2-40B4-BE49-F238E27FC236}">
                <a16:creationId xmlns:a16="http://schemas.microsoft.com/office/drawing/2014/main" id="{821A8B6C-0243-4DF9-9BCC-15C745D73EE0}"/>
              </a:ext>
            </a:extLst>
          </p:cNvPr>
          <p:cNvPicPr>
            <a:picLocks noChangeAspect="1"/>
          </p:cNvPicPr>
          <p:nvPr/>
        </p:nvPicPr>
        <p:blipFill>
          <a:blip r:embed="rId6"/>
          <a:stretch>
            <a:fillRect/>
          </a:stretch>
        </p:blipFill>
        <p:spPr>
          <a:xfrm>
            <a:off x="7916335" y="1364116"/>
            <a:ext cx="3869265" cy="895350"/>
          </a:xfrm>
          <a:prstGeom prst="rect">
            <a:avLst/>
          </a:prstGeom>
        </p:spPr>
      </p:pic>
    </p:spTree>
    <p:extLst>
      <p:ext uri="{BB962C8B-B14F-4D97-AF65-F5344CB8AC3E}">
        <p14:creationId xmlns:p14="http://schemas.microsoft.com/office/powerpoint/2010/main" val="266344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336" y="1481072"/>
            <a:ext cx="11655381" cy="5177307"/>
          </a:xfrm>
        </p:spPr>
        <p:txBody>
          <a:bodyPr>
            <a:normAutofit/>
          </a:bodyPr>
          <a:lstStyle/>
          <a:p>
            <a:pPr algn="just">
              <a:lnSpc>
                <a:spcPct val="150000"/>
              </a:lnSpc>
            </a:pPr>
            <a:r>
              <a:rPr lang="en-US" b="1" dirty="0"/>
              <a:t>Apache Spark</a:t>
            </a:r>
            <a:r>
              <a:rPr lang="en-US" dirty="0"/>
              <a:t> is an open-source cluster-computing framework, built around speed, ease of use, and streaming analytics whereas </a:t>
            </a:r>
            <a:r>
              <a:rPr lang="en-US" b="1" dirty="0"/>
              <a:t>Python</a:t>
            </a:r>
            <a:r>
              <a:rPr lang="en-US" dirty="0"/>
              <a:t> is a general-purpose, high-level programming language. </a:t>
            </a:r>
          </a:p>
          <a:p>
            <a:pPr algn="just">
              <a:lnSpc>
                <a:spcPct val="150000"/>
              </a:lnSpc>
            </a:pPr>
            <a:r>
              <a:rPr lang="en-US" dirty="0"/>
              <a:t>PySpark is a Python API for Spark that lets you harness the simplicity of Python and the power of Apache Spark in order to handle Big Data problems.</a:t>
            </a:r>
          </a:p>
          <a:p>
            <a:pPr algn="just">
              <a:lnSpc>
                <a:spcPct val="150000"/>
              </a:lnSpc>
            </a:pPr>
            <a:r>
              <a:rPr lang="en-US" dirty="0"/>
              <a:t>PySpark provides a wide range of libraries and is majorly used for Machine Learning and Real-Time Streaming Analytics. </a:t>
            </a:r>
            <a:endParaRPr lang="en-US" dirty="0">
              <a:solidFill>
                <a:srgbClr val="660066"/>
              </a:solidFill>
              <a:latin typeface="Bahnschrift SemiLight" panose="020B0502040204020203" pitchFamily="34" charset="0"/>
            </a:endParaRPr>
          </a:p>
        </p:txBody>
      </p:sp>
      <p:sp>
        <p:nvSpPr>
          <p:cNvPr id="4" name="Plaque 3"/>
          <p:cNvSpPr/>
          <p:nvPr/>
        </p:nvSpPr>
        <p:spPr>
          <a:xfrm>
            <a:off x="39756" y="240936"/>
            <a:ext cx="12072730" cy="1044336"/>
          </a:xfrm>
          <a:prstGeom prst="plaqu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solidFill>
                  <a:schemeClr val="accent2">
                    <a:lumMod val="50000"/>
                  </a:schemeClr>
                </a:solidFill>
              </a:rPr>
              <a:t>Introduction to PySpark</a:t>
            </a:r>
          </a:p>
        </p:txBody>
      </p:sp>
      <p:pic>
        <p:nvPicPr>
          <p:cNvPr id="47108" name="Picture 4" descr="Apache Spark - Wikipedia">
            <a:extLst>
              <a:ext uri="{FF2B5EF4-FFF2-40B4-BE49-F238E27FC236}">
                <a16:creationId xmlns:a16="http://schemas.microsoft.com/office/drawing/2014/main" id="{0E5A94C9-405F-4375-80A3-7D7CEDD5A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4416" y="273323"/>
            <a:ext cx="1850265" cy="86685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op Pain Points of Big Data Analytics – Big Data Path">
            <a:extLst>
              <a:ext uri="{FF2B5EF4-FFF2-40B4-BE49-F238E27FC236}">
                <a16:creationId xmlns:a16="http://schemas.microsoft.com/office/drawing/2014/main" id="{E4F5B4A9-D028-458A-9EE3-1BBC40D74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35" y="273323"/>
            <a:ext cx="1850265" cy="972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10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BB7765-361D-4B63-B90F-764C37BC37E7}"/>
              </a:ext>
            </a:extLst>
          </p:cNvPr>
          <p:cNvSpPr/>
          <p:nvPr/>
        </p:nvSpPr>
        <p:spPr>
          <a:xfrm>
            <a:off x="3806943" y="3228690"/>
            <a:ext cx="3896139" cy="1229139"/>
          </a:xfrm>
          <a:prstGeom prst="rect">
            <a:avLst/>
          </a:prstGeom>
          <a:ln>
            <a:solidFill>
              <a:schemeClr val="accent5">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ln w="0"/>
                <a:solidFill>
                  <a:schemeClr val="accent5">
                    <a:lumMod val="50000"/>
                  </a:schemeClr>
                </a:solidFill>
                <a:effectLst>
                  <a:outerShdw blurRad="38100" dist="25400" dir="5400000" algn="ctr" rotWithShape="0">
                    <a:srgbClr val="6E747A">
                      <a:alpha val="43000"/>
                    </a:srgbClr>
                  </a:outerShdw>
                </a:effectLst>
              </a:rPr>
              <a:t>Popular Python Sparks IDEs</a:t>
            </a:r>
          </a:p>
        </p:txBody>
      </p:sp>
      <p:sp>
        <p:nvSpPr>
          <p:cNvPr id="7" name="Rectangle: Rounded Corners 6">
            <a:extLst>
              <a:ext uri="{FF2B5EF4-FFF2-40B4-BE49-F238E27FC236}">
                <a16:creationId xmlns:a16="http://schemas.microsoft.com/office/drawing/2014/main" id="{61ED9FCC-BA5B-4171-B5F5-7688AFAC1612}"/>
              </a:ext>
            </a:extLst>
          </p:cNvPr>
          <p:cNvSpPr/>
          <p:nvPr/>
        </p:nvSpPr>
        <p:spPr>
          <a:xfrm>
            <a:off x="1779361" y="1661620"/>
            <a:ext cx="1961321" cy="95415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Spider</a:t>
            </a:r>
          </a:p>
        </p:txBody>
      </p:sp>
      <p:sp>
        <p:nvSpPr>
          <p:cNvPr id="8" name="Rectangle: Rounded Corners 7">
            <a:extLst>
              <a:ext uri="{FF2B5EF4-FFF2-40B4-BE49-F238E27FC236}">
                <a16:creationId xmlns:a16="http://schemas.microsoft.com/office/drawing/2014/main" id="{CF40D9BC-5E76-4C23-A552-75031CDFCA15}"/>
              </a:ext>
            </a:extLst>
          </p:cNvPr>
          <p:cNvSpPr/>
          <p:nvPr/>
        </p:nvSpPr>
        <p:spPr>
          <a:xfrm>
            <a:off x="4774351" y="1638430"/>
            <a:ext cx="1961321" cy="95415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PyCharm</a:t>
            </a:r>
          </a:p>
        </p:txBody>
      </p:sp>
      <p:sp>
        <p:nvSpPr>
          <p:cNvPr id="9" name="Rectangle: Rounded Corners 8">
            <a:extLst>
              <a:ext uri="{FF2B5EF4-FFF2-40B4-BE49-F238E27FC236}">
                <a16:creationId xmlns:a16="http://schemas.microsoft.com/office/drawing/2014/main" id="{1B852CF8-08F2-40ED-A944-2E59E635C2B7}"/>
              </a:ext>
            </a:extLst>
          </p:cNvPr>
          <p:cNvSpPr/>
          <p:nvPr/>
        </p:nvSpPr>
        <p:spPr>
          <a:xfrm>
            <a:off x="7411537" y="1694752"/>
            <a:ext cx="1961321" cy="95415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Pyspark</a:t>
            </a:r>
            <a:r>
              <a:rPr lang="en-US" dirty="0"/>
              <a:t> Shell</a:t>
            </a:r>
          </a:p>
        </p:txBody>
      </p:sp>
      <p:sp>
        <p:nvSpPr>
          <p:cNvPr id="15" name="Rectangle: Rounded Corners 14">
            <a:extLst>
              <a:ext uri="{FF2B5EF4-FFF2-40B4-BE49-F238E27FC236}">
                <a16:creationId xmlns:a16="http://schemas.microsoft.com/office/drawing/2014/main" id="{080C626B-2C0D-4186-B90F-6C57634D9891}"/>
              </a:ext>
            </a:extLst>
          </p:cNvPr>
          <p:cNvSpPr/>
          <p:nvPr/>
        </p:nvSpPr>
        <p:spPr>
          <a:xfrm>
            <a:off x="8047640" y="4941535"/>
            <a:ext cx="1961321" cy="95415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Jupyter Notebook</a:t>
            </a:r>
          </a:p>
        </p:txBody>
      </p:sp>
      <p:cxnSp>
        <p:nvCxnSpPr>
          <p:cNvPr id="3" name="Straight Arrow Connector 2">
            <a:extLst>
              <a:ext uri="{FF2B5EF4-FFF2-40B4-BE49-F238E27FC236}">
                <a16:creationId xmlns:a16="http://schemas.microsoft.com/office/drawing/2014/main" id="{E6E548EC-ECAE-464E-AA3F-85DB41EBBC49}"/>
              </a:ext>
            </a:extLst>
          </p:cNvPr>
          <p:cNvCxnSpPr>
            <a:cxnSpLocks/>
            <a:endCxn id="7" idx="2"/>
          </p:cNvCxnSpPr>
          <p:nvPr/>
        </p:nvCxnSpPr>
        <p:spPr>
          <a:xfrm flipH="1" flipV="1">
            <a:off x="2760020" y="2615775"/>
            <a:ext cx="1046922" cy="874644"/>
          </a:xfrm>
          <a:prstGeom prst="straightConnector1">
            <a:avLst/>
          </a:prstGeom>
          <a:ln>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1823D28F-9857-4068-95F4-930499D8338B}"/>
              </a:ext>
            </a:extLst>
          </p:cNvPr>
          <p:cNvCxnSpPr>
            <a:cxnSpLocks/>
            <a:endCxn id="9" idx="2"/>
          </p:cNvCxnSpPr>
          <p:nvPr/>
        </p:nvCxnSpPr>
        <p:spPr>
          <a:xfrm flipV="1">
            <a:off x="7703080" y="2648907"/>
            <a:ext cx="689116" cy="841514"/>
          </a:xfrm>
          <a:prstGeom prst="straightConnector1">
            <a:avLst/>
          </a:prstGeom>
          <a:ln>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8D3DD85-E2CD-448E-A082-0A63E8B89A47}"/>
              </a:ext>
            </a:extLst>
          </p:cNvPr>
          <p:cNvCxnSpPr>
            <a:cxnSpLocks/>
            <a:stCxn id="4" idx="0"/>
            <a:endCxn id="8" idx="2"/>
          </p:cNvCxnSpPr>
          <p:nvPr/>
        </p:nvCxnSpPr>
        <p:spPr>
          <a:xfrm flipH="1" flipV="1">
            <a:off x="5755012" y="2592587"/>
            <a:ext cx="1" cy="636103"/>
          </a:xfrm>
          <a:prstGeom prst="straightConnector1">
            <a:avLst/>
          </a:prstGeom>
          <a:ln>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F1A1B163-FD79-4B4F-A077-BCBFBFD7EA36}"/>
              </a:ext>
            </a:extLst>
          </p:cNvPr>
          <p:cNvCxnSpPr>
            <a:cxnSpLocks/>
            <a:endCxn id="15" idx="0"/>
          </p:cNvCxnSpPr>
          <p:nvPr/>
        </p:nvCxnSpPr>
        <p:spPr>
          <a:xfrm>
            <a:off x="7729588" y="4457830"/>
            <a:ext cx="1298713" cy="483705"/>
          </a:xfrm>
          <a:prstGeom prst="straightConnector1">
            <a:avLst/>
          </a:prstGeom>
          <a:ln>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5" name="Rectangle: Rounded Corners 24">
            <a:extLst>
              <a:ext uri="{FF2B5EF4-FFF2-40B4-BE49-F238E27FC236}">
                <a16:creationId xmlns:a16="http://schemas.microsoft.com/office/drawing/2014/main" id="{979FC036-93AC-4A78-BE17-6EB474586938}"/>
              </a:ext>
            </a:extLst>
          </p:cNvPr>
          <p:cNvSpPr/>
          <p:nvPr/>
        </p:nvSpPr>
        <p:spPr>
          <a:xfrm>
            <a:off x="1898627" y="5097246"/>
            <a:ext cx="1961321" cy="95415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IntelliJ idea</a:t>
            </a:r>
          </a:p>
        </p:txBody>
      </p:sp>
      <p:cxnSp>
        <p:nvCxnSpPr>
          <p:cNvPr id="27" name="Straight Arrow Connector 26">
            <a:extLst>
              <a:ext uri="{FF2B5EF4-FFF2-40B4-BE49-F238E27FC236}">
                <a16:creationId xmlns:a16="http://schemas.microsoft.com/office/drawing/2014/main" id="{64815611-23C0-49F0-9961-A78709BE24BB}"/>
              </a:ext>
            </a:extLst>
          </p:cNvPr>
          <p:cNvCxnSpPr>
            <a:cxnSpLocks/>
          </p:cNvCxnSpPr>
          <p:nvPr/>
        </p:nvCxnSpPr>
        <p:spPr>
          <a:xfrm flipH="1">
            <a:off x="2866035" y="4444578"/>
            <a:ext cx="927655" cy="612913"/>
          </a:xfrm>
          <a:prstGeom prst="straightConnector1">
            <a:avLst/>
          </a:prstGeom>
          <a:ln>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48" name="Rectangle: Rounded Corners 47">
            <a:extLst>
              <a:ext uri="{FF2B5EF4-FFF2-40B4-BE49-F238E27FC236}">
                <a16:creationId xmlns:a16="http://schemas.microsoft.com/office/drawing/2014/main" id="{430BA3F0-62C5-4BCA-B91E-39CA217D8999}"/>
              </a:ext>
            </a:extLst>
          </p:cNvPr>
          <p:cNvSpPr/>
          <p:nvPr/>
        </p:nvSpPr>
        <p:spPr>
          <a:xfrm>
            <a:off x="4953258" y="5093932"/>
            <a:ext cx="1961321" cy="954157"/>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Atom</a:t>
            </a:r>
          </a:p>
        </p:txBody>
      </p:sp>
      <p:cxnSp>
        <p:nvCxnSpPr>
          <p:cNvPr id="49" name="Straight Arrow Connector 48">
            <a:extLst>
              <a:ext uri="{FF2B5EF4-FFF2-40B4-BE49-F238E27FC236}">
                <a16:creationId xmlns:a16="http://schemas.microsoft.com/office/drawing/2014/main" id="{AB2C6DCE-6AE8-4594-8D84-7A3E800CF7C9}"/>
              </a:ext>
            </a:extLst>
          </p:cNvPr>
          <p:cNvCxnSpPr>
            <a:cxnSpLocks/>
          </p:cNvCxnSpPr>
          <p:nvPr/>
        </p:nvCxnSpPr>
        <p:spPr>
          <a:xfrm>
            <a:off x="5788145" y="4457829"/>
            <a:ext cx="1" cy="636103"/>
          </a:xfrm>
          <a:prstGeom prst="straightConnector1">
            <a:avLst/>
          </a:prstGeom>
          <a:ln>
            <a:solidFill>
              <a:schemeClr val="accent5">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6" name="Plaque 15">
            <a:extLst>
              <a:ext uri="{FF2B5EF4-FFF2-40B4-BE49-F238E27FC236}">
                <a16:creationId xmlns:a16="http://schemas.microsoft.com/office/drawing/2014/main" id="{0F271518-BC2C-4749-9A1E-9CBA56FAD2A1}"/>
              </a:ext>
            </a:extLst>
          </p:cNvPr>
          <p:cNvSpPr/>
          <p:nvPr/>
        </p:nvSpPr>
        <p:spPr>
          <a:xfrm>
            <a:off x="59635" y="87844"/>
            <a:ext cx="12072730" cy="807508"/>
          </a:xfrm>
          <a:prstGeom prst="plaqu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solidFill>
                  <a:srgbClr val="990000"/>
                </a:solidFill>
              </a:rPr>
              <a:t>IDEs for PySpark</a:t>
            </a:r>
          </a:p>
        </p:txBody>
      </p:sp>
      <p:pic>
        <p:nvPicPr>
          <p:cNvPr id="17" name="Picture 4" descr="Apache Spark - Wikipedia">
            <a:extLst>
              <a:ext uri="{FF2B5EF4-FFF2-40B4-BE49-F238E27FC236}">
                <a16:creationId xmlns:a16="http://schemas.microsoft.com/office/drawing/2014/main" id="{6B52929D-EE35-43B4-9BFC-DE3BC6E91A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4295" y="120231"/>
            <a:ext cx="1850265" cy="67027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Top Pain Points of Big Data Analytics – Big Data Path">
            <a:extLst>
              <a:ext uri="{FF2B5EF4-FFF2-40B4-BE49-F238E27FC236}">
                <a16:creationId xmlns:a16="http://schemas.microsoft.com/office/drawing/2014/main" id="{87552DF4-9AC8-4A43-B29A-504861892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4" y="120231"/>
            <a:ext cx="1850265" cy="75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6599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additive="base">
                                        <p:cTn id="37" dur="500" fill="hold"/>
                                        <p:tgtEl>
                                          <p:spTgt spid="24"/>
                                        </p:tgtEl>
                                        <p:attrNameLst>
                                          <p:attrName>ppt_x</p:attrName>
                                        </p:attrNameLst>
                                      </p:cBhvr>
                                      <p:tavLst>
                                        <p:tav tm="0">
                                          <p:val>
                                            <p:strVal val="#ppt_x"/>
                                          </p:val>
                                        </p:tav>
                                        <p:tav tm="100000">
                                          <p:val>
                                            <p:strVal val="#ppt_x"/>
                                          </p:val>
                                        </p:tav>
                                      </p:tavLst>
                                    </p:anim>
                                    <p:anim calcmode="lin" valueType="num">
                                      <p:cBhvr additive="base">
                                        <p:cTn id="38" dur="500" fill="hold"/>
                                        <p:tgtEl>
                                          <p:spTgt spid="2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additive="base">
                                        <p:cTn id="51" dur="500" fill="hold"/>
                                        <p:tgtEl>
                                          <p:spTgt spid="25"/>
                                        </p:tgtEl>
                                        <p:attrNameLst>
                                          <p:attrName>ppt_x</p:attrName>
                                        </p:attrNameLst>
                                      </p:cBhvr>
                                      <p:tavLst>
                                        <p:tav tm="0">
                                          <p:val>
                                            <p:strVal val="#ppt_x"/>
                                          </p:val>
                                        </p:tav>
                                        <p:tav tm="100000">
                                          <p:val>
                                            <p:strVal val="#ppt_x"/>
                                          </p:val>
                                        </p:tav>
                                      </p:tavLst>
                                    </p:anim>
                                    <p:anim calcmode="lin" valueType="num">
                                      <p:cBhvr additive="base">
                                        <p:cTn id="5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49"/>
                                        </p:tgtEl>
                                        <p:attrNameLst>
                                          <p:attrName>style.visibility</p:attrName>
                                        </p:attrNameLst>
                                      </p:cBhvr>
                                      <p:to>
                                        <p:strVal val="visible"/>
                                      </p:to>
                                    </p:set>
                                    <p:anim calcmode="lin" valueType="num">
                                      <p:cBhvr additive="base">
                                        <p:cTn id="57" dur="500" fill="hold"/>
                                        <p:tgtEl>
                                          <p:spTgt spid="49"/>
                                        </p:tgtEl>
                                        <p:attrNameLst>
                                          <p:attrName>ppt_x</p:attrName>
                                        </p:attrNameLst>
                                      </p:cBhvr>
                                      <p:tavLst>
                                        <p:tav tm="0">
                                          <p:val>
                                            <p:strVal val="#ppt_x"/>
                                          </p:val>
                                        </p:tav>
                                        <p:tav tm="100000">
                                          <p:val>
                                            <p:strVal val="#ppt_x"/>
                                          </p:val>
                                        </p:tav>
                                      </p:tavLst>
                                    </p:anim>
                                    <p:anim calcmode="lin" valueType="num">
                                      <p:cBhvr additive="base">
                                        <p:cTn id="58" dur="500" fill="hold"/>
                                        <p:tgtEl>
                                          <p:spTgt spid="4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 calcmode="lin" valueType="num">
                                      <p:cBhvr additive="base">
                                        <p:cTn id="61" dur="500" fill="hold"/>
                                        <p:tgtEl>
                                          <p:spTgt spid="48"/>
                                        </p:tgtEl>
                                        <p:attrNameLst>
                                          <p:attrName>ppt_x</p:attrName>
                                        </p:attrNameLst>
                                      </p:cBhvr>
                                      <p:tavLst>
                                        <p:tav tm="0">
                                          <p:val>
                                            <p:strVal val="#ppt_x"/>
                                          </p:val>
                                        </p:tav>
                                        <p:tav tm="100000">
                                          <p:val>
                                            <p:strVal val="#ppt_x"/>
                                          </p:val>
                                        </p:tav>
                                      </p:tavLst>
                                    </p:anim>
                                    <p:anim calcmode="lin" valueType="num">
                                      <p:cBhvr additive="base">
                                        <p:cTn id="6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5" grpId="0" animBg="1"/>
      <p:bldP spid="25" grpId="0" animBg="1"/>
      <p:bldP spid="4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07371"/>
            <a:ext cx="12192000" cy="3674442"/>
          </a:xfrm>
        </p:spPr>
        <p:txBody>
          <a:bodyPr>
            <a:normAutofit fontScale="92500" lnSpcReduction="10000"/>
          </a:bodyPr>
          <a:lstStyle/>
          <a:p>
            <a:pPr algn="just">
              <a:lnSpc>
                <a:spcPct val="150000"/>
              </a:lnSpc>
            </a:pPr>
            <a:r>
              <a:rPr lang="en-US" dirty="0"/>
              <a:t>SparkContext is used as a channel to access all spark functionality.</a:t>
            </a:r>
          </a:p>
          <a:p>
            <a:pPr algn="just">
              <a:lnSpc>
                <a:spcPct val="150000"/>
              </a:lnSpc>
            </a:pPr>
            <a:r>
              <a:rPr lang="en-US" dirty="0"/>
              <a:t>The spark driver program uses spark context to connect to the cluster through a resource manager</a:t>
            </a:r>
          </a:p>
          <a:p>
            <a:pPr algn="just">
              <a:lnSpc>
                <a:spcPct val="150000"/>
              </a:lnSpc>
            </a:pPr>
            <a:r>
              <a:rPr lang="en-US" dirty="0" err="1"/>
              <a:t>sparkConf</a:t>
            </a:r>
            <a:r>
              <a:rPr lang="en-US" dirty="0"/>
              <a:t> is required to create the spark context object, which stores configuration parameter like </a:t>
            </a:r>
            <a:r>
              <a:rPr lang="en-US" dirty="0" err="1"/>
              <a:t>appName</a:t>
            </a:r>
            <a:r>
              <a:rPr lang="en-US" dirty="0"/>
              <a:t> (to identify your spark driver), application, number of core and memory size of executor running on worker node.</a:t>
            </a:r>
            <a:endParaRPr lang="en-US" dirty="0">
              <a:solidFill>
                <a:srgbClr val="660066"/>
              </a:solidFill>
              <a:latin typeface="Bahnschrift SemiLight" panose="020B0502040204020203" pitchFamily="34" charset="0"/>
            </a:endParaRPr>
          </a:p>
        </p:txBody>
      </p:sp>
      <p:sp>
        <p:nvSpPr>
          <p:cNvPr id="4" name="Plaque 3"/>
          <p:cNvSpPr/>
          <p:nvPr/>
        </p:nvSpPr>
        <p:spPr>
          <a:xfrm>
            <a:off x="39756" y="240936"/>
            <a:ext cx="12072730" cy="1044336"/>
          </a:xfrm>
          <a:prstGeom prst="plaqu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solidFill>
                  <a:schemeClr val="accent2">
                    <a:lumMod val="50000"/>
                  </a:schemeClr>
                </a:solidFill>
              </a:rPr>
              <a:t>Spark Context</a:t>
            </a:r>
          </a:p>
        </p:txBody>
      </p:sp>
      <p:pic>
        <p:nvPicPr>
          <p:cNvPr id="47108" name="Picture 4" descr="Apache Spark - Wikipedia">
            <a:extLst>
              <a:ext uri="{FF2B5EF4-FFF2-40B4-BE49-F238E27FC236}">
                <a16:creationId xmlns:a16="http://schemas.microsoft.com/office/drawing/2014/main" id="{0E5A94C9-405F-4375-80A3-7D7CEDD5A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4416" y="273323"/>
            <a:ext cx="1850265" cy="86685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op Pain Points of Big Data Analytics – Big Data Path">
            <a:extLst>
              <a:ext uri="{FF2B5EF4-FFF2-40B4-BE49-F238E27FC236}">
                <a16:creationId xmlns:a16="http://schemas.microsoft.com/office/drawing/2014/main" id="{E4F5B4A9-D028-458A-9EE3-1BBC40D74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35" y="273323"/>
            <a:ext cx="1850265" cy="97219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303D65D-3066-433A-8505-E3D156344932}"/>
              </a:ext>
            </a:extLst>
          </p:cNvPr>
          <p:cNvSpPr/>
          <p:nvPr/>
        </p:nvSpPr>
        <p:spPr>
          <a:xfrm>
            <a:off x="39755" y="5081812"/>
            <a:ext cx="8320473" cy="2246769"/>
          </a:xfrm>
          <a:prstGeom prst="rect">
            <a:avLst/>
          </a:prstGeom>
        </p:spPr>
        <p:txBody>
          <a:bodyPr wrap="square">
            <a:spAutoFit/>
          </a:bodyPr>
          <a:lstStyle/>
          <a:p>
            <a:pPr algn="ctr"/>
            <a:r>
              <a:rPr lang="en-US" sz="2800" dirty="0">
                <a:solidFill>
                  <a:srgbClr val="7030A0"/>
                </a:solidFill>
              </a:rPr>
              <a:t>val conf = new SparkConf().setAppName(“</a:t>
            </a:r>
            <a:r>
              <a:rPr lang="en-US" sz="2800" dirty="0" err="1">
                <a:solidFill>
                  <a:srgbClr val="7030A0"/>
                </a:solidFill>
              </a:rPr>
              <a:t>Retaildata</a:t>
            </a:r>
            <a:r>
              <a:rPr lang="en-US" sz="2800" dirty="0">
                <a:solidFill>
                  <a:srgbClr val="7030A0"/>
                </a:solidFill>
              </a:rPr>
              <a:t> Analysis”) .</a:t>
            </a:r>
            <a:r>
              <a:rPr lang="en-US" sz="2800" dirty="0" err="1">
                <a:solidFill>
                  <a:srgbClr val="7030A0"/>
                </a:solidFill>
              </a:rPr>
              <a:t>setMaster</a:t>
            </a:r>
            <a:r>
              <a:rPr lang="en-US" sz="2800" dirty="0">
                <a:solidFill>
                  <a:srgbClr val="7030A0"/>
                </a:solidFill>
              </a:rPr>
              <a:t>(“spark://master:7077”).set(“spark.executor.memory”, “2g”) </a:t>
            </a:r>
            <a:br>
              <a:rPr lang="en-US" sz="2800" dirty="0">
                <a:solidFill>
                  <a:srgbClr val="7030A0"/>
                </a:solidFill>
              </a:rPr>
            </a:br>
            <a:endParaRPr lang="en-US" sz="2800" dirty="0">
              <a:solidFill>
                <a:srgbClr val="7030A0"/>
              </a:solidFill>
            </a:endParaRPr>
          </a:p>
        </p:txBody>
      </p:sp>
      <p:pic>
        <p:nvPicPr>
          <p:cNvPr id="9" name="Picture 8">
            <a:extLst>
              <a:ext uri="{FF2B5EF4-FFF2-40B4-BE49-F238E27FC236}">
                <a16:creationId xmlns:a16="http://schemas.microsoft.com/office/drawing/2014/main" id="{290C5A40-7842-47E4-9678-06BDFD465C38}"/>
              </a:ext>
            </a:extLst>
          </p:cNvPr>
          <p:cNvPicPr>
            <a:picLocks noChangeAspect="1"/>
          </p:cNvPicPr>
          <p:nvPr/>
        </p:nvPicPr>
        <p:blipFill>
          <a:blip r:embed="rId4"/>
          <a:stretch>
            <a:fillRect/>
          </a:stretch>
        </p:blipFill>
        <p:spPr>
          <a:xfrm>
            <a:off x="8360228" y="5203912"/>
            <a:ext cx="3639932" cy="1255626"/>
          </a:xfrm>
          <a:prstGeom prst="rect">
            <a:avLst/>
          </a:prstGeom>
        </p:spPr>
      </p:pic>
    </p:spTree>
    <p:extLst>
      <p:ext uri="{BB962C8B-B14F-4D97-AF65-F5344CB8AC3E}">
        <p14:creationId xmlns:p14="http://schemas.microsoft.com/office/powerpoint/2010/main" val="386268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756" y="1481072"/>
            <a:ext cx="11898961" cy="5177307"/>
          </a:xfrm>
        </p:spPr>
        <p:txBody>
          <a:bodyPr>
            <a:normAutofit/>
          </a:bodyPr>
          <a:lstStyle/>
          <a:p>
            <a:pPr fontAlgn="base"/>
            <a:r>
              <a:rPr lang="en-US" dirty="0" err="1"/>
              <a:t>SparkSession</a:t>
            </a:r>
            <a:r>
              <a:rPr lang="en-US" dirty="0"/>
              <a:t> provides a single point of entry to interact with underlying Spark functionality </a:t>
            </a:r>
          </a:p>
          <a:p>
            <a:pPr fontAlgn="base"/>
            <a:r>
              <a:rPr lang="en-US" dirty="0"/>
              <a:t>It allows programming Spark with </a:t>
            </a:r>
            <a:r>
              <a:rPr lang="en-US" dirty="0" err="1">
                <a:hlinkClick r:id="rId2"/>
              </a:rPr>
              <a:t>DataFrame</a:t>
            </a:r>
            <a:r>
              <a:rPr lang="en-US" dirty="0"/>
              <a:t> and Dataset APIs. </a:t>
            </a:r>
          </a:p>
          <a:p>
            <a:pPr fontAlgn="base"/>
            <a:r>
              <a:rPr lang="en-US" dirty="0"/>
              <a:t>All the functionality available with </a:t>
            </a:r>
            <a:r>
              <a:rPr lang="en-US" dirty="0" err="1"/>
              <a:t>sparkContext</a:t>
            </a:r>
            <a:r>
              <a:rPr lang="en-US" dirty="0"/>
              <a:t> are also available in </a:t>
            </a:r>
            <a:r>
              <a:rPr lang="en-US" dirty="0" err="1"/>
              <a:t>sparkSession</a:t>
            </a:r>
            <a:r>
              <a:rPr lang="en-US" dirty="0"/>
              <a:t>.</a:t>
            </a:r>
          </a:p>
          <a:p>
            <a:pPr fontAlgn="base"/>
            <a:r>
              <a:rPr lang="en-US" dirty="0"/>
              <a:t>In order to use APIs of SQL, HIVE, and Streaming, no need to create separate contexts as </a:t>
            </a:r>
            <a:r>
              <a:rPr lang="en-US" dirty="0" err="1"/>
              <a:t>sparkSession</a:t>
            </a:r>
            <a:r>
              <a:rPr lang="en-US" dirty="0"/>
              <a:t> includes all the APIs.</a:t>
            </a:r>
          </a:p>
          <a:p>
            <a:pPr marL="0" indent="0" algn="just">
              <a:lnSpc>
                <a:spcPct val="150000"/>
              </a:lnSpc>
              <a:buNone/>
            </a:pPr>
            <a:r>
              <a:rPr lang="en-US" sz="2400" dirty="0">
                <a:solidFill>
                  <a:srgbClr val="660066"/>
                </a:solidFill>
                <a:latin typeface="Bahnschrift SemiLight" panose="020B0502040204020203" pitchFamily="34" charset="0"/>
              </a:rPr>
              <a:t>      val spark = </a:t>
            </a:r>
            <a:r>
              <a:rPr lang="en-US" sz="2400" dirty="0" err="1">
                <a:solidFill>
                  <a:srgbClr val="660066"/>
                </a:solidFill>
                <a:latin typeface="Bahnschrift SemiLight" panose="020B0502040204020203" pitchFamily="34" charset="0"/>
              </a:rPr>
              <a:t>SparkSession.builder.appName</a:t>
            </a:r>
            <a:r>
              <a:rPr lang="en-US" sz="2400" dirty="0">
                <a:solidFill>
                  <a:srgbClr val="660066"/>
                </a:solidFill>
                <a:latin typeface="Bahnschrift SemiLight" panose="020B0502040204020203" pitchFamily="34" charset="0"/>
              </a:rPr>
              <a:t>(“</a:t>
            </a:r>
            <a:r>
              <a:rPr lang="en-US" sz="2400" dirty="0" err="1">
                <a:solidFill>
                  <a:srgbClr val="660066"/>
                </a:solidFill>
                <a:latin typeface="Bahnschrift SemiLight" panose="020B0502040204020203" pitchFamily="34" charset="0"/>
              </a:rPr>
              <a:t>WorldBankIndex</a:t>
            </a:r>
            <a:r>
              <a:rPr lang="en-US" sz="2400" dirty="0">
                <a:solidFill>
                  <a:srgbClr val="660066"/>
                </a:solidFill>
                <a:latin typeface="Bahnschrift SemiLight" panose="020B0502040204020203" pitchFamily="34" charset="0"/>
              </a:rPr>
              <a:t>”).</a:t>
            </a:r>
            <a:r>
              <a:rPr lang="en-US" sz="2400" dirty="0" err="1">
                <a:solidFill>
                  <a:srgbClr val="660066"/>
                </a:solidFill>
                <a:latin typeface="Bahnschrift SemiLight" panose="020B0502040204020203" pitchFamily="34" charset="0"/>
              </a:rPr>
              <a:t>getOrCreate</a:t>
            </a:r>
            <a:r>
              <a:rPr lang="en-US" sz="2400" dirty="0">
                <a:solidFill>
                  <a:srgbClr val="660066"/>
                </a:solidFill>
                <a:latin typeface="Bahnschrift SemiLight" panose="020B0502040204020203" pitchFamily="34" charset="0"/>
              </a:rPr>
              <a:t>()</a:t>
            </a:r>
          </a:p>
          <a:p>
            <a:pPr marL="0" indent="0" algn="ctr">
              <a:lnSpc>
                <a:spcPct val="150000"/>
              </a:lnSpc>
              <a:buNone/>
            </a:pPr>
            <a:r>
              <a:rPr lang="en-US" dirty="0" err="1">
                <a:solidFill>
                  <a:srgbClr val="7030A0"/>
                </a:solidFill>
              </a:rPr>
              <a:t>spark.conf.set</a:t>
            </a:r>
            <a:r>
              <a:rPr lang="en-US" dirty="0">
                <a:solidFill>
                  <a:srgbClr val="7030A0"/>
                </a:solidFill>
              </a:rPr>
              <a:t>(“</a:t>
            </a:r>
            <a:r>
              <a:rPr lang="en-US" dirty="0" err="1">
                <a:solidFill>
                  <a:srgbClr val="7030A0"/>
                </a:solidFill>
              </a:rPr>
              <a:t>spark.sql.shuffle.partitions</a:t>
            </a:r>
            <a:r>
              <a:rPr lang="en-US" dirty="0">
                <a:solidFill>
                  <a:srgbClr val="7030A0"/>
                </a:solidFill>
              </a:rPr>
              <a:t>”, 6)</a:t>
            </a:r>
            <a:br>
              <a:rPr lang="en-US" sz="2400" dirty="0">
                <a:solidFill>
                  <a:srgbClr val="7030A0"/>
                </a:solidFill>
              </a:rPr>
            </a:br>
            <a:r>
              <a:rPr lang="en-US" dirty="0" err="1">
                <a:solidFill>
                  <a:srgbClr val="7030A0"/>
                </a:solidFill>
              </a:rPr>
              <a:t>spark.conf.set</a:t>
            </a:r>
            <a:r>
              <a:rPr lang="en-US" dirty="0">
                <a:solidFill>
                  <a:srgbClr val="7030A0"/>
                </a:solidFill>
              </a:rPr>
              <a:t>(“spark.executor.memory”, “2g”)</a:t>
            </a:r>
            <a:endParaRPr lang="en-US" sz="2400" dirty="0">
              <a:solidFill>
                <a:srgbClr val="7030A0"/>
              </a:solidFill>
              <a:latin typeface="Bahnschrift SemiLight" panose="020B0502040204020203" pitchFamily="34" charset="0"/>
            </a:endParaRPr>
          </a:p>
        </p:txBody>
      </p:sp>
      <p:sp>
        <p:nvSpPr>
          <p:cNvPr id="4" name="Plaque 3"/>
          <p:cNvSpPr/>
          <p:nvPr/>
        </p:nvSpPr>
        <p:spPr>
          <a:xfrm>
            <a:off x="39756" y="240936"/>
            <a:ext cx="12072730" cy="1044336"/>
          </a:xfrm>
          <a:prstGeom prst="plaqu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Spark Session</a:t>
            </a:r>
            <a:endParaRPr lang="en-US" sz="3600" dirty="0">
              <a:solidFill>
                <a:schemeClr val="accent2">
                  <a:lumMod val="50000"/>
                </a:schemeClr>
              </a:solidFill>
            </a:endParaRPr>
          </a:p>
        </p:txBody>
      </p:sp>
      <p:pic>
        <p:nvPicPr>
          <p:cNvPr id="47108" name="Picture 4" descr="Apache Spark - Wikipedia">
            <a:extLst>
              <a:ext uri="{FF2B5EF4-FFF2-40B4-BE49-F238E27FC236}">
                <a16:creationId xmlns:a16="http://schemas.microsoft.com/office/drawing/2014/main" id="{0E5A94C9-405F-4375-80A3-7D7CEDD5A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4416" y="273323"/>
            <a:ext cx="1850265" cy="86685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op Pain Points of Big Data Analytics – Big Data Path">
            <a:extLst>
              <a:ext uri="{FF2B5EF4-FFF2-40B4-BE49-F238E27FC236}">
                <a16:creationId xmlns:a16="http://schemas.microsoft.com/office/drawing/2014/main" id="{E4F5B4A9-D028-458A-9EE3-1BBC40D749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335" y="273323"/>
            <a:ext cx="1850265" cy="972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108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que 3"/>
          <p:cNvSpPr/>
          <p:nvPr/>
        </p:nvSpPr>
        <p:spPr>
          <a:xfrm>
            <a:off x="39756" y="240936"/>
            <a:ext cx="12072730" cy="1044336"/>
          </a:xfrm>
          <a:prstGeom prst="plaqu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t>Spark Session</a:t>
            </a:r>
            <a:endParaRPr lang="en-US" sz="3600" dirty="0">
              <a:solidFill>
                <a:schemeClr val="accent2">
                  <a:lumMod val="50000"/>
                </a:schemeClr>
              </a:solidFill>
            </a:endParaRPr>
          </a:p>
        </p:txBody>
      </p:sp>
      <p:pic>
        <p:nvPicPr>
          <p:cNvPr id="47108" name="Picture 4" descr="Apache Spark - Wikipedia">
            <a:extLst>
              <a:ext uri="{FF2B5EF4-FFF2-40B4-BE49-F238E27FC236}">
                <a16:creationId xmlns:a16="http://schemas.microsoft.com/office/drawing/2014/main" id="{0E5A94C9-405F-4375-80A3-7D7CEDD5A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4416" y="273323"/>
            <a:ext cx="1850265" cy="86685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op Pain Points of Big Data Analytics – Big Data Path">
            <a:extLst>
              <a:ext uri="{FF2B5EF4-FFF2-40B4-BE49-F238E27FC236}">
                <a16:creationId xmlns:a16="http://schemas.microsoft.com/office/drawing/2014/main" id="{E4F5B4A9-D028-458A-9EE3-1BBC40D74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35" y="273323"/>
            <a:ext cx="1850265" cy="97219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AF8F5C55-7948-4924-B65C-4B6260E8719B}"/>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3EF8C955-E01F-4023-96F9-549F28C36370}"/>
              </a:ext>
            </a:extLst>
          </p:cNvPr>
          <p:cNvPicPr>
            <a:picLocks noChangeAspect="1"/>
          </p:cNvPicPr>
          <p:nvPr/>
        </p:nvPicPr>
        <p:blipFill>
          <a:blip r:embed="rId4"/>
          <a:stretch>
            <a:fillRect/>
          </a:stretch>
        </p:blipFill>
        <p:spPr>
          <a:xfrm>
            <a:off x="1103086" y="1825625"/>
            <a:ext cx="9840685" cy="4502604"/>
          </a:xfrm>
          <a:prstGeom prst="rect">
            <a:avLst/>
          </a:prstGeom>
        </p:spPr>
      </p:pic>
    </p:spTree>
    <p:extLst>
      <p:ext uri="{BB962C8B-B14F-4D97-AF65-F5344CB8AC3E}">
        <p14:creationId xmlns:p14="http://schemas.microsoft.com/office/powerpoint/2010/main" val="28359075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que 3"/>
          <p:cNvSpPr/>
          <p:nvPr/>
        </p:nvSpPr>
        <p:spPr>
          <a:xfrm>
            <a:off x="39756" y="240936"/>
            <a:ext cx="12072730" cy="1044336"/>
          </a:xfrm>
          <a:prstGeom prst="plaqu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solidFill>
                  <a:schemeClr val="accent2">
                    <a:lumMod val="50000"/>
                  </a:schemeClr>
                </a:solidFill>
              </a:rPr>
              <a:t>Wordcount Applications</a:t>
            </a:r>
          </a:p>
        </p:txBody>
      </p:sp>
      <p:pic>
        <p:nvPicPr>
          <p:cNvPr id="47108" name="Picture 4" descr="Apache Spark - Wikipedia">
            <a:extLst>
              <a:ext uri="{FF2B5EF4-FFF2-40B4-BE49-F238E27FC236}">
                <a16:creationId xmlns:a16="http://schemas.microsoft.com/office/drawing/2014/main" id="{0E5A94C9-405F-4375-80A3-7D7CEDD5A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4416" y="273323"/>
            <a:ext cx="1850265" cy="86685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op Pain Points of Big Data Analytics – Big Data Path">
            <a:extLst>
              <a:ext uri="{FF2B5EF4-FFF2-40B4-BE49-F238E27FC236}">
                <a16:creationId xmlns:a16="http://schemas.microsoft.com/office/drawing/2014/main" id="{E4F5B4A9-D028-458A-9EE3-1BBC40D74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35" y="273323"/>
            <a:ext cx="1850265" cy="9721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22B148AF-157B-439A-83CC-FF038FF20E32}"/>
              </a:ext>
            </a:extLst>
          </p:cNvPr>
          <p:cNvPicPr>
            <a:picLocks noChangeAspect="1"/>
          </p:cNvPicPr>
          <p:nvPr/>
        </p:nvPicPr>
        <p:blipFill>
          <a:blip r:embed="rId4"/>
          <a:stretch>
            <a:fillRect/>
          </a:stretch>
        </p:blipFill>
        <p:spPr>
          <a:xfrm>
            <a:off x="16309" y="1317659"/>
            <a:ext cx="5046595" cy="1601387"/>
          </a:xfrm>
          <a:prstGeom prst="rect">
            <a:avLst/>
          </a:prstGeom>
        </p:spPr>
      </p:pic>
      <p:pic>
        <p:nvPicPr>
          <p:cNvPr id="8" name="Picture 7">
            <a:extLst>
              <a:ext uri="{FF2B5EF4-FFF2-40B4-BE49-F238E27FC236}">
                <a16:creationId xmlns:a16="http://schemas.microsoft.com/office/drawing/2014/main" id="{B0A97675-2580-4DA6-8B83-E0396E163210}"/>
              </a:ext>
            </a:extLst>
          </p:cNvPr>
          <p:cNvPicPr>
            <a:picLocks noChangeAspect="1"/>
          </p:cNvPicPr>
          <p:nvPr/>
        </p:nvPicPr>
        <p:blipFill>
          <a:blip r:embed="rId5"/>
          <a:stretch>
            <a:fillRect/>
          </a:stretch>
        </p:blipFill>
        <p:spPr>
          <a:xfrm>
            <a:off x="5287469" y="2066558"/>
            <a:ext cx="6904531" cy="1704975"/>
          </a:xfrm>
          <a:prstGeom prst="rect">
            <a:avLst/>
          </a:prstGeom>
        </p:spPr>
      </p:pic>
      <p:pic>
        <p:nvPicPr>
          <p:cNvPr id="9" name="Picture 8">
            <a:extLst>
              <a:ext uri="{FF2B5EF4-FFF2-40B4-BE49-F238E27FC236}">
                <a16:creationId xmlns:a16="http://schemas.microsoft.com/office/drawing/2014/main" id="{72DF41B2-F1F1-455A-90AD-1FDD4ACAD7DE}"/>
              </a:ext>
            </a:extLst>
          </p:cNvPr>
          <p:cNvPicPr>
            <a:picLocks noChangeAspect="1"/>
          </p:cNvPicPr>
          <p:nvPr/>
        </p:nvPicPr>
        <p:blipFill>
          <a:blip r:embed="rId6"/>
          <a:stretch>
            <a:fillRect/>
          </a:stretch>
        </p:blipFill>
        <p:spPr>
          <a:xfrm>
            <a:off x="0" y="2951433"/>
            <a:ext cx="5086350" cy="3906567"/>
          </a:xfrm>
          <a:prstGeom prst="rect">
            <a:avLst/>
          </a:prstGeom>
        </p:spPr>
      </p:pic>
      <p:sp>
        <p:nvSpPr>
          <p:cNvPr id="10" name="Rectangle 9">
            <a:extLst>
              <a:ext uri="{FF2B5EF4-FFF2-40B4-BE49-F238E27FC236}">
                <a16:creationId xmlns:a16="http://schemas.microsoft.com/office/drawing/2014/main" id="{FCA2B8CC-AAB2-44AD-8C09-624C1F803123}"/>
              </a:ext>
            </a:extLst>
          </p:cNvPr>
          <p:cNvSpPr/>
          <p:nvPr/>
        </p:nvSpPr>
        <p:spPr>
          <a:xfrm>
            <a:off x="7866183" y="3771534"/>
            <a:ext cx="2696308" cy="378436"/>
          </a:xfrm>
          <a:prstGeom prst="rect">
            <a:avLst/>
          </a:prstGeom>
          <a:gradFill>
            <a:gsLst>
              <a:gs pos="45000">
                <a:srgbClr val="C3E5EC"/>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90000"/>
                </a:solidFill>
              </a:rPr>
              <a:t>PySpark</a:t>
            </a:r>
          </a:p>
        </p:txBody>
      </p:sp>
      <p:sp>
        <p:nvSpPr>
          <p:cNvPr id="13" name="Rectangle 12">
            <a:extLst>
              <a:ext uri="{FF2B5EF4-FFF2-40B4-BE49-F238E27FC236}">
                <a16:creationId xmlns:a16="http://schemas.microsoft.com/office/drawing/2014/main" id="{65ECE9A5-72E6-4B3B-88EF-1A71A90B64D8}"/>
              </a:ext>
            </a:extLst>
          </p:cNvPr>
          <p:cNvSpPr/>
          <p:nvPr/>
        </p:nvSpPr>
        <p:spPr>
          <a:xfrm>
            <a:off x="5128112" y="6427846"/>
            <a:ext cx="2696308" cy="378436"/>
          </a:xfrm>
          <a:prstGeom prst="rect">
            <a:avLst/>
          </a:prstGeom>
          <a:gradFill>
            <a:gsLst>
              <a:gs pos="45000">
                <a:srgbClr val="C3E5EC"/>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990000"/>
                </a:solidFill>
              </a:rPr>
              <a:t>Python</a:t>
            </a:r>
          </a:p>
        </p:txBody>
      </p:sp>
      <p:sp>
        <p:nvSpPr>
          <p:cNvPr id="11" name="Arrow: Left 10">
            <a:extLst>
              <a:ext uri="{FF2B5EF4-FFF2-40B4-BE49-F238E27FC236}">
                <a16:creationId xmlns:a16="http://schemas.microsoft.com/office/drawing/2014/main" id="{F8B2B6D6-28FC-4B73-B4C0-E16EF00AADDE}"/>
              </a:ext>
            </a:extLst>
          </p:cNvPr>
          <p:cNvSpPr/>
          <p:nvPr/>
        </p:nvSpPr>
        <p:spPr>
          <a:xfrm>
            <a:off x="5287469" y="6506308"/>
            <a:ext cx="808531" cy="22273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9422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2EEB6-9CD3-402D-9997-C824F9D527BA}"/>
              </a:ext>
            </a:extLst>
          </p:cNvPr>
          <p:cNvSpPr>
            <a:spLocks noGrp="1"/>
          </p:cNvSpPr>
          <p:nvPr>
            <p:ph type="title"/>
          </p:nvPr>
        </p:nvSpPr>
        <p:spPr/>
        <p:txBody>
          <a:bodyPr/>
          <a:lstStyle/>
          <a:p>
            <a:r>
              <a:rPr lang="en-IN" dirty="0"/>
              <a:t>Key-Value Pair RDDs</a:t>
            </a:r>
          </a:p>
        </p:txBody>
      </p:sp>
      <p:sp>
        <p:nvSpPr>
          <p:cNvPr id="3" name="Content Placeholder 2">
            <a:extLst>
              <a:ext uri="{FF2B5EF4-FFF2-40B4-BE49-F238E27FC236}">
                <a16:creationId xmlns:a16="http://schemas.microsoft.com/office/drawing/2014/main" id="{A57234F1-629A-4B8D-82F6-A39A8A05B124}"/>
              </a:ext>
            </a:extLst>
          </p:cNvPr>
          <p:cNvSpPr>
            <a:spLocks noGrp="1"/>
          </p:cNvSpPr>
          <p:nvPr>
            <p:ph idx="1"/>
          </p:nvPr>
        </p:nvSpPr>
        <p:spPr>
          <a:xfrm>
            <a:off x="92765" y="1825624"/>
            <a:ext cx="11261035" cy="5032375"/>
          </a:xfrm>
        </p:spPr>
        <p:txBody>
          <a:bodyPr>
            <a:normAutofit fontScale="85000" lnSpcReduction="20000"/>
          </a:bodyPr>
          <a:lstStyle/>
          <a:p>
            <a:pPr algn="just">
              <a:lnSpc>
                <a:spcPct val="160000"/>
              </a:lnSpc>
            </a:pPr>
            <a:r>
              <a:rPr lang="en-US" dirty="0"/>
              <a:t>Spark Paired RDDs are nothing but RDDs containing a key-value pair. Basically, key-value pair (KVP) consists of a two linked data item in it. Here, the key is the identifier, whereas value is the data corresponding to the key value.</a:t>
            </a:r>
          </a:p>
          <a:p>
            <a:pPr algn="just">
              <a:lnSpc>
                <a:spcPct val="160000"/>
              </a:lnSpc>
            </a:pPr>
            <a:r>
              <a:rPr lang="en-US" dirty="0"/>
              <a:t>Moreover, Spark operations work on RDDs containing any type of objects. However key-value pair RDDs attains few special operations in it. Such as, distributed “shuffle” operations, grouping or aggregating the elements by a key.</a:t>
            </a:r>
          </a:p>
          <a:p>
            <a:pPr algn="just">
              <a:lnSpc>
                <a:spcPct val="160000"/>
              </a:lnSpc>
            </a:pPr>
            <a:r>
              <a:rPr lang="en-US" dirty="0"/>
              <a:t>In addition, on Spark Paired RDDs containing Tuple2 objects in Scala, these operations are automatically available. Basically, operations for the key-value pair are available in the Pair RDD functions class. However, that wraps around a Spark RDD of tuples.</a:t>
            </a:r>
            <a:endParaRPr lang="en-IN" dirty="0"/>
          </a:p>
        </p:txBody>
      </p:sp>
    </p:spTree>
    <p:extLst>
      <p:ext uri="{BB962C8B-B14F-4D97-AF65-F5344CB8AC3E}">
        <p14:creationId xmlns:p14="http://schemas.microsoft.com/office/powerpoint/2010/main" val="1823864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40EEC-C42B-46BD-B8AA-7A217A639A12}"/>
              </a:ext>
            </a:extLst>
          </p:cNvPr>
          <p:cNvSpPr>
            <a:spLocks noGrp="1"/>
          </p:cNvSpPr>
          <p:nvPr>
            <p:ph type="title"/>
          </p:nvPr>
        </p:nvSpPr>
        <p:spPr/>
        <p:txBody>
          <a:bodyPr/>
          <a:lstStyle/>
          <a:p>
            <a:r>
              <a:rPr lang="en-US" dirty="0"/>
              <a:t>Scala Operators</a:t>
            </a:r>
            <a:endParaRPr lang="en-IN" dirty="0"/>
          </a:p>
        </p:txBody>
      </p:sp>
      <p:sp>
        <p:nvSpPr>
          <p:cNvPr id="3" name="Content Placeholder 2">
            <a:extLst>
              <a:ext uri="{FF2B5EF4-FFF2-40B4-BE49-F238E27FC236}">
                <a16:creationId xmlns:a16="http://schemas.microsoft.com/office/drawing/2014/main" id="{91ABEFFD-F230-483B-841F-D020917280F7}"/>
              </a:ext>
            </a:extLst>
          </p:cNvPr>
          <p:cNvSpPr>
            <a:spLocks noGrp="1"/>
          </p:cNvSpPr>
          <p:nvPr>
            <p:ph idx="1"/>
          </p:nvPr>
        </p:nvSpPr>
        <p:spPr/>
        <p:txBody>
          <a:bodyPr/>
          <a:lstStyle/>
          <a:p>
            <a:r>
              <a:rPr lang="en-US" dirty="0"/>
              <a:t>An operator is a symbol that tells the compiler to perform specific mathematical or logical manipulations. Scala is rich in built-in operators and provides the following types of operators −</a:t>
            </a:r>
          </a:p>
          <a:p>
            <a:r>
              <a:rPr lang="en-US" dirty="0"/>
              <a:t>Arithmetic Operators</a:t>
            </a:r>
          </a:p>
          <a:p>
            <a:r>
              <a:rPr lang="en-US" dirty="0"/>
              <a:t>Relational Operators</a:t>
            </a:r>
          </a:p>
          <a:p>
            <a:r>
              <a:rPr lang="en-US" dirty="0"/>
              <a:t>Logical Operators</a:t>
            </a:r>
          </a:p>
          <a:p>
            <a:r>
              <a:rPr lang="en-US" dirty="0"/>
              <a:t>Bitwise Operators</a:t>
            </a:r>
          </a:p>
          <a:p>
            <a:r>
              <a:rPr lang="en-US" dirty="0"/>
              <a:t>Assignment Operators</a:t>
            </a:r>
          </a:p>
          <a:p>
            <a:endParaRPr lang="en-IN" dirty="0"/>
          </a:p>
        </p:txBody>
      </p:sp>
    </p:spTree>
    <p:extLst>
      <p:ext uri="{BB962C8B-B14F-4D97-AF65-F5344CB8AC3E}">
        <p14:creationId xmlns:p14="http://schemas.microsoft.com/office/powerpoint/2010/main" val="19423120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2EEB6-9CD3-402D-9997-C824F9D527BA}"/>
              </a:ext>
            </a:extLst>
          </p:cNvPr>
          <p:cNvSpPr>
            <a:spLocks noGrp="1"/>
          </p:cNvSpPr>
          <p:nvPr>
            <p:ph type="title"/>
          </p:nvPr>
        </p:nvSpPr>
        <p:spPr/>
        <p:txBody>
          <a:bodyPr/>
          <a:lstStyle/>
          <a:p>
            <a:r>
              <a:rPr lang="en-IN" dirty="0"/>
              <a:t>Key-Value Pair RDDs</a:t>
            </a:r>
          </a:p>
        </p:txBody>
      </p:sp>
      <p:sp>
        <p:nvSpPr>
          <p:cNvPr id="3" name="Content Placeholder 2">
            <a:extLst>
              <a:ext uri="{FF2B5EF4-FFF2-40B4-BE49-F238E27FC236}">
                <a16:creationId xmlns:a16="http://schemas.microsoft.com/office/drawing/2014/main" id="{A57234F1-629A-4B8D-82F6-A39A8A05B124}"/>
              </a:ext>
            </a:extLst>
          </p:cNvPr>
          <p:cNvSpPr>
            <a:spLocks noGrp="1"/>
          </p:cNvSpPr>
          <p:nvPr>
            <p:ph idx="1"/>
          </p:nvPr>
        </p:nvSpPr>
        <p:spPr>
          <a:xfrm>
            <a:off x="92765" y="1825624"/>
            <a:ext cx="11261035" cy="5032375"/>
          </a:xfrm>
        </p:spPr>
        <p:txBody>
          <a:bodyPr>
            <a:normAutofit fontScale="92500" lnSpcReduction="20000"/>
          </a:bodyPr>
          <a:lstStyle/>
          <a:p>
            <a:pPr marL="0" indent="0" algn="just">
              <a:lnSpc>
                <a:spcPct val="160000"/>
              </a:lnSpc>
              <a:buNone/>
            </a:pPr>
            <a:r>
              <a:rPr lang="en-US" dirty="0"/>
              <a:t>A key/value pair is a set of two data items:</a:t>
            </a:r>
          </a:p>
          <a:p>
            <a:pPr marL="0" indent="0" algn="just">
              <a:lnSpc>
                <a:spcPct val="160000"/>
              </a:lnSpc>
              <a:buNone/>
            </a:pPr>
            <a:r>
              <a:rPr lang="en-US" dirty="0"/>
              <a:t>1) Key: which is a unique identifier for a value</a:t>
            </a:r>
          </a:p>
          <a:p>
            <a:pPr marL="0" indent="0" algn="just">
              <a:lnSpc>
                <a:spcPct val="160000"/>
              </a:lnSpc>
              <a:buNone/>
            </a:pPr>
            <a:r>
              <a:rPr lang="en-US" dirty="0"/>
              <a:t>2) Value: which is the data that is identified by the Key</a:t>
            </a:r>
          </a:p>
          <a:p>
            <a:pPr marL="0" indent="0" algn="just">
              <a:lnSpc>
                <a:spcPct val="160000"/>
              </a:lnSpc>
              <a:buNone/>
            </a:pPr>
            <a:r>
              <a:rPr lang="en-US" dirty="0"/>
              <a:t>Key/Value pair is the common data type in Spark that is required for many operations. And it is most commonly used for aggregation. And in Spark, the key/Value pair is represented as a tuple with two elements. Example: (25, 130) , (30, 90) and (40, 55). The first element is called Key and the second element is called Value.</a:t>
            </a:r>
            <a:endParaRPr lang="en-IN" dirty="0"/>
          </a:p>
        </p:txBody>
      </p:sp>
      <p:pic>
        <p:nvPicPr>
          <p:cNvPr id="4" name="Picture 3">
            <a:extLst>
              <a:ext uri="{FF2B5EF4-FFF2-40B4-BE49-F238E27FC236}">
                <a16:creationId xmlns:a16="http://schemas.microsoft.com/office/drawing/2014/main" id="{BD468FF2-7E48-42C9-939E-D4B4C8939CED}"/>
              </a:ext>
            </a:extLst>
          </p:cNvPr>
          <p:cNvPicPr>
            <a:picLocks noChangeAspect="1"/>
          </p:cNvPicPr>
          <p:nvPr/>
        </p:nvPicPr>
        <p:blipFill>
          <a:blip r:embed="rId2"/>
          <a:stretch>
            <a:fillRect/>
          </a:stretch>
        </p:blipFill>
        <p:spPr>
          <a:xfrm>
            <a:off x="7922521" y="1825623"/>
            <a:ext cx="3832157" cy="1911489"/>
          </a:xfrm>
          <a:prstGeom prst="rect">
            <a:avLst/>
          </a:prstGeom>
        </p:spPr>
      </p:pic>
    </p:spTree>
    <p:extLst>
      <p:ext uri="{BB962C8B-B14F-4D97-AF65-F5344CB8AC3E}">
        <p14:creationId xmlns:p14="http://schemas.microsoft.com/office/powerpoint/2010/main" val="30796011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9417A-2EE3-403F-A04B-9B52130DD33F}"/>
              </a:ext>
            </a:extLst>
          </p:cNvPr>
          <p:cNvSpPr>
            <a:spLocks noGrp="1"/>
          </p:cNvSpPr>
          <p:nvPr>
            <p:ph type="title"/>
          </p:nvPr>
        </p:nvSpPr>
        <p:spPr/>
        <p:txBody>
          <a:bodyPr/>
          <a:lstStyle/>
          <a:p>
            <a:r>
              <a:rPr lang="en-IN" dirty="0"/>
              <a:t>RDD Persistence</a:t>
            </a:r>
          </a:p>
        </p:txBody>
      </p:sp>
      <p:sp>
        <p:nvSpPr>
          <p:cNvPr id="3" name="Content Placeholder 2">
            <a:extLst>
              <a:ext uri="{FF2B5EF4-FFF2-40B4-BE49-F238E27FC236}">
                <a16:creationId xmlns:a16="http://schemas.microsoft.com/office/drawing/2014/main" id="{69ADE8AD-9EA5-4BDA-8EF8-10CD90750E3D}"/>
              </a:ext>
            </a:extLst>
          </p:cNvPr>
          <p:cNvSpPr>
            <a:spLocks noGrp="1"/>
          </p:cNvSpPr>
          <p:nvPr>
            <p:ph idx="1"/>
          </p:nvPr>
        </p:nvSpPr>
        <p:spPr>
          <a:xfrm>
            <a:off x="92765" y="1431236"/>
            <a:ext cx="11261035" cy="5426764"/>
          </a:xfrm>
        </p:spPr>
        <p:txBody>
          <a:bodyPr>
            <a:normAutofit fontScale="85000" lnSpcReduction="10000"/>
          </a:bodyPr>
          <a:lstStyle/>
          <a:p>
            <a:pPr algn="just">
              <a:lnSpc>
                <a:spcPct val="170000"/>
              </a:lnSpc>
            </a:pPr>
            <a:r>
              <a:rPr lang="en-US" sz="2000" dirty="0"/>
              <a:t>Spark RDD persistence is an optimization technique in which saves the result of RDD evaluation. Using this we save the intermediate result so that we can use it further if required. It reduces the computation overhead.</a:t>
            </a:r>
          </a:p>
          <a:p>
            <a:pPr algn="just">
              <a:lnSpc>
                <a:spcPct val="170000"/>
              </a:lnSpc>
            </a:pPr>
            <a:r>
              <a:rPr lang="en-US" sz="2000" dirty="0"/>
              <a:t>We can make persisted RDD through cache() and persist() methods. When we use the cache() method we can store all the RDD in-memory. We can persist the RDD in memory and use it efficiently across parallel operations.</a:t>
            </a:r>
          </a:p>
          <a:p>
            <a:pPr algn="just">
              <a:lnSpc>
                <a:spcPct val="170000"/>
              </a:lnSpc>
            </a:pPr>
            <a:r>
              <a:rPr lang="en-US" sz="2000" dirty="0"/>
              <a:t>The difference between cache() and persist() is that using cache() the default storage level is MEMORY_ONLY while using persist() we can use various storage levels (described below). It is a key tool for an interactive algorithm. Because, when we persist RDD each node stores any partition of it that it computes in memory and makes it reusable for future use. This process speeds up the further computation ten times.</a:t>
            </a:r>
          </a:p>
          <a:p>
            <a:pPr algn="just">
              <a:lnSpc>
                <a:spcPct val="170000"/>
              </a:lnSpc>
            </a:pPr>
            <a:r>
              <a:rPr lang="en-US" sz="2000" dirty="0"/>
              <a:t>When the RDD is computed for the first time, it is kept in memory on the node. The cache memory of the Spark is fault tolerant so whenever any partition of RDD is lost, it can be recovered by transformation Operation that originally created it.</a:t>
            </a:r>
            <a:endParaRPr lang="en-IN" sz="2000" dirty="0"/>
          </a:p>
        </p:txBody>
      </p:sp>
    </p:spTree>
    <p:extLst>
      <p:ext uri="{BB962C8B-B14F-4D97-AF65-F5344CB8AC3E}">
        <p14:creationId xmlns:p14="http://schemas.microsoft.com/office/powerpoint/2010/main" val="26543509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9417A-2EE3-403F-A04B-9B52130DD33F}"/>
              </a:ext>
            </a:extLst>
          </p:cNvPr>
          <p:cNvSpPr>
            <a:spLocks noGrp="1"/>
          </p:cNvSpPr>
          <p:nvPr>
            <p:ph type="title"/>
          </p:nvPr>
        </p:nvSpPr>
        <p:spPr/>
        <p:txBody>
          <a:bodyPr/>
          <a:lstStyle/>
          <a:p>
            <a:r>
              <a:rPr lang="en-IN" dirty="0"/>
              <a:t>RDD Persistence</a:t>
            </a:r>
          </a:p>
        </p:txBody>
      </p:sp>
      <p:sp>
        <p:nvSpPr>
          <p:cNvPr id="3" name="Content Placeholder 2">
            <a:extLst>
              <a:ext uri="{FF2B5EF4-FFF2-40B4-BE49-F238E27FC236}">
                <a16:creationId xmlns:a16="http://schemas.microsoft.com/office/drawing/2014/main" id="{69ADE8AD-9EA5-4BDA-8EF8-10CD90750E3D}"/>
              </a:ext>
            </a:extLst>
          </p:cNvPr>
          <p:cNvSpPr>
            <a:spLocks noGrp="1"/>
          </p:cNvSpPr>
          <p:nvPr>
            <p:ph idx="1"/>
          </p:nvPr>
        </p:nvSpPr>
        <p:spPr>
          <a:xfrm>
            <a:off x="92765" y="1431236"/>
            <a:ext cx="11261035" cy="5426764"/>
          </a:xfrm>
        </p:spPr>
        <p:txBody>
          <a:bodyPr>
            <a:normAutofit/>
          </a:bodyPr>
          <a:lstStyle/>
          <a:p>
            <a:pPr fontAlgn="base"/>
            <a:r>
              <a:rPr lang="en-US" dirty="0"/>
              <a:t>There are some advantages of RDD caching and persistence mechanism in spark. It makes the whole system</a:t>
            </a:r>
          </a:p>
          <a:p>
            <a:pPr lvl="1" fontAlgn="base"/>
            <a:r>
              <a:rPr lang="en-US" dirty="0"/>
              <a:t>Time efficient</a:t>
            </a:r>
          </a:p>
          <a:p>
            <a:pPr lvl="1" fontAlgn="base"/>
            <a:r>
              <a:rPr lang="en-US" dirty="0"/>
              <a:t>Cost efficient</a:t>
            </a:r>
          </a:p>
          <a:p>
            <a:pPr lvl="1" fontAlgn="base"/>
            <a:r>
              <a:rPr lang="en-US" dirty="0"/>
              <a:t>Lesser the execution time.</a:t>
            </a:r>
          </a:p>
          <a:p>
            <a:pPr algn="just">
              <a:lnSpc>
                <a:spcPct val="170000"/>
              </a:lnSpc>
            </a:pPr>
            <a:endParaRPr lang="en-IN" sz="2000" dirty="0"/>
          </a:p>
        </p:txBody>
      </p:sp>
    </p:spTree>
    <p:extLst>
      <p:ext uri="{BB962C8B-B14F-4D97-AF65-F5344CB8AC3E}">
        <p14:creationId xmlns:p14="http://schemas.microsoft.com/office/powerpoint/2010/main" val="40107481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5E52-7F1A-43E8-8995-3C2C1F0DC2DE}"/>
              </a:ext>
            </a:extLst>
          </p:cNvPr>
          <p:cNvSpPr>
            <a:spLocks noGrp="1"/>
          </p:cNvSpPr>
          <p:nvPr>
            <p:ph type="title"/>
          </p:nvPr>
        </p:nvSpPr>
        <p:spPr/>
        <p:txBody>
          <a:bodyPr/>
          <a:lstStyle/>
          <a:p>
            <a:r>
              <a:rPr lang="en-IN" dirty="0"/>
              <a:t>SPARK SQL</a:t>
            </a:r>
          </a:p>
        </p:txBody>
      </p:sp>
      <p:sp>
        <p:nvSpPr>
          <p:cNvPr id="3" name="Content Placeholder 2">
            <a:extLst>
              <a:ext uri="{FF2B5EF4-FFF2-40B4-BE49-F238E27FC236}">
                <a16:creationId xmlns:a16="http://schemas.microsoft.com/office/drawing/2014/main" id="{F52F1E6D-E5C3-4485-BD83-95E6C37B9CC4}"/>
              </a:ext>
            </a:extLst>
          </p:cNvPr>
          <p:cNvSpPr>
            <a:spLocks noGrp="1"/>
          </p:cNvSpPr>
          <p:nvPr>
            <p:ph idx="1"/>
          </p:nvPr>
        </p:nvSpPr>
        <p:spPr/>
        <p:txBody>
          <a:bodyPr/>
          <a:lstStyle/>
          <a:p>
            <a:pPr algn="just">
              <a:lnSpc>
                <a:spcPct val="150000"/>
              </a:lnSpc>
            </a:pPr>
            <a:r>
              <a:rPr lang="en-US" dirty="0"/>
              <a:t>Spark SQL is a component on top of Spark Core that introduces a new data abstraction called </a:t>
            </a:r>
            <a:r>
              <a:rPr lang="en-US" dirty="0" err="1"/>
              <a:t>SchemaRDD</a:t>
            </a:r>
            <a:r>
              <a:rPr lang="en-US" dirty="0"/>
              <a:t>, which provides support for structured and semi-structured data.</a:t>
            </a:r>
          </a:p>
          <a:p>
            <a:pPr algn="just">
              <a:lnSpc>
                <a:spcPct val="150000"/>
              </a:lnSpc>
            </a:pPr>
            <a:r>
              <a:rPr lang="en-US" dirty="0"/>
              <a:t>Spark introduces a programming module for structured data processing called Spark SQL. It provides a programming abstraction called </a:t>
            </a:r>
            <a:r>
              <a:rPr lang="en-US" dirty="0" err="1"/>
              <a:t>DataFrame</a:t>
            </a:r>
            <a:r>
              <a:rPr lang="en-US" dirty="0"/>
              <a:t> and can act as distributed SQL query engine.</a:t>
            </a:r>
            <a:endParaRPr lang="en-IN" dirty="0"/>
          </a:p>
        </p:txBody>
      </p:sp>
    </p:spTree>
    <p:extLst>
      <p:ext uri="{BB962C8B-B14F-4D97-AF65-F5344CB8AC3E}">
        <p14:creationId xmlns:p14="http://schemas.microsoft.com/office/powerpoint/2010/main" val="1309922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5E52-7F1A-43E8-8995-3C2C1F0DC2DE}"/>
              </a:ext>
            </a:extLst>
          </p:cNvPr>
          <p:cNvSpPr>
            <a:spLocks noGrp="1"/>
          </p:cNvSpPr>
          <p:nvPr>
            <p:ph type="title"/>
          </p:nvPr>
        </p:nvSpPr>
        <p:spPr/>
        <p:txBody>
          <a:bodyPr/>
          <a:lstStyle/>
          <a:p>
            <a:r>
              <a:rPr lang="en-IN" dirty="0"/>
              <a:t>SPARK SQL</a:t>
            </a:r>
          </a:p>
        </p:txBody>
      </p:sp>
      <p:sp>
        <p:nvSpPr>
          <p:cNvPr id="3" name="Content Placeholder 2">
            <a:extLst>
              <a:ext uri="{FF2B5EF4-FFF2-40B4-BE49-F238E27FC236}">
                <a16:creationId xmlns:a16="http://schemas.microsoft.com/office/drawing/2014/main" id="{F52F1E6D-E5C3-4485-BD83-95E6C37B9CC4}"/>
              </a:ext>
            </a:extLst>
          </p:cNvPr>
          <p:cNvSpPr>
            <a:spLocks noGrp="1"/>
          </p:cNvSpPr>
          <p:nvPr>
            <p:ph idx="1"/>
          </p:nvPr>
        </p:nvSpPr>
        <p:spPr>
          <a:xfrm>
            <a:off x="92765" y="1825624"/>
            <a:ext cx="11261035" cy="4906479"/>
          </a:xfrm>
        </p:spPr>
        <p:txBody>
          <a:bodyPr>
            <a:normAutofit fontScale="70000" lnSpcReduction="20000"/>
          </a:bodyPr>
          <a:lstStyle/>
          <a:p>
            <a:pPr algn="just">
              <a:lnSpc>
                <a:spcPct val="160000"/>
              </a:lnSpc>
            </a:pPr>
            <a:r>
              <a:rPr lang="en-US" dirty="0"/>
              <a:t>The following are the features of Spark SQL −</a:t>
            </a:r>
          </a:p>
          <a:p>
            <a:pPr algn="just">
              <a:lnSpc>
                <a:spcPct val="160000"/>
              </a:lnSpc>
            </a:pPr>
            <a:r>
              <a:rPr lang="en-US" b="1" dirty="0"/>
              <a:t>Integrated</a:t>
            </a:r>
            <a:r>
              <a:rPr lang="en-US" dirty="0"/>
              <a:t> − Seamlessly mix SQL queries with Spark programs. Spark SQL lets you query structured data as a distributed dataset (RDD) in Spark, with integrated APIs in Python, Scala and Java. This tight integration makes it easy to run SQL queries alongside complex analytic algorithms.</a:t>
            </a:r>
          </a:p>
          <a:p>
            <a:pPr algn="just">
              <a:lnSpc>
                <a:spcPct val="160000"/>
              </a:lnSpc>
            </a:pPr>
            <a:r>
              <a:rPr lang="en-US" b="1" dirty="0"/>
              <a:t>Unified Data Access</a:t>
            </a:r>
            <a:r>
              <a:rPr lang="en-US" dirty="0"/>
              <a:t> − Load and query data from a variety of sources. Schema-RDDs provide a single interface for efficiently working with structured data, including Apache Hive tables, parquet files and JSON files.</a:t>
            </a:r>
          </a:p>
          <a:p>
            <a:pPr algn="just">
              <a:lnSpc>
                <a:spcPct val="160000"/>
              </a:lnSpc>
            </a:pPr>
            <a:r>
              <a:rPr lang="en-US" b="1" dirty="0"/>
              <a:t>Hive Compatibility</a:t>
            </a:r>
            <a:r>
              <a:rPr lang="en-US" dirty="0"/>
              <a:t> − Run unmodified Hive queries on existing warehouses. Spark SQL reuses the Hive frontend and </a:t>
            </a:r>
            <a:r>
              <a:rPr lang="en-US" dirty="0" err="1"/>
              <a:t>MetaStore</a:t>
            </a:r>
            <a:r>
              <a:rPr lang="en-US" dirty="0"/>
              <a:t>, giving you full compatibility with existing Hive data, queries, and UDFs. Simply install it alongside Hive.</a:t>
            </a:r>
          </a:p>
          <a:p>
            <a:pPr algn="just">
              <a:lnSpc>
                <a:spcPct val="160000"/>
              </a:lnSpc>
            </a:pPr>
            <a:endParaRPr lang="en-IN" dirty="0"/>
          </a:p>
        </p:txBody>
      </p:sp>
    </p:spTree>
    <p:extLst>
      <p:ext uri="{BB962C8B-B14F-4D97-AF65-F5344CB8AC3E}">
        <p14:creationId xmlns:p14="http://schemas.microsoft.com/office/powerpoint/2010/main" val="15375955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5E52-7F1A-43E8-8995-3C2C1F0DC2DE}"/>
              </a:ext>
            </a:extLst>
          </p:cNvPr>
          <p:cNvSpPr>
            <a:spLocks noGrp="1"/>
          </p:cNvSpPr>
          <p:nvPr>
            <p:ph type="title"/>
          </p:nvPr>
        </p:nvSpPr>
        <p:spPr/>
        <p:txBody>
          <a:bodyPr/>
          <a:lstStyle/>
          <a:p>
            <a:r>
              <a:rPr lang="en-IN" dirty="0"/>
              <a:t>SPARK SQL</a:t>
            </a:r>
          </a:p>
        </p:txBody>
      </p:sp>
      <p:sp>
        <p:nvSpPr>
          <p:cNvPr id="3" name="Content Placeholder 2">
            <a:extLst>
              <a:ext uri="{FF2B5EF4-FFF2-40B4-BE49-F238E27FC236}">
                <a16:creationId xmlns:a16="http://schemas.microsoft.com/office/drawing/2014/main" id="{F52F1E6D-E5C3-4485-BD83-95E6C37B9CC4}"/>
              </a:ext>
            </a:extLst>
          </p:cNvPr>
          <p:cNvSpPr>
            <a:spLocks noGrp="1"/>
          </p:cNvSpPr>
          <p:nvPr>
            <p:ph idx="1"/>
          </p:nvPr>
        </p:nvSpPr>
        <p:spPr>
          <a:xfrm>
            <a:off x="92765" y="1825624"/>
            <a:ext cx="11261035" cy="4906479"/>
          </a:xfrm>
        </p:spPr>
        <p:txBody>
          <a:bodyPr>
            <a:normAutofit/>
          </a:bodyPr>
          <a:lstStyle/>
          <a:p>
            <a:pPr algn="just">
              <a:lnSpc>
                <a:spcPct val="150000"/>
              </a:lnSpc>
            </a:pPr>
            <a:r>
              <a:rPr lang="en-US" b="1" dirty="0"/>
              <a:t>Standard Connectivity</a:t>
            </a:r>
            <a:r>
              <a:rPr lang="en-US" dirty="0"/>
              <a:t> − Connect through JDBC or ODBC. Spark SQL includes a server mode with industry standard JDBC and ODBC connectivity.</a:t>
            </a:r>
          </a:p>
          <a:p>
            <a:pPr algn="just">
              <a:lnSpc>
                <a:spcPct val="150000"/>
              </a:lnSpc>
            </a:pPr>
            <a:r>
              <a:rPr lang="en-US" b="1" dirty="0"/>
              <a:t>Scalability</a:t>
            </a:r>
            <a:r>
              <a:rPr lang="en-US" dirty="0"/>
              <a:t> − Use the same engine for both interactive and long queries. Spark SQL takes advantage of the RDD model to support mid-query fault tolerance, letting it scale to large jobs too. Do not worry about using a different engine for historical data.</a:t>
            </a:r>
          </a:p>
          <a:p>
            <a:pPr algn="just">
              <a:lnSpc>
                <a:spcPct val="160000"/>
              </a:lnSpc>
            </a:pPr>
            <a:endParaRPr lang="en-IN" dirty="0"/>
          </a:p>
        </p:txBody>
      </p:sp>
    </p:spTree>
    <p:extLst>
      <p:ext uri="{BB962C8B-B14F-4D97-AF65-F5344CB8AC3E}">
        <p14:creationId xmlns:p14="http://schemas.microsoft.com/office/powerpoint/2010/main" val="191567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5E52-7F1A-43E8-8995-3C2C1F0DC2DE}"/>
              </a:ext>
            </a:extLst>
          </p:cNvPr>
          <p:cNvSpPr>
            <a:spLocks noGrp="1"/>
          </p:cNvSpPr>
          <p:nvPr>
            <p:ph type="title"/>
          </p:nvPr>
        </p:nvSpPr>
        <p:spPr/>
        <p:txBody>
          <a:bodyPr/>
          <a:lstStyle/>
          <a:p>
            <a:r>
              <a:rPr lang="en-IN" dirty="0"/>
              <a:t>Architecture of SPARK SQL</a:t>
            </a:r>
          </a:p>
        </p:txBody>
      </p:sp>
      <p:pic>
        <p:nvPicPr>
          <p:cNvPr id="4" name="Content Placeholder 3">
            <a:extLst>
              <a:ext uri="{FF2B5EF4-FFF2-40B4-BE49-F238E27FC236}">
                <a16:creationId xmlns:a16="http://schemas.microsoft.com/office/drawing/2014/main" id="{18944DA0-372A-40A3-A944-99054142543F}"/>
              </a:ext>
            </a:extLst>
          </p:cNvPr>
          <p:cNvPicPr>
            <a:picLocks noGrp="1" noChangeAspect="1"/>
          </p:cNvPicPr>
          <p:nvPr>
            <p:ph idx="1"/>
          </p:nvPr>
        </p:nvPicPr>
        <p:blipFill>
          <a:blip r:embed="rId2"/>
          <a:stretch>
            <a:fillRect/>
          </a:stretch>
        </p:blipFill>
        <p:spPr>
          <a:xfrm>
            <a:off x="516834" y="1359385"/>
            <a:ext cx="8680174" cy="5387143"/>
          </a:xfrm>
          <a:prstGeom prst="rect">
            <a:avLst/>
          </a:prstGeom>
        </p:spPr>
      </p:pic>
    </p:spTree>
    <p:extLst>
      <p:ext uri="{BB962C8B-B14F-4D97-AF65-F5344CB8AC3E}">
        <p14:creationId xmlns:p14="http://schemas.microsoft.com/office/powerpoint/2010/main" val="35247943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65E52-7F1A-43E8-8995-3C2C1F0DC2DE}"/>
              </a:ext>
            </a:extLst>
          </p:cNvPr>
          <p:cNvSpPr>
            <a:spLocks noGrp="1"/>
          </p:cNvSpPr>
          <p:nvPr>
            <p:ph type="title"/>
          </p:nvPr>
        </p:nvSpPr>
        <p:spPr/>
        <p:txBody>
          <a:bodyPr/>
          <a:lstStyle/>
          <a:p>
            <a:r>
              <a:rPr lang="en-IN" dirty="0"/>
              <a:t>SPARK SQL</a:t>
            </a:r>
          </a:p>
        </p:txBody>
      </p:sp>
      <p:sp>
        <p:nvSpPr>
          <p:cNvPr id="3" name="Content Placeholder 2">
            <a:extLst>
              <a:ext uri="{FF2B5EF4-FFF2-40B4-BE49-F238E27FC236}">
                <a16:creationId xmlns:a16="http://schemas.microsoft.com/office/drawing/2014/main" id="{F52F1E6D-E5C3-4485-BD83-95E6C37B9CC4}"/>
              </a:ext>
            </a:extLst>
          </p:cNvPr>
          <p:cNvSpPr>
            <a:spLocks noGrp="1"/>
          </p:cNvSpPr>
          <p:nvPr>
            <p:ph idx="1"/>
          </p:nvPr>
        </p:nvSpPr>
        <p:spPr>
          <a:xfrm>
            <a:off x="92765" y="1825624"/>
            <a:ext cx="11261035" cy="4906479"/>
          </a:xfrm>
        </p:spPr>
        <p:txBody>
          <a:bodyPr>
            <a:normAutofit fontScale="85000" lnSpcReduction="10000"/>
          </a:bodyPr>
          <a:lstStyle/>
          <a:p>
            <a:pPr algn="just">
              <a:lnSpc>
                <a:spcPct val="150000"/>
              </a:lnSpc>
            </a:pPr>
            <a:r>
              <a:rPr lang="en-US" b="1" dirty="0"/>
              <a:t>Language API</a:t>
            </a:r>
            <a:r>
              <a:rPr lang="en-US" dirty="0"/>
              <a:t> − Spark is compatible with different languages and Spark SQL. It is also, supported by these languages- API (python, </a:t>
            </a:r>
            <a:r>
              <a:rPr lang="en-US" dirty="0" err="1"/>
              <a:t>scala</a:t>
            </a:r>
            <a:r>
              <a:rPr lang="en-US" dirty="0"/>
              <a:t>, java, HiveQL).</a:t>
            </a:r>
          </a:p>
          <a:p>
            <a:pPr algn="just">
              <a:lnSpc>
                <a:spcPct val="150000"/>
              </a:lnSpc>
            </a:pPr>
            <a:r>
              <a:rPr lang="en-US" b="1" dirty="0"/>
              <a:t>Schema RDD</a:t>
            </a:r>
            <a:r>
              <a:rPr lang="en-US" dirty="0"/>
              <a:t> − Spark Core is designed with special data structure called RDD. Generally, Spark SQL works on schemas, tables, and records. Therefore, we can use the Schema RDD as temporary table. We can call this Schema RDD as Data Frame.</a:t>
            </a:r>
          </a:p>
          <a:p>
            <a:pPr algn="just">
              <a:lnSpc>
                <a:spcPct val="150000"/>
              </a:lnSpc>
            </a:pPr>
            <a:r>
              <a:rPr lang="en-US" b="1" dirty="0"/>
              <a:t>Data Sources</a:t>
            </a:r>
            <a:r>
              <a:rPr lang="en-US" dirty="0"/>
              <a:t> − Usually the Data source for spark-core is a text file, Avro file, etc. However, the Data Sources for Spark SQL is different. Those are Parquet file, JSON document, HIVE tables, and Cassandra database.</a:t>
            </a:r>
          </a:p>
          <a:p>
            <a:pPr algn="just">
              <a:lnSpc>
                <a:spcPct val="150000"/>
              </a:lnSpc>
            </a:pPr>
            <a:endParaRPr lang="en-US" dirty="0"/>
          </a:p>
          <a:p>
            <a:pPr algn="just">
              <a:lnSpc>
                <a:spcPct val="150000"/>
              </a:lnSpc>
            </a:pPr>
            <a:endParaRPr lang="en-IN" dirty="0"/>
          </a:p>
        </p:txBody>
      </p:sp>
    </p:spTree>
    <p:extLst>
      <p:ext uri="{BB962C8B-B14F-4D97-AF65-F5344CB8AC3E}">
        <p14:creationId xmlns:p14="http://schemas.microsoft.com/office/powerpoint/2010/main" val="3820267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EC89-6673-4115-9917-FDF163E46A52}"/>
              </a:ext>
            </a:extLst>
          </p:cNvPr>
          <p:cNvSpPr>
            <a:spLocks noGrp="1"/>
          </p:cNvSpPr>
          <p:nvPr>
            <p:ph type="title"/>
          </p:nvPr>
        </p:nvSpPr>
        <p:spPr/>
        <p:txBody>
          <a:bodyPr/>
          <a:lstStyle/>
          <a:p>
            <a:r>
              <a:rPr lang="en-IN" dirty="0"/>
              <a:t>Data frames and datasets</a:t>
            </a:r>
          </a:p>
        </p:txBody>
      </p:sp>
      <p:sp>
        <p:nvSpPr>
          <p:cNvPr id="3" name="Content Placeholder 2">
            <a:extLst>
              <a:ext uri="{FF2B5EF4-FFF2-40B4-BE49-F238E27FC236}">
                <a16:creationId xmlns:a16="http://schemas.microsoft.com/office/drawing/2014/main" id="{5C0E876C-E041-4C58-BB14-A44E9CF8D9D1}"/>
              </a:ext>
            </a:extLst>
          </p:cNvPr>
          <p:cNvSpPr>
            <a:spLocks noGrp="1"/>
          </p:cNvSpPr>
          <p:nvPr>
            <p:ph idx="1"/>
          </p:nvPr>
        </p:nvSpPr>
        <p:spPr/>
        <p:txBody>
          <a:bodyPr>
            <a:normAutofit fontScale="92500" lnSpcReduction="10000"/>
          </a:bodyPr>
          <a:lstStyle/>
          <a:p>
            <a:pPr algn="just">
              <a:lnSpc>
                <a:spcPct val="150000"/>
              </a:lnSpc>
            </a:pPr>
            <a:r>
              <a:rPr lang="en-US" dirty="0"/>
              <a:t>A </a:t>
            </a:r>
            <a:r>
              <a:rPr lang="en-US" dirty="0" err="1"/>
              <a:t>DataFrame</a:t>
            </a:r>
            <a:r>
              <a:rPr lang="en-US" dirty="0"/>
              <a:t> is a distributed collection of data, which is organized into named columns. Conceptually, it is equivalent to relational tables with good optimization techniques.</a:t>
            </a:r>
          </a:p>
          <a:p>
            <a:pPr algn="just">
              <a:lnSpc>
                <a:spcPct val="150000"/>
              </a:lnSpc>
            </a:pPr>
            <a:r>
              <a:rPr lang="en-US" dirty="0"/>
              <a:t>A </a:t>
            </a:r>
            <a:r>
              <a:rPr lang="en-US" dirty="0" err="1"/>
              <a:t>DataFrame</a:t>
            </a:r>
            <a:r>
              <a:rPr lang="en-US" dirty="0"/>
              <a:t> can be constructed from an array of different sources such as Hive tables, Structured Data files, external databases, or existing RDDs. This API was designed for modern Big Data and data science applications taking inspiration from </a:t>
            </a:r>
            <a:r>
              <a:rPr lang="en-US" b="1" dirty="0" err="1"/>
              <a:t>DataFrame</a:t>
            </a:r>
            <a:r>
              <a:rPr lang="en-US" b="1" dirty="0"/>
              <a:t> in R Programming</a:t>
            </a:r>
            <a:r>
              <a:rPr lang="en-US" dirty="0"/>
              <a:t> and </a:t>
            </a:r>
            <a:r>
              <a:rPr lang="en-US" b="1" dirty="0"/>
              <a:t>Pandas in Python</a:t>
            </a:r>
            <a:r>
              <a:rPr lang="en-US" dirty="0"/>
              <a:t>.</a:t>
            </a:r>
          </a:p>
          <a:p>
            <a:pPr algn="just">
              <a:lnSpc>
                <a:spcPct val="150000"/>
              </a:lnSpc>
            </a:pPr>
            <a:endParaRPr lang="en-IN" dirty="0"/>
          </a:p>
        </p:txBody>
      </p:sp>
    </p:spTree>
    <p:extLst>
      <p:ext uri="{BB962C8B-B14F-4D97-AF65-F5344CB8AC3E}">
        <p14:creationId xmlns:p14="http://schemas.microsoft.com/office/powerpoint/2010/main" val="26201707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6EC89-6673-4115-9917-FDF163E46A52}"/>
              </a:ext>
            </a:extLst>
          </p:cNvPr>
          <p:cNvSpPr>
            <a:spLocks noGrp="1"/>
          </p:cNvSpPr>
          <p:nvPr>
            <p:ph type="title"/>
          </p:nvPr>
        </p:nvSpPr>
        <p:spPr/>
        <p:txBody>
          <a:bodyPr/>
          <a:lstStyle/>
          <a:p>
            <a:r>
              <a:rPr lang="en-IN" dirty="0"/>
              <a:t>Data frames and datasets</a:t>
            </a:r>
          </a:p>
        </p:txBody>
      </p:sp>
      <p:sp>
        <p:nvSpPr>
          <p:cNvPr id="3" name="Content Placeholder 2">
            <a:extLst>
              <a:ext uri="{FF2B5EF4-FFF2-40B4-BE49-F238E27FC236}">
                <a16:creationId xmlns:a16="http://schemas.microsoft.com/office/drawing/2014/main" id="{5C0E876C-E041-4C58-BB14-A44E9CF8D9D1}"/>
              </a:ext>
            </a:extLst>
          </p:cNvPr>
          <p:cNvSpPr>
            <a:spLocks noGrp="1"/>
          </p:cNvSpPr>
          <p:nvPr>
            <p:ph idx="1"/>
          </p:nvPr>
        </p:nvSpPr>
        <p:spPr>
          <a:xfrm>
            <a:off x="132521" y="1524000"/>
            <a:ext cx="11966713" cy="5234609"/>
          </a:xfrm>
        </p:spPr>
        <p:txBody>
          <a:bodyPr>
            <a:normAutofit fontScale="77500" lnSpcReduction="20000"/>
          </a:bodyPr>
          <a:lstStyle/>
          <a:p>
            <a:pPr marL="0" indent="0" algn="just">
              <a:lnSpc>
                <a:spcPct val="160000"/>
              </a:lnSpc>
              <a:buNone/>
            </a:pPr>
            <a:r>
              <a:rPr lang="en-US" b="1" dirty="0"/>
              <a:t>Here is a set of few characteristic features of </a:t>
            </a:r>
            <a:r>
              <a:rPr lang="en-US" b="1" dirty="0" err="1"/>
              <a:t>DataFrame</a:t>
            </a:r>
            <a:r>
              <a:rPr lang="en-US" b="1" dirty="0"/>
              <a:t> −</a:t>
            </a:r>
          </a:p>
          <a:p>
            <a:pPr algn="just">
              <a:lnSpc>
                <a:spcPct val="160000"/>
              </a:lnSpc>
            </a:pPr>
            <a:r>
              <a:rPr lang="en-US" dirty="0"/>
              <a:t>Ability to process the data in the size of Kilobytes to Petabytes on a single node cluster to large cluster.</a:t>
            </a:r>
          </a:p>
          <a:p>
            <a:pPr algn="just">
              <a:lnSpc>
                <a:spcPct val="160000"/>
              </a:lnSpc>
            </a:pPr>
            <a:r>
              <a:rPr lang="en-US" dirty="0"/>
              <a:t>Supports different data formats (Avro, csv, elastic search, and Cassandra) and storage systems (HDFS, HIVE tables, </a:t>
            </a:r>
            <a:r>
              <a:rPr lang="en-US" dirty="0" err="1"/>
              <a:t>mysql</a:t>
            </a:r>
            <a:r>
              <a:rPr lang="en-US" dirty="0"/>
              <a:t>, </a:t>
            </a:r>
            <a:r>
              <a:rPr lang="en-US" dirty="0" err="1"/>
              <a:t>etc</a:t>
            </a:r>
            <a:r>
              <a:rPr lang="en-US" dirty="0"/>
              <a:t>).</a:t>
            </a:r>
          </a:p>
          <a:p>
            <a:pPr algn="just">
              <a:lnSpc>
                <a:spcPct val="160000"/>
              </a:lnSpc>
            </a:pPr>
            <a:r>
              <a:rPr lang="en-US" dirty="0"/>
              <a:t>State of art optimization and code generation through the Spark SQL Catalyst optimizer (tree transformation framework).</a:t>
            </a:r>
          </a:p>
          <a:p>
            <a:pPr algn="just">
              <a:lnSpc>
                <a:spcPct val="160000"/>
              </a:lnSpc>
            </a:pPr>
            <a:r>
              <a:rPr lang="en-US" dirty="0"/>
              <a:t>Can be easily integrated with all Big Data tools and frameworks via Spark-Core.</a:t>
            </a:r>
          </a:p>
          <a:p>
            <a:pPr algn="just">
              <a:lnSpc>
                <a:spcPct val="160000"/>
              </a:lnSpc>
            </a:pPr>
            <a:r>
              <a:rPr lang="en-US" dirty="0"/>
              <a:t>Provides API for Python, Java, Scala, and R Programming.</a:t>
            </a:r>
          </a:p>
          <a:p>
            <a:pPr algn="just">
              <a:lnSpc>
                <a:spcPct val="160000"/>
              </a:lnSpc>
            </a:pPr>
            <a:endParaRPr lang="en-IN" dirty="0"/>
          </a:p>
        </p:txBody>
      </p:sp>
    </p:spTree>
    <p:extLst>
      <p:ext uri="{BB962C8B-B14F-4D97-AF65-F5344CB8AC3E}">
        <p14:creationId xmlns:p14="http://schemas.microsoft.com/office/powerpoint/2010/main" val="3972301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E8C8F-6652-4D4E-B4B9-5B8BFE56B7BA}"/>
              </a:ext>
            </a:extLst>
          </p:cNvPr>
          <p:cNvSpPr>
            <a:spLocks noGrp="1"/>
          </p:cNvSpPr>
          <p:nvPr>
            <p:ph type="title"/>
          </p:nvPr>
        </p:nvSpPr>
        <p:spPr/>
        <p:txBody>
          <a:bodyPr/>
          <a:lstStyle/>
          <a:p>
            <a:r>
              <a:rPr lang="en-US" dirty="0"/>
              <a:t>Basic Variable/Data types</a:t>
            </a:r>
            <a:endParaRPr lang="en-IN" dirty="0"/>
          </a:p>
        </p:txBody>
      </p:sp>
      <p:graphicFrame>
        <p:nvGraphicFramePr>
          <p:cNvPr id="4" name="Content Placeholder 3">
            <a:extLst>
              <a:ext uri="{FF2B5EF4-FFF2-40B4-BE49-F238E27FC236}">
                <a16:creationId xmlns:a16="http://schemas.microsoft.com/office/drawing/2014/main" id="{B95495B9-F4A0-4985-895E-966B0B76BB81}"/>
              </a:ext>
            </a:extLst>
          </p:cNvPr>
          <p:cNvGraphicFramePr>
            <a:graphicFrameLocks noGrp="1"/>
          </p:cNvGraphicFramePr>
          <p:nvPr>
            <p:ph idx="1"/>
            <p:extLst>
              <p:ext uri="{D42A27DB-BD31-4B8C-83A1-F6EECF244321}">
                <p14:modId xmlns:p14="http://schemas.microsoft.com/office/powerpoint/2010/main" val="3450501918"/>
              </p:ext>
            </p:extLst>
          </p:nvPr>
        </p:nvGraphicFramePr>
        <p:xfrm>
          <a:off x="718931" y="1510881"/>
          <a:ext cx="10956234" cy="5164282"/>
        </p:xfrm>
        <a:graphic>
          <a:graphicData uri="http://schemas.openxmlformats.org/drawingml/2006/table">
            <a:tbl>
              <a:tblPr/>
              <a:tblGrid>
                <a:gridCol w="812701">
                  <a:extLst>
                    <a:ext uri="{9D8B030D-6E8A-4147-A177-3AD203B41FA5}">
                      <a16:colId xmlns:a16="http://schemas.microsoft.com/office/drawing/2014/main" val="144379466"/>
                    </a:ext>
                  </a:extLst>
                </a:gridCol>
                <a:gridCol w="10143533">
                  <a:extLst>
                    <a:ext uri="{9D8B030D-6E8A-4147-A177-3AD203B41FA5}">
                      <a16:colId xmlns:a16="http://schemas.microsoft.com/office/drawing/2014/main" val="3009577861"/>
                    </a:ext>
                  </a:extLst>
                </a:gridCol>
              </a:tblGrid>
              <a:tr h="302640">
                <a:tc>
                  <a:txBody>
                    <a:bodyPr/>
                    <a:lstStyle/>
                    <a:p>
                      <a:pPr fontAlgn="t"/>
                      <a:r>
                        <a:rPr lang="en-IN" sz="2400">
                          <a:effectLst/>
                        </a:rPr>
                        <a:t>Sr.No</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400" dirty="0">
                          <a:effectLst/>
                        </a:rPr>
                        <a:t>Data Type &amp; Description</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270157383"/>
                  </a:ext>
                </a:extLst>
              </a:tr>
              <a:tr h="305803">
                <a:tc>
                  <a:txBody>
                    <a:bodyPr/>
                    <a:lstStyle/>
                    <a:p>
                      <a:pPr fontAlgn="t"/>
                      <a:r>
                        <a:rPr lang="en-IN" sz="2400">
                          <a:effectLst/>
                        </a:rPr>
                        <a:t>1</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a:solidFill>
                            <a:srgbClr val="000000"/>
                          </a:solidFill>
                          <a:effectLst/>
                          <a:latin typeface="Arial" panose="020B0604020202020204" pitchFamily="34" charset="0"/>
                        </a:rPr>
                        <a:t>Byte</a:t>
                      </a:r>
                      <a:endParaRPr lang="en-US" sz="2400">
                        <a:solidFill>
                          <a:srgbClr val="000000"/>
                        </a:solidFill>
                        <a:effectLst/>
                        <a:latin typeface="Arial" panose="020B0604020202020204" pitchFamily="34" charset="0"/>
                      </a:endParaRPr>
                    </a:p>
                    <a:p>
                      <a:pPr algn="just" fontAlgn="t"/>
                      <a:r>
                        <a:rPr lang="en-US" sz="2400">
                          <a:solidFill>
                            <a:srgbClr val="000000"/>
                          </a:solidFill>
                          <a:effectLst/>
                          <a:latin typeface="Arial" panose="020B0604020202020204" pitchFamily="34" charset="0"/>
                        </a:rPr>
                        <a:t>8 bit signed value. Range from -128 to 127</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2082045"/>
                  </a:ext>
                </a:extLst>
              </a:tr>
              <a:tr h="305803">
                <a:tc>
                  <a:txBody>
                    <a:bodyPr/>
                    <a:lstStyle/>
                    <a:p>
                      <a:pPr fontAlgn="t"/>
                      <a:r>
                        <a:rPr lang="en-IN" sz="2400">
                          <a:effectLst/>
                        </a:rPr>
                        <a:t>2</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a:solidFill>
                            <a:srgbClr val="000000"/>
                          </a:solidFill>
                          <a:effectLst/>
                          <a:latin typeface="Arial" panose="020B0604020202020204" pitchFamily="34" charset="0"/>
                        </a:rPr>
                        <a:t>Short</a:t>
                      </a:r>
                      <a:endParaRPr lang="en-US" sz="2400">
                        <a:solidFill>
                          <a:srgbClr val="000000"/>
                        </a:solidFill>
                        <a:effectLst/>
                        <a:latin typeface="Arial" panose="020B0604020202020204" pitchFamily="34" charset="0"/>
                      </a:endParaRPr>
                    </a:p>
                    <a:p>
                      <a:pPr algn="just" fontAlgn="t"/>
                      <a:r>
                        <a:rPr lang="en-US" sz="2400">
                          <a:solidFill>
                            <a:srgbClr val="000000"/>
                          </a:solidFill>
                          <a:effectLst/>
                          <a:latin typeface="Arial" panose="020B0604020202020204" pitchFamily="34" charset="0"/>
                        </a:rPr>
                        <a:t>16 bit signed value. Range -32768 to 32767</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68635510"/>
                  </a:ext>
                </a:extLst>
              </a:tr>
              <a:tr h="421066">
                <a:tc>
                  <a:txBody>
                    <a:bodyPr/>
                    <a:lstStyle/>
                    <a:p>
                      <a:pPr fontAlgn="t"/>
                      <a:r>
                        <a:rPr lang="en-IN" sz="2400">
                          <a:effectLst/>
                        </a:rPr>
                        <a:t>3</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a:solidFill>
                            <a:srgbClr val="000000"/>
                          </a:solidFill>
                          <a:effectLst/>
                          <a:latin typeface="Arial" panose="020B0604020202020204" pitchFamily="34" charset="0"/>
                        </a:rPr>
                        <a:t>Int</a:t>
                      </a:r>
                      <a:endParaRPr lang="en-US" sz="2400">
                        <a:solidFill>
                          <a:srgbClr val="000000"/>
                        </a:solidFill>
                        <a:effectLst/>
                        <a:latin typeface="Arial" panose="020B0604020202020204" pitchFamily="34" charset="0"/>
                      </a:endParaRPr>
                    </a:p>
                    <a:p>
                      <a:pPr algn="just" fontAlgn="t"/>
                      <a:r>
                        <a:rPr lang="en-US" sz="2400">
                          <a:solidFill>
                            <a:srgbClr val="000000"/>
                          </a:solidFill>
                          <a:effectLst/>
                          <a:latin typeface="Arial" panose="020B0604020202020204" pitchFamily="34" charset="0"/>
                        </a:rPr>
                        <a:t>32 bit signed value. Range -2147483648 to 2147483647</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352111236"/>
                  </a:ext>
                </a:extLst>
              </a:tr>
              <a:tr h="421066">
                <a:tc>
                  <a:txBody>
                    <a:bodyPr/>
                    <a:lstStyle/>
                    <a:p>
                      <a:pPr fontAlgn="t"/>
                      <a:r>
                        <a:rPr lang="en-IN" sz="2400">
                          <a:effectLst/>
                        </a:rPr>
                        <a:t>4</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a:solidFill>
                            <a:srgbClr val="000000"/>
                          </a:solidFill>
                          <a:effectLst/>
                          <a:latin typeface="Arial" panose="020B0604020202020204" pitchFamily="34" charset="0"/>
                        </a:rPr>
                        <a:t>Long</a:t>
                      </a:r>
                      <a:endParaRPr lang="en-US" sz="2400">
                        <a:solidFill>
                          <a:srgbClr val="000000"/>
                        </a:solidFill>
                        <a:effectLst/>
                        <a:latin typeface="Arial" panose="020B0604020202020204" pitchFamily="34" charset="0"/>
                      </a:endParaRPr>
                    </a:p>
                    <a:p>
                      <a:pPr algn="just" fontAlgn="t"/>
                      <a:r>
                        <a:rPr lang="en-US" sz="2400">
                          <a:solidFill>
                            <a:srgbClr val="000000"/>
                          </a:solidFill>
                          <a:effectLst/>
                          <a:latin typeface="Arial" panose="020B0604020202020204" pitchFamily="34" charset="0"/>
                        </a:rPr>
                        <a:t>64 bit signed value. -9223372036854775808 to 9223372036854775807</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18193841"/>
                  </a:ext>
                </a:extLst>
              </a:tr>
              <a:tr h="305803">
                <a:tc>
                  <a:txBody>
                    <a:bodyPr/>
                    <a:lstStyle/>
                    <a:p>
                      <a:pPr fontAlgn="t"/>
                      <a:r>
                        <a:rPr lang="en-IN" sz="2400">
                          <a:effectLst/>
                        </a:rPr>
                        <a:t>5</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a:solidFill>
                            <a:srgbClr val="000000"/>
                          </a:solidFill>
                          <a:effectLst/>
                          <a:latin typeface="Arial" panose="020B0604020202020204" pitchFamily="34" charset="0"/>
                        </a:rPr>
                        <a:t>Float</a:t>
                      </a:r>
                      <a:endParaRPr lang="en-US" sz="2400">
                        <a:solidFill>
                          <a:srgbClr val="000000"/>
                        </a:solidFill>
                        <a:effectLst/>
                        <a:latin typeface="Arial" panose="020B0604020202020204" pitchFamily="34" charset="0"/>
                      </a:endParaRPr>
                    </a:p>
                    <a:p>
                      <a:pPr algn="just" fontAlgn="t"/>
                      <a:r>
                        <a:rPr lang="en-US" sz="2400">
                          <a:solidFill>
                            <a:srgbClr val="000000"/>
                          </a:solidFill>
                          <a:effectLst/>
                          <a:latin typeface="Arial" panose="020B0604020202020204" pitchFamily="34" charset="0"/>
                        </a:rPr>
                        <a:t>32 bit IEEE 754 single-precision float</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11755450"/>
                  </a:ext>
                </a:extLst>
              </a:tr>
              <a:tr h="305803">
                <a:tc>
                  <a:txBody>
                    <a:bodyPr/>
                    <a:lstStyle/>
                    <a:p>
                      <a:pPr fontAlgn="t"/>
                      <a:r>
                        <a:rPr lang="en-IN" sz="2400">
                          <a:effectLst/>
                        </a:rPr>
                        <a:t>6</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a:solidFill>
                            <a:srgbClr val="000000"/>
                          </a:solidFill>
                          <a:effectLst/>
                          <a:latin typeface="Arial" panose="020B0604020202020204" pitchFamily="34" charset="0"/>
                        </a:rPr>
                        <a:t>Double</a:t>
                      </a:r>
                      <a:endParaRPr lang="en-US" sz="2400" dirty="0">
                        <a:solidFill>
                          <a:srgbClr val="000000"/>
                        </a:solidFill>
                        <a:effectLst/>
                        <a:latin typeface="Arial" panose="020B0604020202020204" pitchFamily="34" charset="0"/>
                      </a:endParaRPr>
                    </a:p>
                    <a:p>
                      <a:pPr algn="just" fontAlgn="t"/>
                      <a:r>
                        <a:rPr lang="en-US" sz="2400" dirty="0">
                          <a:solidFill>
                            <a:srgbClr val="000000"/>
                          </a:solidFill>
                          <a:effectLst/>
                          <a:latin typeface="Arial" panose="020B0604020202020204" pitchFamily="34" charset="0"/>
                        </a:rPr>
                        <a:t>64 bit IEEE 754 double-precision float</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582369676"/>
                  </a:ext>
                </a:extLst>
              </a:tr>
            </a:tbl>
          </a:graphicData>
        </a:graphic>
      </p:graphicFrame>
    </p:spTree>
    <p:extLst>
      <p:ext uri="{BB962C8B-B14F-4D97-AF65-F5344CB8AC3E}">
        <p14:creationId xmlns:p14="http://schemas.microsoft.com/office/powerpoint/2010/main" val="15163250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396B9-BE5B-4EF5-B011-CEA77DAF9B8B}"/>
              </a:ext>
            </a:extLst>
          </p:cNvPr>
          <p:cNvSpPr>
            <a:spLocks noGrp="1"/>
          </p:cNvSpPr>
          <p:nvPr>
            <p:ph type="title"/>
          </p:nvPr>
        </p:nvSpPr>
        <p:spPr/>
        <p:txBody>
          <a:bodyPr/>
          <a:lstStyle/>
          <a:p>
            <a:r>
              <a:rPr lang="en-IN" dirty="0"/>
              <a:t>Datasets</a:t>
            </a:r>
          </a:p>
        </p:txBody>
      </p:sp>
      <p:sp>
        <p:nvSpPr>
          <p:cNvPr id="3" name="Content Placeholder 2">
            <a:extLst>
              <a:ext uri="{FF2B5EF4-FFF2-40B4-BE49-F238E27FC236}">
                <a16:creationId xmlns:a16="http://schemas.microsoft.com/office/drawing/2014/main" id="{F7932104-ED7F-443C-8864-EAF316AE683A}"/>
              </a:ext>
            </a:extLst>
          </p:cNvPr>
          <p:cNvSpPr>
            <a:spLocks noGrp="1"/>
          </p:cNvSpPr>
          <p:nvPr>
            <p:ph idx="1"/>
          </p:nvPr>
        </p:nvSpPr>
        <p:spPr>
          <a:xfrm>
            <a:off x="-132522" y="1510748"/>
            <a:ext cx="12324522" cy="5459895"/>
          </a:xfrm>
        </p:spPr>
        <p:txBody>
          <a:bodyPr>
            <a:normAutofit fontScale="77500" lnSpcReduction="20000"/>
          </a:bodyPr>
          <a:lstStyle/>
          <a:p>
            <a:pPr algn="just">
              <a:lnSpc>
                <a:spcPct val="170000"/>
              </a:lnSpc>
            </a:pPr>
            <a:r>
              <a:rPr lang="en-US" dirty="0"/>
              <a:t>A Dataset is a strongly-typed, immutable collection of objects that are mapped to a relational schema.  At the core of the Dataset API is a new concept called an encoder, which is responsible for converting between JVM objects and tabular representation.</a:t>
            </a:r>
          </a:p>
          <a:p>
            <a:pPr algn="just">
              <a:lnSpc>
                <a:spcPct val="170000"/>
              </a:lnSpc>
            </a:pPr>
            <a:r>
              <a:rPr lang="en-US" dirty="0"/>
              <a:t> The tabular representation is stored using Spark’s internal Tungsten binary format, allowing for operations on serialized data and improved memory utilization.  Spark 1.6 comes with support for automatically generating encoders for a wide variety of types, including primitive types (e.g. String, Integer, Long), Scala case classes, and Java Beans.</a:t>
            </a:r>
          </a:p>
          <a:p>
            <a:pPr algn="just">
              <a:lnSpc>
                <a:spcPct val="170000"/>
              </a:lnSpc>
            </a:pPr>
            <a:r>
              <a:rPr lang="en-US" dirty="0"/>
              <a:t>Users of RDDs will find the Dataset API quite familiar, as it provides many of the same functional transformations (e.g. map, </a:t>
            </a:r>
            <a:r>
              <a:rPr lang="en-US" dirty="0" err="1"/>
              <a:t>flatMap</a:t>
            </a:r>
            <a:r>
              <a:rPr lang="en-US" dirty="0"/>
              <a:t>, filter).  Consider the following code, which reads lines of a text file and splits them into words:</a:t>
            </a:r>
          </a:p>
          <a:p>
            <a:pPr algn="just">
              <a:lnSpc>
                <a:spcPct val="170000"/>
              </a:lnSpc>
            </a:pPr>
            <a:endParaRPr lang="en-IN" dirty="0"/>
          </a:p>
        </p:txBody>
      </p:sp>
    </p:spTree>
    <p:extLst>
      <p:ext uri="{BB962C8B-B14F-4D97-AF65-F5344CB8AC3E}">
        <p14:creationId xmlns:p14="http://schemas.microsoft.com/office/powerpoint/2010/main" val="31103341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02C8-B596-42D2-8637-81B9CB52D9AF}"/>
              </a:ext>
            </a:extLst>
          </p:cNvPr>
          <p:cNvSpPr>
            <a:spLocks noGrp="1"/>
          </p:cNvSpPr>
          <p:nvPr>
            <p:ph type="title"/>
          </p:nvPr>
        </p:nvSpPr>
        <p:spPr/>
        <p:txBody>
          <a:bodyPr/>
          <a:lstStyle/>
          <a:p>
            <a:r>
              <a:rPr lang="en-IN" dirty="0"/>
              <a:t>JSON and Parquet file formats</a:t>
            </a:r>
          </a:p>
        </p:txBody>
      </p:sp>
      <p:sp>
        <p:nvSpPr>
          <p:cNvPr id="3" name="Content Placeholder 2">
            <a:extLst>
              <a:ext uri="{FF2B5EF4-FFF2-40B4-BE49-F238E27FC236}">
                <a16:creationId xmlns:a16="http://schemas.microsoft.com/office/drawing/2014/main" id="{E7F5EF3A-1A7D-4385-ABE7-B7822C70E7E9}"/>
              </a:ext>
            </a:extLst>
          </p:cNvPr>
          <p:cNvSpPr>
            <a:spLocks noGrp="1"/>
          </p:cNvSpPr>
          <p:nvPr>
            <p:ph idx="1"/>
          </p:nvPr>
        </p:nvSpPr>
        <p:spPr>
          <a:xfrm>
            <a:off x="225287" y="1460499"/>
            <a:ext cx="11966713" cy="2329624"/>
          </a:xfrm>
        </p:spPr>
        <p:txBody>
          <a:bodyPr>
            <a:normAutofit fontScale="85000" lnSpcReduction="20000"/>
          </a:bodyPr>
          <a:lstStyle/>
          <a:p>
            <a:pPr algn="just">
              <a:lnSpc>
                <a:spcPct val="170000"/>
              </a:lnSpc>
            </a:pPr>
            <a:r>
              <a:rPr lang="en-IN" dirty="0"/>
              <a:t>Apache Spark supports many different data sources, such as the ubiquitous Comma Separated Value (CSV) format and web API friendly JavaScript Object Notation (JSON) format. A common format used primarily for big data analytical purposes is Apache Parquet. Parquet is a fast columnar data format</a:t>
            </a:r>
            <a:endParaRPr lang="en-US" dirty="0"/>
          </a:p>
        </p:txBody>
      </p:sp>
      <p:pic>
        <p:nvPicPr>
          <p:cNvPr id="4" name="Picture 3">
            <a:extLst>
              <a:ext uri="{FF2B5EF4-FFF2-40B4-BE49-F238E27FC236}">
                <a16:creationId xmlns:a16="http://schemas.microsoft.com/office/drawing/2014/main" id="{88C39011-CC28-4088-B1F9-F0B622C4E4FD}"/>
              </a:ext>
            </a:extLst>
          </p:cNvPr>
          <p:cNvPicPr>
            <a:picLocks noChangeAspect="1"/>
          </p:cNvPicPr>
          <p:nvPr/>
        </p:nvPicPr>
        <p:blipFill>
          <a:blip r:embed="rId2"/>
          <a:stretch>
            <a:fillRect/>
          </a:stretch>
        </p:blipFill>
        <p:spPr>
          <a:xfrm>
            <a:off x="2898291" y="3978276"/>
            <a:ext cx="7058025" cy="2838450"/>
          </a:xfrm>
          <a:prstGeom prst="rect">
            <a:avLst/>
          </a:prstGeom>
        </p:spPr>
      </p:pic>
      <p:pic>
        <p:nvPicPr>
          <p:cNvPr id="5" name="Picture 4">
            <a:extLst>
              <a:ext uri="{FF2B5EF4-FFF2-40B4-BE49-F238E27FC236}">
                <a16:creationId xmlns:a16="http://schemas.microsoft.com/office/drawing/2014/main" id="{7D87DE97-3842-49F6-B0B1-AE083756074F}"/>
              </a:ext>
            </a:extLst>
          </p:cNvPr>
          <p:cNvPicPr>
            <a:picLocks noChangeAspect="1"/>
          </p:cNvPicPr>
          <p:nvPr/>
        </p:nvPicPr>
        <p:blipFill>
          <a:blip r:embed="rId3"/>
          <a:stretch>
            <a:fillRect/>
          </a:stretch>
        </p:blipFill>
        <p:spPr>
          <a:xfrm>
            <a:off x="7714215" y="0"/>
            <a:ext cx="4477785" cy="1571625"/>
          </a:xfrm>
          <a:prstGeom prst="rect">
            <a:avLst/>
          </a:prstGeom>
        </p:spPr>
      </p:pic>
    </p:spTree>
    <p:extLst>
      <p:ext uri="{BB962C8B-B14F-4D97-AF65-F5344CB8AC3E}">
        <p14:creationId xmlns:p14="http://schemas.microsoft.com/office/powerpoint/2010/main" val="3521585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02C8-B596-42D2-8637-81B9CB52D9AF}"/>
              </a:ext>
            </a:extLst>
          </p:cNvPr>
          <p:cNvSpPr>
            <a:spLocks noGrp="1"/>
          </p:cNvSpPr>
          <p:nvPr>
            <p:ph type="title"/>
          </p:nvPr>
        </p:nvSpPr>
        <p:spPr/>
        <p:txBody>
          <a:bodyPr/>
          <a:lstStyle/>
          <a:p>
            <a:r>
              <a:rPr lang="en-IN" dirty="0"/>
              <a:t>JSON and Parquet file formats</a:t>
            </a:r>
          </a:p>
        </p:txBody>
      </p:sp>
      <p:sp>
        <p:nvSpPr>
          <p:cNvPr id="3" name="Content Placeholder 2">
            <a:extLst>
              <a:ext uri="{FF2B5EF4-FFF2-40B4-BE49-F238E27FC236}">
                <a16:creationId xmlns:a16="http://schemas.microsoft.com/office/drawing/2014/main" id="{E7F5EF3A-1A7D-4385-ABE7-B7822C70E7E9}"/>
              </a:ext>
            </a:extLst>
          </p:cNvPr>
          <p:cNvSpPr>
            <a:spLocks noGrp="1"/>
          </p:cNvSpPr>
          <p:nvPr>
            <p:ph idx="1"/>
          </p:nvPr>
        </p:nvSpPr>
        <p:spPr>
          <a:xfrm>
            <a:off x="225287" y="1825624"/>
            <a:ext cx="11966713" cy="5032375"/>
          </a:xfrm>
        </p:spPr>
        <p:txBody>
          <a:bodyPr>
            <a:normAutofit fontScale="70000" lnSpcReduction="20000"/>
          </a:bodyPr>
          <a:lstStyle/>
          <a:p>
            <a:pPr algn="just">
              <a:lnSpc>
                <a:spcPct val="170000"/>
              </a:lnSpc>
            </a:pPr>
            <a:r>
              <a:rPr lang="en-US" dirty="0"/>
              <a:t>Apache Parquet is a columnar storage format that can efficiently store nested data. Columnar formats are attractive since they enable greater efficiency, in terms of both file size and query performance. File sizes are usually smaller than row-oriented equivalents since in a columnar format the values from one column are stored next to each other, which usually allows a very efficient encoding. </a:t>
            </a:r>
          </a:p>
          <a:p>
            <a:pPr algn="just">
              <a:lnSpc>
                <a:spcPct val="170000"/>
              </a:lnSpc>
            </a:pPr>
            <a:r>
              <a:rPr lang="en-US" dirty="0"/>
              <a:t>A column storing a timestamp, for example, can be encoded by storing the first value and the differences between subsequent values (which tend to be small due to temporal locality: records from around the same time are stored next to each other). Query performance is improved too since a query engine can skip over columns that are not needed to answer a query. </a:t>
            </a:r>
          </a:p>
          <a:p>
            <a:pPr algn="just">
              <a:lnSpc>
                <a:spcPct val="170000"/>
              </a:lnSpc>
            </a:pPr>
            <a:r>
              <a:rPr lang="en-US" dirty="0"/>
              <a:t>A key strength of Parquet is its ability to store data that has a deeply nested structure in true columnar fashion. This is important since schemas with several levels of nesting are common in real-world systems. </a:t>
            </a:r>
          </a:p>
        </p:txBody>
      </p:sp>
    </p:spTree>
    <p:extLst>
      <p:ext uri="{BB962C8B-B14F-4D97-AF65-F5344CB8AC3E}">
        <p14:creationId xmlns:p14="http://schemas.microsoft.com/office/powerpoint/2010/main" val="2832283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202C8-B596-42D2-8637-81B9CB52D9AF}"/>
              </a:ext>
            </a:extLst>
          </p:cNvPr>
          <p:cNvSpPr>
            <a:spLocks noGrp="1"/>
          </p:cNvSpPr>
          <p:nvPr>
            <p:ph type="title"/>
          </p:nvPr>
        </p:nvSpPr>
        <p:spPr/>
        <p:txBody>
          <a:bodyPr/>
          <a:lstStyle/>
          <a:p>
            <a:r>
              <a:rPr lang="en-IN" dirty="0"/>
              <a:t>JSON and Parquet file formats</a:t>
            </a:r>
          </a:p>
        </p:txBody>
      </p:sp>
      <p:sp>
        <p:nvSpPr>
          <p:cNvPr id="3" name="Content Placeholder 2">
            <a:extLst>
              <a:ext uri="{FF2B5EF4-FFF2-40B4-BE49-F238E27FC236}">
                <a16:creationId xmlns:a16="http://schemas.microsoft.com/office/drawing/2014/main" id="{E7F5EF3A-1A7D-4385-ABE7-B7822C70E7E9}"/>
              </a:ext>
            </a:extLst>
          </p:cNvPr>
          <p:cNvSpPr>
            <a:spLocks noGrp="1"/>
          </p:cNvSpPr>
          <p:nvPr>
            <p:ph idx="1"/>
          </p:nvPr>
        </p:nvSpPr>
        <p:spPr/>
        <p:txBody>
          <a:bodyPr>
            <a:normAutofit fontScale="70000" lnSpcReduction="20000"/>
          </a:bodyPr>
          <a:lstStyle/>
          <a:p>
            <a:pPr algn="just">
              <a:lnSpc>
                <a:spcPct val="170000"/>
              </a:lnSpc>
            </a:pPr>
            <a:r>
              <a:rPr lang="en-US" dirty="0" err="1"/>
              <a:t>AParquet</a:t>
            </a:r>
            <a:r>
              <a:rPr lang="en-US" dirty="0"/>
              <a:t> uses a novel technique for storing nested structures in a flat columnar format with little overhead, which was introduced by Google engineers in the Dremel paper.1 The result is that even nested fields can be read independently of other fields, resulting in significant performance improvements. </a:t>
            </a:r>
          </a:p>
          <a:p>
            <a:pPr algn="just">
              <a:lnSpc>
                <a:spcPct val="170000"/>
              </a:lnSpc>
            </a:pPr>
            <a:r>
              <a:rPr lang="en-US" dirty="0"/>
              <a:t>Another feature of Parquet is the large number of tools that support it as a format. The engineers at Twitter and Cloudera who created Parquet wanted it to be easy to try new tools to process existing data, so to facilitate this they divided the project into a specification (parquet-format), which defines the file format in a language-neutral way, and implementations of the specification for different languages (Java and C++) that made.</a:t>
            </a:r>
          </a:p>
          <a:p>
            <a:pPr algn="just">
              <a:lnSpc>
                <a:spcPct val="170000"/>
              </a:lnSpc>
            </a:pPr>
            <a:endParaRPr lang="en-IN" dirty="0"/>
          </a:p>
        </p:txBody>
      </p:sp>
    </p:spTree>
    <p:extLst>
      <p:ext uri="{BB962C8B-B14F-4D97-AF65-F5344CB8AC3E}">
        <p14:creationId xmlns:p14="http://schemas.microsoft.com/office/powerpoint/2010/main" val="16911023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151A-5F5B-458F-BF66-652E6D23A182}"/>
              </a:ext>
            </a:extLst>
          </p:cNvPr>
          <p:cNvSpPr>
            <a:spLocks noGrp="1"/>
          </p:cNvSpPr>
          <p:nvPr>
            <p:ph type="title"/>
          </p:nvPr>
        </p:nvSpPr>
        <p:spPr/>
        <p:txBody>
          <a:bodyPr/>
          <a:lstStyle/>
          <a:p>
            <a:r>
              <a:rPr lang="en-IN" dirty="0"/>
              <a:t>JSON and Parquet file formats</a:t>
            </a:r>
          </a:p>
        </p:txBody>
      </p:sp>
      <p:sp>
        <p:nvSpPr>
          <p:cNvPr id="3" name="Content Placeholder 2">
            <a:extLst>
              <a:ext uri="{FF2B5EF4-FFF2-40B4-BE49-F238E27FC236}">
                <a16:creationId xmlns:a16="http://schemas.microsoft.com/office/drawing/2014/main" id="{4F2D6A29-1A22-4D62-8A57-0789B48A9D13}"/>
              </a:ext>
            </a:extLst>
          </p:cNvPr>
          <p:cNvSpPr>
            <a:spLocks noGrp="1"/>
          </p:cNvSpPr>
          <p:nvPr>
            <p:ph idx="1"/>
          </p:nvPr>
        </p:nvSpPr>
        <p:spPr/>
        <p:txBody>
          <a:bodyPr>
            <a:normAutofit fontScale="77500" lnSpcReduction="20000"/>
          </a:bodyPr>
          <a:lstStyle/>
          <a:p>
            <a:pPr algn="just">
              <a:lnSpc>
                <a:spcPct val="150000"/>
              </a:lnSpc>
            </a:pPr>
            <a:r>
              <a:rPr lang="en-US" dirty="0"/>
              <a:t>Apache Parquet is column-oriented and designed to bring efficient columnar storage of data compared to row-based like CSV</a:t>
            </a:r>
          </a:p>
          <a:p>
            <a:pPr algn="just">
              <a:lnSpc>
                <a:spcPct val="150000"/>
              </a:lnSpc>
            </a:pPr>
            <a:r>
              <a:rPr lang="en-US" dirty="0"/>
              <a:t>Apache Parquet is built from the ground up with complex nested data structures in mind</a:t>
            </a:r>
          </a:p>
          <a:p>
            <a:pPr algn="just">
              <a:lnSpc>
                <a:spcPct val="150000"/>
              </a:lnSpc>
            </a:pPr>
            <a:r>
              <a:rPr lang="en-US" dirty="0"/>
              <a:t>Apache Parquet is built to support very efficient compression and encoding schemes (</a:t>
            </a:r>
            <a:r>
              <a:rPr lang="en-US" dirty="0" err="1"/>
              <a:t>see</a:t>
            </a:r>
            <a:r>
              <a:rPr lang="en-US" u="sng" dirty="0" err="1">
                <a:hlinkClick r:id="rId2"/>
              </a:rPr>
              <a:t>Google</a:t>
            </a:r>
            <a:r>
              <a:rPr lang="en-US" u="sng" dirty="0">
                <a:hlinkClick r:id="rId2"/>
              </a:rPr>
              <a:t> Snappy</a:t>
            </a:r>
            <a:r>
              <a:rPr lang="en-US" dirty="0"/>
              <a:t>)</a:t>
            </a:r>
          </a:p>
          <a:p>
            <a:pPr algn="just">
              <a:lnSpc>
                <a:spcPct val="150000"/>
              </a:lnSpc>
            </a:pPr>
            <a:r>
              <a:rPr lang="en-US" dirty="0"/>
              <a:t>Apache Parquet allows to lower storage costs for data files and maximizes the effectiveness of querying data with serverless technologies like Amazon Athena, Redshift Spectrum, </a:t>
            </a:r>
            <a:r>
              <a:rPr lang="en-US" dirty="0" err="1"/>
              <a:t>BigQuery</a:t>
            </a:r>
            <a:r>
              <a:rPr lang="en-US" dirty="0"/>
              <a:t>, and Azure Data Lakes.</a:t>
            </a:r>
          </a:p>
          <a:p>
            <a:pPr algn="just">
              <a:lnSpc>
                <a:spcPct val="150000"/>
              </a:lnSpc>
            </a:pPr>
            <a:endParaRPr lang="en-IN" dirty="0"/>
          </a:p>
        </p:txBody>
      </p:sp>
    </p:spTree>
    <p:extLst>
      <p:ext uri="{BB962C8B-B14F-4D97-AF65-F5344CB8AC3E}">
        <p14:creationId xmlns:p14="http://schemas.microsoft.com/office/powerpoint/2010/main" val="38118476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151A-5F5B-458F-BF66-652E6D23A182}"/>
              </a:ext>
            </a:extLst>
          </p:cNvPr>
          <p:cNvSpPr>
            <a:spLocks noGrp="1"/>
          </p:cNvSpPr>
          <p:nvPr>
            <p:ph type="title"/>
          </p:nvPr>
        </p:nvSpPr>
        <p:spPr/>
        <p:txBody>
          <a:bodyPr/>
          <a:lstStyle/>
          <a:p>
            <a:r>
              <a:rPr lang="en-US" dirty="0"/>
              <a:t>Scoop</a:t>
            </a:r>
            <a:endParaRPr lang="en-IN" dirty="0"/>
          </a:p>
        </p:txBody>
      </p:sp>
      <p:sp>
        <p:nvSpPr>
          <p:cNvPr id="3" name="Content Placeholder 2">
            <a:extLst>
              <a:ext uri="{FF2B5EF4-FFF2-40B4-BE49-F238E27FC236}">
                <a16:creationId xmlns:a16="http://schemas.microsoft.com/office/drawing/2014/main" id="{4F2D6A29-1A22-4D62-8A57-0789B48A9D13}"/>
              </a:ext>
            </a:extLst>
          </p:cNvPr>
          <p:cNvSpPr>
            <a:spLocks noGrp="1"/>
          </p:cNvSpPr>
          <p:nvPr>
            <p:ph idx="1"/>
          </p:nvPr>
        </p:nvSpPr>
        <p:spPr/>
        <p:txBody>
          <a:bodyPr>
            <a:normAutofit/>
          </a:bodyPr>
          <a:lstStyle/>
          <a:p>
            <a:pPr algn="just">
              <a:lnSpc>
                <a:spcPct val="150000"/>
              </a:lnSpc>
            </a:pPr>
            <a:r>
              <a:rPr lang="en-US" dirty="0"/>
              <a:t>Sqoop is a tool designed to transfer data between Hadoop and relational database servers. It is used to import data from relational databases such as MySQL, Oracle to Hadoop HDFS, and export from Hadoop file system to relational databases. This is a brief tutorial that explains how to make use of Sqoop in Hadoop ecosystem.</a:t>
            </a:r>
            <a:endParaRPr lang="en-IN" dirty="0"/>
          </a:p>
        </p:txBody>
      </p:sp>
    </p:spTree>
    <p:extLst>
      <p:ext uri="{BB962C8B-B14F-4D97-AF65-F5344CB8AC3E}">
        <p14:creationId xmlns:p14="http://schemas.microsoft.com/office/powerpoint/2010/main" val="16880211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151A-5F5B-458F-BF66-652E6D23A182}"/>
              </a:ext>
            </a:extLst>
          </p:cNvPr>
          <p:cNvSpPr>
            <a:spLocks noGrp="1"/>
          </p:cNvSpPr>
          <p:nvPr>
            <p:ph type="title"/>
          </p:nvPr>
        </p:nvSpPr>
        <p:spPr/>
        <p:txBody>
          <a:bodyPr/>
          <a:lstStyle/>
          <a:p>
            <a:r>
              <a:rPr lang="en-US" dirty="0"/>
              <a:t>Scoop</a:t>
            </a:r>
            <a:endParaRPr lang="en-IN" dirty="0"/>
          </a:p>
        </p:txBody>
      </p:sp>
      <p:sp>
        <p:nvSpPr>
          <p:cNvPr id="3" name="Content Placeholder 2">
            <a:extLst>
              <a:ext uri="{FF2B5EF4-FFF2-40B4-BE49-F238E27FC236}">
                <a16:creationId xmlns:a16="http://schemas.microsoft.com/office/drawing/2014/main" id="{4F2D6A29-1A22-4D62-8A57-0789B48A9D13}"/>
              </a:ext>
            </a:extLst>
          </p:cNvPr>
          <p:cNvSpPr>
            <a:spLocks noGrp="1"/>
          </p:cNvSpPr>
          <p:nvPr>
            <p:ph idx="1"/>
          </p:nvPr>
        </p:nvSpPr>
        <p:spPr>
          <a:xfrm>
            <a:off x="185530" y="1298713"/>
            <a:ext cx="11168270" cy="5194160"/>
          </a:xfrm>
        </p:spPr>
        <p:txBody>
          <a:bodyPr>
            <a:normAutofit fontScale="62500" lnSpcReduction="20000"/>
          </a:bodyPr>
          <a:lstStyle/>
          <a:p>
            <a:pPr algn="just">
              <a:lnSpc>
                <a:spcPct val="170000"/>
              </a:lnSpc>
            </a:pPr>
            <a:r>
              <a:rPr lang="en-US" dirty="0"/>
              <a:t>The traditional application management system, that is, the interaction of applications with relational database using RDBMS, is one of the sources that generate Big Data. Such Big Data, generated by RDBMS, is stored in Relational </a:t>
            </a:r>
            <a:r>
              <a:rPr lang="en-US" b="1" dirty="0"/>
              <a:t>Database Servers</a:t>
            </a:r>
            <a:r>
              <a:rPr lang="en-US" dirty="0"/>
              <a:t> in the relational database structure.</a:t>
            </a:r>
          </a:p>
          <a:p>
            <a:pPr algn="just">
              <a:lnSpc>
                <a:spcPct val="170000"/>
              </a:lnSpc>
            </a:pPr>
            <a:r>
              <a:rPr lang="en-US" dirty="0"/>
              <a:t>When Big Data storages and analyzers such as MapReduce, Hive, HBase, Cassandra, Pig, etc. of the Hadoop ecosystem came into picture, they required a tool to interact with the relational database servers for importing and exporting the Big Data residing in them. Here, Sqoop occupies a place in the Hadoop ecosystem to provide feasible interaction between relational database server and Hadoop’s HDFS.</a:t>
            </a:r>
          </a:p>
          <a:p>
            <a:pPr algn="just">
              <a:lnSpc>
                <a:spcPct val="170000"/>
              </a:lnSpc>
            </a:pPr>
            <a:r>
              <a:rPr lang="en-US" b="1" dirty="0"/>
              <a:t>Sqoop</a:t>
            </a:r>
            <a:r>
              <a:rPr lang="en-US" dirty="0"/>
              <a:t> − “SQL to Hadoop and Hadoop to SQL”</a:t>
            </a:r>
          </a:p>
          <a:p>
            <a:pPr algn="just">
              <a:lnSpc>
                <a:spcPct val="170000"/>
              </a:lnSpc>
            </a:pPr>
            <a:r>
              <a:rPr lang="en-US" dirty="0"/>
              <a:t>Sqoop is a tool designed to transfer data between Hadoop and relational database servers. It is used to import data from relational databases such as MySQL, Oracle to Hadoop HDFS, and export from Hadoop file system to relational databases. It is provided by the Apache Software Foundation.</a:t>
            </a:r>
          </a:p>
          <a:p>
            <a:pPr algn="just">
              <a:lnSpc>
                <a:spcPct val="170000"/>
              </a:lnSpc>
            </a:pPr>
            <a:endParaRPr lang="en-IN" dirty="0"/>
          </a:p>
        </p:txBody>
      </p:sp>
    </p:spTree>
    <p:extLst>
      <p:ext uri="{BB962C8B-B14F-4D97-AF65-F5344CB8AC3E}">
        <p14:creationId xmlns:p14="http://schemas.microsoft.com/office/powerpoint/2010/main" val="34721078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151A-5F5B-458F-BF66-652E6D23A182}"/>
              </a:ext>
            </a:extLst>
          </p:cNvPr>
          <p:cNvSpPr>
            <a:spLocks noGrp="1"/>
          </p:cNvSpPr>
          <p:nvPr>
            <p:ph type="title"/>
          </p:nvPr>
        </p:nvSpPr>
        <p:spPr/>
        <p:txBody>
          <a:bodyPr/>
          <a:lstStyle/>
          <a:p>
            <a:r>
              <a:rPr lang="en-US" dirty="0"/>
              <a:t>Scoop</a:t>
            </a:r>
            <a:endParaRPr lang="en-IN" dirty="0"/>
          </a:p>
        </p:txBody>
      </p:sp>
      <p:sp>
        <p:nvSpPr>
          <p:cNvPr id="3" name="Content Placeholder 2">
            <a:extLst>
              <a:ext uri="{FF2B5EF4-FFF2-40B4-BE49-F238E27FC236}">
                <a16:creationId xmlns:a16="http://schemas.microsoft.com/office/drawing/2014/main" id="{4F2D6A29-1A22-4D62-8A57-0789B48A9D13}"/>
              </a:ext>
            </a:extLst>
          </p:cNvPr>
          <p:cNvSpPr>
            <a:spLocks noGrp="1"/>
          </p:cNvSpPr>
          <p:nvPr>
            <p:ph idx="1"/>
          </p:nvPr>
        </p:nvSpPr>
        <p:spPr/>
        <p:txBody>
          <a:bodyPr>
            <a:normAutofit/>
          </a:bodyPr>
          <a:lstStyle/>
          <a:p>
            <a:pPr algn="just">
              <a:lnSpc>
                <a:spcPct val="150000"/>
              </a:lnSpc>
            </a:pPr>
            <a:endParaRPr lang="en-IN" dirty="0"/>
          </a:p>
        </p:txBody>
      </p:sp>
      <p:pic>
        <p:nvPicPr>
          <p:cNvPr id="4" name="Picture 3">
            <a:extLst>
              <a:ext uri="{FF2B5EF4-FFF2-40B4-BE49-F238E27FC236}">
                <a16:creationId xmlns:a16="http://schemas.microsoft.com/office/drawing/2014/main" id="{07B7A309-49F6-40F6-8E83-DAE0E2181443}"/>
              </a:ext>
            </a:extLst>
          </p:cNvPr>
          <p:cNvPicPr>
            <a:picLocks noChangeAspect="1"/>
          </p:cNvPicPr>
          <p:nvPr/>
        </p:nvPicPr>
        <p:blipFill>
          <a:blip r:embed="rId2"/>
          <a:stretch>
            <a:fillRect/>
          </a:stretch>
        </p:blipFill>
        <p:spPr>
          <a:xfrm>
            <a:off x="1292362" y="2000249"/>
            <a:ext cx="8360785" cy="3949977"/>
          </a:xfrm>
          <a:prstGeom prst="rect">
            <a:avLst/>
          </a:prstGeom>
        </p:spPr>
      </p:pic>
    </p:spTree>
    <p:extLst>
      <p:ext uri="{BB962C8B-B14F-4D97-AF65-F5344CB8AC3E}">
        <p14:creationId xmlns:p14="http://schemas.microsoft.com/office/powerpoint/2010/main" val="26869663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4E2E3-E04A-424F-A90F-BD4ACCBA5CB3}"/>
              </a:ext>
            </a:extLst>
          </p:cNvPr>
          <p:cNvSpPr>
            <a:spLocks noGrp="1"/>
          </p:cNvSpPr>
          <p:nvPr>
            <p:ph type="title"/>
          </p:nvPr>
        </p:nvSpPr>
        <p:spPr/>
        <p:txBody>
          <a:bodyPr/>
          <a:lstStyle/>
          <a:p>
            <a:r>
              <a:rPr lang="en-US" dirty="0"/>
              <a:t>Scoop Connectors</a:t>
            </a:r>
            <a:endParaRPr lang="en-IN" dirty="0"/>
          </a:p>
        </p:txBody>
      </p:sp>
      <p:sp>
        <p:nvSpPr>
          <p:cNvPr id="3" name="Content Placeholder 2">
            <a:extLst>
              <a:ext uri="{FF2B5EF4-FFF2-40B4-BE49-F238E27FC236}">
                <a16:creationId xmlns:a16="http://schemas.microsoft.com/office/drawing/2014/main" id="{1B4E73BE-F16F-4364-A12C-C56911C3F126}"/>
              </a:ext>
            </a:extLst>
          </p:cNvPr>
          <p:cNvSpPr>
            <a:spLocks noGrp="1"/>
          </p:cNvSpPr>
          <p:nvPr>
            <p:ph idx="1"/>
          </p:nvPr>
        </p:nvSpPr>
        <p:spPr/>
        <p:txBody>
          <a:bodyPr/>
          <a:lstStyle/>
          <a:p>
            <a:r>
              <a:rPr lang="en-US" dirty="0"/>
              <a:t>Sqoop has connectors for working with a range of popular relational databases, including MySQL, PostgreSQL, Oracle, SQL Server, and DB2. Each of these connectors knows how to interact with its associated DBMS. There is also a generic JDBC connector for connecting to any database that supports Java’s JDBC protocol. In addition, Sqoop Big data provides optimized MySQL and PostgreSQL connectors that use database-specific APIs to perform bulk transfers efficiently.</a:t>
            </a:r>
            <a:endParaRPr lang="en-IN" dirty="0"/>
          </a:p>
        </p:txBody>
      </p:sp>
    </p:spTree>
    <p:extLst>
      <p:ext uri="{BB962C8B-B14F-4D97-AF65-F5344CB8AC3E}">
        <p14:creationId xmlns:p14="http://schemas.microsoft.com/office/powerpoint/2010/main" val="28880814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151A-5F5B-458F-BF66-652E6D23A182}"/>
              </a:ext>
            </a:extLst>
          </p:cNvPr>
          <p:cNvSpPr>
            <a:spLocks noGrp="1"/>
          </p:cNvSpPr>
          <p:nvPr>
            <p:ph type="title"/>
          </p:nvPr>
        </p:nvSpPr>
        <p:spPr/>
        <p:txBody>
          <a:bodyPr/>
          <a:lstStyle/>
          <a:p>
            <a:r>
              <a:rPr lang="en-US" dirty="0"/>
              <a:t>Scoop Import and export</a:t>
            </a:r>
            <a:endParaRPr lang="en-IN" dirty="0"/>
          </a:p>
        </p:txBody>
      </p:sp>
      <p:sp>
        <p:nvSpPr>
          <p:cNvPr id="3" name="Content Placeholder 2">
            <a:extLst>
              <a:ext uri="{FF2B5EF4-FFF2-40B4-BE49-F238E27FC236}">
                <a16:creationId xmlns:a16="http://schemas.microsoft.com/office/drawing/2014/main" id="{4F2D6A29-1A22-4D62-8A57-0789B48A9D13}"/>
              </a:ext>
            </a:extLst>
          </p:cNvPr>
          <p:cNvSpPr>
            <a:spLocks noGrp="1"/>
          </p:cNvSpPr>
          <p:nvPr>
            <p:ph idx="1"/>
          </p:nvPr>
        </p:nvSpPr>
        <p:spPr/>
        <p:txBody>
          <a:bodyPr>
            <a:normAutofit/>
          </a:bodyPr>
          <a:lstStyle/>
          <a:p>
            <a:r>
              <a:rPr lang="en-US" dirty="0"/>
              <a:t>Sqoop Import</a:t>
            </a:r>
          </a:p>
          <a:p>
            <a:r>
              <a:rPr lang="en-US" dirty="0"/>
              <a:t>The import tool imports individual tables from RDBMS to HDFS. Each row in a table is treated as a record in HDFS. All records are stored as text data in text files or as binary data in Avro and Sequence files.</a:t>
            </a:r>
          </a:p>
          <a:p>
            <a:r>
              <a:rPr lang="en-US" dirty="0"/>
              <a:t>Sqoop Export</a:t>
            </a:r>
          </a:p>
          <a:p>
            <a:r>
              <a:rPr lang="en-US" dirty="0"/>
              <a:t>The export tool exports a set of files from HDFS back to an RDBMS. The files given as input to Sqoop contain records, which are called as rows in table. Those are read and parsed into a set of records and delimited with user-specified delimiter.</a:t>
            </a:r>
          </a:p>
          <a:p>
            <a:pPr algn="just">
              <a:lnSpc>
                <a:spcPct val="150000"/>
              </a:lnSpc>
            </a:pPr>
            <a:endParaRPr lang="en-IN" dirty="0"/>
          </a:p>
        </p:txBody>
      </p:sp>
    </p:spTree>
    <p:extLst>
      <p:ext uri="{BB962C8B-B14F-4D97-AF65-F5344CB8AC3E}">
        <p14:creationId xmlns:p14="http://schemas.microsoft.com/office/powerpoint/2010/main" val="1017020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E8C8F-6652-4D4E-B4B9-5B8BFE56B7BA}"/>
              </a:ext>
            </a:extLst>
          </p:cNvPr>
          <p:cNvSpPr>
            <a:spLocks noGrp="1"/>
          </p:cNvSpPr>
          <p:nvPr>
            <p:ph type="title"/>
          </p:nvPr>
        </p:nvSpPr>
        <p:spPr/>
        <p:txBody>
          <a:bodyPr/>
          <a:lstStyle/>
          <a:p>
            <a:r>
              <a:rPr lang="en-US" dirty="0"/>
              <a:t>Basic Variable types</a:t>
            </a:r>
            <a:endParaRPr lang="en-IN" dirty="0"/>
          </a:p>
        </p:txBody>
      </p:sp>
      <p:graphicFrame>
        <p:nvGraphicFramePr>
          <p:cNvPr id="4" name="Content Placeholder 3">
            <a:extLst>
              <a:ext uri="{FF2B5EF4-FFF2-40B4-BE49-F238E27FC236}">
                <a16:creationId xmlns:a16="http://schemas.microsoft.com/office/drawing/2014/main" id="{B95495B9-F4A0-4985-895E-966B0B76BB81}"/>
              </a:ext>
            </a:extLst>
          </p:cNvPr>
          <p:cNvGraphicFramePr>
            <a:graphicFrameLocks noGrp="1"/>
          </p:cNvGraphicFramePr>
          <p:nvPr>
            <p:ph idx="1"/>
            <p:extLst>
              <p:ext uri="{D42A27DB-BD31-4B8C-83A1-F6EECF244321}">
                <p14:modId xmlns:p14="http://schemas.microsoft.com/office/powerpoint/2010/main" val="2216188410"/>
              </p:ext>
            </p:extLst>
          </p:nvPr>
        </p:nvGraphicFramePr>
        <p:xfrm>
          <a:off x="718931" y="1303059"/>
          <a:ext cx="10956234" cy="5189814"/>
        </p:xfrm>
        <a:graphic>
          <a:graphicData uri="http://schemas.openxmlformats.org/drawingml/2006/table">
            <a:tbl>
              <a:tblPr/>
              <a:tblGrid>
                <a:gridCol w="812701">
                  <a:extLst>
                    <a:ext uri="{9D8B030D-6E8A-4147-A177-3AD203B41FA5}">
                      <a16:colId xmlns:a16="http://schemas.microsoft.com/office/drawing/2014/main" val="144379466"/>
                    </a:ext>
                  </a:extLst>
                </a:gridCol>
                <a:gridCol w="10143533">
                  <a:extLst>
                    <a:ext uri="{9D8B030D-6E8A-4147-A177-3AD203B41FA5}">
                      <a16:colId xmlns:a16="http://schemas.microsoft.com/office/drawing/2014/main" val="3009577861"/>
                    </a:ext>
                  </a:extLst>
                </a:gridCol>
              </a:tblGrid>
              <a:tr h="302640">
                <a:tc>
                  <a:txBody>
                    <a:bodyPr/>
                    <a:lstStyle/>
                    <a:p>
                      <a:pPr fontAlgn="t"/>
                      <a:r>
                        <a:rPr lang="en-IN" sz="1800">
                          <a:effectLst/>
                        </a:rPr>
                        <a:t>Sr.No</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a:effectLst/>
                        </a:rPr>
                        <a:t>Data Type &amp; Description</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270157383"/>
                  </a:ext>
                </a:extLst>
              </a:tr>
              <a:tr h="421066">
                <a:tc>
                  <a:txBody>
                    <a:bodyPr/>
                    <a:lstStyle/>
                    <a:p>
                      <a:pPr fontAlgn="t"/>
                      <a:r>
                        <a:rPr lang="en-IN" sz="1800">
                          <a:effectLst/>
                        </a:rPr>
                        <a:t>7</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Arial" panose="020B0604020202020204" pitchFamily="34" charset="0"/>
                        </a:rPr>
                        <a:t>Char</a:t>
                      </a:r>
                      <a:endParaRPr lang="en-US" sz="1800" dirty="0">
                        <a:solidFill>
                          <a:srgbClr val="000000"/>
                        </a:solidFill>
                        <a:effectLst/>
                        <a:latin typeface="Arial" panose="020B0604020202020204" pitchFamily="34" charset="0"/>
                      </a:endParaRPr>
                    </a:p>
                    <a:p>
                      <a:pPr algn="just" fontAlgn="t"/>
                      <a:r>
                        <a:rPr lang="en-US" sz="1800" dirty="0">
                          <a:solidFill>
                            <a:srgbClr val="000000"/>
                          </a:solidFill>
                          <a:effectLst/>
                          <a:latin typeface="Arial" panose="020B0604020202020204" pitchFamily="34" charset="0"/>
                        </a:rPr>
                        <a:t>16 bit unsigned Unicode character. Range from U+0000 to U+FFFF</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448333"/>
                  </a:ext>
                </a:extLst>
              </a:tr>
              <a:tr h="305803">
                <a:tc>
                  <a:txBody>
                    <a:bodyPr/>
                    <a:lstStyle/>
                    <a:p>
                      <a:pPr fontAlgn="t"/>
                      <a:r>
                        <a:rPr lang="en-IN" sz="1800">
                          <a:effectLst/>
                        </a:rPr>
                        <a:t>8</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a:solidFill>
                            <a:srgbClr val="000000"/>
                          </a:solidFill>
                          <a:effectLst/>
                          <a:latin typeface="Arial" panose="020B0604020202020204" pitchFamily="34" charset="0"/>
                        </a:rPr>
                        <a:t>String</a:t>
                      </a:r>
                      <a:endParaRPr lang="en-US" sz="1800">
                        <a:solidFill>
                          <a:srgbClr val="000000"/>
                        </a:solidFill>
                        <a:effectLst/>
                        <a:latin typeface="Arial" panose="020B0604020202020204" pitchFamily="34" charset="0"/>
                      </a:endParaRPr>
                    </a:p>
                    <a:p>
                      <a:pPr algn="just" fontAlgn="t"/>
                      <a:r>
                        <a:rPr lang="en-US" sz="1800">
                          <a:solidFill>
                            <a:srgbClr val="000000"/>
                          </a:solidFill>
                          <a:effectLst/>
                          <a:latin typeface="Arial" panose="020B0604020202020204" pitchFamily="34" charset="0"/>
                        </a:rPr>
                        <a:t>A sequence of Chars</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35907669"/>
                  </a:ext>
                </a:extLst>
              </a:tr>
              <a:tr h="305803">
                <a:tc>
                  <a:txBody>
                    <a:bodyPr/>
                    <a:lstStyle/>
                    <a:p>
                      <a:pPr fontAlgn="t"/>
                      <a:r>
                        <a:rPr lang="en-IN" sz="1800">
                          <a:effectLst/>
                        </a:rPr>
                        <a:t>9</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a:solidFill>
                            <a:srgbClr val="000000"/>
                          </a:solidFill>
                          <a:effectLst/>
                          <a:latin typeface="Arial" panose="020B0604020202020204" pitchFamily="34" charset="0"/>
                        </a:rPr>
                        <a:t>Boolean</a:t>
                      </a:r>
                      <a:endParaRPr lang="en-US" sz="1800">
                        <a:solidFill>
                          <a:srgbClr val="000000"/>
                        </a:solidFill>
                        <a:effectLst/>
                        <a:latin typeface="Arial" panose="020B0604020202020204" pitchFamily="34" charset="0"/>
                      </a:endParaRPr>
                    </a:p>
                    <a:p>
                      <a:pPr algn="just" fontAlgn="t"/>
                      <a:r>
                        <a:rPr lang="en-US" sz="1800">
                          <a:solidFill>
                            <a:srgbClr val="000000"/>
                          </a:solidFill>
                          <a:effectLst/>
                          <a:latin typeface="Arial" panose="020B0604020202020204" pitchFamily="34" charset="0"/>
                        </a:rPr>
                        <a:t>Either the literal true or the literal false</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22146910"/>
                  </a:ext>
                </a:extLst>
              </a:tr>
              <a:tr h="305803">
                <a:tc>
                  <a:txBody>
                    <a:bodyPr/>
                    <a:lstStyle/>
                    <a:p>
                      <a:pPr fontAlgn="t"/>
                      <a:r>
                        <a:rPr lang="en-IN" sz="1800">
                          <a:effectLst/>
                        </a:rPr>
                        <a:t>10</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a:solidFill>
                            <a:srgbClr val="000000"/>
                          </a:solidFill>
                          <a:effectLst/>
                          <a:latin typeface="Arial" panose="020B0604020202020204" pitchFamily="34" charset="0"/>
                        </a:rPr>
                        <a:t>Unit</a:t>
                      </a:r>
                      <a:endParaRPr lang="en-US" sz="1800">
                        <a:solidFill>
                          <a:srgbClr val="000000"/>
                        </a:solidFill>
                        <a:effectLst/>
                        <a:latin typeface="Arial" panose="020B0604020202020204" pitchFamily="34" charset="0"/>
                      </a:endParaRPr>
                    </a:p>
                    <a:p>
                      <a:pPr algn="just" fontAlgn="t"/>
                      <a:r>
                        <a:rPr lang="en-US" sz="1800">
                          <a:solidFill>
                            <a:srgbClr val="000000"/>
                          </a:solidFill>
                          <a:effectLst/>
                          <a:latin typeface="Arial" panose="020B0604020202020204" pitchFamily="34" charset="0"/>
                        </a:rPr>
                        <a:t>Corresponds to no value</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563164455"/>
                  </a:ext>
                </a:extLst>
              </a:tr>
              <a:tr h="305803">
                <a:tc>
                  <a:txBody>
                    <a:bodyPr/>
                    <a:lstStyle/>
                    <a:p>
                      <a:pPr fontAlgn="t"/>
                      <a:r>
                        <a:rPr lang="en-IN" sz="1800">
                          <a:effectLst/>
                        </a:rPr>
                        <a:t>11</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a:solidFill>
                            <a:srgbClr val="000000"/>
                          </a:solidFill>
                          <a:effectLst/>
                          <a:latin typeface="Arial" panose="020B0604020202020204" pitchFamily="34" charset="0"/>
                        </a:rPr>
                        <a:t>Null</a:t>
                      </a:r>
                      <a:endParaRPr lang="en-US" sz="1800">
                        <a:solidFill>
                          <a:srgbClr val="000000"/>
                        </a:solidFill>
                        <a:effectLst/>
                        <a:latin typeface="Arial" panose="020B0604020202020204" pitchFamily="34" charset="0"/>
                      </a:endParaRPr>
                    </a:p>
                    <a:p>
                      <a:pPr algn="just" fontAlgn="t"/>
                      <a:r>
                        <a:rPr lang="en-US" sz="1800">
                          <a:solidFill>
                            <a:srgbClr val="000000"/>
                          </a:solidFill>
                          <a:effectLst/>
                          <a:latin typeface="Arial" panose="020B0604020202020204" pitchFamily="34" charset="0"/>
                        </a:rPr>
                        <a:t>null or empty reference</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86967614"/>
                  </a:ext>
                </a:extLst>
              </a:tr>
              <a:tr h="305803">
                <a:tc>
                  <a:txBody>
                    <a:bodyPr/>
                    <a:lstStyle/>
                    <a:p>
                      <a:pPr fontAlgn="t"/>
                      <a:r>
                        <a:rPr lang="en-IN" sz="1800">
                          <a:effectLst/>
                        </a:rPr>
                        <a:t>12</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a:solidFill>
                            <a:srgbClr val="000000"/>
                          </a:solidFill>
                          <a:effectLst/>
                          <a:latin typeface="Arial" panose="020B0604020202020204" pitchFamily="34" charset="0"/>
                        </a:rPr>
                        <a:t>Nothing</a:t>
                      </a:r>
                      <a:endParaRPr lang="en-US" sz="1800" dirty="0">
                        <a:solidFill>
                          <a:srgbClr val="000000"/>
                        </a:solidFill>
                        <a:effectLst/>
                        <a:latin typeface="Arial" panose="020B0604020202020204" pitchFamily="34" charset="0"/>
                      </a:endParaRPr>
                    </a:p>
                    <a:p>
                      <a:pPr algn="just" fontAlgn="t"/>
                      <a:r>
                        <a:rPr lang="en-US" sz="1800" dirty="0">
                          <a:solidFill>
                            <a:srgbClr val="000000"/>
                          </a:solidFill>
                          <a:effectLst/>
                          <a:latin typeface="Arial" panose="020B0604020202020204" pitchFamily="34" charset="0"/>
                        </a:rPr>
                        <a:t>The subtype of every other type; includes no values</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35528098"/>
                  </a:ext>
                </a:extLst>
              </a:tr>
              <a:tr h="305803">
                <a:tc>
                  <a:txBody>
                    <a:bodyPr/>
                    <a:lstStyle/>
                    <a:p>
                      <a:pPr fontAlgn="t"/>
                      <a:r>
                        <a:rPr lang="en-IN" sz="1800">
                          <a:effectLst/>
                        </a:rPr>
                        <a:t>13</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a:solidFill>
                            <a:srgbClr val="000000"/>
                          </a:solidFill>
                          <a:effectLst/>
                          <a:latin typeface="Arial" panose="020B0604020202020204" pitchFamily="34" charset="0"/>
                        </a:rPr>
                        <a:t>Any</a:t>
                      </a:r>
                      <a:endParaRPr lang="en-US" sz="1800">
                        <a:solidFill>
                          <a:srgbClr val="000000"/>
                        </a:solidFill>
                        <a:effectLst/>
                        <a:latin typeface="Arial" panose="020B0604020202020204" pitchFamily="34" charset="0"/>
                      </a:endParaRPr>
                    </a:p>
                    <a:p>
                      <a:pPr algn="just" fontAlgn="t"/>
                      <a:r>
                        <a:rPr lang="en-US" sz="1800">
                          <a:solidFill>
                            <a:srgbClr val="000000"/>
                          </a:solidFill>
                          <a:effectLst/>
                          <a:latin typeface="Arial" panose="020B0604020202020204" pitchFamily="34" charset="0"/>
                        </a:rPr>
                        <a:t>The supertype of any type; any object is of type </a:t>
                      </a:r>
                      <a:r>
                        <a:rPr lang="en-US" sz="1800" i="1">
                          <a:solidFill>
                            <a:srgbClr val="000000"/>
                          </a:solidFill>
                          <a:effectLst/>
                          <a:latin typeface="Arial" panose="020B0604020202020204" pitchFamily="34" charset="0"/>
                        </a:rPr>
                        <a:t>Any</a:t>
                      </a:r>
                      <a:endParaRPr lang="en-US" sz="1800">
                        <a:solidFill>
                          <a:srgbClr val="000000"/>
                        </a:solidFill>
                        <a:effectLst/>
                        <a:latin typeface="Arial" panose="020B0604020202020204" pitchFamily="34" charset="0"/>
                      </a:endParaRP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943530568"/>
                  </a:ext>
                </a:extLst>
              </a:tr>
              <a:tr h="305803">
                <a:tc>
                  <a:txBody>
                    <a:bodyPr/>
                    <a:lstStyle/>
                    <a:p>
                      <a:pPr fontAlgn="t"/>
                      <a:r>
                        <a:rPr lang="en-IN" sz="1800">
                          <a:effectLst/>
                        </a:rPr>
                        <a:t>14</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err="1">
                          <a:solidFill>
                            <a:srgbClr val="000000"/>
                          </a:solidFill>
                          <a:effectLst/>
                          <a:latin typeface="Arial" panose="020B0604020202020204" pitchFamily="34" charset="0"/>
                        </a:rPr>
                        <a:t>AnyRef</a:t>
                      </a:r>
                      <a:endParaRPr lang="en-US" sz="1800" dirty="0">
                        <a:solidFill>
                          <a:srgbClr val="000000"/>
                        </a:solidFill>
                        <a:effectLst/>
                        <a:latin typeface="Arial" panose="020B0604020202020204" pitchFamily="34" charset="0"/>
                      </a:endParaRPr>
                    </a:p>
                    <a:p>
                      <a:pPr algn="just" fontAlgn="t"/>
                      <a:r>
                        <a:rPr lang="en-US" sz="1800" dirty="0">
                          <a:solidFill>
                            <a:srgbClr val="000000"/>
                          </a:solidFill>
                          <a:effectLst/>
                          <a:latin typeface="Arial" panose="020B0604020202020204" pitchFamily="34" charset="0"/>
                        </a:rPr>
                        <a:t>The supertype of any reference type</a:t>
                      </a:r>
                    </a:p>
                  </a:txBody>
                  <a:tcPr marL="29243" marR="29243" marT="29243" marB="29243">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47681710"/>
                  </a:ext>
                </a:extLst>
              </a:tr>
            </a:tbl>
          </a:graphicData>
        </a:graphic>
      </p:graphicFrame>
    </p:spTree>
    <p:extLst>
      <p:ext uri="{BB962C8B-B14F-4D97-AF65-F5344CB8AC3E}">
        <p14:creationId xmlns:p14="http://schemas.microsoft.com/office/powerpoint/2010/main" val="12193854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151A-5F5B-458F-BF66-652E6D23A182}"/>
              </a:ext>
            </a:extLst>
          </p:cNvPr>
          <p:cNvSpPr>
            <a:spLocks noGrp="1"/>
          </p:cNvSpPr>
          <p:nvPr>
            <p:ph type="title"/>
          </p:nvPr>
        </p:nvSpPr>
        <p:spPr/>
        <p:txBody>
          <a:bodyPr/>
          <a:lstStyle/>
          <a:p>
            <a:r>
              <a:rPr lang="en-US" dirty="0"/>
              <a:t>Scoop</a:t>
            </a:r>
            <a:endParaRPr lang="en-IN" dirty="0"/>
          </a:p>
        </p:txBody>
      </p:sp>
      <p:sp>
        <p:nvSpPr>
          <p:cNvPr id="3" name="Content Placeholder 2">
            <a:extLst>
              <a:ext uri="{FF2B5EF4-FFF2-40B4-BE49-F238E27FC236}">
                <a16:creationId xmlns:a16="http://schemas.microsoft.com/office/drawing/2014/main" id="{4F2D6A29-1A22-4D62-8A57-0789B48A9D13}"/>
              </a:ext>
            </a:extLst>
          </p:cNvPr>
          <p:cNvSpPr>
            <a:spLocks noGrp="1"/>
          </p:cNvSpPr>
          <p:nvPr>
            <p:ph idx="1"/>
          </p:nvPr>
        </p:nvSpPr>
        <p:spPr>
          <a:xfrm>
            <a:off x="533400" y="2329207"/>
            <a:ext cx="10515600" cy="4351338"/>
          </a:xfrm>
        </p:spPr>
        <p:txBody>
          <a:bodyPr>
            <a:normAutofit/>
          </a:bodyPr>
          <a:lstStyle/>
          <a:p>
            <a:pPr algn="just">
              <a:lnSpc>
                <a:spcPct val="150000"/>
              </a:lnSpc>
            </a:pPr>
            <a:r>
              <a:rPr lang="en-IN" dirty="0"/>
              <a:t>The following syntax is used to import data into HDFS.</a:t>
            </a:r>
          </a:p>
          <a:p>
            <a:pPr algn="just">
              <a:lnSpc>
                <a:spcPct val="150000"/>
              </a:lnSpc>
            </a:pPr>
            <a:r>
              <a:rPr lang="en-US" dirty="0"/>
              <a:t>$ </a:t>
            </a:r>
            <a:r>
              <a:rPr lang="en-US" dirty="0" err="1"/>
              <a:t>sqoop</a:t>
            </a:r>
            <a:r>
              <a:rPr lang="en-US" dirty="0"/>
              <a:t> import-all-tables (generic-</a:t>
            </a:r>
            <a:r>
              <a:rPr lang="en-US" dirty="0" err="1"/>
              <a:t>args</a:t>
            </a:r>
            <a:r>
              <a:rPr lang="en-US" dirty="0"/>
              <a:t>) (import-</a:t>
            </a:r>
            <a:r>
              <a:rPr lang="en-US" dirty="0" err="1"/>
              <a:t>args</a:t>
            </a:r>
            <a:r>
              <a:rPr lang="en-US" dirty="0"/>
              <a:t>) </a:t>
            </a:r>
          </a:p>
          <a:p>
            <a:pPr algn="just">
              <a:lnSpc>
                <a:spcPct val="150000"/>
              </a:lnSpc>
            </a:pPr>
            <a:r>
              <a:rPr lang="en-US" dirty="0"/>
              <a:t>$ </a:t>
            </a:r>
            <a:r>
              <a:rPr lang="en-US" dirty="0" err="1"/>
              <a:t>sqoop</a:t>
            </a:r>
            <a:r>
              <a:rPr lang="en-US" dirty="0"/>
              <a:t>-import-all-tables (generic-</a:t>
            </a:r>
            <a:r>
              <a:rPr lang="en-US" dirty="0" err="1"/>
              <a:t>args</a:t>
            </a:r>
            <a:r>
              <a:rPr lang="en-US" dirty="0"/>
              <a:t>) (import-</a:t>
            </a:r>
            <a:r>
              <a:rPr lang="en-US" dirty="0" err="1"/>
              <a:t>args</a:t>
            </a:r>
            <a:r>
              <a:rPr lang="en-US" dirty="0"/>
              <a:t>)</a:t>
            </a:r>
            <a:endParaRPr lang="en-IN" dirty="0"/>
          </a:p>
          <a:p>
            <a:pPr algn="just">
              <a:lnSpc>
                <a:spcPct val="150000"/>
              </a:lnSpc>
            </a:pPr>
            <a:r>
              <a:rPr lang="en-IN" dirty="0"/>
              <a:t>$ </a:t>
            </a:r>
            <a:r>
              <a:rPr lang="en-IN" dirty="0" err="1"/>
              <a:t>sqoop</a:t>
            </a:r>
            <a:r>
              <a:rPr lang="en-IN" dirty="0"/>
              <a:t> import (generic-</a:t>
            </a:r>
            <a:r>
              <a:rPr lang="en-IN" dirty="0" err="1"/>
              <a:t>args</a:t>
            </a:r>
            <a:r>
              <a:rPr lang="en-IN" dirty="0"/>
              <a:t>) (import-</a:t>
            </a:r>
            <a:r>
              <a:rPr lang="en-IN" dirty="0" err="1"/>
              <a:t>args</a:t>
            </a:r>
            <a:r>
              <a:rPr lang="en-IN" dirty="0"/>
              <a:t>) </a:t>
            </a:r>
          </a:p>
          <a:p>
            <a:pPr algn="just">
              <a:lnSpc>
                <a:spcPct val="150000"/>
              </a:lnSpc>
            </a:pPr>
            <a:r>
              <a:rPr lang="en-IN" dirty="0"/>
              <a:t>$ </a:t>
            </a:r>
            <a:r>
              <a:rPr lang="en-IN" dirty="0" err="1"/>
              <a:t>sqoop</a:t>
            </a:r>
            <a:r>
              <a:rPr lang="en-IN" dirty="0"/>
              <a:t>-import (generic-</a:t>
            </a:r>
            <a:r>
              <a:rPr lang="en-IN" dirty="0" err="1"/>
              <a:t>args</a:t>
            </a:r>
            <a:r>
              <a:rPr lang="en-IN" dirty="0"/>
              <a:t>) (import-</a:t>
            </a:r>
            <a:r>
              <a:rPr lang="en-IN" dirty="0" err="1"/>
              <a:t>args</a:t>
            </a:r>
            <a:r>
              <a:rPr lang="en-IN" dirty="0"/>
              <a:t>)</a:t>
            </a:r>
          </a:p>
        </p:txBody>
      </p:sp>
      <p:pic>
        <p:nvPicPr>
          <p:cNvPr id="5" name="Picture 4">
            <a:extLst>
              <a:ext uri="{FF2B5EF4-FFF2-40B4-BE49-F238E27FC236}">
                <a16:creationId xmlns:a16="http://schemas.microsoft.com/office/drawing/2014/main" id="{4584A797-4A84-4D41-B380-256D13D0DC5E}"/>
              </a:ext>
            </a:extLst>
          </p:cNvPr>
          <p:cNvPicPr>
            <a:picLocks noChangeAspect="1"/>
          </p:cNvPicPr>
          <p:nvPr/>
        </p:nvPicPr>
        <p:blipFill>
          <a:blip r:embed="rId2"/>
          <a:stretch>
            <a:fillRect/>
          </a:stretch>
        </p:blipFill>
        <p:spPr>
          <a:xfrm>
            <a:off x="4419600" y="-46140"/>
            <a:ext cx="7324652" cy="2148095"/>
          </a:xfrm>
          <a:prstGeom prst="rect">
            <a:avLst/>
          </a:prstGeom>
        </p:spPr>
      </p:pic>
    </p:spTree>
    <p:extLst>
      <p:ext uri="{BB962C8B-B14F-4D97-AF65-F5344CB8AC3E}">
        <p14:creationId xmlns:p14="http://schemas.microsoft.com/office/powerpoint/2010/main" val="20186987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151A-5F5B-458F-BF66-652E6D23A182}"/>
              </a:ext>
            </a:extLst>
          </p:cNvPr>
          <p:cNvSpPr>
            <a:spLocks noGrp="1"/>
          </p:cNvSpPr>
          <p:nvPr>
            <p:ph type="title"/>
          </p:nvPr>
        </p:nvSpPr>
        <p:spPr/>
        <p:txBody>
          <a:bodyPr/>
          <a:lstStyle/>
          <a:p>
            <a:r>
              <a:rPr lang="en-US" dirty="0"/>
              <a:t>Scoop</a:t>
            </a:r>
            <a:endParaRPr lang="en-IN" dirty="0"/>
          </a:p>
        </p:txBody>
      </p:sp>
      <p:sp>
        <p:nvSpPr>
          <p:cNvPr id="3" name="Content Placeholder 2">
            <a:extLst>
              <a:ext uri="{FF2B5EF4-FFF2-40B4-BE49-F238E27FC236}">
                <a16:creationId xmlns:a16="http://schemas.microsoft.com/office/drawing/2014/main" id="{4F2D6A29-1A22-4D62-8A57-0789B48A9D13}"/>
              </a:ext>
            </a:extLst>
          </p:cNvPr>
          <p:cNvSpPr>
            <a:spLocks noGrp="1"/>
          </p:cNvSpPr>
          <p:nvPr>
            <p:ph idx="1"/>
          </p:nvPr>
        </p:nvSpPr>
        <p:spPr/>
        <p:txBody>
          <a:bodyPr>
            <a:normAutofit/>
          </a:bodyPr>
          <a:lstStyle/>
          <a:p>
            <a:pPr algn="just">
              <a:lnSpc>
                <a:spcPct val="150000"/>
              </a:lnSpc>
            </a:pPr>
            <a:r>
              <a:rPr lang="en-US" dirty="0"/>
              <a:t>Syntax</a:t>
            </a:r>
          </a:p>
          <a:p>
            <a:pPr algn="just">
              <a:lnSpc>
                <a:spcPct val="150000"/>
              </a:lnSpc>
            </a:pPr>
            <a:r>
              <a:rPr lang="en-US" dirty="0"/>
              <a:t>The following is the syntax for the export command.</a:t>
            </a:r>
          </a:p>
          <a:p>
            <a:pPr algn="just">
              <a:lnSpc>
                <a:spcPct val="150000"/>
              </a:lnSpc>
            </a:pPr>
            <a:r>
              <a:rPr lang="en-US" dirty="0"/>
              <a:t>$ </a:t>
            </a:r>
            <a:r>
              <a:rPr lang="en-US" dirty="0" err="1"/>
              <a:t>sqoop</a:t>
            </a:r>
            <a:r>
              <a:rPr lang="en-US" dirty="0"/>
              <a:t> export (generic-</a:t>
            </a:r>
            <a:r>
              <a:rPr lang="en-US" dirty="0" err="1"/>
              <a:t>args</a:t>
            </a:r>
            <a:r>
              <a:rPr lang="en-US" dirty="0"/>
              <a:t>) (export-</a:t>
            </a:r>
            <a:r>
              <a:rPr lang="en-US" dirty="0" err="1"/>
              <a:t>args</a:t>
            </a:r>
            <a:r>
              <a:rPr lang="en-US" dirty="0"/>
              <a:t>) </a:t>
            </a:r>
          </a:p>
          <a:p>
            <a:pPr algn="just">
              <a:lnSpc>
                <a:spcPct val="150000"/>
              </a:lnSpc>
            </a:pPr>
            <a:r>
              <a:rPr lang="en-US" dirty="0"/>
              <a:t>$ </a:t>
            </a:r>
            <a:r>
              <a:rPr lang="en-US" dirty="0" err="1"/>
              <a:t>sqoop</a:t>
            </a:r>
            <a:r>
              <a:rPr lang="en-US" dirty="0"/>
              <a:t>-export (generic-</a:t>
            </a:r>
            <a:r>
              <a:rPr lang="en-US" dirty="0" err="1"/>
              <a:t>args</a:t>
            </a:r>
            <a:r>
              <a:rPr lang="en-US" dirty="0"/>
              <a:t>) (export-</a:t>
            </a:r>
            <a:r>
              <a:rPr lang="en-US" dirty="0" err="1"/>
              <a:t>args</a:t>
            </a:r>
            <a:r>
              <a:rPr lang="en-US" dirty="0"/>
              <a:t>)</a:t>
            </a:r>
            <a:endParaRPr lang="en-IN" dirty="0"/>
          </a:p>
        </p:txBody>
      </p:sp>
      <p:pic>
        <p:nvPicPr>
          <p:cNvPr id="5" name="Picture 4">
            <a:extLst>
              <a:ext uri="{FF2B5EF4-FFF2-40B4-BE49-F238E27FC236}">
                <a16:creationId xmlns:a16="http://schemas.microsoft.com/office/drawing/2014/main" id="{4FDB5D34-77AA-4CA5-A024-90CE16091D56}"/>
              </a:ext>
            </a:extLst>
          </p:cNvPr>
          <p:cNvPicPr>
            <a:picLocks noChangeAspect="1"/>
          </p:cNvPicPr>
          <p:nvPr/>
        </p:nvPicPr>
        <p:blipFill>
          <a:blip r:embed="rId2"/>
          <a:stretch>
            <a:fillRect/>
          </a:stretch>
        </p:blipFill>
        <p:spPr>
          <a:xfrm>
            <a:off x="6096000" y="4909517"/>
            <a:ext cx="5981231" cy="2087632"/>
          </a:xfrm>
          <a:prstGeom prst="rect">
            <a:avLst/>
          </a:prstGeom>
        </p:spPr>
      </p:pic>
    </p:spTree>
    <p:extLst>
      <p:ext uri="{BB962C8B-B14F-4D97-AF65-F5344CB8AC3E}">
        <p14:creationId xmlns:p14="http://schemas.microsoft.com/office/powerpoint/2010/main" val="12847984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CA22-52A8-45F1-9674-73738CD6C9E6}"/>
              </a:ext>
            </a:extLst>
          </p:cNvPr>
          <p:cNvSpPr>
            <a:spLocks noGrp="1"/>
          </p:cNvSpPr>
          <p:nvPr>
            <p:ph type="title"/>
          </p:nvPr>
        </p:nvSpPr>
        <p:spPr>
          <a:xfrm>
            <a:off x="838200" y="365128"/>
            <a:ext cx="10515600" cy="723444"/>
          </a:xfrm>
        </p:spPr>
        <p:txBody>
          <a:bodyPr/>
          <a:lstStyle/>
          <a:p>
            <a:pPr algn="ctr"/>
            <a:r>
              <a:rPr lang="en-US" dirty="0"/>
              <a:t>References</a:t>
            </a:r>
          </a:p>
        </p:txBody>
      </p:sp>
      <p:sp>
        <p:nvSpPr>
          <p:cNvPr id="3" name="Content Placeholder 2">
            <a:extLst>
              <a:ext uri="{FF2B5EF4-FFF2-40B4-BE49-F238E27FC236}">
                <a16:creationId xmlns:a16="http://schemas.microsoft.com/office/drawing/2014/main" id="{C90700A4-7CE1-4C2F-ADCE-32639CC9F300}"/>
              </a:ext>
            </a:extLst>
          </p:cNvPr>
          <p:cNvSpPr>
            <a:spLocks noGrp="1"/>
          </p:cNvSpPr>
          <p:nvPr>
            <p:ph idx="1"/>
          </p:nvPr>
        </p:nvSpPr>
        <p:spPr>
          <a:xfrm>
            <a:off x="188686" y="1337321"/>
            <a:ext cx="12003314" cy="6006907"/>
          </a:xfrm>
        </p:spPr>
        <p:txBody>
          <a:bodyPr>
            <a:normAutofit/>
          </a:bodyPr>
          <a:lstStyle/>
          <a:p>
            <a:pPr marL="0" indent="0">
              <a:lnSpc>
                <a:spcPct val="150000"/>
              </a:lnSpc>
              <a:buNone/>
            </a:pPr>
            <a:r>
              <a:rPr lang="en-US" sz="2400" dirty="0"/>
              <a:t>1) https://spark.apache.org/docs/latest/cluster-overview.html</a:t>
            </a:r>
          </a:p>
          <a:p>
            <a:pPr marL="0" indent="0">
              <a:lnSpc>
                <a:spcPct val="150000"/>
              </a:lnSpc>
              <a:buNone/>
            </a:pPr>
            <a:r>
              <a:rPr lang="en-US" sz="2400" dirty="0"/>
              <a:t>2) https://intellipaat.com/blog/tutorial/spark-tutorial/spark-architecture/</a:t>
            </a:r>
          </a:p>
          <a:p>
            <a:pPr marL="0" indent="0">
              <a:lnSpc>
                <a:spcPct val="150000"/>
              </a:lnSpc>
              <a:buNone/>
            </a:pPr>
            <a:r>
              <a:rPr lang="en-US" sz="2400" dirty="0"/>
              <a:t>3) http://commandstech.com/spark-lazy-evaluation-with-example/</a:t>
            </a:r>
          </a:p>
          <a:p>
            <a:pPr marL="0" indent="0">
              <a:lnSpc>
                <a:spcPct val="150000"/>
              </a:lnSpc>
              <a:buNone/>
            </a:pPr>
            <a:r>
              <a:rPr lang="en-US" sz="2400" dirty="0"/>
              <a:t>4) https://www.edureka.co/blog/pyspark-programming/</a:t>
            </a:r>
          </a:p>
          <a:p>
            <a:pPr marL="0" indent="0">
              <a:lnSpc>
                <a:spcPct val="150000"/>
              </a:lnSpc>
              <a:buNone/>
            </a:pPr>
            <a:r>
              <a:rPr lang="en-US" sz="2400" dirty="0"/>
              <a:t>5) https://data-flair.training/blogs/apache-spark-lazy-evaluation/</a:t>
            </a:r>
          </a:p>
        </p:txBody>
      </p:sp>
      <p:sp>
        <p:nvSpPr>
          <p:cNvPr id="4" name="Plaque 3">
            <a:extLst>
              <a:ext uri="{FF2B5EF4-FFF2-40B4-BE49-F238E27FC236}">
                <a16:creationId xmlns:a16="http://schemas.microsoft.com/office/drawing/2014/main" id="{5B6EC9D5-E89D-4A94-BE08-F0EFE006E6AF}"/>
              </a:ext>
            </a:extLst>
          </p:cNvPr>
          <p:cNvSpPr/>
          <p:nvPr/>
        </p:nvSpPr>
        <p:spPr>
          <a:xfrm>
            <a:off x="39756" y="240936"/>
            <a:ext cx="12072730" cy="1044336"/>
          </a:xfrm>
          <a:prstGeom prst="plaqu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3600" dirty="0">
                <a:solidFill>
                  <a:schemeClr val="accent2">
                    <a:lumMod val="50000"/>
                  </a:schemeClr>
                </a:solidFill>
              </a:rPr>
              <a:t>References</a:t>
            </a:r>
          </a:p>
        </p:txBody>
      </p:sp>
      <p:pic>
        <p:nvPicPr>
          <p:cNvPr id="5" name="Picture 4" descr="Apache Spark - Wikipedia">
            <a:extLst>
              <a:ext uri="{FF2B5EF4-FFF2-40B4-BE49-F238E27FC236}">
                <a16:creationId xmlns:a16="http://schemas.microsoft.com/office/drawing/2014/main" id="{6AD8B069-D920-4671-B4CD-2060AD1C28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4416" y="273323"/>
            <a:ext cx="1850265" cy="86685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Top Pain Points of Big Data Analytics – Big Data Path">
            <a:extLst>
              <a:ext uri="{FF2B5EF4-FFF2-40B4-BE49-F238E27FC236}">
                <a16:creationId xmlns:a16="http://schemas.microsoft.com/office/drawing/2014/main" id="{1B4C2E35-7BF6-4CB8-8CB8-FE547F6036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335" y="273323"/>
            <a:ext cx="1850265" cy="972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858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60C7A-E7D9-41C7-B24A-492A3EC0DC49}"/>
              </a:ext>
            </a:extLst>
          </p:cNvPr>
          <p:cNvSpPr>
            <a:spLocks noGrp="1"/>
          </p:cNvSpPr>
          <p:nvPr>
            <p:ph type="title"/>
          </p:nvPr>
        </p:nvSpPr>
        <p:spPr>
          <a:xfrm>
            <a:off x="1220674" y="2570922"/>
            <a:ext cx="8596668" cy="1320800"/>
          </a:xfrm>
        </p:spPr>
        <p:txBody>
          <a:bodyPr>
            <a:normAutofit/>
          </a:bodyPr>
          <a:lstStyle/>
          <a:p>
            <a:pPr algn="ctr"/>
            <a:r>
              <a:rPr lang="en-US" sz="6600" dirty="0"/>
              <a:t>Thank You</a:t>
            </a:r>
          </a:p>
        </p:txBody>
      </p:sp>
    </p:spTree>
    <p:extLst>
      <p:ext uri="{BB962C8B-B14F-4D97-AF65-F5344CB8AC3E}">
        <p14:creationId xmlns:p14="http://schemas.microsoft.com/office/powerpoint/2010/main" val="3303250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5EF42-2958-4D24-B855-A37AD6A986DD}"/>
              </a:ext>
            </a:extLst>
          </p:cNvPr>
          <p:cNvSpPr>
            <a:spLocks noGrp="1"/>
          </p:cNvSpPr>
          <p:nvPr>
            <p:ph type="title"/>
          </p:nvPr>
        </p:nvSpPr>
        <p:spPr>
          <a:xfrm>
            <a:off x="39757" y="-4789"/>
            <a:ext cx="10515600" cy="1325563"/>
          </a:xfrm>
        </p:spPr>
        <p:txBody>
          <a:bodyPr/>
          <a:lstStyle/>
          <a:p>
            <a:r>
              <a:rPr lang="en-IN" dirty="0"/>
              <a:t>control structure</a:t>
            </a:r>
          </a:p>
        </p:txBody>
      </p:sp>
      <p:sp>
        <p:nvSpPr>
          <p:cNvPr id="3" name="Content Placeholder 2">
            <a:extLst>
              <a:ext uri="{FF2B5EF4-FFF2-40B4-BE49-F238E27FC236}">
                <a16:creationId xmlns:a16="http://schemas.microsoft.com/office/drawing/2014/main" id="{4F84662A-9A6C-4C4D-9E29-65C8E0B96BDB}"/>
              </a:ext>
            </a:extLst>
          </p:cNvPr>
          <p:cNvSpPr>
            <a:spLocks noGrp="1"/>
          </p:cNvSpPr>
          <p:nvPr>
            <p:ph idx="1"/>
          </p:nvPr>
        </p:nvSpPr>
        <p:spPr>
          <a:xfrm>
            <a:off x="39757" y="925695"/>
            <a:ext cx="11314043" cy="1027391"/>
          </a:xfrm>
        </p:spPr>
        <p:txBody>
          <a:bodyPr/>
          <a:lstStyle/>
          <a:p>
            <a:r>
              <a:rPr lang="en-US" dirty="0"/>
              <a:t>If  and If else Statements:</a:t>
            </a:r>
          </a:p>
          <a:p>
            <a:pPr marL="0" indent="0">
              <a:buNone/>
            </a:pPr>
            <a:endParaRPr lang="en-IN" dirty="0"/>
          </a:p>
        </p:txBody>
      </p:sp>
      <p:sp>
        <p:nvSpPr>
          <p:cNvPr id="4" name="Rectangle 1">
            <a:extLst>
              <a:ext uri="{FF2B5EF4-FFF2-40B4-BE49-F238E27FC236}">
                <a16:creationId xmlns:a16="http://schemas.microsoft.com/office/drawing/2014/main" id="{97DBF981-923F-45B5-8B36-A48F5F53A6A2}"/>
              </a:ext>
            </a:extLst>
          </p:cNvPr>
          <p:cNvSpPr>
            <a:spLocks noChangeArrowheads="1"/>
          </p:cNvSpPr>
          <p:nvPr/>
        </p:nvSpPr>
        <p:spPr bwMode="auto">
          <a:xfrm>
            <a:off x="0" y="1540981"/>
            <a:ext cx="4898016" cy="4308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if(</a:t>
            </a:r>
            <a:r>
              <a:rPr kumimoji="0" lang="en-US" altLang="en-US" sz="11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Boolean_expression</a:t>
            </a:r>
            <a:r>
              <a:rPr kumimoji="0" lang="en-US" altLang="en-US" sz="11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 // Statements will execute if the Boolean expression is true }</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1AC6D935-74D6-4385-B900-D0FD3CB0F8A1}"/>
              </a:ext>
            </a:extLst>
          </p:cNvPr>
          <p:cNvPicPr>
            <a:picLocks noChangeAspect="1"/>
          </p:cNvPicPr>
          <p:nvPr/>
        </p:nvPicPr>
        <p:blipFill>
          <a:blip r:embed="rId2"/>
          <a:stretch>
            <a:fillRect/>
          </a:stretch>
        </p:blipFill>
        <p:spPr>
          <a:xfrm>
            <a:off x="0" y="1951747"/>
            <a:ext cx="4898016" cy="1881648"/>
          </a:xfrm>
          <a:prstGeom prst="rect">
            <a:avLst/>
          </a:prstGeom>
        </p:spPr>
      </p:pic>
      <p:pic>
        <p:nvPicPr>
          <p:cNvPr id="6" name="Picture 5">
            <a:extLst>
              <a:ext uri="{FF2B5EF4-FFF2-40B4-BE49-F238E27FC236}">
                <a16:creationId xmlns:a16="http://schemas.microsoft.com/office/drawing/2014/main" id="{4356B8B4-6F18-4014-A7FC-F7A0CA5993C9}"/>
              </a:ext>
            </a:extLst>
          </p:cNvPr>
          <p:cNvPicPr>
            <a:picLocks noChangeAspect="1"/>
          </p:cNvPicPr>
          <p:nvPr/>
        </p:nvPicPr>
        <p:blipFill>
          <a:blip r:embed="rId3"/>
          <a:stretch>
            <a:fillRect/>
          </a:stretch>
        </p:blipFill>
        <p:spPr>
          <a:xfrm>
            <a:off x="0" y="3856942"/>
            <a:ext cx="4238625" cy="1438275"/>
          </a:xfrm>
          <a:prstGeom prst="rect">
            <a:avLst/>
          </a:prstGeom>
        </p:spPr>
      </p:pic>
      <p:pic>
        <p:nvPicPr>
          <p:cNvPr id="7" name="Picture 6">
            <a:extLst>
              <a:ext uri="{FF2B5EF4-FFF2-40B4-BE49-F238E27FC236}">
                <a16:creationId xmlns:a16="http://schemas.microsoft.com/office/drawing/2014/main" id="{732C570E-86C3-460E-B3D1-4156B46A5DB3}"/>
              </a:ext>
            </a:extLst>
          </p:cNvPr>
          <p:cNvPicPr>
            <a:picLocks noChangeAspect="1"/>
          </p:cNvPicPr>
          <p:nvPr/>
        </p:nvPicPr>
        <p:blipFill>
          <a:blip r:embed="rId4"/>
          <a:stretch>
            <a:fillRect/>
          </a:stretch>
        </p:blipFill>
        <p:spPr>
          <a:xfrm>
            <a:off x="1" y="5145665"/>
            <a:ext cx="4898015" cy="1681162"/>
          </a:xfrm>
          <a:prstGeom prst="rect">
            <a:avLst/>
          </a:prstGeom>
        </p:spPr>
      </p:pic>
      <p:pic>
        <p:nvPicPr>
          <p:cNvPr id="8" name="Picture 7">
            <a:extLst>
              <a:ext uri="{FF2B5EF4-FFF2-40B4-BE49-F238E27FC236}">
                <a16:creationId xmlns:a16="http://schemas.microsoft.com/office/drawing/2014/main" id="{68D253BA-03B6-447D-BC18-B8CDDBCB99C3}"/>
              </a:ext>
            </a:extLst>
          </p:cNvPr>
          <p:cNvPicPr>
            <a:picLocks noChangeAspect="1"/>
          </p:cNvPicPr>
          <p:nvPr/>
        </p:nvPicPr>
        <p:blipFill>
          <a:blip r:embed="rId5"/>
          <a:stretch>
            <a:fillRect/>
          </a:stretch>
        </p:blipFill>
        <p:spPr>
          <a:xfrm>
            <a:off x="5696778" y="818272"/>
            <a:ext cx="5353050" cy="2266950"/>
          </a:xfrm>
          <a:prstGeom prst="rect">
            <a:avLst/>
          </a:prstGeom>
        </p:spPr>
      </p:pic>
      <p:pic>
        <p:nvPicPr>
          <p:cNvPr id="9" name="Picture 8">
            <a:extLst>
              <a:ext uri="{FF2B5EF4-FFF2-40B4-BE49-F238E27FC236}">
                <a16:creationId xmlns:a16="http://schemas.microsoft.com/office/drawing/2014/main" id="{55955CF1-5241-4741-8F73-8C4B7864C4FF}"/>
              </a:ext>
            </a:extLst>
          </p:cNvPr>
          <p:cNvPicPr>
            <a:picLocks noChangeAspect="1"/>
          </p:cNvPicPr>
          <p:nvPr/>
        </p:nvPicPr>
        <p:blipFill>
          <a:blip r:embed="rId6"/>
          <a:stretch>
            <a:fillRect/>
          </a:stretch>
        </p:blipFill>
        <p:spPr>
          <a:xfrm>
            <a:off x="5696778" y="3139934"/>
            <a:ext cx="5353050" cy="3200400"/>
          </a:xfrm>
          <a:prstGeom prst="rect">
            <a:avLst/>
          </a:prstGeom>
        </p:spPr>
      </p:pic>
    </p:spTree>
    <p:extLst>
      <p:ext uri="{BB962C8B-B14F-4D97-AF65-F5344CB8AC3E}">
        <p14:creationId xmlns:p14="http://schemas.microsoft.com/office/powerpoint/2010/main" val="384480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09E0B-3F06-43F9-A46C-8F67F497C084}"/>
              </a:ext>
            </a:extLst>
          </p:cNvPr>
          <p:cNvSpPr>
            <a:spLocks noGrp="1"/>
          </p:cNvSpPr>
          <p:nvPr>
            <p:ph type="title"/>
          </p:nvPr>
        </p:nvSpPr>
        <p:spPr/>
        <p:txBody>
          <a:bodyPr/>
          <a:lstStyle/>
          <a:p>
            <a:r>
              <a:rPr lang="en-IN" dirty="0"/>
              <a:t>for each loop</a:t>
            </a:r>
          </a:p>
        </p:txBody>
      </p:sp>
      <p:pic>
        <p:nvPicPr>
          <p:cNvPr id="5" name="Picture 4">
            <a:extLst>
              <a:ext uri="{FF2B5EF4-FFF2-40B4-BE49-F238E27FC236}">
                <a16:creationId xmlns:a16="http://schemas.microsoft.com/office/drawing/2014/main" id="{1C498B83-F467-4F66-B7B3-69538E9FECA5}"/>
              </a:ext>
            </a:extLst>
          </p:cNvPr>
          <p:cNvPicPr>
            <a:picLocks noChangeAspect="1"/>
          </p:cNvPicPr>
          <p:nvPr/>
        </p:nvPicPr>
        <p:blipFill>
          <a:blip r:embed="rId2"/>
          <a:stretch>
            <a:fillRect/>
          </a:stretch>
        </p:blipFill>
        <p:spPr>
          <a:xfrm>
            <a:off x="9266996" y="1145071"/>
            <a:ext cx="2457450" cy="857250"/>
          </a:xfrm>
          <a:prstGeom prst="rect">
            <a:avLst/>
          </a:prstGeom>
        </p:spPr>
      </p:pic>
      <p:pic>
        <p:nvPicPr>
          <p:cNvPr id="6" name="Picture 5">
            <a:extLst>
              <a:ext uri="{FF2B5EF4-FFF2-40B4-BE49-F238E27FC236}">
                <a16:creationId xmlns:a16="http://schemas.microsoft.com/office/drawing/2014/main" id="{981399B7-AC9A-465F-8A30-DD5D1CBC6DA6}"/>
              </a:ext>
            </a:extLst>
          </p:cNvPr>
          <p:cNvPicPr>
            <a:picLocks noChangeAspect="1"/>
          </p:cNvPicPr>
          <p:nvPr/>
        </p:nvPicPr>
        <p:blipFill>
          <a:blip r:embed="rId3"/>
          <a:stretch>
            <a:fillRect/>
          </a:stretch>
        </p:blipFill>
        <p:spPr>
          <a:xfrm>
            <a:off x="8125239" y="2309812"/>
            <a:ext cx="3733800" cy="2238375"/>
          </a:xfrm>
          <a:prstGeom prst="rect">
            <a:avLst/>
          </a:prstGeom>
        </p:spPr>
      </p:pic>
      <p:pic>
        <p:nvPicPr>
          <p:cNvPr id="7" name="Picture 6">
            <a:extLst>
              <a:ext uri="{FF2B5EF4-FFF2-40B4-BE49-F238E27FC236}">
                <a16:creationId xmlns:a16="http://schemas.microsoft.com/office/drawing/2014/main" id="{19EEFE1D-FA1A-435F-A36E-9E32AA3C3816}"/>
              </a:ext>
            </a:extLst>
          </p:cNvPr>
          <p:cNvPicPr>
            <a:picLocks noChangeAspect="1"/>
          </p:cNvPicPr>
          <p:nvPr/>
        </p:nvPicPr>
        <p:blipFill>
          <a:blip r:embed="rId4"/>
          <a:stretch>
            <a:fillRect/>
          </a:stretch>
        </p:blipFill>
        <p:spPr>
          <a:xfrm>
            <a:off x="4066762" y="1349858"/>
            <a:ext cx="2286000" cy="1304925"/>
          </a:xfrm>
          <a:prstGeom prst="rect">
            <a:avLst/>
          </a:prstGeom>
        </p:spPr>
      </p:pic>
      <p:pic>
        <p:nvPicPr>
          <p:cNvPr id="8" name="Picture 7">
            <a:extLst>
              <a:ext uri="{FF2B5EF4-FFF2-40B4-BE49-F238E27FC236}">
                <a16:creationId xmlns:a16="http://schemas.microsoft.com/office/drawing/2014/main" id="{BBA5419D-3386-4E7F-B78E-A9C430D07CB2}"/>
              </a:ext>
            </a:extLst>
          </p:cNvPr>
          <p:cNvPicPr>
            <a:picLocks noChangeAspect="1"/>
          </p:cNvPicPr>
          <p:nvPr/>
        </p:nvPicPr>
        <p:blipFill>
          <a:blip r:embed="rId5"/>
          <a:stretch>
            <a:fillRect/>
          </a:stretch>
        </p:blipFill>
        <p:spPr>
          <a:xfrm>
            <a:off x="4066762" y="2745892"/>
            <a:ext cx="3526734" cy="2762250"/>
          </a:xfrm>
          <a:prstGeom prst="rect">
            <a:avLst/>
          </a:prstGeom>
        </p:spPr>
      </p:pic>
    </p:spTree>
    <p:extLst>
      <p:ext uri="{BB962C8B-B14F-4D97-AF65-F5344CB8AC3E}">
        <p14:creationId xmlns:p14="http://schemas.microsoft.com/office/powerpoint/2010/main" val="254070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5C0CD-EEF1-441A-A702-6B0E6B680CDA}"/>
              </a:ext>
            </a:extLst>
          </p:cNvPr>
          <p:cNvSpPr>
            <a:spLocks noGrp="1"/>
          </p:cNvSpPr>
          <p:nvPr>
            <p:ph type="title"/>
          </p:nvPr>
        </p:nvSpPr>
        <p:spPr>
          <a:xfrm>
            <a:off x="400878" y="-123739"/>
            <a:ext cx="10515600" cy="1325563"/>
          </a:xfrm>
        </p:spPr>
        <p:txBody>
          <a:bodyPr/>
          <a:lstStyle/>
          <a:p>
            <a:r>
              <a:rPr lang="en-US" dirty="0"/>
              <a:t>Functions</a:t>
            </a:r>
            <a:endParaRPr lang="en-IN" dirty="0"/>
          </a:p>
        </p:txBody>
      </p:sp>
      <p:sp>
        <p:nvSpPr>
          <p:cNvPr id="3" name="Content Placeholder 2">
            <a:extLst>
              <a:ext uri="{FF2B5EF4-FFF2-40B4-BE49-F238E27FC236}">
                <a16:creationId xmlns:a16="http://schemas.microsoft.com/office/drawing/2014/main" id="{030944E6-0460-4F89-9D47-836002CA016C}"/>
              </a:ext>
            </a:extLst>
          </p:cNvPr>
          <p:cNvSpPr>
            <a:spLocks noGrp="1"/>
          </p:cNvSpPr>
          <p:nvPr>
            <p:ph idx="1"/>
          </p:nvPr>
        </p:nvSpPr>
        <p:spPr>
          <a:xfrm>
            <a:off x="878371" y="791990"/>
            <a:ext cx="10515600" cy="4351338"/>
          </a:xfrm>
        </p:spPr>
        <p:txBody>
          <a:bodyPr/>
          <a:lstStyle/>
          <a:p>
            <a:r>
              <a:rPr lang="en-US" dirty="0"/>
              <a:t>A function is a group of statements that perform a task. You can divide up your code into separate functions. How you divide up your code among different functions is up to you, but logically, the division usually is so that each function performs a specific task.</a:t>
            </a:r>
            <a:endParaRPr lang="en-IN" dirty="0"/>
          </a:p>
        </p:txBody>
      </p:sp>
      <p:pic>
        <p:nvPicPr>
          <p:cNvPr id="4" name="Picture 3">
            <a:extLst>
              <a:ext uri="{FF2B5EF4-FFF2-40B4-BE49-F238E27FC236}">
                <a16:creationId xmlns:a16="http://schemas.microsoft.com/office/drawing/2014/main" id="{09BA2CCB-E326-4C58-BABB-0A30817BD0C5}"/>
              </a:ext>
            </a:extLst>
          </p:cNvPr>
          <p:cNvPicPr>
            <a:picLocks noChangeAspect="1"/>
          </p:cNvPicPr>
          <p:nvPr/>
        </p:nvPicPr>
        <p:blipFill>
          <a:blip r:embed="rId2"/>
          <a:stretch>
            <a:fillRect/>
          </a:stretch>
        </p:blipFill>
        <p:spPr>
          <a:xfrm>
            <a:off x="0" y="2424319"/>
            <a:ext cx="6381750" cy="4076700"/>
          </a:xfrm>
          <a:prstGeom prst="rect">
            <a:avLst/>
          </a:prstGeom>
        </p:spPr>
      </p:pic>
      <p:pic>
        <p:nvPicPr>
          <p:cNvPr id="6" name="Picture 5">
            <a:extLst>
              <a:ext uri="{FF2B5EF4-FFF2-40B4-BE49-F238E27FC236}">
                <a16:creationId xmlns:a16="http://schemas.microsoft.com/office/drawing/2014/main" id="{427C7458-8EC9-4973-AB24-594BDB8BDFEA}"/>
              </a:ext>
            </a:extLst>
          </p:cNvPr>
          <p:cNvPicPr>
            <a:picLocks noChangeAspect="1"/>
          </p:cNvPicPr>
          <p:nvPr/>
        </p:nvPicPr>
        <p:blipFill>
          <a:blip r:embed="rId3"/>
          <a:stretch>
            <a:fillRect/>
          </a:stretch>
        </p:blipFill>
        <p:spPr>
          <a:xfrm>
            <a:off x="6381750" y="2424319"/>
            <a:ext cx="5637972" cy="1800225"/>
          </a:xfrm>
          <a:prstGeom prst="rect">
            <a:avLst/>
          </a:prstGeom>
        </p:spPr>
      </p:pic>
      <p:pic>
        <p:nvPicPr>
          <p:cNvPr id="7" name="Picture 6">
            <a:extLst>
              <a:ext uri="{FF2B5EF4-FFF2-40B4-BE49-F238E27FC236}">
                <a16:creationId xmlns:a16="http://schemas.microsoft.com/office/drawing/2014/main" id="{ACB63FA9-B4C7-4B3C-91F5-90D3063BDE51}"/>
              </a:ext>
            </a:extLst>
          </p:cNvPr>
          <p:cNvPicPr>
            <a:picLocks noChangeAspect="1"/>
          </p:cNvPicPr>
          <p:nvPr/>
        </p:nvPicPr>
        <p:blipFill>
          <a:blip r:embed="rId4"/>
          <a:stretch>
            <a:fillRect/>
          </a:stretch>
        </p:blipFill>
        <p:spPr>
          <a:xfrm>
            <a:off x="6381750" y="4224544"/>
            <a:ext cx="5637972" cy="2562225"/>
          </a:xfrm>
          <a:prstGeom prst="rect">
            <a:avLst/>
          </a:prstGeom>
        </p:spPr>
      </p:pic>
    </p:spTree>
    <p:extLst>
      <p:ext uri="{BB962C8B-B14F-4D97-AF65-F5344CB8AC3E}">
        <p14:creationId xmlns:p14="http://schemas.microsoft.com/office/powerpoint/2010/main" val="3035310480"/>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Template>
  <TotalTime>2512</TotalTime>
  <Words>2816</Words>
  <Application>Microsoft Office PowerPoint</Application>
  <PresentationFormat>Widescreen</PresentationFormat>
  <Paragraphs>333</Paragraphs>
  <Slides>63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Arial</vt:lpstr>
      <vt:lpstr>Arial Rounded MT Bold</vt:lpstr>
      <vt:lpstr>Bahnschrift SemiLight</vt:lpstr>
      <vt:lpstr>Calibri</vt:lpstr>
      <vt:lpstr>Calibri Light</vt:lpstr>
      <vt:lpstr>Californian FB</vt:lpstr>
      <vt:lpstr>Courier New</vt:lpstr>
      <vt:lpstr>Times New Roman</vt:lpstr>
      <vt:lpstr>Office Theme</vt:lpstr>
      <vt:lpstr>PowerPoint Presentation</vt:lpstr>
      <vt:lpstr>What is Scala? </vt:lpstr>
      <vt:lpstr>What is Scala? </vt:lpstr>
      <vt:lpstr>Scala Operators</vt:lpstr>
      <vt:lpstr>Basic Variable/Data types</vt:lpstr>
      <vt:lpstr>Basic Variable types</vt:lpstr>
      <vt:lpstr>control structure</vt:lpstr>
      <vt:lpstr>for each loop</vt:lpstr>
      <vt:lpstr>Functions</vt:lpstr>
      <vt:lpstr>Procedures</vt:lpstr>
      <vt:lpstr>constructor</vt:lpstr>
      <vt:lpstr>Array</vt:lpstr>
      <vt:lpstr>Higher order functions</vt:lpstr>
      <vt:lpstr>Class in Scala</vt:lpstr>
      <vt:lpstr>getters and setters</vt:lpstr>
      <vt:lpstr>Singleton</vt:lpstr>
      <vt:lpstr>Trait</vt:lpstr>
      <vt:lpstr>PowerPoint Presentation</vt:lpstr>
      <vt:lpstr>PowerPoint Presentation</vt:lpstr>
      <vt:lpstr>PowerPoint Presentation</vt:lpstr>
      <vt:lpstr>PowerPoint Presentation</vt:lpstr>
      <vt:lpstr>PowerPoint Presentation</vt:lpstr>
      <vt:lpstr>Organizations using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Key-Value Pair RDDs</vt:lpstr>
      <vt:lpstr>Key-Value Pair RDDs</vt:lpstr>
      <vt:lpstr>RDD Persistence</vt:lpstr>
      <vt:lpstr>RDD Persistence</vt:lpstr>
      <vt:lpstr>SPARK SQL</vt:lpstr>
      <vt:lpstr>SPARK SQL</vt:lpstr>
      <vt:lpstr>SPARK SQL</vt:lpstr>
      <vt:lpstr>Architecture of SPARK SQL</vt:lpstr>
      <vt:lpstr>SPARK SQL</vt:lpstr>
      <vt:lpstr>Data frames and datasets</vt:lpstr>
      <vt:lpstr>Data frames and datasets</vt:lpstr>
      <vt:lpstr>Datasets</vt:lpstr>
      <vt:lpstr>JSON and Parquet file formats</vt:lpstr>
      <vt:lpstr>JSON and Parquet file formats</vt:lpstr>
      <vt:lpstr>JSON and Parquet file formats</vt:lpstr>
      <vt:lpstr>JSON and Parquet file formats</vt:lpstr>
      <vt:lpstr>Scoop</vt:lpstr>
      <vt:lpstr>Scoop</vt:lpstr>
      <vt:lpstr>Scoop</vt:lpstr>
      <vt:lpstr>Scoop Connectors</vt:lpstr>
      <vt:lpstr>Scoop Import and export</vt:lpstr>
      <vt:lpstr>Scoop</vt:lpstr>
      <vt:lpstr>Scoop</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SAIRAM</cp:lastModifiedBy>
  <cp:revision>1223</cp:revision>
  <dcterms:created xsi:type="dcterms:W3CDTF">2020-05-21T14:38:06Z</dcterms:created>
  <dcterms:modified xsi:type="dcterms:W3CDTF">2021-10-14T04:15:51Z</dcterms:modified>
</cp:coreProperties>
</file>