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4" r:id="rId3"/>
    <p:sldId id="285" r:id="rId4"/>
    <p:sldId id="286" r:id="rId5"/>
    <p:sldId id="300" r:id="rId6"/>
    <p:sldId id="301" r:id="rId7"/>
    <p:sldId id="281" r:id="rId8"/>
    <p:sldId id="289" r:id="rId9"/>
    <p:sldId id="290" r:id="rId10"/>
    <p:sldId id="291" r:id="rId11"/>
    <p:sldId id="292" r:id="rId12"/>
    <p:sldId id="293" r:id="rId13"/>
    <p:sldId id="294" r:id="rId14"/>
    <p:sldId id="295" r:id="rId15"/>
    <p:sldId id="296" r:id="rId16"/>
    <p:sldId id="297" r:id="rId17"/>
    <p:sldId id="298" r:id="rId18"/>
    <p:sldId id="299" r:id="rId19"/>
    <p:sldId id="268" r:id="rId20"/>
    <p:sldId id="303" r:id="rId21"/>
    <p:sldId id="304" r:id="rId22"/>
    <p:sldId id="316" r:id="rId23"/>
    <p:sldId id="317" r:id="rId24"/>
    <p:sldId id="305" r:id="rId25"/>
    <p:sldId id="306" r:id="rId26"/>
    <p:sldId id="307" r:id="rId27"/>
    <p:sldId id="308" r:id="rId28"/>
    <p:sldId id="309" r:id="rId29"/>
    <p:sldId id="311" r:id="rId30"/>
    <p:sldId id="310" r:id="rId31"/>
    <p:sldId id="320" r:id="rId32"/>
    <p:sldId id="312" r:id="rId33"/>
    <p:sldId id="313" r:id="rId34"/>
    <p:sldId id="318" r:id="rId35"/>
    <p:sldId id="314" r:id="rId36"/>
    <p:sldId id="319" r:id="rId37"/>
    <p:sldId id="315" r:id="rId38"/>
    <p:sldId id="302" r:id="rId39"/>
    <p:sldId id="288" r:id="rId40"/>
    <p:sldId id="257" r:id="rId41"/>
    <p:sldId id="258" r:id="rId42"/>
    <p:sldId id="259" r:id="rId43"/>
    <p:sldId id="273" r:id="rId44"/>
    <p:sldId id="274" r:id="rId45"/>
    <p:sldId id="260" r:id="rId46"/>
    <p:sldId id="276" r:id="rId47"/>
    <p:sldId id="262" r:id="rId48"/>
    <p:sldId id="264" r:id="rId49"/>
    <p:sldId id="265" r:id="rId50"/>
    <p:sldId id="266" r:id="rId51"/>
    <p:sldId id="277" r:id="rId52"/>
    <p:sldId id="278" r:id="rId53"/>
    <p:sldId id="279" r:id="rId54"/>
    <p:sldId id="32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00F7028-B6CB-4B30-A55C-43B36244B71C}" type="datetimeFigureOut">
              <a:rPr lang="en-US" smtClean="0"/>
              <a:t>05/12/2015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387AFBA-AF5B-41C1-9172-C3693A55BAE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F7028-B6CB-4B30-A55C-43B36244B71C}" type="datetimeFigureOut">
              <a:rPr lang="en-US" smtClean="0"/>
              <a:t>05/12/2015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7AFBA-AF5B-41C1-9172-C3693A55BA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F7028-B6CB-4B30-A55C-43B36244B71C}" type="datetimeFigureOut">
              <a:rPr lang="en-US" smtClean="0"/>
              <a:t>05/12/2015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7AFBA-AF5B-41C1-9172-C3693A55BA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00F7028-B6CB-4B30-A55C-43B36244B71C}" type="datetimeFigureOut">
              <a:rPr lang="en-US" smtClean="0"/>
              <a:t>05/12/2015</a:t>
            </a:fld>
            <a:endParaRPr lang="en-US"/>
          </a:p>
        </p:txBody>
      </p:sp>
      <p:sp>
        <p:nvSpPr>
          <p:cNvPr id="9" name="Slide Number Placeholder 8"/>
          <p:cNvSpPr>
            <a:spLocks noGrp="1"/>
          </p:cNvSpPr>
          <p:nvPr>
            <p:ph type="sldNum" sz="quarter" idx="15"/>
          </p:nvPr>
        </p:nvSpPr>
        <p:spPr/>
        <p:txBody>
          <a:bodyPr rtlCol="0"/>
          <a:lstStyle/>
          <a:p>
            <a:fld id="{0387AFBA-AF5B-41C1-9172-C3693A55BAE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00F7028-B6CB-4B30-A55C-43B36244B71C}" type="datetimeFigureOut">
              <a:rPr lang="en-US" smtClean="0"/>
              <a:t>05/12/2015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387AFBA-AF5B-41C1-9172-C3693A55BA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00F7028-B6CB-4B30-A55C-43B36244B71C}" type="datetimeFigureOut">
              <a:rPr lang="en-US" smtClean="0"/>
              <a:t>05/12/2015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7AFBA-AF5B-41C1-9172-C3693A55BAE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00F7028-B6CB-4B30-A55C-43B36244B71C}" type="datetimeFigureOut">
              <a:rPr lang="en-US" smtClean="0"/>
              <a:t>05/12/2015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7AFBA-AF5B-41C1-9172-C3693A55BAE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00F7028-B6CB-4B30-A55C-43B36244B71C}" type="datetimeFigureOut">
              <a:rPr lang="en-US" smtClean="0"/>
              <a:t>05/12/2015</a:t>
            </a:fld>
            <a:endParaRPr lang="en-US"/>
          </a:p>
        </p:txBody>
      </p:sp>
      <p:sp>
        <p:nvSpPr>
          <p:cNvPr id="7" name="Slide Number Placeholder 6"/>
          <p:cNvSpPr>
            <a:spLocks noGrp="1"/>
          </p:cNvSpPr>
          <p:nvPr>
            <p:ph type="sldNum" sz="quarter" idx="11"/>
          </p:nvPr>
        </p:nvSpPr>
        <p:spPr/>
        <p:txBody>
          <a:bodyPr rtlCol="0"/>
          <a:lstStyle/>
          <a:p>
            <a:fld id="{0387AFBA-AF5B-41C1-9172-C3693A55BAE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F7028-B6CB-4B30-A55C-43B36244B71C}" type="datetimeFigureOut">
              <a:rPr lang="en-US" smtClean="0"/>
              <a:t>05/12/2015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7AFBA-AF5B-41C1-9172-C3693A55BA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00F7028-B6CB-4B30-A55C-43B36244B71C}" type="datetimeFigureOut">
              <a:rPr lang="en-US" smtClean="0"/>
              <a:t>05/12/2015</a:t>
            </a:fld>
            <a:endParaRPr lang="en-US"/>
          </a:p>
        </p:txBody>
      </p:sp>
      <p:sp>
        <p:nvSpPr>
          <p:cNvPr id="22" name="Slide Number Placeholder 21"/>
          <p:cNvSpPr>
            <a:spLocks noGrp="1"/>
          </p:cNvSpPr>
          <p:nvPr>
            <p:ph type="sldNum" sz="quarter" idx="15"/>
          </p:nvPr>
        </p:nvSpPr>
        <p:spPr/>
        <p:txBody>
          <a:bodyPr rtlCol="0"/>
          <a:lstStyle/>
          <a:p>
            <a:fld id="{0387AFBA-AF5B-41C1-9172-C3693A55BAE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00F7028-B6CB-4B30-A55C-43B36244B71C}" type="datetimeFigureOut">
              <a:rPr lang="en-US" smtClean="0"/>
              <a:t>05/12/2015</a:t>
            </a:fld>
            <a:endParaRPr lang="en-US"/>
          </a:p>
        </p:txBody>
      </p:sp>
      <p:sp>
        <p:nvSpPr>
          <p:cNvPr id="18" name="Slide Number Placeholder 17"/>
          <p:cNvSpPr>
            <a:spLocks noGrp="1"/>
          </p:cNvSpPr>
          <p:nvPr>
            <p:ph type="sldNum" sz="quarter" idx="11"/>
          </p:nvPr>
        </p:nvSpPr>
        <p:spPr/>
        <p:txBody>
          <a:bodyPr rtlCol="0"/>
          <a:lstStyle/>
          <a:p>
            <a:fld id="{0387AFBA-AF5B-41C1-9172-C3693A55BAE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0F7028-B6CB-4B30-A55C-43B36244B71C}" type="datetimeFigureOut">
              <a:rPr lang="en-US" smtClean="0"/>
              <a:t>05/12/2015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387AFBA-AF5B-41C1-9172-C3693A55BAE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685800"/>
            <a:ext cx="7007225" cy="1470025"/>
          </a:xfrm>
        </p:spPr>
        <p:txBody>
          <a:bodyPr/>
          <a:lstStyle/>
          <a:p>
            <a:r>
              <a:rPr lang="en-US" dirty="0" smtClean="0"/>
              <a:t>Introduction </a:t>
            </a:r>
            <a:r>
              <a:rPr lang="en-US" dirty="0" smtClean="0"/>
              <a:t>to NOSQL and                   </a:t>
            </a:r>
            <a:br>
              <a:rPr lang="en-US" dirty="0" smtClean="0"/>
            </a:br>
            <a:r>
              <a:rPr lang="en-US" dirty="0"/>
              <a:t> </a:t>
            </a:r>
            <a:r>
              <a:rPr lang="en-US" dirty="0" smtClean="0"/>
              <a:t>                  </a:t>
            </a:r>
            <a:r>
              <a:rPr lang="en-US" dirty="0" smtClean="0"/>
              <a:t>MongoDB</a:t>
            </a:r>
            <a:endParaRPr lang="en-US" dirty="0"/>
          </a:p>
        </p:txBody>
      </p:sp>
      <p:sp>
        <p:nvSpPr>
          <p:cNvPr id="3" name="Subtitle 2"/>
          <p:cNvSpPr>
            <a:spLocks noGrp="1"/>
          </p:cNvSpPr>
          <p:nvPr>
            <p:ph type="subTitle" idx="1"/>
          </p:nvPr>
        </p:nvSpPr>
        <p:spPr>
          <a:xfrm>
            <a:off x="6172200" y="5638800"/>
            <a:ext cx="2819400" cy="762000"/>
          </a:xfrm>
        </p:spPr>
        <p:txBody>
          <a:bodyPr>
            <a:normAutofit/>
          </a:bodyPr>
          <a:lstStyle/>
          <a:p>
            <a:r>
              <a:rPr lang="en-US" dirty="0"/>
              <a:t>b</a:t>
            </a:r>
            <a:r>
              <a:rPr lang="en-US" dirty="0" smtClean="0"/>
              <a:t>y</a:t>
            </a:r>
          </a:p>
          <a:p>
            <a:r>
              <a:rPr lang="en-US" dirty="0" smtClean="0"/>
              <a:t>Bhushan Jadhav</a:t>
            </a:r>
            <a:endParaRPr lang="en-US" dirty="0"/>
          </a:p>
        </p:txBody>
      </p:sp>
      <p:pic>
        <p:nvPicPr>
          <p:cNvPr id="1028" name="Picture 4" descr="http://perlmaven.com/img/mongod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5561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erlmaven.com/img/mongod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76399"/>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46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7467600" cy="411162"/>
          </a:xfrm>
        </p:spPr>
        <p:txBody>
          <a:bodyPr>
            <a:normAutofit fontScale="90000"/>
          </a:bodyPr>
          <a:lstStyle/>
          <a:p>
            <a:pPr algn="ctr"/>
            <a:r>
              <a:rPr lang="en-US" b="1" i="1" dirty="0"/>
              <a:t>Volume</a:t>
            </a:r>
            <a:br>
              <a:rPr lang="en-US" b="1" i="1" dirty="0"/>
            </a:br>
            <a:endParaRPr lang="en-US" dirty="0"/>
          </a:p>
        </p:txBody>
      </p:sp>
      <p:sp>
        <p:nvSpPr>
          <p:cNvPr id="3" name="Content Placeholder 2"/>
          <p:cNvSpPr>
            <a:spLocks noGrp="1"/>
          </p:cNvSpPr>
          <p:nvPr>
            <p:ph sz="quarter" idx="1"/>
          </p:nvPr>
        </p:nvSpPr>
        <p:spPr>
          <a:xfrm>
            <a:off x="152400" y="762000"/>
            <a:ext cx="8610600" cy="6019800"/>
          </a:xfrm>
        </p:spPr>
        <p:txBody>
          <a:bodyPr>
            <a:normAutofit/>
          </a:bodyPr>
          <a:lstStyle/>
          <a:p>
            <a:pPr algn="just"/>
            <a:r>
              <a:rPr lang="en-US" dirty="0" smtClean="0"/>
              <a:t>In traditional RDBMS there were servers with single processors such that the processing Speed was depends on Single chip processors </a:t>
            </a:r>
          </a:p>
          <a:p>
            <a:pPr algn="just"/>
            <a:endParaRPr lang="en-US" dirty="0"/>
          </a:p>
          <a:p>
            <a:pPr algn="just"/>
            <a:r>
              <a:rPr lang="en-US" dirty="0" smtClean="0"/>
              <a:t>This </a:t>
            </a:r>
            <a:r>
              <a:rPr lang="en-US" dirty="0"/>
              <a:t>phenomenon, known as the power wall, forced systems designers to </a:t>
            </a:r>
            <a:r>
              <a:rPr lang="en-US" dirty="0" smtClean="0"/>
              <a:t>shift their </a:t>
            </a:r>
            <a:r>
              <a:rPr lang="en-US" dirty="0"/>
              <a:t>focus from increasing speed on a single chip to using more processors </a:t>
            </a:r>
            <a:r>
              <a:rPr lang="en-US" dirty="0" smtClean="0"/>
              <a:t>working together</a:t>
            </a:r>
            <a:r>
              <a:rPr lang="en-US" dirty="0"/>
              <a:t>. </a:t>
            </a:r>
            <a:endParaRPr lang="en-US" dirty="0" smtClean="0"/>
          </a:p>
          <a:p>
            <a:pPr algn="just"/>
            <a:endParaRPr lang="en-US" dirty="0" smtClean="0"/>
          </a:p>
          <a:p>
            <a:pPr algn="just"/>
            <a:r>
              <a:rPr lang="en-US" dirty="0" smtClean="0"/>
              <a:t>The </a:t>
            </a:r>
            <a:r>
              <a:rPr lang="en-US" dirty="0"/>
              <a:t>need to scale out (also known as </a:t>
            </a:r>
            <a:r>
              <a:rPr lang="en-US" i="1" dirty="0"/>
              <a:t>horizontal scaling</a:t>
            </a:r>
            <a:r>
              <a:rPr lang="en-US" dirty="0"/>
              <a:t>), rather than scale </a:t>
            </a:r>
            <a:r>
              <a:rPr lang="en-US" dirty="0" smtClean="0"/>
              <a:t>up (faster </a:t>
            </a:r>
            <a:r>
              <a:rPr lang="en-US" dirty="0"/>
              <a:t>processors), moved organizations from serial to parallel processing where </a:t>
            </a:r>
            <a:r>
              <a:rPr lang="en-US" dirty="0" smtClean="0"/>
              <a:t>data problems </a:t>
            </a:r>
            <a:r>
              <a:rPr lang="en-US" dirty="0"/>
              <a:t>are split</a:t>
            </a:r>
            <a:endParaRPr lang="en-US" dirty="0"/>
          </a:p>
        </p:txBody>
      </p:sp>
    </p:spTree>
    <p:extLst>
      <p:ext uri="{BB962C8B-B14F-4D97-AF65-F5344CB8AC3E}">
        <p14:creationId xmlns:p14="http://schemas.microsoft.com/office/powerpoint/2010/main" val="65340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b="1" i="1" dirty="0"/>
              <a:t>Velocity</a:t>
            </a:r>
            <a:br>
              <a:rPr lang="en-US" b="1" i="1" dirty="0"/>
            </a:br>
            <a:endParaRPr lang="en-US" dirty="0"/>
          </a:p>
        </p:txBody>
      </p:sp>
      <p:sp>
        <p:nvSpPr>
          <p:cNvPr id="3" name="Content Placeholder 2"/>
          <p:cNvSpPr>
            <a:spLocks noGrp="1"/>
          </p:cNvSpPr>
          <p:nvPr>
            <p:ph sz="quarter" idx="1"/>
          </p:nvPr>
        </p:nvSpPr>
        <p:spPr>
          <a:xfrm>
            <a:off x="152400" y="304800"/>
            <a:ext cx="8610600" cy="6400800"/>
          </a:xfrm>
        </p:spPr>
        <p:txBody>
          <a:bodyPr>
            <a:normAutofit/>
          </a:bodyPr>
          <a:lstStyle/>
          <a:p>
            <a:pPr algn="just"/>
            <a:r>
              <a:rPr lang="en-US" dirty="0" smtClean="0"/>
              <a:t>Though </a:t>
            </a:r>
            <a:r>
              <a:rPr lang="en-US" dirty="0"/>
              <a:t>big data problems are a consideration for many organizations moving </a:t>
            </a:r>
            <a:r>
              <a:rPr lang="en-US" dirty="0" smtClean="0"/>
              <a:t>away from </a:t>
            </a:r>
            <a:r>
              <a:rPr lang="en-US" dirty="0"/>
              <a:t>RDBMSs, the ability of a single processor system to rapidly read and write data </a:t>
            </a:r>
            <a:r>
              <a:rPr lang="en-US" dirty="0" smtClean="0"/>
              <a:t>is also </a:t>
            </a:r>
            <a:r>
              <a:rPr lang="en-US" dirty="0"/>
              <a:t>key. </a:t>
            </a:r>
            <a:endParaRPr lang="en-US" dirty="0" smtClean="0"/>
          </a:p>
          <a:p>
            <a:pPr algn="just"/>
            <a:endParaRPr lang="en-US" dirty="0" smtClean="0"/>
          </a:p>
          <a:p>
            <a:pPr algn="just"/>
            <a:r>
              <a:rPr lang="en-US" dirty="0" smtClean="0"/>
              <a:t>Many </a:t>
            </a:r>
            <a:r>
              <a:rPr lang="en-US" dirty="0"/>
              <a:t>single-processor RDBMSs are unable to keep up with the demands </a:t>
            </a:r>
            <a:r>
              <a:rPr lang="en-US" dirty="0" smtClean="0"/>
              <a:t>of real-time </a:t>
            </a:r>
            <a:r>
              <a:rPr lang="en-US" dirty="0"/>
              <a:t>inserts and online queries to the database made by public-facing </a:t>
            </a:r>
            <a:r>
              <a:rPr lang="en-US" dirty="0" smtClean="0"/>
              <a:t>websites. RDBMSs </a:t>
            </a:r>
            <a:r>
              <a:rPr lang="en-US" dirty="0"/>
              <a:t>frequently index many columns of every new row, a process which </a:t>
            </a:r>
            <a:r>
              <a:rPr lang="en-US" dirty="0" smtClean="0"/>
              <a:t>decreases system </a:t>
            </a:r>
            <a:r>
              <a:rPr lang="en-US" dirty="0"/>
              <a:t>performance. </a:t>
            </a:r>
            <a:endParaRPr lang="en-US" dirty="0" smtClean="0"/>
          </a:p>
          <a:p>
            <a:pPr algn="just"/>
            <a:endParaRPr lang="en-US" dirty="0"/>
          </a:p>
          <a:p>
            <a:pPr algn="just"/>
            <a:r>
              <a:rPr lang="en-US" dirty="0" smtClean="0"/>
              <a:t>When </a:t>
            </a:r>
            <a:r>
              <a:rPr lang="en-US" dirty="0"/>
              <a:t>single-processor RDBMSs are used as a back end to a </a:t>
            </a:r>
            <a:r>
              <a:rPr lang="en-US" dirty="0" smtClean="0"/>
              <a:t>web store </a:t>
            </a:r>
            <a:r>
              <a:rPr lang="en-US" dirty="0"/>
              <a:t>front, the random bursts in web traffic slow down response for everyone, and </a:t>
            </a:r>
            <a:r>
              <a:rPr lang="en-US" dirty="0" smtClean="0"/>
              <a:t>tuning these </a:t>
            </a:r>
            <a:r>
              <a:rPr lang="en-US" dirty="0"/>
              <a:t>systems can be costly when both high read and write throughput is desired.</a:t>
            </a:r>
            <a:endParaRPr lang="en-US" dirty="0"/>
          </a:p>
        </p:txBody>
      </p:sp>
    </p:spTree>
    <p:extLst>
      <p:ext uri="{BB962C8B-B14F-4D97-AF65-F5344CB8AC3E}">
        <p14:creationId xmlns:p14="http://schemas.microsoft.com/office/powerpoint/2010/main" val="260468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b="1" i="1" dirty="0"/>
              <a:t>Variability</a:t>
            </a:r>
            <a:endParaRPr lang="en-US" dirty="0"/>
          </a:p>
        </p:txBody>
      </p:sp>
      <p:sp>
        <p:nvSpPr>
          <p:cNvPr id="3" name="Content Placeholder 2"/>
          <p:cNvSpPr>
            <a:spLocks noGrp="1"/>
          </p:cNvSpPr>
          <p:nvPr>
            <p:ph sz="quarter" idx="1"/>
          </p:nvPr>
        </p:nvSpPr>
        <p:spPr>
          <a:xfrm>
            <a:off x="152400" y="914400"/>
            <a:ext cx="8534400" cy="5943600"/>
          </a:xfrm>
        </p:spPr>
        <p:txBody>
          <a:bodyPr>
            <a:normAutofit/>
          </a:bodyPr>
          <a:lstStyle/>
          <a:p>
            <a:pPr algn="just"/>
            <a:r>
              <a:rPr lang="en-US" dirty="0"/>
              <a:t>Companies that want to capture and report on exception data struggle when </a:t>
            </a:r>
            <a:r>
              <a:rPr lang="en-US" dirty="0" smtClean="0"/>
              <a:t>attempting to </a:t>
            </a:r>
            <a:r>
              <a:rPr lang="en-US" dirty="0"/>
              <a:t>use rigid database schema structures imposed by RDBMSs. </a:t>
            </a:r>
            <a:endParaRPr lang="en-US" dirty="0" smtClean="0"/>
          </a:p>
          <a:p>
            <a:pPr algn="just"/>
            <a:endParaRPr lang="en-US" dirty="0"/>
          </a:p>
          <a:p>
            <a:pPr algn="just"/>
            <a:r>
              <a:rPr lang="en-US" dirty="0" smtClean="0"/>
              <a:t>For </a:t>
            </a:r>
            <a:r>
              <a:rPr lang="en-US" dirty="0"/>
              <a:t>example, if </a:t>
            </a:r>
            <a:r>
              <a:rPr lang="en-US" dirty="0" smtClean="0"/>
              <a:t>a business </a:t>
            </a:r>
            <a:r>
              <a:rPr lang="en-US" dirty="0"/>
              <a:t>unit wants to capture a few custom fields for a particular customer, all </a:t>
            </a:r>
            <a:r>
              <a:rPr lang="en-US" dirty="0" smtClean="0"/>
              <a:t>customer rows </a:t>
            </a:r>
            <a:r>
              <a:rPr lang="en-US" dirty="0"/>
              <a:t>within the database need to store this information even though it </a:t>
            </a:r>
            <a:r>
              <a:rPr lang="en-US" dirty="0" smtClean="0"/>
              <a:t>doesn’t apply</a:t>
            </a:r>
            <a:r>
              <a:rPr lang="en-US" dirty="0"/>
              <a:t>. </a:t>
            </a:r>
            <a:endParaRPr lang="en-US" dirty="0" smtClean="0"/>
          </a:p>
          <a:p>
            <a:pPr algn="just"/>
            <a:endParaRPr lang="en-US" dirty="0" smtClean="0"/>
          </a:p>
          <a:p>
            <a:pPr algn="just"/>
            <a:r>
              <a:rPr lang="en-US" dirty="0" smtClean="0"/>
              <a:t>Adding </a:t>
            </a:r>
            <a:r>
              <a:rPr lang="en-US" dirty="0"/>
              <a:t>new columns to an RDBMS requires the system be shut down and </a:t>
            </a:r>
            <a:r>
              <a:rPr lang="en-US" dirty="0" smtClean="0"/>
              <a:t>ALTER TABLE </a:t>
            </a:r>
            <a:r>
              <a:rPr lang="en-US" dirty="0"/>
              <a:t>commands to be run. When a database is large, this process can impact system</a:t>
            </a:r>
          </a:p>
          <a:p>
            <a:pPr marL="0" indent="0" algn="just">
              <a:buNone/>
            </a:pPr>
            <a:r>
              <a:rPr lang="en-US" dirty="0" smtClean="0"/>
              <a:t>    availability</a:t>
            </a:r>
            <a:r>
              <a:rPr lang="en-US" dirty="0"/>
              <a:t>, costing time and money.</a:t>
            </a:r>
            <a:endParaRPr lang="en-US" dirty="0"/>
          </a:p>
        </p:txBody>
      </p:sp>
    </p:spTree>
    <p:extLst>
      <p:ext uri="{BB962C8B-B14F-4D97-AF65-F5344CB8AC3E}">
        <p14:creationId xmlns:p14="http://schemas.microsoft.com/office/powerpoint/2010/main" val="278851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b="1" i="1" dirty="0"/>
              <a:t>Agility</a:t>
            </a:r>
            <a:endParaRPr lang="en-US" dirty="0"/>
          </a:p>
        </p:txBody>
      </p:sp>
      <p:sp>
        <p:nvSpPr>
          <p:cNvPr id="3" name="Content Placeholder 2"/>
          <p:cNvSpPr>
            <a:spLocks noGrp="1"/>
          </p:cNvSpPr>
          <p:nvPr>
            <p:ph sz="quarter" idx="1"/>
          </p:nvPr>
        </p:nvSpPr>
        <p:spPr>
          <a:xfrm>
            <a:off x="152400" y="914400"/>
            <a:ext cx="8534400" cy="5943600"/>
          </a:xfrm>
        </p:spPr>
        <p:txBody>
          <a:bodyPr>
            <a:normAutofit/>
          </a:bodyPr>
          <a:lstStyle/>
          <a:p>
            <a:pPr algn="just"/>
            <a:r>
              <a:rPr lang="en-US" dirty="0"/>
              <a:t>The most complex part of building applications using RDBMSs is the process of </a:t>
            </a:r>
            <a:r>
              <a:rPr lang="en-US" dirty="0" smtClean="0"/>
              <a:t>putting data </a:t>
            </a:r>
            <a:r>
              <a:rPr lang="en-US" dirty="0"/>
              <a:t>into and getting data out of the database. </a:t>
            </a:r>
            <a:endParaRPr lang="en-US" dirty="0" smtClean="0"/>
          </a:p>
          <a:p>
            <a:pPr algn="just"/>
            <a:r>
              <a:rPr lang="en-US" dirty="0" smtClean="0"/>
              <a:t>If </a:t>
            </a:r>
            <a:r>
              <a:rPr lang="en-US" dirty="0"/>
              <a:t>your data has nested and </a:t>
            </a:r>
            <a:r>
              <a:rPr lang="en-US" dirty="0" smtClean="0"/>
              <a:t>repeated subgroups </a:t>
            </a:r>
            <a:r>
              <a:rPr lang="en-US" dirty="0"/>
              <a:t>of data structures, you need to include an object-relational mapping layer.</a:t>
            </a:r>
          </a:p>
          <a:p>
            <a:pPr algn="just"/>
            <a:r>
              <a:rPr lang="en-US" dirty="0"/>
              <a:t>The responsibility of this layer is to generate the correct combination of </a:t>
            </a:r>
            <a:r>
              <a:rPr lang="en-US" dirty="0" smtClean="0"/>
              <a:t>INSERT, UPDATE</a:t>
            </a:r>
            <a:r>
              <a:rPr lang="en-US" dirty="0"/>
              <a:t>, DELETE, and SELECT SQL statements to move object data to and from </a:t>
            </a:r>
            <a:r>
              <a:rPr lang="en-US" dirty="0" smtClean="0"/>
              <a:t>the RDBMS </a:t>
            </a:r>
            <a:r>
              <a:rPr lang="en-US" dirty="0"/>
              <a:t>persistence layer. </a:t>
            </a:r>
            <a:endParaRPr lang="en-US" dirty="0" smtClean="0"/>
          </a:p>
          <a:p>
            <a:pPr algn="just"/>
            <a:r>
              <a:rPr lang="en-US" dirty="0" smtClean="0"/>
              <a:t>This </a:t>
            </a:r>
            <a:r>
              <a:rPr lang="en-US" dirty="0"/>
              <a:t>process isn’t simple and is associated with the largest </a:t>
            </a:r>
            <a:r>
              <a:rPr lang="en-US" dirty="0" smtClean="0"/>
              <a:t>barrier to </a:t>
            </a:r>
            <a:r>
              <a:rPr lang="en-US" dirty="0"/>
              <a:t>rapid change when developing new or modifying existing </a:t>
            </a:r>
            <a:r>
              <a:rPr lang="en-US" dirty="0" smtClean="0"/>
              <a:t>applications , which is called Agility</a:t>
            </a:r>
            <a:endParaRPr lang="en-US" dirty="0"/>
          </a:p>
        </p:txBody>
      </p:sp>
    </p:spTree>
    <p:extLst>
      <p:ext uri="{BB962C8B-B14F-4D97-AF65-F5344CB8AC3E}">
        <p14:creationId xmlns:p14="http://schemas.microsoft.com/office/powerpoint/2010/main" val="42191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pPr algn="ctr"/>
            <a:r>
              <a:rPr lang="en-US" dirty="0" smtClean="0"/>
              <a:t>Case Studies</a:t>
            </a:r>
            <a:endParaRPr lang="en-US" dirty="0"/>
          </a:p>
        </p:txBody>
      </p:sp>
      <p:sp>
        <p:nvSpPr>
          <p:cNvPr id="3" name="Content Placeholder 2"/>
          <p:cNvSpPr>
            <a:spLocks noGrp="1"/>
          </p:cNvSpPr>
          <p:nvPr>
            <p:ph sz="quarter" idx="1"/>
          </p:nvPr>
        </p:nvSpPr>
        <p:spPr>
          <a:xfrm>
            <a:off x="228600" y="533400"/>
            <a:ext cx="8534400" cy="6324600"/>
          </a:xfrm>
        </p:spPr>
        <p:txBody>
          <a:bodyPr>
            <a:normAutofit/>
          </a:bodyPr>
          <a:lstStyle/>
          <a:p>
            <a:pPr algn="just"/>
            <a:r>
              <a:rPr lang="en-US" b="1" i="1" dirty="0"/>
              <a:t>Case </a:t>
            </a:r>
            <a:r>
              <a:rPr lang="en-US" b="1" i="1" dirty="0" smtClean="0"/>
              <a:t>study 1: </a:t>
            </a:r>
            <a:r>
              <a:rPr lang="en-US" b="1" i="1" dirty="0" err="1"/>
              <a:t>LiveJournal’s</a:t>
            </a:r>
            <a:r>
              <a:rPr lang="en-US" b="1" i="1" dirty="0"/>
              <a:t> </a:t>
            </a:r>
            <a:r>
              <a:rPr lang="en-US" b="1" i="1" dirty="0" err="1" smtClean="0"/>
              <a:t>Memcache</a:t>
            </a:r>
            <a:endParaRPr lang="en-US" b="1" i="1" dirty="0" smtClean="0"/>
          </a:p>
          <a:p>
            <a:pPr algn="just"/>
            <a:endParaRPr lang="en-US" b="1" i="1" dirty="0" smtClean="0"/>
          </a:p>
          <a:p>
            <a:pPr algn="just"/>
            <a:r>
              <a:rPr lang="en-US" dirty="0" smtClean="0"/>
              <a:t>The </a:t>
            </a:r>
            <a:r>
              <a:rPr lang="en-US" dirty="0"/>
              <a:t>engineers at </a:t>
            </a:r>
            <a:r>
              <a:rPr lang="en-US" dirty="0" err="1"/>
              <a:t>LiveJournal</a:t>
            </a:r>
            <a:r>
              <a:rPr lang="en-US" dirty="0"/>
              <a:t> created a simple way to create a distinct “</a:t>
            </a:r>
            <a:r>
              <a:rPr lang="en-US" dirty="0" smtClean="0"/>
              <a:t>signature” of </a:t>
            </a:r>
            <a:r>
              <a:rPr lang="en-US" dirty="0"/>
              <a:t>every SQL query. </a:t>
            </a:r>
            <a:endParaRPr lang="en-US" dirty="0" smtClean="0"/>
          </a:p>
          <a:p>
            <a:pPr algn="just"/>
            <a:r>
              <a:rPr lang="en-US" dirty="0" smtClean="0"/>
              <a:t>This </a:t>
            </a:r>
            <a:r>
              <a:rPr lang="en-US" dirty="0"/>
              <a:t>signature or </a:t>
            </a:r>
            <a:r>
              <a:rPr lang="en-US" i="1" dirty="0"/>
              <a:t>hash </a:t>
            </a:r>
            <a:r>
              <a:rPr lang="en-US" dirty="0"/>
              <a:t>was a short string that represented </a:t>
            </a:r>
            <a:r>
              <a:rPr lang="en-US" dirty="0" smtClean="0"/>
              <a:t>a SQL </a:t>
            </a:r>
            <a:r>
              <a:rPr lang="en-US" dirty="0"/>
              <a:t>SELECT statement. By sending a small message between web servers, any </a:t>
            </a:r>
            <a:r>
              <a:rPr lang="en-US" dirty="0" smtClean="0"/>
              <a:t>web server </a:t>
            </a:r>
            <a:r>
              <a:rPr lang="en-US" dirty="0"/>
              <a:t>could ask the other servers if they had a copy of the SQL result already executed</a:t>
            </a:r>
            <a:r>
              <a:rPr lang="en-US" dirty="0" smtClean="0"/>
              <a:t>.</a:t>
            </a:r>
          </a:p>
          <a:p>
            <a:pPr algn="just"/>
            <a:endParaRPr lang="en-US" dirty="0"/>
          </a:p>
          <a:p>
            <a:pPr algn="just"/>
            <a:r>
              <a:rPr lang="en-US" dirty="0"/>
              <a:t>If one did, it would return the results of the query and avoid an </a:t>
            </a:r>
            <a:r>
              <a:rPr lang="en-US" dirty="0" smtClean="0"/>
              <a:t>expensive round </a:t>
            </a:r>
            <a:r>
              <a:rPr lang="en-US" dirty="0"/>
              <a:t>trip to the already overwhelmed SQL database. They called their </a:t>
            </a:r>
            <a:r>
              <a:rPr lang="en-US" dirty="0" smtClean="0">
                <a:solidFill>
                  <a:schemeClr val="accent1"/>
                </a:solidFill>
              </a:rPr>
              <a:t>system </a:t>
            </a:r>
            <a:r>
              <a:rPr lang="en-US" dirty="0" err="1" smtClean="0">
                <a:solidFill>
                  <a:schemeClr val="accent1"/>
                </a:solidFill>
              </a:rPr>
              <a:t>Memcache</a:t>
            </a:r>
            <a:r>
              <a:rPr lang="en-US" dirty="0" smtClean="0">
                <a:solidFill>
                  <a:schemeClr val="accent1"/>
                </a:solidFill>
              </a:rPr>
              <a:t> </a:t>
            </a:r>
            <a:r>
              <a:rPr lang="en-US" dirty="0"/>
              <a:t>because it managed RAM memory cache.</a:t>
            </a:r>
            <a:endParaRPr lang="en-US" dirty="0"/>
          </a:p>
        </p:txBody>
      </p:sp>
    </p:spTree>
    <p:extLst>
      <p:ext uri="{BB962C8B-B14F-4D97-AF65-F5344CB8AC3E}">
        <p14:creationId xmlns:p14="http://schemas.microsoft.com/office/powerpoint/2010/main" val="222092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pPr algn="ctr"/>
            <a:r>
              <a:rPr lang="en-US" dirty="0" smtClean="0"/>
              <a:t>Case Studies</a:t>
            </a:r>
            <a:endParaRPr lang="en-US" dirty="0"/>
          </a:p>
        </p:txBody>
      </p:sp>
      <p:sp>
        <p:nvSpPr>
          <p:cNvPr id="3" name="Content Placeholder 2"/>
          <p:cNvSpPr>
            <a:spLocks noGrp="1"/>
          </p:cNvSpPr>
          <p:nvPr>
            <p:ph sz="quarter" idx="1"/>
          </p:nvPr>
        </p:nvSpPr>
        <p:spPr>
          <a:xfrm>
            <a:off x="228600" y="533400"/>
            <a:ext cx="8534400" cy="6324600"/>
          </a:xfrm>
        </p:spPr>
        <p:txBody>
          <a:bodyPr>
            <a:normAutofit/>
          </a:bodyPr>
          <a:lstStyle/>
          <a:p>
            <a:pPr algn="just"/>
            <a:r>
              <a:rPr lang="en-US" b="1" i="1" dirty="0"/>
              <a:t>Case </a:t>
            </a:r>
            <a:r>
              <a:rPr lang="en-US" b="1" i="1" dirty="0" smtClean="0"/>
              <a:t>study 2: </a:t>
            </a:r>
            <a:r>
              <a:rPr lang="en-US" b="1" i="1" dirty="0"/>
              <a:t>Google’s MapReduce—use commodity </a:t>
            </a:r>
            <a:r>
              <a:rPr lang="en-US" b="1" i="1" dirty="0" smtClean="0"/>
              <a:t>hardware to </a:t>
            </a:r>
            <a:r>
              <a:rPr lang="en-US" b="1" i="1" dirty="0"/>
              <a:t>create search </a:t>
            </a:r>
            <a:r>
              <a:rPr lang="en-US" b="1" i="1" dirty="0" smtClean="0"/>
              <a:t>indexes</a:t>
            </a:r>
          </a:p>
          <a:p>
            <a:pPr algn="just"/>
            <a:endParaRPr lang="en-US" b="1" i="1" dirty="0" smtClean="0"/>
          </a:p>
          <a:p>
            <a:pPr algn="just"/>
            <a:r>
              <a:rPr lang="en-US" dirty="0"/>
              <a:t>It </a:t>
            </a:r>
            <a:r>
              <a:rPr lang="en-US" dirty="0" smtClean="0"/>
              <a:t>was Google’s </a:t>
            </a:r>
            <a:r>
              <a:rPr lang="en-US" dirty="0"/>
              <a:t>use of MapReduce that encouraged others to take another look at the </a:t>
            </a:r>
            <a:r>
              <a:rPr lang="en-US" dirty="0" smtClean="0"/>
              <a:t>power of </a:t>
            </a:r>
            <a:r>
              <a:rPr lang="en-US" dirty="0"/>
              <a:t>functional programming and the ability of functional programming systems </a:t>
            </a:r>
            <a:r>
              <a:rPr lang="en-US" dirty="0" smtClean="0"/>
              <a:t>to scale </a:t>
            </a:r>
            <a:r>
              <a:rPr lang="en-US" dirty="0"/>
              <a:t>over thousands of low-cost CPUs. Software packages such as Hadoop have </a:t>
            </a:r>
            <a:r>
              <a:rPr lang="en-US" dirty="0" smtClean="0"/>
              <a:t>closely modeled </a:t>
            </a:r>
            <a:r>
              <a:rPr lang="en-US" dirty="0"/>
              <a:t>these functions.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5819775" cy="262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21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pPr algn="ctr"/>
            <a:r>
              <a:rPr lang="en-US" dirty="0" smtClean="0"/>
              <a:t>Case Studies</a:t>
            </a:r>
            <a:endParaRPr lang="en-US" dirty="0"/>
          </a:p>
        </p:txBody>
      </p:sp>
      <p:sp>
        <p:nvSpPr>
          <p:cNvPr id="3" name="Content Placeholder 2"/>
          <p:cNvSpPr>
            <a:spLocks noGrp="1"/>
          </p:cNvSpPr>
          <p:nvPr>
            <p:ph sz="quarter" idx="1"/>
          </p:nvPr>
        </p:nvSpPr>
        <p:spPr>
          <a:xfrm>
            <a:off x="228600" y="533400"/>
            <a:ext cx="8534400" cy="6324600"/>
          </a:xfrm>
        </p:spPr>
        <p:txBody>
          <a:bodyPr>
            <a:normAutofit lnSpcReduction="10000"/>
          </a:bodyPr>
          <a:lstStyle/>
          <a:p>
            <a:pPr algn="just"/>
            <a:r>
              <a:rPr lang="en-US" b="1" i="1" dirty="0"/>
              <a:t>Case </a:t>
            </a:r>
            <a:r>
              <a:rPr lang="en-US" b="1" i="1" dirty="0" smtClean="0"/>
              <a:t>study 3: </a:t>
            </a:r>
            <a:r>
              <a:rPr lang="en-US" b="1" i="1" dirty="0"/>
              <a:t>Google’s Bigtable—a table with a billion </a:t>
            </a:r>
            <a:r>
              <a:rPr lang="en-US" b="1" i="1" dirty="0" smtClean="0"/>
              <a:t>rows and </a:t>
            </a:r>
            <a:r>
              <a:rPr lang="en-US" b="1" i="1" dirty="0"/>
              <a:t>a million columns</a:t>
            </a:r>
            <a:endParaRPr lang="en-US" b="1" i="1" dirty="0" smtClean="0"/>
          </a:p>
          <a:p>
            <a:pPr algn="just"/>
            <a:endParaRPr lang="en-US" sz="700" dirty="0" smtClean="0"/>
          </a:p>
          <a:p>
            <a:pPr algn="just"/>
            <a:r>
              <a:rPr lang="en-US" dirty="0"/>
              <a:t>The </a:t>
            </a:r>
            <a:r>
              <a:rPr lang="en-US" dirty="0" smtClean="0"/>
              <a:t>motivation behind </a:t>
            </a:r>
            <a:r>
              <a:rPr lang="en-US" dirty="0"/>
              <a:t>Bigtable was the need to store results from the web crawlers that </a:t>
            </a:r>
            <a:r>
              <a:rPr lang="en-US" dirty="0" smtClean="0"/>
              <a:t>extract HTML </a:t>
            </a:r>
            <a:r>
              <a:rPr lang="en-US" dirty="0"/>
              <a:t>pages, images, sounds, videos, and other media from the internet. </a:t>
            </a:r>
            <a:endParaRPr lang="en-US" dirty="0" smtClean="0"/>
          </a:p>
          <a:p>
            <a:pPr algn="just"/>
            <a:endParaRPr lang="en-US" sz="1200" dirty="0" smtClean="0"/>
          </a:p>
          <a:p>
            <a:pPr algn="just"/>
            <a:r>
              <a:rPr lang="en-US" dirty="0" smtClean="0"/>
              <a:t>The resulting dataset </a:t>
            </a:r>
            <a:r>
              <a:rPr lang="en-US" dirty="0"/>
              <a:t>was so large that it couldn’t fit into a single relational database, so </a:t>
            </a:r>
            <a:r>
              <a:rPr lang="en-US" dirty="0" smtClean="0"/>
              <a:t>Google built </a:t>
            </a:r>
            <a:r>
              <a:rPr lang="en-US" dirty="0"/>
              <a:t>their own storage system. </a:t>
            </a:r>
            <a:endParaRPr lang="en-US" dirty="0" smtClean="0"/>
          </a:p>
          <a:p>
            <a:pPr algn="just"/>
            <a:endParaRPr lang="en-US" sz="1050" dirty="0" smtClean="0"/>
          </a:p>
          <a:p>
            <a:pPr algn="just"/>
            <a:r>
              <a:rPr lang="en-US" dirty="0" smtClean="0"/>
              <a:t>Their </a:t>
            </a:r>
            <a:r>
              <a:rPr lang="en-US" dirty="0"/>
              <a:t>fundamental goal was to build a system </a:t>
            </a:r>
            <a:r>
              <a:rPr lang="en-US" dirty="0" smtClean="0"/>
              <a:t>that would </a:t>
            </a:r>
            <a:r>
              <a:rPr lang="en-US" dirty="0"/>
              <a:t>easily scale as their data increased without forcing them to purchase </a:t>
            </a:r>
            <a:r>
              <a:rPr lang="en-US" dirty="0" smtClean="0"/>
              <a:t>expensive hardware</a:t>
            </a:r>
            <a:r>
              <a:rPr lang="en-US" dirty="0"/>
              <a:t>. </a:t>
            </a:r>
            <a:endParaRPr lang="en-US" dirty="0" smtClean="0"/>
          </a:p>
          <a:p>
            <a:pPr algn="just"/>
            <a:endParaRPr lang="en-US" sz="1000" dirty="0" smtClean="0"/>
          </a:p>
          <a:p>
            <a:pPr algn="just"/>
            <a:r>
              <a:rPr lang="en-US" dirty="0" smtClean="0"/>
              <a:t>The </a:t>
            </a:r>
            <a:r>
              <a:rPr lang="en-US" dirty="0"/>
              <a:t>solution was neither a full relational database nor a </a:t>
            </a:r>
            <a:r>
              <a:rPr lang="en-US" dirty="0" smtClean="0"/>
              <a:t>file system</a:t>
            </a:r>
            <a:r>
              <a:rPr lang="en-US" dirty="0"/>
              <a:t>, </a:t>
            </a:r>
            <a:r>
              <a:rPr lang="en-US" dirty="0" smtClean="0"/>
              <a:t>but what </a:t>
            </a:r>
            <a:r>
              <a:rPr lang="en-US" dirty="0"/>
              <a:t>they called a “distributed storage system” that worked with structured data.</a:t>
            </a:r>
            <a:endParaRPr lang="en-US" dirty="0"/>
          </a:p>
        </p:txBody>
      </p:sp>
    </p:spTree>
    <p:extLst>
      <p:ext uri="{BB962C8B-B14F-4D97-AF65-F5344CB8AC3E}">
        <p14:creationId xmlns:p14="http://schemas.microsoft.com/office/powerpoint/2010/main" val="148760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pPr algn="ctr"/>
            <a:r>
              <a:rPr lang="en-US" dirty="0" smtClean="0"/>
              <a:t>Case Studies</a:t>
            </a:r>
            <a:endParaRPr lang="en-US" dirty="0"/>
          </a:p>
        </p:txBody>
      </p:sp>
      <p:sp>
        <p:nvSpPr>
          <p:cNvPr id="3" name="Content Placeholder 2"/>
          <p:cNvSpPr>
            <a:spLocks noGrp="1"/>
          </p:cNvSpPr>
          <p:nvPr>
            <p:ph sz="quarter" idx="1"/>
          </p:nvPr>
        </p:nvSpPr>
        <p:spPr>
          <a:xfrm>
            <a:off x="228600" y="533400"/>
            <a:ext cx="8534400" cy="6324600"/>
          </a:xfrm>
        </p:spPr>
        <p:txBody>
          <a:bodyPr>
            <a:normAutofit/>
          </a:bodyPr>
          <a:lstStyle/>
          <a:p>
            <a:pPr algn="just"/>
            <a:r>
              <a:rPr lang="en-US" b="1" i="1" dirty="0"/>
              <a:t>Case </a:t>
            </a:r>
            <a:r>
              <a:rPr lang="en-US" b="1" i="1" dirty="0" smtClean="0"/>
              <a:t>study 4: Amazon’s </a:t>
            </a:r>
            <a:r>
              <a:rPr lang="en-US" b="1" i="1" dirty="0"/>
              <a:t>Dynamo—accept an order 24 hours a </a:t>
            </a:r>
            <a:r>
              <a:rPr lang="en-US" b="1" i="1" dirty="0" smtClean="0"/>
              <a:t>day, 7 </a:t>
            </a:r>
            <a:r>
              <a:rPr lang="en-US" b="1" i="1" dirty="0"/>
              <a:t>days a </a:t>
            </a:r>
            <a:r>
              <a:rPr lang="en-US" b="1" i="1" dirty="0" smtClean="0"/>
              <a:t>week</a:t>
            </a:r>
          </a:p>
          <a:p>
            <a:pPr algn="just"/>
            <a:endParaRPr lang="en-US" b="1" i="1" dirty="0"/>
          </a:p>
          <a:p>
            <a:pPr algn="just"/>
            <a:r>
              <a:rPr lang="en-US" dirty="0"/>
              <a:t>Amazon used a relational database to support its </a:t>
            </a:r>
            <a:r>
              <a:rPr lang="en-US" dirty="0" smtClean="0"/>
              <a:t>shopping cart </a:t>
            </a:r>
            <a:r>
              <a:rPr lang="en-US" dirty="0"/>
              <a:t>and checkout system. They had unlimited licenses for RDBMS software and </a:t>
            </a:r>
            <a:r>
              <a:rPr lang="en-US" dirty="0" smtClean="0"/>
              <a:t>a consulting </a:t>
            </a:r>
            <a:r>
              <a:rPr lang="en-US" dirty="0"/>
              <a:t>budget that allowed them to attract the best and brightest consultants </a:t>
            </a:r>
            <a:r>
              <a:rPr lang="en-US" dirty="0" smtClean="0"/>
              <a:t>for </a:t>
            </a:r>
            <a:r>
              <a:rPr lang="en-US" dirty="0"/>
              <a:t>their </a:t>
            </a:r>
            <a:r>
              <a:rPr lang="en-US" dirty="0" smtClean="0"/>
              <a:t>projects</a:t>
            </a:r>
          </a:p>
          <a:p>
            <a:pPr algn="just"/>
            <a:r>
              <a:rPr lang="en-US" dirty="0"/>
              <a:t>Amazon found that because </a:t>
            </a:r>
            <a:r>
              <a:rPr lang="en-US" dirty="0" smtClean="0"/>
              <a:t>key value stores </a:t>
            </a:r>
            <a:r>
              <a:rPr lang="en-US" dirty="0"/>
              <a:t>had a simple interface, it was easier to replicate the data and more reliable.</a:t>
            </a:r>
          </a:p>
          <a:p>
            <a:pPr algn="just"/>
            <a:r>
              <a:rPr lang="en-US" dirty="0" smtClean="0"/>
              <a:t>At </a:t>
            </a:r>
            <a:r>
              <a:rPr lang="en-US" dirty="0"/>
              <a:t>the end, Amazon used a key-value store to build a turnkey system that was </a:t>
            </a:r>
            <a:r>
              <a:rPr lang="en-US" dirty="0" smtClean="0"/>
              <a:t>reliable, extensible</a:t>
            </a:r>
            <a:r>
              <a:rPr lang="en-US" dirty="0"/>
              <a:t>, and able to support their 24/7 business model, making them one </a:t>
            </a:r>
            <a:r>
              <a:rPr lang="en-US" dirty="0" smtClean="0"/>
              <a:t>of the </a:t>
            </a:r>
            <a:r>
              <a:rPr lang="en-US" dirty="0"/>
              <a:t>most successful online retailers in the world.</a:t>
            </a:r>
            <a:endParaRPr lang="en-US" dirty="0"/>
          </a:p>
        </p:txBody>
      </p:sp>
    </p:spTree>
    <p:extLst>
      <p:ext uri="{BB962C8B-B14F-4D97-AF65-F5344CB8AC3E}">
        <p14:creationId xmlns:p14="http://schemas.microsoft.com/office/powerpoint/2010/main" val="36042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pPr algn="ctr"/>
            <a:r>
              <a:rPr lang="en-US" dirty="0" smtClean="0"/>
              <a:t>Case Studies</a:t>
            </a:r>
            <a:endParaRPr lang="en-US" dirty="0"/>
          </a:p>
        </p:txBody>
      </p:sp>
      <p:sp>
        <p:nvSpPr>
          <p:cNvPr id="3" name="Content Placeholder 2"/>
          <p:cNvSpPr>
            <a:spLocks noGrp="1"/>
          </p:cNvSpPr>
          <p:nvPr>
            <p:ph sz="quarter" idx="1"/>
          </p:nvPr>
        </p:nvSpPr>
        <p:spPr>
          <a:xfrm>
            <a:off x="228600" y="533400"/>
            <a:ext cx="8534400" cy="6324600"/>
          </a:xfrm>
        </p:spPr>
        <p:txBody>
          <a:bodyPr>
            <a:normAutofit fontScale="70000" lnSpcReduction="20000"/>
          </a:bodyPr>
          <a:lstStyle/>
          <a:p>
            <a:pPr algn="just"/>
            <a:r>
              <a:rPr lang="en-US" sz="4000" b="1" i="1" dirty="0"/>
              <a:t>Case </a:t>
            </a:r>
            <a:r>
              <a:rPr lang="en-US" sz="4000" b="1" i="1" dirty="0" smtClean="0"/>
              <a:t>study 5:MarkLogic</a:t>
            </a:r>
          </a:p>
          <a:p>
            <a:pPr algn="just"/>
            <a:endParaRPr lang="en-US" b="1" i="1" dirty="0"/>
          </a:p>
          <a:p>
            <a:pPr algn="just"/>
            <a:r>
              <a:rPr lang="en-US" sz="3100" dirty="0" smtClean="0"/>
              <a:t>MarkLogic is a </a:t>
            </a:r>
            <a:r>
              <a:rPr lang="en-US" sz="3100" dirty="0"/>
              <a:t>company that focused on managing large collections of </a:t>
            </a:r>
            <a:r>
              <a:rPr lang="en-US" sz="3100" dirty="0" smtClean="0"/>
              <a:t>XML documents</a:t>
            </a:r>
            <a:r>
              <a:rPr lang="en-US" sz="3100" dirty="0"/>
              <a:t>. Because XML documents contained </a:t>
            </a:r>
            <a:r>
              <a:rPr lang="en-US" sz="3100" i="1" dirty="0"/>
              <a:t>markup</a:t>
            </a:r>
            <a:r>
              <a:rPr lang="en-US" sz="3100" dirty="0"/>
              <a:t>, they named the </a:t>
            </a:r>
            <a:r>
              <a:rPr lang="en-US" sz="3100" dirty="0" smtClean="0"/>
              <a:t>company </a:t>
            </a:r>
            <a:r>
              <a:rPr lang="en-US" sz="3100" i="1" dirty="0" smtClean="0"/>
              <a:t>MarkLogic</a:t>
            </a:r>
            <a:r>
              <a:rPr lang="en-US" sz="3100" dirty="0" smtClean="0"/>
              <a:t>.</a:t>
            </a:r>
          </a:p>
          <a:p>
            <a:pPr algn="just"/>
            <a:r>
              <a:rPr lang="en-US" sz="3100" dirty="0" smtClean="0"/>
              <a:t>MarkLogic </a:t>
            </a:r>
            <a:r>
              <a:rPr lang="en-US" sz="3100" dirty="0"/>
              <a:t>defined two types of nodes in a cluster: query and document </a:t>
            </a:r>
            <a:r>
              <a:rPr lang="en-US" sz="3100" dirty="0" smtClean="0"/>
              <a:t>nodes. </a:t>
            </a:r>
          </a:p>
          <a:p>
            <a:pPr algn="just"/>
            <a:r>
              <a:rPr lang="en-US" sz="3100" i="1" dirty="0" smtClean="0"/>
              <a:t>Query </a:t>
            </a:r>
            <a:r>
              <a:rPr lang="en-US" sz="3100" i="1" dirty="0"/>
              <a:t>nodes </a:t>
            </a:r>
            <a:r>
              <a:rPr lang="en-US" sz="3100" dirty="0"/>
              <a:t>receive query requests and coordinate all activities associated with </a:t>
            </a:r>
            <a:r>
              <a:rPr lang="en-US" sz="3100" dirty="0" smtClean="0"/>
              <a:t>executing a </a:t>
            </a:r>
            <a:r>
              <a:rPr lang="en-US" sz="3100" dirty="0"/>
              <a:t>query. </a:t>
            </a:r>
            <a:endParaRPr lang="en-US" sz="3100" dirty="0" smtClean="0"/>
          </a:p>
          <a:p>
            <a:pPr algn="just"/>
            <a:r>
              <a:rPr lang="en-US" sz="3100" i="1" dirty="0" smtClean="0"/>
              <a:t>Document </a:t>
            </a:r>
            <a:r>
              <a:rPr lang="en-US" sz="3100" i="1" dirty="0"/>
              <a:t>nodes </a:t>
            </a:r>
            <a:r>
              <a:rPr lang="en-US" sz="3100" dirty="0"/>
              <a:t>contain XML documents and are responsible for </a:t>
            </a:r>
            <a:r>
              <a:rPr lang="en-US" sz="3100" dirty="0" smtClean="0"/>
              <a:t>executing queries </a:t>
            </a:r>
            <a:r>
              <a:rPr lang="en-US" sz="3100" dirty="0"/>
              <a:t>on the documents in the local filesystem</a:t>
            </a:r>
            <a:r>
              <a:rPr lang="en-US" sz="3100" dirty="0" smtClean="0"/>
              <a:t>.</a:t>
            </a:r>
          </a:p>
          <a:p>
            <a:pPr algn="just"/>
            <a:r>
              <a:rPr lang="en-US" sz="3100" dirty="0"/>
              <a:t>The MarkLogic architecture, moving queries to documents rather than </a:t>
            </a:r>
            <a:r>
              <a:rPr lang="en-US" sz="3100" dirty="0" smtClean="0"/>
              <a:t>moving documents </a:t>
            </a:r>
            <a:r>
              <a:rPr lang="en-US" sz="3100" dirty="0"/>
              <a:t>to the query server, allowed them to achieve linear scalability with </a:t>
            </a:r>
            <a:r>
              <a:rPr lang="en-US" sz="3100" dirty="0" smtClean="0"/>
              <a:t>petabytes of </a:t>
            </a:r>
            <a:r>
              <a:rPr lang="en-US" sz="3100" dirty="0"/>
              <a:t>documents.</a:t>
            </a:r>
          </a:p>
          <a:p>
            <a:pPr algn="just"/>
            <a:r>
              <a:rPr lang="en-US" sz="3100" dirty="0"/>
              <a:t>MarkLogic found a demand for their products in US federal government </a:t>
            </a:r>
            <a:r>
              <a:rPr lang="en-US" sz="3100" dirty="0" smtClean="0"/>
              <a:t>systems that </a:t>
            </a:r>
            <a:r>
              <a:rPr lang="en-US" sz="3100" dirty="0"/>
              <a:t>stored terabytes of intelligence information and large publishing entities </a:t>
            </a:r>
            <a:r>
              <a:rPr lang="en-US" sz="3100" dirty="0" smtClean="0"/>
              <a:t>that wanted </a:t>
            </a:r>
            <a:r>
              <a:rPr lang="en-US" sz="3100" dirty="0"/>
              <a:t>to store and search their XML documents.</a:t>
            </a:r>
            <a:endParaRPr lang="en-US" sz="3100" dirty="0"/>
          </a:p>
        </p:txBody>
      </p:sp>
    </p:spTree>
    <p:extLst>
      <p:ext uri="{BB962C8B-B14F-4D97-AF65-F5344CB8AC3E}">
        <p14:creationId xmlns:p14="http://schemas.microsoft.com/office/powerpoint/2010/main" val="381165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a:latin typeface="Algerian" pitchFamily="82" charset="0"/>
              </a:rPr>
              <a:t>NoSQL data architecture </a:t>
            </a:r>
            <a:r>
              <a:rPr lang="en-US" sz="3200" dirty="0" smtClean="0">
                <a:latin typeface="Algerian" pitchFamily="82" charset="0"/>
              </a:rPr>
              <a:t>patterns or </a:t>
            </a:r>
            <a:br>
              <a:rPr lang="en-US" sz="3200" dirty="0" smtClean="0">
                <a:latin typeface="Algerian" pitchFamily="82" charset="0"/>
              </a:rPr>
            </a:br>
            <a:r>
              <a:rPr lang="en-US" sz="3200" dirty="0" smtClean="0">
                <a:latin typeface="Algerian" pitchFamily="82" charset="0"/>
              </a:rPr>
              <a:t>TYPES OF NO-SQL</a:t>
            </a:r>
            <a:endParaRPr lang="en-US" sz="3200" dirty="0">
              <a:latin typeface="Algerian" pitchFamily="82" charset="0"/>
            </a:endParaRPr>
          </a:p>
        </p:txBody>
      </p:sp>
      <p:sp>
        <p:nvSpPr>
          <p:cNvPr id="2" name="Content Placeholder 1"/>
          <p:cNvSpPr>
            <a:spLocks noGrp="1"/>
          </p:cNvSpPr>
          <p:nvPr>
            <p:ph sz="quarter" idx="1"/>
          </p:nvPr>
        </p:nvSpPr>
        <p:spPr>
          <a:xfrm>
            <a:off x="152401" y="1447800"/>
            <a:ext cx="8763000" cy="5029200"/>
          </a:xfrm>
        </p:spPr>
        <p:txBody>
          <a:bodyPr>
            <a:noAutofit/>
          </a:bodyPr>
          <a:lstStyle/>
          <a:p>
            <a:r>
              <a:rPr lang="en-US" dirty="0"/>
              <a:t>There are 4 basic types of NoSQL databases:</a:t>
            </a:r>
          </a:p>
          <a:p>
            <a:r>
              <a:rPr lang="en-US" b="1" dirty="0"/>
              <a:t>Key-Value Store</a:t>
            </a:r>
            <a:r>
              <a:rPr lang="en-US" dirty="0"/>
              <a:t> – It has a Big Hash Table of keys &amp; values {Example- </a:t>
            </a:r>
            <a:r>
              <a:rPr lang="en-US" dirty="0" err="1"/>
              <a:t>Riak</a:t>
            </a:r>
            <a:r>
              <a:rPr lang="en-US" dirty="0"/>
              <a:t>, Amazon S3 (Dynamo</a:t>
            </a:r>
            <a:r>
              <a:rPr lang="en-US" dirty="0" smtClean="0"/>
              <a:t>)}</a:t>
            </a:r>
          </a:p>
          <a:p>
            <a:endParaRPr lang="en-US" dirty="0" smtClean="0"/>
          </a:p>
          <a:p>
            <a:r>
              <a:rPr lang="en-US" b="1" dirty="0"/>
              <a:t>Graph-based</a:t>
            </a:r>
            <a:r>
              <a:rPr lang="en-US" dirty="0"/>
              <a:t>-A network database that uses edges and nodes to represent and store data. {Example- Neo4J</a:t>
            </a:r>
            <a:r>
              <a:rPr lang="en-US" dirty="0" smtClean="0"/>
              <a:t>}</a:t>
            </a:r>
          </a:p>
          <a:p>
            <a:endParaRPr lang="en-US" dirty="0"/>
          </a:p>
          <a:p>
            <a:r>
              <a:rPr lang="en-US" b="1" dirty="0"/>
              <a:t>Document-based</a:t>
            </a:r>
            <a:r>
              <a:rPr lang="en-US" dirty="0"/>
              <a:t> </a:t>
            </a:r>
            <a:r>
              <a:rPr lang="en-US" b="1" dirty="0"/>
              <a:t>Store- It </a:t>
            </a:r>
            <a:r>
              <a:rPr lang="en-US" dirty="0"/>
              <a:t>stores documents made up of tagged elements. {Example- </a:t>
            </a:r>
            <a:r>
              <a:rPr lang="en-US" dirty="0" err="1" smtClean="0"/>
              <a:t>CouchDB,MongoDB</a:t>
            </a:r>
            <a:r>
              <a:rPr lang="en-US" dirty="0" smtClean="0"/>
              <a:t>}</a:t>
            </a:r>
          </a:p>
          <a:p>
            <a:endParaRPr lang="en-US" dirty="0"/>
          </a:p>
          <a:p>
            <a:r>
              <a:rPr lang="en-US" b="1" dirty="0"/>
              <a:t>Column-based Store- </a:t>
            </a:r>
            <a:r>
              <a:rPr lang="en-US" dirty="0"/>
              <a:t>Each storage block contains data from only one column, {Example- </a:t>
            </a:r>
            <a:r>
              <a:rPr lang="en-US" dirty="0" err="1"/>
              <a:t>HBase</a:t>
            </a:r>
            <a:r>
              <a:rPr lang="en-US" dirty="0"/>
              <a:t>, </a:t>
            </a:r>
            <a:r>
              <a:rPr lang="en-US" dirty="0" err="1" smtClean="0"/>
              <a:t>Cassandra,Bigtables</a:t>
            </a:r>
            <a:r>
              <a:rPr lang="en-US" dirty="0" smtClean="0"/>
              <a:t>}</a:t>
            </a:r>
            <a:endParaRPr lang="en-US" dirty="0"/>
          </a:p>
          <a:p>
            <a:endParaRPr lang="en-US" dirty="0"/>
          </a:p>
        </p:txBody>
      </p:sp>
    </p:spTree>
    <p:extLst>
      <p:ext uri="{BB962C8B-B14F-4D97-AF65-F5344CB8AC3E}">
        <p14:creationId xmlns:p14="http://schemas.microsoft.com/office/powerpoint/2010/main" val="90949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563562"/>
          </a:xfrm>
        </p:spPr>
        <p:txBody>
          <a:bodyPr/>
          <a:lstStyle/>
          <a:p>
            <a:pPr algn="ctr"/>
            <a:r>
              <a:rPr lang="en-US" dirty="0" smtClean="0"/>
              <a:t>WHAT IS NOSQL?</a:t>
            </a:r>
            <a:endParaRPr lang="en-US" dirty="0"/>
          </a:p>
        </p:txBody>
      </p:sp>
      <p:sp>
        <p:nvSpPr>
          <p:cNvPr id="2" name="Content Placeholder 1"/>
          <p:cNvSpPr>
            <a:spLocks noGrp="1"/>
          </p:cNvSpPr>
          <p:nvPr>
            <p:ph sz="quarter" idx="1"/>
          </p:nvPr>
        </p:nvSpPr>
        <p:spPr>
          <a:xfrm>
            <a:off x="152400" y="838200"/>
            <a:ext cx="8762999" cy="6019800"/>
          </a:xfrm>
        </p:spPr>
        <p:txBody>
          <a:bodyPr>
            <a:normAutofit fontScale="92500" lnSpcReduction="10000"/>
          </a:bodyPr>
          <a:lstStyle/>
          <a:p>
            <a:pPr algn="just"/>
            <a:r>
              <a:rPr lang="en-US" i="1" dirty="0"/>
              <a:t>NoSQL is a set of concepts that allows the rapid and efficient processing of data sets </a:t>
            </a:r>
            <a:r>
              <a:rPr lang="en-US" i="1" dirty="0" smtClean="0"/>
              <a:t>with a </a:t>
            </a:r>
            <a:r>
              <a:rPr lang="en-US" i="1" dirty="0"/>
              <a:t>focus on performance, reliability, and </a:t>
            </a:r>
            <a:r>
              <a:rPr lang="en-US" i="1" dirty="0" smtClean="0"/>
              <a:t>agility.</a:t>
            </a:r>
          </a:p>
          <a:p>
            <a:pPr algn="just"/>
            <a:endParaRPr lang="en-US" i="1" dirty="0"/>
          </a:p>
          <a:p>
            <a:pPr algn="just"/>
            <a:r>
              <a:rPr lang="en-US" dirty="0" smtClean="0"/>
              <a:t>It Stands </a:t>
            </a:r>
            <a:r>
              <a:rPr lang="en-US" dirty="0"/>
              <a:t>for No-SQL or </a:t>
            </a:r>
            <a:r>
              <a:rPr lang="en-US" b="1" dirty="0"/>
              <a:t>N</a:t>
            </a:r>
            <a:r>
              <a:rPr lang="en-US" dirty="0"/>
              <a:t>ot </a:t>
            </a:r>
            <a:r>
              <a:rPr lang="en-US" b="1" dirty="0"/>
              <a:t>O</a:t>
            </a:r>
            <a:r>
              <a:rPr lang="en-US" dirty="0"/>
              <a:t>nly </a:t>
            </a:r>
            <a:r>
              <a:rPr lang="en-US" b="1" dirty="0"/>
              <a:t>SQL??</a:t>
            </a:r>
          </a:p>
          <a:p>
            <a:pPr marL="341313" indent="-341313" algn="just">
              <a:lnSpc>
                <a:spcPct val="80000"/>
              </a:lnSpc>
              <a:spcBef>
                <a:spcPts val="700"/>
              </a:spcBef>
              <a:buClr>
                <a:srgbClr val="CC9900"/>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00" b="1" dirty="0"/>
          </a:p>
          <a:p>
            <a:pPr algn="just"/>
            <a:endParaRPr lang="en-US" sz="1200" i="1" dirty="0" smtClean="0"/>
          </a:p>
          <a:p>
            <a:pPr algn="just"/>
            <a:r>
              <a:rPr lang="en-US" i="1" dirty="0">
                <a:solidFill>
                  <a:srgbClr val="FF0000"/>
                </a:solidFill>
              </a:rPr>
              <a:t>It’s more than rows in tables</a:t>
            </a:r>
            <a:r>
              <a:rPr lang="en-US" dirty="0"/>
              <a:t>—NoSQL systems store and retrieve data from </a:t>
            </a:r>
            <a:r>
              <a:rPr lang="en-US" dirty="0" smtClean="0"/>
              <a:t>many formats</a:t>
            </a:r>
            <a:r>
              <a:rPr lang="en-US" dirty="0"/>
              <a:t>: key-value stores, graph databases, column-family (Bigtable) stores, </a:t>
            </a:r>
            <a:r>
              <a:rPr lang="en-US" dirty="0" smtClean="0"/>
              <a:t>document stores</a:t>
            </a:r>
            <a:r>
              <a:rPr lang="en-US" dirty="0"/>
              <a:t>, and even rows in tables</a:t>
            </a:r>
            <a:r>
              <a:rPr lang="en-US" dirty="0" smtClean="0"/>
              <a:t>.</a:t>
            </a:r>
          </a:p>
          <a:p>
            <a:pPr algn="just"/>
            <a:endParaRPr lang="en-US" dirty="0"/>
          </a:p>
          <a:p>
            <a:pPr algn="just"/>
            <a:r>
              <a:rPr lang="en-US" i="1" dirty="0" smtClean="0">
                <a:solidFill>
                  <a:srgbClr val="FF0000"/>
                </a:solidFill>
              </a:rPr>
              <a:t>It’s </a:t>
            </a:r>
            <a:r>
              <a:rPr lang="en-US" i="1" dirty="0">
                <a:solidFill>
                  <a:srgbClr val="FF0000"/>
                </a:solidFill>
              </a:rPr>
              <a:t>free of joins</a:t>
            </a:r>
            <a:r>
              <a:rPr lang="en-US" dirty="0"/>
              <a:t>—NoSQL systems allow you to extract your data using </a:t>
            </a:r>
            <a:r>
              <a:rPr lang="en-US" dirty="0" smtClean="0"/>
              <a:t>simple interfaces </a:t>
            </a:r>
            <a:r>
              <a:rPr lang="en-US" dirty="0"/>
              <a:t>without joins</a:t>
            </a:r>
            <a:r>
              <a:rPr lang="en-US" dirty="0" smtClean="0"/>
              <a:t>.</a:t>
            </a:r>
          </a:p>
          <a:p>
            <a:pPr algn="just"/>
            <a:endParaRPr lang="en-US" dirty="0"/>
          </a:p>
          <a:p>
            <a:pPr algn="just"/>
            <a:r>
              <a:rPr lang="en-US" i="1" dirty="0" smtClean="0">
                <a:solidFill>
                  <a:srgbClr val="FF0000"/>
                </a:solidFill>
              </a:rPr>
              <a:t>It’s </a:t>
            </a:r>
            <a:r>
              <a:rPr lang="en-US" i="1" dirty="0">
                <a:solidFill>
                  <a:srgbClr val="FF0000"/>
                </a:solidFill>
              </a:rPr>
              <a:t>schema-free</a:t>
            </a:r>
            <a:r>
              <a:rPr lang="en-US" dirty="0"/>
              <a:t>—NoSQL systems allow you to drag-and-drop your data into </a:t>
            </a:r>
            <a:r>
              <a:rPr lang="en-US" dirty="0" smtClean="0"/>
              <a:t>a folder </a:t>
            </a:r>
            <a:r>
              <a:rPr lang="en-US" dirty="0"/>
              <a:t>and then query it without creating an entity-relational model.</a:t>
            </a:r>
            <a:endParaRPr lang="en-US" dirty="0"/>
          </a:p>
        </p:txBody>
      </p:sp>
    </p:spTree>
    <p:extLst>
      <p:ext uri="{BB962C8B-B14F-4D97-AF65-F5344CB8AC3E}">
        <p14:creationId xmlns:p14="http://schemas.microsoft.com/office/powerpoint/2010/main" val="359118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487362"/>
          </a:xfrm>
        </p:spPr>
        <p:txBody>
          <a:bodyPr>
            <a:normAutofit fontScale="90000"/>
          </a:bodyPr>
          <a:lstStyle/>
          <a:p>
            <a:pPr algn="ctr"/>
            <a:r>
              <a:rPr lang="en-US" i="1" dirty="0"/>
              <a:t>key-value store</a:t>
            </a:r>
            <a:endParaRPr lang="en-US" dirty="0"/>
          </a:p>
        </p:txBody>
      </p:sp>
      <p:sp>
        <p:nvSpPr>
          <p:cNvPr id="3" name="Content Placeholder 2"/>
          <p:cNvSpPr>
            <a:spLocks noGrp="1"/>
          </p:cNvSpPr>
          <p:nvPr>
            <p:ph sz="quarter" idx="1"/>
          </p:nvPr>
        </p:nvSpPr>
        <p:spPr>
          <a:xfrm>
            <a:off x="228600" y="533400"/>
            <a:ext cx="8610600" cy="6096000"/>
          </a:xfrm>
        </p:spPr>
        <p:txBody>
          <a:bodyPr/>
          <a:lstStyle/>
          <a:p>
            <a:pPr algn="just"/>
            <a:r>
              <a:rPr lang="en-US" dirty="0"/>
              <a:t>A </a:t>
            </a:r>
            <a:r>
              <a:rPr lang="en-US" i="1" dirty="0"/>
              <a:t>key-value store </a:t>
            </a:r>
            <a:r>
              <a:rPr lang="en-US" dirty="0"/>
              <a:t>is a simple database that when presented with a simple string (the </a:t>
            </a:r>
            <a:r>
              <a:rPr lang="en-US" dirty="0" smtClean="0"/>
              <a:t>key) returns </a:t>
            </a:r>
            <a:r>
              <a:rPr lang="en-US" dirty="0"/>
              <a:t>an arbitrary large BLOB of data (the value). Key-value stores have no </a:t>
            </a:r>
            <a:r>
              <a:rPr lang="en-US" dirty="0" smtClean="0"/>
              <a:t>query language</a:t>
            </a:r>
            <a:r>
              <a:rPr lang="en-US" dirty="0"/>
              <a:t>; they provide a way to add and remove key-value </a:t>
            </a:r>
            <a:r>
              <a:rPr lang="en-US" dirty="0" smtClean="0"/>
              <a:t>pairs into/from a </a:t>
            </a:r>
            <a:r>
              <a:rPr lang="en-US" dirty="0"/>
              <a:t>database</a:t>
            </a:r>
            <a:r>
              <a:rPr lang="en-US" dirty="0" smtClean="0"/>
              <a:t>.</a:t>
            </a:r>
          </a:p>
          <a:p>
            <a:r>
              <a:rPr lang="en-US" dirty="0"/>
              <a:t>A key-value store is like a dictionary. A dictionary has a list of words and each </a:t>
            </a:r>
            <a:r>
              <a:rPr lang="en-US" dirty="0" smtClean="0"/>
              <a:t>word has </a:t>
            </a:r>
            <a:r>
              <a:rPr lang="en-US" dirty="0"/>
              <a:t>one or more </a:t>
            </a:r>
            <a:r>
              <a:rPr lang="en-US" dirty="0" smtClean="0"/>
              <a:t>definitions</a:t>
            </a:r>
            <a:endParaRPr lang="en-US" dirty="0"/>
          </a:p>
          <a:p>
            <a:r>
              <a:rPr lang="en-US" dirty="0"/>
              <a:t>The dictionary is a simple key-value store where word entries represent keys </a:t>
            </a:r>
            <a:r>
              <a:rPr lang="en-US" dirty="0" smtClean="0"/>
              <a:t>and definitions </a:t>
            </a:r>
            <a:r>
              <a:rPr lang="en-US" dirty="0"/>
              <a:t>represent values.</a:t>
            </a:r>
            <a:endParaRPr lang="en-US" dirty="0"/>
          </a:p>
        </p:txBody>
      </p:sp>
    </p:spTree>
    <p:extLst>
      <p:ext uri="{BB962C8B-B14F-4D97-AF65-F5344CB8AC3E}">
        <p14:creationId xmlns:p14="http://schemas.microsoft.com/office/powerpoint/2010/main" val="262023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78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value</a:t>
            </a:r>
            <a:endParaRPr lang="en-US" dirty="0"/>
          </a:p>
        </p:txBody>
      </p:sp>
      <p:sp>
        <p:nvSpPr>
          <p:cNvPr id="2" name="Content Placeholder 1"/>
          <p:cNvSpPr>
            <a:spLocks noGrp="1"/>
          </p:cNvSpPr>
          <p:nvPr>
            <p:ph sz="quarter" idx="1"/>
          </p:nvPr>
        </p:nvSpPr>
        <p:spPr>
          <a:xfrm>
            <a:off x="762000" y="2057400"/>
            <a:ext cx="7745505" cy="3877815"/>
          </a:xfrm>
        </p:spPr>
        <p:txBody>
          <a:bodyPr/>
          <a:lstStyle/>
          <a:p>
            <a:pPr algn="just"/>
            <a:r>
              <a:rPr lang="en-US" dirty="0"/>
              <a:t>The key value type basically, uses a hash table in which there exists a unique key and a pointer to a particular item of data. </a:t>
            </a:r>
            <a:endParaRPr lang="en-US" dirty="0" smtClean="0"/>
          </a:p>
          <a:p>
            <a:pPr algn="just"/>
            <a:r>
              <a:rPr lang="en-US" dirty="0"/>
              <a:t>Key-Value is based on a hash table where there is a unique key and a pointer to a particular item of data. </a:t>
            </a:r>
            <a:endParaRPr lang="en-US" dirty="0" smtClean="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9555803"/>
              </p:ext>
            </p:extLst>
          </p:nvPr>
        </p:nvGraphicFramePr>
        <p:xfrm>
          <a:off x="685800" y="3983638"/>
          <a:ext cx="7924800" cy="2818656"/>
        </p:xfrm>
        <a:graphic>
          <a:graphicData uri="http://schemas.openxmlformats.org/drawingml/2006/table">
            <a:tbl>
              <a:tblPr/>
              <a:tblGrid>
                <a:gridCol w="3962400"/>
                <a:gridCol w="3962400"/>
              </a:tblGrid>
              <a:tr h="250900">
                <a:tc>
                  <a:txBody>
                    <a:bodyPr/>
                    <a:lstStyle/>
                    <a:p>
                      <a:r>
                        <a:rPr lang="en-US" sz="1800" b="1" dirty="0">
                          <a:solidFill>
                            <a:srgbClr val="222222"/>
                          </a:solidFill>
                          <a:effectLst/>
                        </a:rPr>
                        <a:t>Key</a:t>
                      </a:r>
                      <a:endParaRPr lang="en-US" sz="1800" dirty="0">
                        <a:solidFill>
                          <a:srgbClr val="222222"/>
                        </a:solidFill>
                        <a:effectLst/>
                      </a:endParaRP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b="1">
                          <a:solidFill>
                            <a:srgbClr val="222222"/>
                          </a:solidFill>
                          <a:effectLst/>
                        </a:rPr>
                        <a:t>Value</a:t>
                      </a:r>
                      <a:endParaRPr lang="en-US" sz="1800">
                        <a:solidFill>
                          <a:srgbClr val="222222"/>
                        </a:solidFill>
                        <a:effectLst/>
                      </a:endParaRP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5658">
                <a:tc>
                  <a:txBody>
                    <a:bodyPr/>
                    <a:lstStyle/>
                    <a:p>
                      <a:r>
                        <a:rPr lang="en-US" sz="1800" dirty="0">
                          <a:solidFill>
                            <a:srgbClr val="222222"/>
                          </a:solidFill>
                          <a:effectLst/>
                        </a:rPr>
                        <a:t>“India”</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r>
                        <a:rPr lang="pt-BR" sz="1800">
                          <a:solidFill>
                            <a:srgbClr val="222222"/>
                          </a:solidFill>
                          <a:effectLst/>
                        </a:rPr>
                        <a:t>{“B-25, Sector-58, Noida, India – 201301″</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038558">
                <a:tc>
                  <a:txBody>
                    <a:bodyPr/>
                    <a:lstStyle/>
                    <a:p>
                      <a:r>
                        <a:rPr lang="en-US" sz="1800" dirty="0">
                          <a:solidFill>
                            <a:srgbClr val="222222"/>
                          </a:solidFill>
                          <a:effectLst/>
                        </a:rPr>
                        <a:t>“Romania”</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dirty="0">
                          <a:solidFill>
                            <a:srgbClr val="222222"/>
                          </a:solidFill>
                          <a:effectLst/>
                        </a:rPr>
                        <a:t>{“IMPS </a:t>
                      </a:r>
                      <a:r>
                        <a:rPr lang="en-US" sz="1800" dirty="0" err="1">
                          <a:solidFill>
                            <a:srgbClr val="222222"/>
                          </a:solidFill>
                          <a:effectLst/>
                        </a:rPr>
                        <a:t>Moara</a:t>
                      </a:r>
                      <a:r>
                        <a:rPr lang="en-US" sz="1800" dirty="0">
                          <a:solidFill>
                            <a:srgbClr val="222222"/>
                          </a:solidFill>
                          <a:effectLst/>
                        </a:rPr>
                        <a:t> Business Center, </a:t>
                      </a:r>
                      <a:r>
                        <a:rPr lang="en-US" sz="1800" dirty="0" err="1">
                          <a:solidFill>
                            <a:srgbClr val="222222"/>
                          </a:solidFill>
                          <a:effectLst/>
                        </a:rPr>
                        <a:t>Buftea</a:t>
                      </a:r>
                      <a:r>
                        <a:rPr lang="en-US" sz="1800" dirty="0">
                          <a:solidFill>
                            <a:srgbClr val="222222"/>
                          </a:solidFill>
                          <a:effectLst/>
                        </a:rPr>
                        <a:t> No. 1, Cluj-Napoca, 400606″,City Business Center, </a:t>
                      </a:r>
                      <a:r>
                        <a:rPr lang="en-US" sz="1800" dirty="0" err="1">
                          <a:solidFill>
                            <a:srgbClr val="222222"/>
                          </a:solidFill>
                          <a:effectLst/>
                        </a:rPr>
                        <a:t>Coriolan</a:t>
                      </a:r>
                      <a:r>
                        <a:rPr lang="en-US" sz="1800" dirty="0">
                          <a:solidFill>
                            <a:srgbClr val="222222"/>
                          </a:solidFill>
                          <a:effectLst/>
                        </a:rPr>
                        <a:t> </a:t>
                      </a:r>
                      <a:r>
                        <a:rPr lang="en-US" sz="1800" dirty="0" err="1">
                          <a:solidFill>
                            <a:srgbClr val="222222"/>
                          </a:solidFill>
                          <a:effectLst/>
                        </a:rPr>
                        <a:t>Brediceanu</a:t>
                      </a:r>
                      <a:r>
                        <a:rPr lang="en-US" sz="1800" dirty="0">
                          <a:solidFill>
                            <a:srgbClr val="222222"/>
                          </a:solidFill>
                          <a:effectLst/>
                        </a:rPr>
                        <a:t> No. 10, Building B, Timisoara, 300011″}</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5658">
                <a:tc>
                  <a:txBody>
                    <a:bodyPr/>
                    <a:lstStyle/>
                    <a:p>
                      <a:r>
                        <a:rPr lang="en-US" sz="1800">
                          <a:solidFill>
                            <a:srgbClr val="222222"/>
                          </a:solidFill>
                          <a:effectLst/>
                        </a:rPr>
                        <a:t>“US”</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r>
                        <a:rPr lang="en-US" sz="1800" dirty="0">
                          <a:solidFill>
                            <a:srgbClr val="222222"/>
                          </a:solidFill>
                          <a:effectLst/>
                        </a:rPr>
                        <a:t>{“3975 Fair Ridge Drive. Suite 200 South, Fairfax, VA 22033″}</a:t>
                      </a:r>
                    </a:p>
                  </a:txBody>
                  <a:tcPr marL="9432" marR="9432" marT="9432" marB="94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2214563"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21101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value</a:t>
            </a:r>
            <a:endParaRPr lang="en-US" dirty="0"/>
          </a:p>
        </p:txBody>
      </p:sp>
      <p:sp>
        <p:nvSpPr>
          <p:cNvPr id="2" name="Content Placeholder 1"/>
          <p:cNvSpPr>
            <a:spLocks noGrp="1"/>
          </p:cNvSpPr>
          <p:nvPr>
            <p:ph sz="quarter" idx="1"/>
          </p:nvPr>
        </p:nvSpPr>
        <p:spPr>
          <a:xfrm>
            <a:off x="699247" y="1981200"/>
            <a:ext cx="7745505" cy="3877815"/>
          </a:xfrm>
        </p:spPr>
        <p:txBody>
          <a:bodyPr>
            <a:normAutofit/>
          </a:bodyPr>
          <a:lstStyle/>
          <a:p>
            <a:r>
              <a:rPr lang="en-US" dirty="0"/>
              <a:t>This key/value type database allow clients to read and write values using a key as follows:</a:t>
            </a:r>
          </a:p>
          <a:p>
            <a:r>
              <a:rPr lang="en-US" dirty="0"/>
              <a:t>Get(key), returns the value associated with the provided key.</a:t>
            </a:r>
          </a:p>
          <a:p>
            <a:r>
              <a:rPr lang="en-US" dirty="0"/>
              <a:t>Put(key, value), associates the value with the key.</a:t>
            </a:r>
          </a:p>
          <a:p>
            <a:r>
              <a:rPr lang="en-US" dirty="0"/>
              <a:t>Multi-get(key1, key2, .., </a:t>
            </a:r>
            <a:r>
              <a:rPr lang="en-US" dirty="0" err="1"/>
              <a:t>keyN</a:t>
            </a:r>
            <a:r>
              <a:rPr lang="en-US" dirty="0"/>
              <a:t>), returns the list of values associated with the list of keys.</a:t>
            </a:r>
          </a:p>
          <a:p>
            <a:r>
              <a:rPr lang="en-US" dirty="0"/>
              <a:t>Delete(key), removes the entry for the key from the data store.</a:t>
            </a:r>
          </a:p>
          <a:p>
            <a:pPr algn="just"/>
            <a:endParaRPr lang="en-US" dirty="0"/>
          </a:p>
        </p:txBody>
      </p:sp>
      <p:sp>
        <p:nvSpPr>
          <p:cNvPr id="5" name="Rectangle 1"/>
          <p:cNvSpPr>
            <a:spLocks noChangeArrowheads="1"/>
          </p:cNvSpPr>
          <p:nvPr/>
        </p:nvSpPr>
        <p:spPr bwMode="auto">
          <a:xfrm>
            <a:off x="2214563"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872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dirty="0" smtClean="0"/>
              <a:t>Operations</a:t>
            </a:r>
            <a:endParaRPr lang="en-US" dirty="0"/>
          </a:p>
        </p:txBody>
      </p:sp>
      <p:sp>
        <p:nvSpPr>
          <p:cNvPr id="3" name="Content Placeholder 2"/>
          <p:cNvSpPr>
            <a:spLocks noGrp="1"/>
          </p:cNvSpPr>
          <p:nvPr>
            <p:ph sz="quarter" idx="1"/>
          </p:nvPr>
        </p:nvSpPr>
        <p:spPr>
          <a:xfrm>
            <a:off x="457200" y="990600"/>
            <a:ext cx="7467600" cy="5483352"/>
          </a:xfrm>
        </p:spPr>
        <p:txBody>
          <a:bodyPr>
            <a:normAutofit/>
          </a:bodyPr>
          <a:lstStyle/>
          <a:p>
            <a:r>
              <a:rPr lang="en-US" dirty="0"/>
              <a:t>key-value store </a:t>
            </a:r>
            <a:r>
              <a:rPr lang="en-US" dirty="0" smtClean="0"/>
              <a:t>uses put</a:t>
            </a:r>
            <a:r>
              <a:rPr lang="en-US" dirty="0"/>
              <a:t>, get, and delete functions, as shown here:</a:t>
            </a:r>
          </a:p>
          <a:p>
            <a:r>
              <a:rPr lang="en-US" dirty="0" smtClean="0">
                <a:solidFill>
                  <a:schemeClr val="accent1"/>
                </a:solidFill>
              </a:rPr>
              <a:t>put</a:t>
            </a:r>
            <a:r>
              <a:rPr lang="en-US" dirty="0">
                <a:solidFill>
                  <a:schemeClr val="accent1"/>
                </a:solidFill>
              </a:rPr>
              <a:t>($key as </a:t>
            </a:r>
            <a:r>
              <a:rPr lang="en-US" dirty="0" err="1">
                <a:solidFill>
                  <a:schemeClr val="accent1"/>
                </a:solidFill>
              </a:rPr>
              <a:t>xs:string</a:t>
            </a:r>
            <a:r>
              <a:rPr lang="en-US" dirty="0">
                <a:solidFill>
                  <a:schemeClr val="accent1"/>
                </a:solidFill>
              </a:rPr>
              <a:t>, $value as item()) </a:t>
            </a:r>
            <a:r>
              <a:rPr lang="en-US" dirty="0"/>
              <a:t>adds a new key-value pair to </a:t>
            </a:r>
            <a:r>
              <a:rPr lang="en-US" dirty="0" smtClean="0"/>
              <a:t>the table </a:t>
            </a:r>
            <a:r>
              <a:rPr lang="en-US" dirty="0"/>
              <a:t>and will update a value if this key is already present.</a:t>
            </a:r>
          </a:p>
          <a:p>
            <a:r>
              <a:rPr lang="en-US" dirty="0" smtClean="0">
                <a:solidFill>
                  <a:schemeClr val="accent1"/>
                </a:solidFill>
              </a:rPr>
              <a:t>get</a:t>
            </a:r>
            <a:r>
              <a:rPr lang="en-US" dirty="0">
                <a:solidFill>
                  <a:schemeClr val="accent1"/>
                </a:solidFill>
              </a:rPr>
              <a:t>($key as </a:t>
            </a:r>
            <a:r>
              <a:rPr lang="en-US" dirty="0" err="1">
                <a:solidFill>
                  <a:schemeClr val="accent1"/>
                </a:solidFill>
              </a:rPr>
              <a:t>xs:string</a:t>
            </a:r>
            <a:r>
              <a:rPr lang="en-US" dirty="0">
                <a:solidFill>
                  <a:schemeClr val="accent1"/>
                </a:solidFill>
              </a:rPr>
              <a:t>) as item() </a:t>
            </a:r>
            <a:r>
              <a:rPr lang="en-US" dirty="0"/>
              <a:t>returns the value for any given key, or </a:t>
            </a:r>
            <a:r>
              <a:rPr lang="en-US" dirty="0" smtClean="0"/>
              <a:t>it may </a:t>
            </a:r>
            <a:r>
              <a:rPr lang="en-US" dirty="0"/>
              <a:t>return an error message if there’s no key in the key-value store.</a:t>
            </a:r>
          </a:p>
          <a:p>
            <a:r>
              <a:rPr lang="en-US" dirty="0" smtClean="0">
                <a:solidFill>
                  <a:schemeClr val="accent1"/>
                </a:solidFill>
              </a:rPr>
              <a:t>delete</a:t>
            </a:r>
            <a:r>
              <a:rPr lang="en-US" dirty="0">
                <a:solidFill>
                  <a:schemeClr val="accent1"/>
                </a:solidFill>
              </a:rPr>
              <a:t>($key as </a:t>
            </a:r>
            <a:r>
              <a:rPr lang="en-US" dirty="0" err="1">
                <a:solidFill>
                  <a:schemeClr val="accent1"/>
                </a:solidFill>
              </a:rPr>
              <a:t>xs:string</a:t>
            </a:r>
            <a:r>
              <a:rPr lang="en-US" dirty="0">
                <a:solidFill>
                  <a:schemeClr val="accent1"/>
                </a:solidFill>
              </a:rPr>
              <a:t>) </a:t>
            </a:r>
            <a:r>
              <a:rPr lang="en-US" dirty="0"/>
              <a:t>removes a key and its value from the table, or </a:t>
            </a:r>
            <a:r>
              <a:rPr lang="en-US" dirty="0" smtClean="0"/>
              <a:t>it many </a:t>
            </a:r>
            <a:r>
              <a:rPr lang="en-US" dirty="0"/>
              <a:t>return an error message if there’s no key in the key-value store.</a:t>
            </a:r>
            <a:endParaRPr lang="en-US" dirty="0"/>
          </a:p>
        </p:txBody>
      </p:sp>
    </p:spTree>
    <p:extLst>
      <p:ext uri="{BB962C8B-B14F-4D97-AF65-F5344CB8AC3E}">
        <p14:creationId xmlns:p14="http://schemas.microsoft.com/office/powerpoint/2010/main" val="212193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57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i="1" dirty="0"/>
              <a:t>Graph stores</a:t>
            </a:r>
            <a:endParaRPr lang="en-US" dirty="0"/>
          </a:p>
        </p:txBody>
      </p:sp>
      <p:sp>
        <p:nvSpPr>
          <p:cNvPr id="3" name="Content Placeholder 2"/>
          <p:cNvSpPr>
            <a:spLocks noGrp="1"/>
          </p:cNvSpPr>
          <p:nvPr>
            <p:ph sz="quarter" idx="1"/>
          </p:nvPr>
        </p:nvSpPr>
        <p:spPr>
          <a:xfrm>
            <a:off x="228600" y="1066800"/>
            <a:ext cx="8458200" cy="5407152"/>
          </a:xfrm>
        </p:spPr>
        <p:txBody>
          <a:bodyPr/>
          <a:lstStyle/>
          <a:p>
            <a:pPr algn="just"/>
            <a:r>
              <a:rPr lang="en-US" dirty="0" smtClean="0"/>
              <a:t>Graph stores </a:t>
            </a:r>
            <a:r>
              <a:rPr lang="en-US" dirty="0"/>
              <a:t>are highly optimized to efficiently store </a:t>
            </a:r>
            <a:r>
              <a:rPr lang="en-US" dirty="0" smtClean="0"/>
              <a:t> graph </a:t>
            </a:r>
            <a:r>
              <a:rPr lang="en-US" dirty="0"/>
              <a:t>nodes and links, and allow you </a:t>
            </a:r>
            <a:r>
              <a:rPr lang="en-US" dirty="0" smtClean="0"/>
              <a:t>to query </a:t>
            </a:r>
            <a:r>
              <a:rPr lang="en-US" dirty="0"/>
              <a:t>these graphs. </a:t>
            </a:r>
            <a:endParaRPr lang="en-US" dirty="0" smtClean="0"/>
          </a:p>
          <a:p>
            <a:pPr algn="just"/>
            <a:r>
              <a:rPr lang="en-US" dirty="0" smtClean="0"/>
              <a:t>Graph </a:t>
            </a:r>
            <a:r>
              <a:rPr lang="en-US" dirty="0"/>
              <a:t>databases are useful for any business problem that </a:t>
            </a:r>
            <a:r>
              <a:rPr lang="en-US" dirty="0" smtClean="0"/>
              <a:t>has complex </a:t>
            </a:r>
            <a:r>
              <a:rPr lang="en-US" dirty="0"/>
              <a:t>relationships between objects such as social networking, rules-based </a:t>
            </a:r>
            <a:r>
              <a:rPr lang="en-US" dirty="0" smtClean="0"/>
              <a:t>engines, creating </a:t>
            </a:r>
            <a:r>
              <a:rPr lang="en-US" dirty="0" err="1"/>
              <a:t>mashups</a:t>
            </a:r>
            <a:r>
              <a:rPr lang="en-US" dirty="0"/>
              <a:t>, and graph systems that can quickly analyze complex network </a:t>
            </a:r>
            <a:r>
              <a:rPr lang="en-US" dirty="0" smtClean="0"/>
              <a:t>structures and </a:t>
            </a:r>
            <a:r>
              <a:rPr lang="en-US" dirty="0"/>
              <a:t>find patterns within these structures</a:t>
            </a:r>
            <a:r>
              <a:rPr lang="en-US" dirty="0" smtClean="0"/>
              <a:t>.</a:t>
            </a:r>
          </a:p>
          <a:p>
            <a:pPr algn="just"/>
            <a:r>
              <a:rPr lang="en-US" dirty="0" smtClean="0"/>
              <a:t>A </a:t>
            </a:r>
            <a:r>
              <a:rPr lang="en-US" dirty="0"/>
              <a:t>graph store has three data fields: </a:t>
            </a:r>
            <a:r>
              <a:rPr lang="en-US" i="1" dirty="0"/>
              <a:t>nodes</a:t>
            </a:r>
            <a:r>
              <a:rPr lang="en-US" dirty="0"/>
              <a:t>, </a:t>
            </a:r>
            <a:r>
              <a:rPr lang="en-US" i="1" dirty="0" smtClean="0"/>
              <a:t>relationships</a:t>
            </a:r>
            <a:r>
              <a:rPr lang="en-US" dirty="0" smtClean="0"/>
              <a:t>, and </a:t>
            </a:r>
            <a:r>
              <a:rPr lang="en-US" i="1" dirty="0" smtClean="0"/>
              <a:t>properties</a:t>
            </a:r>
            <a:r>
              <a:rPr lang="en-US" dirty="0" smtClean="0"/>
              <a:t>. Some types of graph stores are referred to as </a:t>
            </a:r>
            <a:r>
              <a:rPr lang="en-US" i="1" dirty="0" smtClean="0"/>
              <a:t>triple stores </a:t>
            </a:r>
            <a:r>
              <a:rPr lang="en-US" dirty="0" smtClean="0"/>
              <a:t>because of their node-relationship-node structure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591175"/>
            <a:ext cx="35052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24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t>Graph stores</a:t>
            </a:r>
            <a:endParaRPr lang="en-US" dirty="0"/>
          </a:p>
        </p:txBody>
      </p:sp>
      <p:sp>
        <p:nvSpPr>
          <p:cNvPr id="3" name="Content Placeholder 2"/>
          <p:cNvSpPr>
            <a:spLocks noGrp="1"/>
          </p:cNvSpPr>
          <p:nvPr>
            <p:ph sz="quarter" idx="1"/>
          </p:nvPr>
        </p:nvSpPr>
        <p:spPr/>
        <p:txBody>
          <a:bodyPr/>
          <a:lstStyle/>
          <a:p>
            <a:r>
              <a:rPr lang="en-US" dirty="0"/>
              <a:t>Graph queries are similar to traversing nodes in a graph. You can query to </a:t>
            </a:r>
            <a:r>
              <a:rPr lang="en-US" dirty="0" smtClean="0"/>
              <a:t>ask things </a:t>
            </a:r>
            <a:r>
              <a:rPr lang="en-US" dirty="0"/>
              <a:t>like these:</a:t>
            </a:r>
          </a:p>
          <a:p>
            <a:r>
              <a:rPr lang="en-US" dirty="0"/>
              <a:t> What’s the shortest path between two nodes in a graph?</a:t>
            </a:r>
          </a:p>
          <a:p>
            <a:r>
              <a:rPr lang="en-US" dirty="0"/>
              <a:t> What nodes have neighboring nodes that have specific properties?</a:t>
            </a:r>
          </a:p>
          <a:p>
            <a:r>
              <a:rPr lang="en-US" dirty="0"/>
              <a:t> Given any two nodes in a graph, how similar are their neighboring nodes?</a:t>
            </a:r>
          </a:p>
          <a:p>
            <a:r>
              <a:rPr lang="en-US" dirty="0"/>
              <a:t> What’s the average connectedness of various points on a graph with each other?</a:t>
            </a:r>
            <a:endParaRPr lang="en-US" dirty="0"/>
          </a:p>
        </p:txBody>
      </p:sp>
    </p:spTree>
    <p:extLst>
      <p:ext uri="{BB962C8B-B14F-4D97-AF65-F5344CB8AC3E}">
        <p14:creationId xmlns:p14="http://schemas.microsoft.com/office/powerpoint/2010/main" val="375907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763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6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762999"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6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563562"/>
          </a:xfrm>
        </p:spPr>
        <p:txBody>
          <a:bodyPr/>
          <a:lstStyle/>
          <a:p>
            <a:pPr algn="ctr"/>
            <a:r>
              <a:rPr lang="en-US" dirty="0" smtClean="0"/>
              <a:t>WHAT IS NOSQL?</a:t>
            </a:r>
            <a:endParaRPr lang="en-US" dirty="0"/>
          </a:p>
        </p:txBody>
      </p:sp>
      <p:sp>
        <p:nvSpPr>
          <p:cNvPr id="2" name="Content Placeholder 1"/>
          <p:cNvSpPr>
            <a:spLocks noGrp="1"/>
          </p:cNvSpPr>
          <p:nvPr>
            <p:ph sz="quarter" idx="1"/>
          </p:nvPr>
        </p:nvSpPr>
        <p:spPr>
          <a:xfrm>
            <a:off x="152400" y="838200"/>
            <a:ext cx="8762999" cy="6019800"/>
          </a:xfrm>
        </p:spPr>
        <p:txBody>
          <a:bodyPr>
            <a:normAutofit/>
          </a:bodyPr>
          <a:lstStyle/>
          <a:p>
            <a:r>
              <a:rPr lang="en-US" i="1" dirty="0">
                <a:solidFill>
                  <a:srgbClr val="FF0000"/>
                </a:solidFill>
              </a:rPr>
              <a:t>It works on many processors</a:t>
            </a:r>
            <a:r>
              <a:rPr lang="en-US" dirty="0"/>
              <a:t>—NoSQL systems allow you to store your database </a:t>
            </a:r>
            <a:r>
              <a:rPr lang="en-US" dirty="0" smtClean="0"/>
              <a:t>on multiple </a:t>
            </a:r>
            <a:r>
              <a:rPr lang="en-US" dirty="0"/>
              <a:t>processors and maintain high-speed performance</a:t>
            </a:r>
            <a:r>
              <a:rPr lang="en-US" dirty="0" smtClean="0"/>
              <a:t>.</a:t>
            </a:r>
          </a:p>
          <a:p>
            <a:endParaRPr lang="en-US" dirty="0"/>
          </a:p>
          <a:p>
            <a:r>
              <a:rPr lang="en-US" i="1" dirty="0" smtClean="0">
                <a:solidFill>
                  <a:srgbClr val="FF0000"/>
                </a:solidFill>
              </a:rPr>
              <a:t>It </a:t>
            </a:r>
            <a:r>
              <a:rPr lang="en-US" i="1" dirty="0">
                <a:solidFill>
                  <a:srgbClr val="FF0000"/>
                </a:solidFill>
              </a:rPr>
              <a:t>uses shared-nothing commodity computers</a:t>
            </a:r>
            <a:r>
              <a:rPr lang="en-US" dirty="0"/>
              <a:t>—Most (but not all) NoSQL </a:t>
            </a:r>
            <a:r>
              <a:rPr lang="en-US" dirty="0" smtClean="0"/>
              <a:t>systems leverage </a:t>
            </a:r>
            <a:r>
              <a:rPr lang="en-US" dirty="0"/>
              <a:t>low-cost commodity processors that have separate RAM and disk</a:t>
            </a:r>
            <a:r>
              <a:rPr lang="en-US" dirty="0" smtClean="0"/>
              <a:t>.</a:t>
            </a:r>
          </a:p>
          <a:p>
            <a:endParaRPr lang="en-US" dirty="0"/>
          </a:p>
          <a:p>
            <a:r>
              <a:rPr lang="en-US" i="1" dirty="0" smtClean="0">
                <a:solidFill>
                  <a:srgbClr val="FF0000"/>
                </a:solidFill>
              </a:rPr>
              <a:t>It </a:t>
            </a:r>
            <a:r>
              <a:rPr lang="en-US" i="1" dirty="0">
                <a:solidFill>
                  <a:srgbClr val="FF0000"/>
                </a:solidFill>
              </a:rPr>
              <a:t>supports linear scalability</a:t>
            </a:r>
            <a:r>
              <a:rPr lang="en-US" dirty="0"/>
              <a:t>—When you add more processors, you get a </a:t>
            </a:r>
            <a:r>
              <a:rPr lang="en-US" dirty="0" smtClean="0"/>
              <a:t>consistent increase </a:t>
            </a:r>
            <a:r>
              <a:rPr lang="en-US" dirty="0"/>
              <a:t>in performance</a:t>
            </a:r>
            <a:r>
              <a:rPr lang="en-US" dirty="0" smtClean="0"/>
              <a:t>.</a:t>
            </a:r>
          </a:p>
          <a:p>
            <a:endParaRPr lang="en-US" dirty="0"/>
          </a:p>
          <a:p>
            <a:r>
              <a:rPr lang="en-US" i="1" dirty="0" smtClean="0">
                <a:solidFill>
                  <a:srgbClr val="FF0000"/>
                </a:solidFill>
              </a:rPr>
              <a:t>It’s </a:t>
            </a:r>
            <a:r>
              <a:rPr lang="en-US" i="1" dirty="0">
                <a:solidFill>
                  <a:srgbClr val="FF0000"/>
                </a:solidFill>
              </a:rPr>
              <a:t>innovative</a:t>
            </a:r>
            <a:r>
              <a:rPr lang="en-US" dirty="0"/>
              <a:t>—NoSQL offers options to a single way of storing, retrieving, </a:t>
            </a:r>
            <a:r>
              <a:rPr lang="en-US" dirty="0" smtClean="0"/>
              <a:t>and manipulating </a:t>
            </a:r>
            <a:r>
              <a:rPr lang="en-US" dirty="0"/>
              <a:t>data.</a:t>
            </a:r>
            <a:endParaRPr lang="en-US" dirty="0"/>
          </a:p>
        </p:txBody>
      </p:sp>
    </p:spTree>
    <p:extLst>
      <p:ext uri="{BB962C8B-B14F-4D97-AF65-F5344CB8AC3E}">
        <p14:creationId xmlns:p14="http://schemas.microsoft.com/office/powerpoint/2010/main" val="3383838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334962"/>
          </a:xfrm>
        </p:spPr>
        <p:txBody>
          <a:bodyPr>
            <a:normAutofit fontScale="90000"/>
          </a:bodyPr>
          <a:lstStyle/>
          <a:p>
            <a:pPr algn="ctr"/>
            <a:r>
              <a:rPr lang="en-US" b="1" i="1" dirty="0"/>
              <a:t>Graph stores</a:t>
            </a:r>
            <a:endParaRPr lang="en-US" dirty="0"/>
          </a:p>
        </p:txBody>
      </p:sp>
      <p:sp>
        <p:nvSpPr>
          <p:cNvPr id="3" name="Content Placeholder 2"/>
          <p:cNvSpPr>
            <a:spLocks noGrp="1"/>
          </p:cNvSpPr>
          <p:nvPr>
            <p:ph sz="quarter" idx="1"/>
          </p:nvPr>
        </p:nvSpPr>
        <p:spPr>
          <a:xfrm>
            <a:off x="152400" y="533400"/>
            <a:ext cx="8610600" cy="6324600"/>
          </a:xfrm>
        </p:spPr>
        <p:txBody>
          <a:bodyPr>
            <a:normAutofit lnSpcReduction="10000"/>
          </a:bodyPr>
          <a:lstStyle/>
          <a:p>
            <a:pPr algn="just"/>
            <a:r>
              <a:rPr lang="en-US" dirty="0"/>
              <a:t>Graph stores are used for things beyond social networking—they’re </a:t>
            </a:r>
            <a:r>
              <a:rPr lang="en-US" dirty="0" smtClean="0"/>
              <a:t>appropriate for </a:t>
            </a:r>
            <a:r>
              <a:rPr lang="en-US" dirty="0"/>
              <a:t>identifying distinct patterns of connections between nodes. </a:t>
            </a:r>
            <a:endParaRPr lang="en-US" dirty="0" smtClean="0"/>
          </a:p>
          <a:p>
            <a:pPr algn="just"/>
            <a:r>
              <a:rPr lang="en-US" dirty="0" smtClean="0"/>
              <a:t>For </a:t>
            </a:r>
            <a:r>
              <a:rPr lang="en-US" dirty="0"/>
              <a:t>example, </a:t>
            </a:r>
            <a:endParaRPr lang="en-US" dirty="0" smtClean="0"/>
          </a:p>
          <a:p>
            <a:pPr algn="just"/>
            <a:r>
              <a:rPr lang="en-US" dirty="0" smtClean="0"/>
              <a:t>Creating a </a:t>
            </a:r>
            <a:r>
              <a:rPr lang="en-US" dirty="0"/>
              <a:t>graph of all incoming and outgoing phone calls between people in a prison </a:t>
            </a:r>
            <a:r>
              <a:rPr lang="en-US" dirty="0" smtClean="0"/>
              <a:t>might show </a:t>
            </a:r>
            <a:r>
              <a:rPr lang="en-US" dirty="0"/>
              <a:t>a concentration of calls (patterns) associated with organized crime. </a:t>
            </a:r>
            <a:endParaRPr lang="en-US" dirty="0" smtClean="0"/>
          </a:p>
          <a:p>
            <a:pPr algn="just"/>
            <a:r>
              <a:rPr lang="en-US" dirty="0" smtClean="0"/>
              <a:t>Analyzing the </a:t>
            </a:r>
            <a:r>
              <a:rPr lang="en-US" dirty="0"/>
              <a:t>movement of funds between bank accounts might show patterns of money </a:t>
            </a:r>
            <a:r>
              <a:rPr lang="en-US" dirty="0" smtClean="0"/>
              <a:t>laundering or </a:t>
            </a:r>
            <a:r>
              <a:rPr lang="en-US" dirty="0"/>
              <a:t>credit card fraud. Companies that are under criminal investigation </a:t>
            </a:r>
            <a:r>
              <a:rPr lang="en-US" dirty="0" smtClean="0"/>
              <a:t>might have </a:t>
            </a:r>
            <a:r>
              <a:rPr lang="en-US" dirty="0"/>
              <a:t>all of their email messages analyzed using graph software to see who sent </a:t>
            </a:r>
            <a:r>
              <a:rPr lang="en-US" dirty="0" smtClean="0"/>
              <a:t>who what </a:t>
            </a:r>
            <a:r>
              <a:rPr lang="en-US" dirty="0"/>
              <a:t>information and when. </a:t>
            </a:r>
            <a:endParaRPr lang="en-US" dirty="0" smtClean="0"/>
          </a:p>
          <a:p>
            <a:pPr algn="just"/>
            <a:r>
              <a:rPr lang="en-US" dirty="0" smtClean="0"/>
              <a:t>Law </a:t>
            </a:r>
            <a:r>
              <a:rPr lang="en-US" dirty="0"/>
              <a:t>firms, law enforcement agencies, intelligence agencies</a:t>
            </a:r>
            <a:r>
              <a:rPr lang="en-US" dirty="0" smtClean="0"/>
              <a:t>,  and </a:t>
            </a:r>
            <a:r>
              <a:rPr lang="en-US" dirty="0"/>
              <a:t>banks are the most frequent users of graph store systems to detect </a:t>
            </a:r>
            <a:r>
              <a:rPr lang="en-US" dirty="0" smtClean="0"/>
              <a:t>legitimate activities </a:t>
            </a:r>
            <a:r>
              <a:rPr lang="en-US" dirty="0"/>
              <a:t>as well as for fraud detection.</a:t>
            </a:r>
            <a:endParaRPr lang="en-US" dirty="0"/>
          </a:p>
        </p:txBody>
      </p:sp>
    </p:spTree>
    <p:extLst>
      <p:ext uri="{BB962C8B-B14F-4D97-AF65-F5344CB8AC3E}">
        <p14:creationId xmlns:p14="http://schemas.microsoft.com/office/powerpoint/2010/main" val="1698718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Graph Databases</a:t>
            </a:r>
          </a:p>
        </p:txBody>
      </p:sp>
      <p:sp>
        <p:nvSpPr>
          <p:cNvPr id="2" name="Content Placeholder 1"/>
          <p:cNvSpPr>
            <a:spLocks noGrp="1"/>
          </p:cNvSpPr>
          <p:nvPr>
            <p:ph sz="quarter" idx="1"/>
          </p:nvPr>
        </p:nvSpPr>
        <p:spPr/>
        <p:txBody>
          <a:bodyPr>
            <a:normAutofit/>
          </a:bodyPr>
          <a:lstStyle/>
          <a:p>
            <a:pPr algn="just"/>
            <a:r>
              <a:rPr lang="en-US" dirty="0"/>
              <a:t>Graph databases focus on the relationships between the data, which is why graph data is often referred to as “linked data.” </a:t>
            </a:r>
            <a:endParaRPr lang="en-US" dirty="0" smtClean="0"/>
          </a:p>
          <a:p>
            <a:pPr algn="just"/>
            <a:r>
              <a:rPr lang="en-US" dirty="0" smtClean="0"/>
              <a:t>Data </a:t>
            </a:r>
            <a:r>
              <a:rPr lang="en-US" dirty="0"/>
              <a:t>points are called nodes, and the relationship between one data point and another is called an edge. </a:t>
            </a:r>
            <a:endParaRPr lang="en-US" dirty="0" smtClean="0"/>
          </a:p>
          <a:p>
            <a:pPr algn="just"/>
            <a:r>
              <a:rPr lang="en-US" dirty="0" smtClean="0"/>
              <a:t>These </a:t>
            </a:r>
            <a:r>
              <a:rPr lang="en-US" dirty="0"/>
              <a:t>relationships make graph databases ideal for social media sites such as LinkedIn, Facebook, and Twitter where questions are asked about “degrees of separation” between people.</a:t>
            </a:r>
          </a:p>
        </p:txBody>
      </p:sp>
    </p:spTree>
    <p:extLst>
      <p:ext uri="{BB962C8B-B14F-4D97-AF65-F5344CB8AC3E}">
        <p14:creationId xmlns:p14="http://schemas.microsoft.com/office/powerpoint/2010/main" val="185141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411162"/>
          </a:xfrm>
        </p:spPr>
        <p:txBody>
          <a:bodyPr>
            <a:normAutofit fontScale="90000"/>
          </a:bodyPr>
          <a:lstStyle/>
          <a:p>
            <a:pPr algn="ctr"/>
            <a:r>
              <a:rPr lang="en-US" b="1" i="1" dirty="0"/>
              <a:t>Column family </a:t>
            </a:r>
            <a:r>
              <a:rPr lang="en-US" b="1" i="1" dirty="0" smtClean="0"/>
              <a:t>stores</a:t>
            </a:r>
            <a:endParaRPr lang="en-US" dirty="0"/>
          </a:p>
        </p:txBody>
      </p:sp>
      <p:sp>
        <p:nvSpPr>
          <p:cNvPr id="3" name="Content Placeholder 2"/>
          <p:cNvSpPr>
            <a:spLocks noGrp="1"/>
          </p:cNvSpPr>
          <p:nvPr>
            <p:ph sz="quarter" idx="1"/>
          </p:nvPr>
        </p:nvSpPr>
        <p:spPr>
          <a:xfrm>
            <a:off x="304800" y="457200"/>
            <a:ext cx="8534400" cy="6016752"/>
          </a:xfrm>
        </p:spPr>
        <p:txBody>
          <a:bodyPr/>
          <a:lstStyle/>
          <a:p>
            <a:pPr algn="just"/>
            <a:r>
              <a:rPr lang="en-US" dirty="0"/>
              <a:t>Column family systems are important NoSQL data architecture patterns </a:t>
            </a:r>
            <a:r>
              <a:rPr lang="en-US" dirty="0" smtClean="0"/>
              <a:t>because they </a:t>
            </a:r>
            <a:r>
              <a:rPr lang="en-US" dirty="0"/>
              <a:t>can scale to manage large volumes of data. They’re also known to be closely </a:t>
            </a:r>
            <a:r>
              <a:rPr lang="en-US" dirty="0" smtClean="0"/>
              <a:t>tied with </a:t>
            </a:r>
            <a:r>
              <a:rPr lang="en-US" dirty="0"/>
              <a:t>many MapReduce systems</a:t>
            </a:r>
            <a:r>
              <a:rPr lang="en-US" dirty="0" smtClean="0"/>
              <a:t>.</a:t>
            </a:r>
          </a:p>
          <a:p>
            <a:pPr algn="just"/>
            <a:r>
              <a:rPr lang="en-US" dirty="0"/>
              <a:t>Column family stores use row and column identifiers as general purposes keys </a:t>
            </a:r>
            <a:r>
              <a:rPr lang="en-US" dirty="0" smtClean="0"/>
              <a:t>for data </a:t>
            </a:r>
            <a:r>
              <a:rPr lang="en-US" dirty="0"/>
              <a:t>lookup. They’re sometimes referred to as </a:t>
            </a:r>
            <a:r>
              <a:rPr lang="en-US" i="1" dirty="0"/>
              <a:t>data stores </a:t>
            </a:r>
            <a:r>
              <a:rPr lang="en-US" dirty="0"/>
              <a:t>rather than </a:t>
            </a:r>
            <a:r>
              <a:rPr lang="en-US" i="1" dirty="0" smtClean="0"/>
              <a:t>databases</a:t>
            </a:r>
            <a:r>
              <a:rPr lang="en-US" dirty="0" smtClean="0"/>
              <a:t>.</a:t>
            </a:r>
          </a:p>
          <a:p>
            <a:r>
              <a:rPr lang="en-US" dirty="0"/>
              <a:t>Google Bigtable </a:t>
            </a:r>
            <a:r>
              <a:rPr lang="en-US" dirty="0" smtClean="0"/>
              <a:t>,</a:t>
            </a:r>
            <a:r>
              <a:rPr lang="en-US" dirty="0" err="1" smtClean="0"/>
              <a:t>HBase</a:t>
            </a:r>
            <a:r>
              <a:rPr lang="en-US" dirty="0"/>
              <a:t>, </a:t>
            </a:r>
            <a:r>
              <a:rPr lang="en-US" dirty="0" err="1"/>
              <a:t>Hypertable</a:t>
            </a:r>
            <a:r>
              <a:rPr lang="en-US" dirty="0"/>
              <a:t>, and Cassandra are good examples of </a:t>
            </a:r>
            <a:r>
              <a:rPr lang="en-US" dirty="0" smtClean="0"/>
              <a:t>this systems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95801"/>
            <a:ext cx="8229600" cy="212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i="1" dirty="0"/>
              <a:t>Column family stores</a:t>
            </a:r>
            <a:endParaRPr lang="en-US" dirty="0"/>
          </a:p>
        </p:txBody>
      </p:sp>
      <p:sp>
        <p:nvSpPr>
          <p:cNvPr id="3" name="Content Placeholder 2"/>
          <p:cNvSpPr>
            <a:spLocks noGrp="1"/>
          </p:cNvSpPr>
          <p:nvPr>
            <p:ph sz="quarter" idx="1"/>
          </p:nvPr>
        </p:nvSpPr>
        <p:spPr>
          <a:xfrm>
            <a:off x="152400" y="990600"/>
            <a:ext cx="8534400" cy="5483352"/>
          </a:xfrm>
        </p:spPr>
        <p:txBody>
          <a:bodyPr>
            <a:normAutofit/>
          </a:bodyPr>
          <a:lstStyle/>
          <a:p>
            <a:pPr algn="just"/>
            <a:r>
              <a:rPr lang="en-US" dirty="0"/>
              <a:t>The column family approach of using a row ID and column name as a lookup key is </a:t>
            </a:r>
            <a:r>
              <a:rPr lang="en-US" dirty="0" smtClean="0"/>
              <a:t>a flexible </a:t>
            </a:r>
            <a:r>
              <a:rPr lang="en-US" dirty="0"/>
              <a:t>way to store data, gives you benefits of higher scalability and availability, </a:t>
            </a:r>
            <a:r>
              <a:rPr lang="en-US" dirty="0" smtClean="0"/>
              <a:t>and saves </a:t>
            </a:r>
            <a:r>
              <a:rPr lang="en-US" dirty="0"/>
              <a:t>you time and hassles when adding new data to your system</a:t>
            </a:r>
            <a:r>
              <a:rPr lang="en-US" dirty="0" smtClean="0"/>
              <a:t>.</a:t>
            </a:r>
          </a:p>
          <a:p>
            <a:pPr algn="just"/>
            <a:r>
              <a:rPr lang="en-US" dirty="0"/>
              <a:t>A </a:t>
            </a:r>
            <a:r>
              <a:rPr lang="en-US" dirty="0" smtClean="0"/>
              <a:t>column store database </a:t>
            </a:r>
            <a:r>
              <a:rPr lang="en-US" dirty="0"/>
              <a:t>stores all information within a column of a table at the same location </a:t>
            </a:r>
            <a:r>
              <a:rPr lang="en-US" dirty="0" smtClean="0"/>
              <a:t>on disk </a:t>
            </a:r>
            <a:r>
              <a:rPr lang="en-US" dirty="0"/>
              <a:t>in the same way a row-store keeps row data together.</a:t>
            </a:r>
            <a:endParaRPr lang="en-US" dirty="0" smtClean="0"/>
          </a:p>
          <a:p>
            <a:pPr algn="just"/>
            <a:r>
              <a:rPr lang="en-US" dirty="0"/>
              <a:t>column family systems don’t rely on joins, they tend to scale well on </a:t>
            </a:r>
            <a:r>
              <a:rPr lang="en-US" dirty="0" smtClean="0"/>
              <a:t>distributed systems.</a:t>
            </a:r>
          </a:p>
          <a:p>
            <a:pPr algn="just"/>
            <a:r>
              <a:rPr lang="en-US" dirty="0" smtClean="0"/>
              <a:t>it has higher scalability, higher availability and provide easy way to add new data</a:t>
            </a:r>
            <a:endParaRPr lang="en-US" dirty="0"/>
          </a:p>
        </p:txBody>
      </p:sp>
    </p:spTree>
    <p:extLst>
      <p:ext uri="{BB962C8B-B14F-4D97-AF65-F5344CB8AC3E}">
        <p14:creationId xmlns:p14="http://schemas.microsoft.com/office/powerpoint/2010/main" val="2772585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Column Family Stores </a:t>
            </a:r>
          </a:p>
        </p:txBody>
      </p:sp>
      <p:sp>
        <p:nvSpPr>
          <p:cNvPr id="2" name="Content Placeholder 1"/>
          <p:cNvSpPr>
            <a:spLocks noGrp="1"/>
          </p:cNvSpPr>
          <p:nvPr>
            <p:ph sz="quarter" idx="1"/>
          </p:nvPr>
        </p:nvSpPr>
        <p:spPr/>
        <p:txBody>
          <a:bodyPr/>
          <a:lstStyle/>
          <a:p>
            <a:r>
              <a:rPr lang="en-US" dirty="0"/>
              <a:t>Store and process very large amounts of data distributed over many machines. </a:t>
            </a:r>
            <a:endParaRPr lang="en-US" dirty="0" smtClean="0"/>
          </a:p>
          <a:p>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75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350838"/>
          </a:xfrm>
        </p:spPr>
        <p:txBody>
          <a:bodyPr>
            <a:normAutofit fontScale="90000"/>
          </a:bodyPr>
          <a:lstStyle/>
          <a:p>
            <a:pPr algn="ctr"/>
            <a:r>
              <a:rPr lang="en-US" b="1" i="1" dirty="0"/>
              <a:t>Document stores</a:t>
            </a:r>
            <a:endParaRPr lang="en-US" dirty="0"/>
          </a:p>
        </p:txBody>
      </p:sp>
      <p:sp>
        <p:nvSpPr>
          <p:cNvPr id="3" name="Content Placeholder 2"/>
          <p:cNvSpPr>
            <a:spLocks noGrp="1"/>
          </p:cNvSpPr>
          <p:nvPr>
            <p:ph sz="quarter" idx="1"/>
          </p:nvPr>
        </p:nvSpPr>
        <p:spPr>
          <a:xfrm>
            <a:off x="457200" y="685800"/>
            <a:ext cx="8229600" cy="6019800"/>
          </a:xfrm>
        </p:spPr>
        <p:txBody>
          <a:bodyPr/>
          <a:lstStyle/>
          <a:p>
            <a:pPr algn="just"/>
            <a:r>
              <a:rPr lang="en-US" dirty="0" smtClean="0"/>
              <a:t>In document store each record it considered as a separate document </a:t>
            </a:r>
          </a:p>
          <a:p>
            <a:pPr algn="just"/>
            <a:endParaRPr lang="en-US" dirty="0" smtClean="0"/>
          </a:p>
          <a:p>
            <a:pPr algn="just"/>
            <a:r>
              <a:rPr lang="en-US" dirty="0" smtClean="0"/>
              <a:t>A </a:t>
            </a:r>
            <a:r>
              <a:rPr lang="en-US" dirty="0"/>
              <a:t>document store is everything inside a document is </a:t>
            </a:r>
            <a:r>
              <a:rPr lang="en-US" dirty="0" smtClean="0"/>
              <a:t>automatically indexed </a:t>
            </a:r>
            <a:r>
              <a:rPr lang="en-US" dirty="0"/>
              <a:t>when a new document is added. Though the indexes are </a:t>
            </a:r>
            <a:r>
              <a:rPr lang="en-US" dirty="0" smtClean="0"/>
              <a:t>large, everything </a:t>
            </a:r>
            <a:r>
              <a:rPr lang="en-US" dirty="0"/>
              <a:t>is searchable</a:t>
            </a:r>
            <a:r>
              <a:rPr lang="en-US" dirty="0" smtClean="0"/>
              <a:t>.</a:t>
            </a:r>
          </a:p>
          <a:p>
            <a:pPr algn="just"/>
            <a:endParaRPr lang="en-US" dirty="0" smtClean="0"/>
          </a:p>
          <a:p>
            <a:pPr algn="just"/>
            <a:r>
              <a:rPr lang="en-US" dirty="0"/>
              <a:t>Most document stores group documents together in </a:t>
            </a:r>
            <a:r>
              <a:rPr lang="en-US" i="1" dirty="0"/>
              <a:t>collections</a:t>
            </a:r>
            <a:r>
              <a:rPr lang="en-US" dirty="0" smtClean="0"/>
              <a:t>.</a:t>
            </a:r>
          </a:p>
          <a:p>
            <a:pPr algn="just"/>
            <a:endParaRPr lang="en-US" dirty="0" smtClean="0"/>
          </a:p>
          <a:p>
            <a:r>
              <a:rPr lang="en-US" dirty="0"/>
              <a:t>Each document store has an API or query language that specifies the path or </a:t>
            </a:r>
            <a:r>
              <a:rPr lang="en-US" dirty="0" smtClean="0"/>
              <a:t>path expression </a:t>
            </a:r>
            <a:r>
              <a:rPr lang="en-US" dirty="0"/>
              <a:t>to any node or group of nodes.</a:t>
            </a:r>
            <a:endParaRPr lang="en-US" dirty="0"/>
          </a:p>
        </p:txBody>
      </p:sp>
    </p:spTree>
    <p:extLst>
      <p:ext uri="{BB962C8B-B14F-4D97-AF65-F5344CB8AC3E}">
        <p14:creationId xmlns:p14="http://schemas.microsoft.com/office/powerpoint/2010/main" val="199058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Document Store </a:t>
            </a:r>
            <a:r>
              <a:rPr lang="en-US" b="1" dirty="0" smtClean="0"/>
              <a:t>No SQL </a:t>
            </a:r>
            <a:r>
              <a:rPr lang="en-US" b="1" dirty="0"/>
              <a:t>Database</a:t>
            </a:r>
            <a:endParaRPr lang="en-US" dirty="0"/>
          </a:p>
        </p:txBody>
      </p:sp>
      <p:sp>
        <p:nvSpPr>
          <p:cNvPr id="2" name="Content Placeholder 1"/>
          <p:cNvSpPr>
            <a:spLocks noGrp="1"/>
          </p:cNvSpPr>
          <p:nvPr>
            <p:ph sz="quarter" idx="1"/>
          </p:nvPr>
        </p:nvSpPr>
        <p:spPr/>
        <p:txBody>
          <a:bodyPr/>
          <a:lstStyle/>
          <a:p>
            <a:pPr algn="just"/>
            <a:r>
              <a:rPr lang="en-US" dirty="0"/>
              <a:t>The data which is a collection of key value pairs is compressed as a document store quite similar to a key-value store, but the only difference is that the values stored (referred to as “documents”) provide some structure and encoding of the managed data. XML, JSON (Java Script Object Notation), BSON (which is a binary encoding of JSON objects) are some common standard encodings.</a:t>
            </a:r>
          </a:p>
        </p:txBody>
      </p:sp>
    </p:spTree>
    <p:extLst>
      <p:ext uri="{BB962C8B-B14F-4D97-AF65-F5344CB8AC3E}">
        <p14:creationId xmlns:p14="http://schemas.microsoft.com/office/powerpoint/2010/main" val="2016459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600200"/>
            <a:ext cx="76295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956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98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709"/>
            <a:ext cx="8785679" cy="651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7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563562"/>
          </a:xfrm>
        </p:spPr>
        <p:txBody>
          <a:bodyPr/>
          <a:lstStyle/>
          <a:p>
            <a:pPr algn="ctr"/>
            <a:r>
              <a:rPr lang="en-US" dirty="0"/>
              <a:t>what NoSQL is not</a:t>
            </a:r>
            <a:endParaRPr lang="en-US" dirty="0"/>
          </a:p>
        </p:txBody>
      </p:sp>
      <p:sp>
        <p:nvSpPr>
          <p:cNvPr id="2" name="Content Placeholder 1"/>
          <p:cNvSpPr>
            <a:spLocks noGrp="1"/>
          </p:cNvSpPr>
          <p:nvPr>
            <p:ph sz="quarter" idx="1"/>
          </p:nvPr>
        </p:nvSpPr>
        <p:spPr>
          <a:xfrm>
            <a:off x="152400" y="838200"/>
            <a:ext cx="8762999" cy="6019800"/>
          </a:xfrm>
        </p:spPr>
        <p:txBody>
          <a:bodyPr>
            <a:normAutofit fontScale="92500"/>
          </a:bodyPr>
          <a:lstStyle/>
          <a:p>
            <a:pPr algn="just"/>
            <a:r>
              <a:rPr lang="en-US" i="1" dirty="0">
                <a:solidFill>
                  <a:srgbClr val="FF0000"/>
                </a:solidFill>
              </a:rPr>
              <a:t>It’s not about the SQL language</a:t>
            </a:r>
            <a:r>
              <a:rPr lang="en-US" dirty="0">
                <a:solidFill>
                  <a:srgbClr val="FF0000"/>
                </a:solidFill>
              </a:rPr>
              <a:t>—</a:t>
            </a:r>
            <a:r>
              <a:rPr lang="en-US" dirty="0"/>
              <a:t>The</a:t>
            </a:r>
            <a:r>
              <a:rPr lang="en-US" dirty="0">
                <a:solidFill>
                  <a:srgbClr val="FF0000"/>
                </a:solidFill>
              </a:rPr>
              <a:t> </a:t>
            </a:r>
            <a:r>
              <a:rPr lang="en-US" dirty="0"/>
              <a:t>definition of NoSQL isn’t an </a:t>
            </a:r>
            <a:r>
              <a:rPr lang="en-US" dirty="0" smtClean="0"/>
              <a:t>application that </a:t>
            </a:r>
            <a:r>
              <a:rPr lang="en-US" dirty="0"/>
              <a:t>uses a language other than SQL. SQL as well as other query languages </a:t>
            </a:r>
            <a:r>
              <a:rPr lang="en-US" dirty="0" smtClean="0"/>
              <a:t>are used </a:t>
            </a:r>
            <a:r>
              <a:rPr lang="en-US" dirty="0"/>
              <a:t>with NoSQL databases.</a:t>
            </a:r>
          </a:p>
          <a:p>
            <a:pPr algn="just"/>
            <a:r>
              <a:rPr lang="en-US" i="1" dirty="0" smtClean="0">
                <a:solidFill>
                  <a:srgbClr val="FF0000"/>
                </a:solidFill>
              </a:rPr>
              <a:t>It’s </a:t>
            </a:r>
            <a:r>
              <a:rPr lang="en-US" i="1" dirty="0">
                <a:solidFill>
                  <a:srgbClr val="FF0000"/>
                </a:solidFill>
              </a:rPr>
              <a:t>not only open source</a:t>
            </a:r>
            <a:r>
              <a:rPr lang="en-US" dirty="0"/>
              <a:t>—Although many NoSQL systems have an open </a:t>
            </a:r>
            <a:r>
              <a:rPr lang="en-US" dirty="0" smtClean="0"/>
              <a:t>source model</a:t>
            </a:r>
            <a:r>
              <a:rPr lang="en-US" dirty="0"/>
              <a:t>, commercial products use NOSQL concepts as well as open source </a:t>
            </a:r>
            <a:r>
              <a:rPr lang="en-US" dirty="0" smtClean="0"/>
              <a:t>initiatives. You </a:t>
            </a:r>
            <a:r>
              <a:rPr lang="en-US" dirty="0"/>
              <a:t>can still have an innovative approach to problem solving with a </a:t>
            </a:r>
            <a:r>
              <a:rPr lang="en-US" dirty="0" smtClean="0"/>
              <a:t>commercial product</a:t>
            </a:r>
            <a:r>
              <a:rPr lang="en-US" dirty="0"/>
              <a:t>.</a:t>
            </a:r>
          </a:p>
          <a:p>
            <a:pPr algn="just"/>
            <a:r>
              <a:rPr lang="en-US" i="1" dirty="0" smtClean="0">
                <a:solidFill>
                  <a:srgbClr val="FF0000"/>
                </a:solidFill>
              </a:rPr>
              <a:t>It’s </a:t>
            </a:r>
            <a:r>
              <a:rPr lang="en-US" i="1" dirty="0">
                <a:solidFill>
                  <a:srgbClr val="FF0000"/>
                </a:solidFill>
              </a:rPr>
              <a:t>not only big data</a:t>
            </a:r>
            <a:r>
              <a:rPr lang="en-US" dirty="0"/>
              <a:t>—Many, but not all, NoSQL applications are driven by </a:t>
            </a:r>
            <a:r>
              <a:rPr lang="en-US" dirty="0" smtClean="0"/>
              <a:t>the inability </a:t>
            </a:r>
            <a:r>
              <a:rPr lang="en-US" dirty="0"/>
              <a:t>of a current application to efficiently scale when big data is an </a:t>
            </a:r>
            <a:r>
              <a:rPr lang="en-US" dirty="0" smtClean="0"/>
              <a:t>issue. Though </a:t>
            </a:r>
            <a:r>
              <a:rPr lang="en-US" dirty="0"/>
              <a:t>volume and velocity are important, NoSQL also focuses on </a:t>
            </a:r>
            <a:r>
              <a:rPr lang="en-US" dirty="0" smtClean="0"/>
              <a:t>variability and </a:t>
            </a:r>
            <a:r>
              <a:rPr lang="en-US" dirty="0"/>
              <a:t>agility.</a:t>
            </a:r>
          </a:p>
          <a:p>
            <a:pPr algn="just"/>
            <a:r>
              <a:rPr lang="en-US" dirty="0" smtClean="0"/>
              <a:t> </a:t>
            </a:r>
            <a:r>
              <a:rPr lang="en-US" i="1" dirty="0">
                <a:solidFill>
                  <a:srgbClr val="FF0000"/>
                </a:solidFill>
              </a:rPr>
              <a:t>It’s not about cloud computing</a:t>
            </a:r>
            <a:r>
              <a:rPr lang="en-US" dirty="0"/>
              <a:t>—Many NoSQL systems reside in the cloud to </a:t>
            </a:r>
            <a:r>
              <a:rPr lang="en-US" dirty="0" smtClean="0"/>
              <a:t>take advantage </a:t>
            </a:r>
            <a:r>
              <a:rPr lang="en-US" dirty="0"/>
              <a:t>of its ability to rapidly scale when the situation dictates. NoSQL </a:t>
            </a:r>
            <a:r>
              <a:rPr lang="en-US" dirty="0" smtClean="0"/>
              <a:t>systems can </a:t>
            </a:r>
            <a:r>
              <a:rPr lang="en-US" dirty="0"/>
              <a:t>run in the cloud as well as in your corporate data center.</a:t>
            </a:r>
            <a:endParaRPr lang="en-US" dirty="0"/>
          </a:p>
        </p:txBody>
      </p:sp>
    </p:spTree>
    <p:extLst>
      <p:ext uri="{BB962C8B-B14F-4D97-AF65-F5344CB8AC3E}">
        <p14:creationId xmlns:p14="http://schemas.microsoft.com/office/powerpoint/2010/main" val="558488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99247" y="2248347"/>
            <a:ext cx="7745505" cy="4533453"/>
          </a:xfrm>
        </p:spPr>
        <p:txBody>
          <a:bodyPr>
            <a:normAutofit/>
          </a:bodyPr>
          <a:lstStyle/>
          <a:p>
            <a:pPr algn="just"/>
            <a:r>
              <a:rPr lang="en-US" sz="2800" dirty="0"/>
              <a:t>MongoDB is a cross-platform, document oriented database that provides, high performance, high availability, and easy scalability. MongoDB works on concept of collection and document</a:t>
            </a:r>
            <a:r>
              <a:rPr lang="en-US" sz="2800" dirty="0" smtClean="0"/>
              <a:t>.</a:t>
            </a:r>
          </a:p>
          <a:p>
            <a:pPr algn="just"/>
            <a:r>
              <a:rPr lang="en-US" sz="2800" dirty="0"/>
              <a:t>Database is a physical container for collections. Each database gets its own set of files on the file system. A single MongoDB server typically has multiple databases.</a:t>
            </a:r>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97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915399" cy="3877815"/>
          </a:xfrm>
        </p:spPr>
        <p:txBody>
          <a:bodyPr>
            <a:normAutofit/>
          </a:bodyPr>
          <a:lstStyle/>
          <a:p>
            <a:pPr algn="just"/>
            <a:r>
              <a:rPr lang="en-US" sz="2800" dirty="0"/>
              <a:t>Collection is a group of MongoDB documents. </a:t>
            </a:r>
            <a:endParaRPr lang="en-US" sz="2800" dirty="0" smtClean="0"/>
          </a:p>
          <a:p>
            <a:pPr algn="just"/>
            <a:r>
              <a:rPr lang="en-US" sz="2800" dirty="0" smtClean="0"/>
              <a:t>It </a:t>
            </a:r>
            <a:r>
              <a:rPr lang="en-US" sz="2800" dirty="0"/>
              <a:t>is the equivalent of an RDBMS table. </a:t>
            </a:r>
            <a:endParaRPr lang="en-US" sz="2800" dirty="0" smtClean="0"/>
          </a:p>
          <a:p>
            <a:pPr algn="just"/>
            <a:r>
              <a:rPr lang="en-US" sz="2800" dirty="0" smtClean="0"/>
              <a:t>Collections </a:t>
            </a:r>
            <a:r>
              <a:rPr lang="en-US" sz="2800" dirty="0"/>
              <a:t>do not enforce a schema. </a:t>
            </a:r>
            <a:endParaRPr lang="en-US" sz="2800" dirty="0" smtClean="0"/>
          </a:p>
          <a:p>
            <a:pPr algn="just"/>
            <a:r>
              <a:rPr lang="en-US" sz="2800" dirty="0" smtClean="0"/>
              <a:t>Documents </a:t>
            </a:r>
            <a:r>
              <a:rPr lang="en-US" sz="2800" dirty="0"/>
              <a:t>within a collection can have different fields. Typically, all documents in a collection are of similar or related purpose.</a:t>
            </a:r>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094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a:bodyPr>
          <a:lstStyle/>
          <a:p>
            <a:pPr algn="just"/>
            <a:r>
              <a:rPr lang="en-US" sz="2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09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
            <p:extLst>
              <p:ext uri="{D42A27DB-BD31-4B8C-83A1-F6EECF244321}">
                <p14:modId xmlns:p14="http://schemas.microsoft.com/office/powerpoint/2010/main" val="1195706275"/>
              </p:ext>
            </p:extLst>
          </p:nvPr>
        </p:nvGraphicFramePr>
        <p:xfrm>
          <a:off x="838200" y="2286002"/>
          <a:ext cx="7924800" cy="3533363"/>
        </p:xfrm>
        <a:graphic>
          <a:graphicData uri="http://schemas.openxmlformats.org/drawingml/2006/table">
            <a:tbl>
              <a:tblPr/>
              <a:tblGrid>
                <a:gridCol w="3949280"/>
                <a:gridCol w="3975520"/>
              </a:tblGrid>
              <a:tr h="531904">
                <a:tc>
                  <a:txBody>
                    <a:bodyPr/>
                    <a:lstStyle/>
                    <a:p>
                      <a:pPr algn="ctr" fontAlgn="t"/>
                      <a:r>
                        <a:rPr lang="en-US" b="1" dirty="0">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effectLst/>
                        </a:rPr>
                        <a:t>MongoDB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1904">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1904">
                <a:tc>
                  <a:txBody>
                    <a:bodyPr/>
                    <a:lstStyle/>
                    <a:p>
                      <a:pPr fontAlgn="t"/>
                      <a:r>
                        <a:rPr lang="en-US">
                          <a:effectLst/>
                        </a:rPr>
                        <a:t>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1904">
                <a:tc>
                  <a:txBody>
                    <a:bodyPr/>
                    <a:lstStyle/>
                    <a:p>
                      <a:pPr fontAlgn="t"/>
                      <a:r>
                        <a:rPr lang="en-US">
                          <a:effectLst/>
                        </a:rPr>
                        <a:t>Tuple/Row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1904">
                <a:tc>
                  <a:txBody>
                    <a:bodyPr/>
                    <a:lstStyle/>
                    <a:p>
                      <a:pPr fontAlgn="t"/>
                      <a:r>
                        <a:rPr lang="en-US" dirty="0">
                          <a:effectLst/>
                        </a:rPr>
                        <a:t>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Field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3843">
                <a:tc>
                  <a:txBody>
                    <a:bodyPr/>
                    <a:lstStyle/>
                    <a:p>
                      <a:pPr fontAlgn="t"/>
                      <a:r>
                        <a:rPr lang="en-US" dirty="0">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Primary Key (Default key _id provided by mongodb itself)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83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0" y="1676399"/>
            <a:ext cx="9144000" cy="4419601"/>
          </a:xfrm>
        </p:spPr>
        <p:txBody>
          <a:bodyPr>
            <a:noAutofit/>
          </a:bodyPr>
          <a:lstStyle/>
          <a:p>
            <a:endParaRPr lang="en-US" sz="2000" dirty="0" smtClean="0"/>
          </a:p>
          <a:p>
            <a:r>
              <a:rPr lang="en-US" sz="2000" dirty="0" smtClean="0"/>
              <a:t>MongoDB </a:t>
            </a:r>
            <a:r>
              <a:rPr lang="en-US" sz="2000" dirty="0"/>
              <a:t>supports many </a:t>
            </a:r>
            <a:r>
              <a:rPr lang="en-US" sz="2000" dirty="0" smtClean="0"/>
              <a:t>data types </a:t>
            </a:r>
            <a:r>
              <a:rPr lang="en-US" sz="2000" dirty="0"/>
              <a:t>whose list is given below:</a:t>
            </a:r>
          </a:p>
          <a:p>
            <a:r>
              <a:rPr lang="en-US" sz="2000" b="1" dirty="0"/>
              <a:t>String</a:t>
            </a:r>
            <a:r>
              <a:rPr lang="en-US" sz="2000" dirty="0"/>
              <a:t> </a:t>
            </a:r>
          </a:p>
          <a:p>
            <a:r>
              <a:rPr lang="en-US" sz="2000" b="1" dirty="0" smtClean="0"/>
              <a:t>Integer</a:t>
            </a:r>
            <a:r>
              <a:rPr lang="en-US" sz="2000" dirty="0"/>
              <a:t> </a:t>
            </a:r>
            <a:endParaRPr lang="en-US" sz="2000" dirty="0" smtClean="0"/>
          </a:p>
          <a:p>
            <a:r>
              <a:rPr lang="en-US" sz="2000" b="1" dirty="0" smtClean="0"/>
              <a:t>Boolean</a:t>
            </a:r>
            <a:r>
              <a:rPr lang="en-US" sz="2000" dirty="0"/>
              <a:t> </a:t>
            </a:r>
          </a:p>
          <a:p>
            <a:r>
              <a:rPr lang="en-US" sz="2000" b="1" dirty="0" smtClean="0"/>
              <a:t>Double</a:t>
            </a:r>
            <a:endParaRPr lang="en-US" sz="2000" dirty="0"/>
          </a:p>
          <a:p>
            <a:r>
              <a:rPr lang="en-US" sz="2000" b="1" dirty="0"/>
              <a:t>Min/ Max </a:t>
            </a:r>
            <a:r>
              <a:rPr lang="en-US" sz="2000" b="1" dirty="0" smtClean="0"/>
              <a:t>keys</a:t>
            </a:r>
          </a:p>
          <a:p>
            <a:r>
              <a:rPr lang="en-US" sz="2000" b="1" dirty="0" smtClean="0"/>
              <a:t>Arrays</a:t>
            </a:r>
            <a:r>
              <a:rPr lang="en-US" sz="2000" dirty="0"/>
              <a:t> </a:t>
            </a:r>
            <a:endParaRPr lang="en-US" sz="2000" dirty="0" smtClean="0"/>
          </a:p>
          <a:p>
            <a:r>
              <a:rPr lang="en-US" sz="2000" b="1" dirty="0" smtClean="0"/>
              <a:t>Timestamp</a:t>
            </a:r>
            <a:r>
              <a:rPr lang="en-US" sz="2000" dirty="0"/>
              <a:t> </a:t>
            </a:r>
            <a:endParaRPr lang="en-US" sz="2000" dirty="0" smtClean="0"/>
          </a:p>
          <a:p>
            <a:r>
              <a:rPr lang="en-US" sz="2000" b="1" dirty="0" smtClean="0"/>
              <a:t>Object</a:t>
            </a:r>
            <a:r>
              <a:rPr lang="en-US" sz="2000" dirty="0"/>
              <a:t> </a:t>
            </a:r>
            <a:endParaRPr lang="en-US" sz="2000" dirty="0" smtClean="0"/>
          </a:p>
          <a:p>
            <a:r>
              <a:rPr lang="en-US" sz="2000" b="1" dirty="0" smtClean="0"/>
              <a:t>Null</a:t>
            </a:r>
            <a:r>
              <a:rPr lang="en-US" sz="2000" dirty="0"/>
              <a:t> : </a:t>
            </a:r>
            <a:endParaRPr lang="en-US" sz="2000" dirty="0" smtClean="0"/>
          </a:p>
          <a:p>
            <a:r>
              <a:rPr lang="en-US" sz="2000" b="1" dirty="0" smtClean="0"/>
              <a:t>Symbol</a:t>
            </a:r>
            <a:r>
              <a:rPr lang="en-US" sz="2000" dirty="0"/>
              <a:t> : </a:t>
            </a:r>
            <a:endParaRPr lang="en-US" sz="2000" dirty="0" smtClean="0"/>
          </a:p>
          <a:p>
            <a:r>
              <a:rPr lang="en-US" sz="2000" b="1" dirty="0" smtClean="0"/>
              <a:t>Date</a:t>
            </a:r>
            <a:r>
              <a:rPr lang="en-US" sz="2000" b="1" dirty="0"/>
              <a:t> </a:t>
            </a:r>
            <a:r>
              <a:rPr lang="en-US" sz="2000" dirty="0"/>
              <a:t>: </a:t>
            </a:r>
          </a:p>
          <a:p>
            <a:r>
              <a:rPr lang="en-US" sz="2000" b="1" dirty="0" smtClean="0"/>
              <a:t>Binary data</a:t>
            </a:r>
            <a:r>
              <a:rPr lang="en-US" sz="2000" dirty="0"/>
              <a:t/>
            </a:r>
            <a:br>
              <a:rPr lang="en-US" sz="2000" dirty="0"/>
            </a:br>
            <a:endParaRPr lang="en-US" sz="2000" dirty="0"/>
          </a:p>
        </p:txBody>
      </p:sp>
      <p:pic>
        <p:nvPicPr>
          <p:cNvPr id="4"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26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6200" y="1981200"/>
            <a:ext cx="8839199" cy="3962400"/>
          </a:xfrm>
        </p:spPr>
        <p:txBody>
          <a:bodyPr>
            <a:normAutofit/>
          </a:bodyPr>
          <a:lstStyle/>
          <a:p>
            <a:r>
              <a:rPr lang="en-US" sz="2800" dirty="0"/>
              <a:t>The use </a:t>
            </a:r>
            <a:r>
              <a:rPr lang="en-US" sz="2800" dirty="0" smtClean="0"/>
              <a:t>Command in MongoDB</a:t>
            </a:r>
            <a:r>
              <a:rPr lang="en-US" sz="2800" dirty="0"/>
              <a:t> is used to create database.</a:t>
            </a:r>
          </a:p>
          <a:p>
            <a:endParaRPr lang="en-US" sz="2800" dirty="0" smtClean="0"/>
          </a:p>
          <a:p>
            <a:r>
              <a:rPr lang="en-US" sz="2800" b="1" dirty="0" smtClean="0"/>
              <a:t>use </a:t>
            </a:r>
            <a:r>
              <a:rPr lang="en-US" sz="2800" b="1" dirty="0"/>
              <a:t>DATABASE_NAME</a:t>
            </a:r>
            <a:r>
              <a:rPr lang="en-US" sz="2800" dirty="0"/>
              <a:t> </a:t>
            </a:r>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152401" y="2529474"/>
            <a:ext cx="8991599" cy="41523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&gt;</a:t>
            </a:r>
            <a:r>
              <a:rPr kumimoji="0" lang="en-US" sz="2400" b="0" i="0" u="none" strike="noStrike" cap="none" normalizeH="0" baseline="0" dirty="0" smtClean="0">
                <a:ln>
                  <a:noFill/>
                </a:ln>
                <a:solidFill>
                  <a:srgbClr val="000088"/>
                </a:solidFill>
                <a:effectLst/>
                <a:latin typeface="Menlo"/>
                <a:cs typeface="Arial" pitchFamily="34" charset="0"/>
              </a:rPr>
              <a:t>use</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313131"/>
                </a:solidFill>
                <a:effectLst/>
                <a:latin typeface="Menlo"/>
                <a:cs typeface="Arial" pitchFamily="34" charset="0"/>
              </a:rPr>
              <a:t>mydb</a:t>
            </a:r>
            <a:r>
              <a:rPr kumimoji="0" lang="en-US" sz="24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13131"/>
                </a:solidFill>
                <a:effectLst/>
                <a:latin typeface="Menlo"/>
                <a:cs typeface="Arial" pitchFamily="34" charset="0"/>
              </a:rPr>
              <a:t>switched to </a:t>
            </a:r>
            <a:r>
              <a:rPr kumimoji="0" lang="en-US" sz="2400" b="0" i="0" u="none" strike="noStrike" cap="none" normalizeH="0" baseline="0" dirty="0" err="1" smtClean="0">
                <a:ln>
                  <a:noFill/>
                </a:ln>
                <a:solidFill>
                  <a:srgbClr val="313131"/>
                </a:solidFill>
                <a:effectLst/>
                <a:latin typeface="Menlo"/>
                <a:cs typeface="Arial" pitchFamily="34" charset="0"/>
              </a:rPr>
              <a:t>db</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313131"/>
                </a:solidFill>
                <a:effectLst/>
                <a:latin typeface="Menlo"/>
                <a:cs typeface="Arial" pitchFamily="34" charset="0"/>
              </a:rPr>
              <a:t>mydb</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To check your currently selected database use the command </a:t>
            </a:r>
            <a:r>
              <a:rPr kumimoji="0" lang="en-US" sz="2400" b="1" i="0" u="none" strike="noStrike" cap="none" normalizeH="0" baseline="0" dirty="0" err="1" smtClean="0">
                <a:ln>
                  <a:noFill/>
                </a:ln>
                <a:solidFill>
                  <a:srgbClr val="000000"/>
                </a:solidFill>
                <a:effectLst/>
                <a:latin typeface="Verdana" pitchFamily="34" charset="0"/>
                <a:cs typeface="Arial" pitchFamily="34" charset="0"/>
              </a:rPr>
              <a:t>db</a:t>
            </a:r>
            <a:endParaRPr kumimoji="0" lang="en-US" sz="2400" b="0" i="0" u="none" strike="noStrike" cap="none" normalizeH="0" baseline="0" dirty="0" smtClean="0">
              <a:ln>
                <a:noFill/>
              </a:ln>
              <a:solidFill>
                <a:srgbClr val="666600"/>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&gt;</a:t>
            </a:r>
            <a:r>
              <a:rPr kumimoji="0" lang="en-US" sz="2400" b="0" i="0" u="none" strike="noStrike" cap="none" normalizeH="0" baseline="0" dirty="0" err="1" smtClean="0">
                <a:ln>
                  <a:noFill/>
                </a:ln>
                <a:solidFill>
                  <a:srgbClr val="313131"/>
                </a:solidFill>
                <a:effectLst/>
                <a:latin typeface="Menlo"/>
                <a:cs typeface="Arial" pitchFamily="34" charset="0"/>
              </a:rPr>
              <a:t>db</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313131"/>
                </a:solidFill>
                <a:effectLst/>
                <a:latin typeface="Menlo"/>
                <a:cs typeface="Arial" pitchFamily="34" charset="0"/>
              </a:rPr>
              <a:t>mydb</a:t>
            </a:r>
            <a:endParaRPr kumimoji="0" lang="en-US" sz="2400" b="0" i="0" u="none" strike="noStrike" cap="none" normalizeH="0" baseline="0" dirty="0" smtClean="0">
              <a:ln>
                <a:noFill/>
              </a:ln>
              <a:solidFill>
                <a:srgbClr val="313131"/>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If you want to check your databases list, then use the command </a:t>
            </a:r>
            <a:r>
              <a:rPr kumimoji="0" lang="en-US" sz="2400" b="1" i="0" u="none" strike="noStrike" cap="none" normalizeH="0" baseline="0" dirty="0" smtClean="0">
                <a:ln>
                  <a:noFill/>
                </a:ln>
                <a:solidFill>
                  <a:srgbClr val="000000"/>
                </a:solidFill>
                <a:effectLst/>
                <a:latin typeface="Verdana" pitchFamily="34" charset="0"/>
                <a:cs typeface="Arial" pitchFamily="34" charset="0"/>
              </a:rPr>
              <a:t>show dbs</a:t>
            </a:r>
            <a:r>
              <a:rPr kumimoji="0" lang="en-US" sz="2400" b="0" i="0" u="none" strike="noStrike" cap="none" normalizeH="0" baseline="0" dirty="0" smtClean="0">
                <a:ln>
                  <a:noFill/>
                </a:ln>
                <a:solidFill>
                  <a:srgbClr val="000000"/>
                </a:solidFill>
                <a:effectLst/>
                <a:latin typeface="Verdana"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666600"/>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&gt;</a:t>
            </a:r>
            <a:r>
              <a:rPr kumimoji="0" lang="en-US" sz="2400" b="0" i="0" u="none" strike="noStrike" cap="none" normalizeH="0" baseline="0" dirty="0" smtClean="0">
                <a:ln>
                  <a:noFill/>
                </a:ln>
                <a:solidFill>
                  <a:srgbClr val="313131"/>
                </a:solidFill>
                <a:effectLst/>
                <a:latin typeface="Menlo"/>
                <a:cs typeface="Arial" pitchFamily="34" charset="0"/>
              </a:rPr>
              <a:t>show </a:t>
            </a:r>
            <a:r>
              <a:rPr kumimoji="0" lang="en-US" sz="2400" b="0" i="0" u="none" strike="noStrike" cap="none" normalizeH="0" baseline="0" dirty="0" err="1" smtClean="0">
                <a:ln>
                  <a:noFill/>
                </a:ln>
                <a:solidFill>
                  <a:srgbClr val="313131"/>
                </a:solidFill>
                <a:effectLst/>
                <a:latin typeface="Menlo"/>
                <a:cs typeface="Arial" pitchFamily="34" charset="0"/>
              </a:rPr>
              <a:t>dbs</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0088"/>
                </a:solidFill>
                <a:effectLst/>
                <a:latin typeface="Menlo"/>
                <a:cs typeface="Arial" pitchFamily="34" charset="0"/>
              </a:rPr>
              <a:t>local</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6666"/>
                </a:solidFill>
                <a:effectLst/>
                <a:latin typeface="Menlo"/>
                <a:cs typeface="Arial" pitchFamily="34" charset="0"/>
              </a:rPr>
              <a:t>0.78125GB</a:t>
            </a:r>
            <a:r>
              <a:rPr kumimoji="0" lang="en-US" sz="2400" b="0" i="0" u="none" strike="noStrike" cap="none" normalizeH="0" baseline="0" dirty="0" smtClean="0">
                <a:ln>
                  <a:noFill/>
                </a:ln>
                <a:solidFill>
                  <a:srgbClr val="313131"/>
                </a:solidFill>
                <a:effectLst/>
                <a:latin typeface="Menlo"/>
                <a:cs typeface="Arial" pitchFamily="34" charset="0"/>
              </a:rPr>
              <a:t> test </a:t>
            </a:r>
            <a:r>
              <a:rPr kumimoji="0" lang="en-US" sz="2400" b="0" i="0" u="none" strike="noStrike" cap="none" normalizeH="0" baseline="0" dirty="0" smtClean="0">
                <a:ln>
                  <a:noFill/>
                </a:ln>
                <a:solidFill>
                  <a:srgbClr val="006666"/>
                </a:solidFill>
                <a:effectLst/>
                <a:latin typeface="Menlo"/>
                <a:cs typeface="Arial" pitchFamily="34" charset="0"/>
              </a:rPr>
              <a:t>0.23012GB</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132220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lnSpcReduction="10000"/>
          </a:bodyPr>
          <a:lstStyle/>
          <a:p>
            <a:pPr marL="0" indent="0">
              <a:buNone/>
            </a:pPr>
            <a:r>
              <a:rPr lang="en-US" sz="2800" b="1" dirty="0" smtClean="0"/>
              <a:t>Delete Database</a:t>
            </a:r>
          </a:p>
          <a:p>
            <a:pPr marL="0" indent="0">
              <a:buNone/>
            </a:pPr>
            <a:r>
              <a:rPr lang="en-US" sz="2800" dirty="0" err="1" smtClean="0"/>
              <a:t>db.dropDatabase</a:t>
            </a:r>
            <a:r>
              <a:rPr lang="en-US" sz="2800" dirty="0" smtClean="0"/>
              <a:t>()</a:t>
            </a:r>
          </a:p>
          <a:p>
            <a:pPr marL="0" indent="0">
              <a:buNone/>
            </a:pPr>
            <a:endParaRPr lang="en-US" sz="2800" dirty="0"/>
          </a:p>
          <a:p>
            <a:pPr marL="0" indent="0">
              <a:buNone/>
            </a:pPr>
            <a:r>
              <a:rPr lang="en-US" sz="2800" b="1" dirty="0" smtClean="0"/>
              <a:t>Create Collection</a:t>
            </a:r>
          </a:p>
          <a:p>
            <a:pPr marL="0" indent="0">
              <a:buNone/>
            </a:pPr>
            <a:r>
              <a:rPr lang="en-US" sz="2800" dirty="0"/>
              <a:t> </a:t>
            </a:r>
            <a:r>
              <a:rPr lang="en-US" sz="2800" b="1" dirty="0" err="1"/>
              <a:t>db.createCollection</a:t>
            </a:r>
            <a:r>
              <a:rPr lang="en-US" sz="2800" b="1" dirty="0"/>
              <a:t>(name, options)</a:t>
            </a:r>
            <a:r>
              <a:rPr lang="en-US" sz="2800" dirty="0"/>
              <a:t> </a:t>
            </a:r>
            <a:endParaRPr lang="en-US" sz="2800" dirty="0" smtClean="0"/>
          </a:p>
          <a:p>
            <a:pPr marL="0" indent="0">
              <a:buNone/>
            </a:pPr>
            <a:endParaRPr lang="en-US" sz="2800" dirty="0"/>
          </a:p>
          <a:p>
            <a:pPr marL="0" indent="0">
              <a:buNone/>
            </a:pPr>
            <a:r>
              <a:rPr lang="en-US" sz="2800" dirty="0" smtClean="0"/>
              <a:t>&gt;</a:t>
            </a:r>
            <a:r>
              <a:rPr lang="en-US" sz="2800" dirty="0" err="1"/>
              <a:t>db.createCollection</a:t>
            </a:r>
            <a:r>
              <a:rPr lang="en-US" sz="2800" dirty="0"/>
              <a:t>("</a:t>
            </a:r>
            <a:r>
              <a:rPr lang="en-US" sz="2800" dirty="0" err="1"/>
              <a:t>mycollection</a:t>
            </a:r>
            <a:r>
              <a:rPr lang="en-US" sz="2800" dirty="0"/>
              <a:t>") </a:t>
            </a:r>
            <a:endParaRPr lang="en-US" sz="2800" dirty="0" smtClean="0"/>
          </a:p>
          <a:p>
            <a:pPr marL="0" indent="0">
              <a:buNone/>
            </a:pPr>
            <a:r>
              <a:rPr lang="en-US" sz="2800" dirty="0" smtClean="0"/>
              <a:t>{ </a:t>
            </a:r>
            <a:r>
              <a:rPr lang="en-US" sz="2800" dirty="0"/>
              <a:t>"ok" : 1 </a:t>
            </a:r>
            <a:r>
              <a:rPr lang="en-US" sz="2800"/>
              <a:t>} </a:t>
            </a:r>
            <a:endParaRPr lang="en-US" sz="2800" smtClean="0"/>
          </a:p>
          <a:p>
            <a:pPr marL="0" indent="0">
              <a:buNone/>
            </a:pPr>
            <a:r>
              <a:rPr lang="en-US" sz="2800" smtClean="0"/>
              <a:t>&gt;</a:t>
            </a:r>
            <a:r>
              <a:rPr lang="en-US" sz="2800" dirty="0"/>
              <a:t>show collections </a:t>
            </a:r>
            <a:r>
              <a:rPr lang="en-US" sz="2800" dirty="0" err="1"/>
              <a:t>mycollection</a:t>
            </a:r>
            <a:r>
              <a:rPr lang="en-US" sz="2800" dirty="0"/>
              <a:t> </a:t>
            </a:r>
            <a:r>
              <a:rPr lang="en-US" sz="2800" dirty="0" err="1"/>
              <a:t>system.indexes</a:t>
            </a:r>
            <a:endParaRPr lang="en-US" sz="2800" dirty="0"/>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23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a:bodyPr>
          <a:lstStyle/>
          <a:p>
            <a:pPr marL="0" indent="0">
              <a:buNone/>
            </a:pPr>
            <a:r>
              <a:rPr lang="en-US" sz="2800" dirty="0" smtClean="0"/>
              <a:t>Insert Records</a:t>
            </a:r>
          </a:p>
          <a:p>
            <a:r>
              <a:rPr lang="en-US" sz="2800" dirty="0" smtClean="0"/>
              <a:t>&gt;</a:t>
            </a:r>
            <a:r>
              <a:rPr lang="en-US" sz="2800" dirty="0" err="1" smtClean="0"/>
              <a:t>db.movie.insert</a:t>
            </a:r>
            <a:r>
              <a:rPr lang="en-US" sz="2800" dirty="0" smtClean="0"/>
              <a:t>({"</a:t>
            </a:r>
            <a:r>
              <a:rPr lang="en-US" sz="2800" dirty="0" err="1" smtClean="0"/>
              <a:t>name":"tutorials</a:t>
            </a:r>
            <a:r>
              <a:rPr lang="en-US" sz="2800" dirty="0" smtClean="0"/>
              <a:t> point"}) </a:t>
            </a:r>
          </a:p>
          <a:p>
            <a:r>
              <a:rPr lang="en-US" sz="2800" dirty="0" smtClean="0"/>
              <a:t>&gt;</a:t>
            </a:r>
            <a:r>
              <a:rPr lang="en-US" sz="2800" dirty="0"/>
              <a:t>show </a:t>
            </a:r>
            <a:r>
              <a:rPr lang="en-US" sz="2800" dirty="0" err="1"/>
              <a:t>dbs</a:t>
            </a:r>
            <a:r>
              <a:rPr lang="en-US" sz="2800" dirty="0"/>
              <a:t> </a:t>
            </a:r>
            <a:endParaRPr lang="en-US" sz="2800" dirty="0" smtClean="0"/>
          </a:p>
          <a:p>
            <a:pPr marL="0" indent="0">
              <a:buNone/>
            </a:pPr>
            <a:r>
              <a:rPr lang="en-US" sz="2800" dirty="0" smtClean="0"/>
              <a:t>local </a:t>
            </a:r>
            <a:r>
              <a:rPr lang="en-US" sz="2800" dirty="0"/>
              <a:t>0.78125GB </a:t>
            </a:r>
            <a:endParaRPr lang="en-US" sz="2800" dirty="0" smtClean="0"/>
          </a:p>
          <a:p>
            <a:pPr marL="0" indent="0">
              <a:buNone/>
            </a:pPr>
            <a:r>
              <a:rPr lang="en-US" sz="2800" dirty="0" err="1" smtClean="0"/>
              <a:t>mydb</a:t>
            </a:r>
            <a:r>
              <a:rPr lang="en-US" sz="2800" dirty="0" smtClean="0"/>
              <a:t> </a:t>
            </a:r>
            <a:r>
              <a:rPr lang="en-US" sz="2800" dirty="0"/>
              <a:t>0.23012GB </a:t>
            </a:r>
            <a:endParaRPr lang="en-US" sz="2800" dirty="0" smtClean="0"/>
          </a:p>
          <a:p>
            <a:pPr marL="0" indent="0">
              <a:buNone/>
            </a:pPr>
            <a:r>
              <a:rPr lang="en-US" sz="2800" dirty="0" smtClean="0"/>
              <a:t>test 0.23012GB</a:t>
            </a:r>
            <a:endParaRPr lang="en-US" sz="2800" dirty="0"/>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916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a:bodyPr>
          <a:lstStyle/>
          <a:p>
            <a:pPr marL="0" indent="0" algn="just">
              <a:buNone/>
            </a:pPr>
            <a:r>
              <a:rPr lang="en-US" sz="2800" dirty="0"/>
              <a:t>_id is 12 bytes hexadecimal number unique for every document in a collection. </a:t>
            </a:r>
            <a:endParaRPr lang="en-US" sz="2800" dirty="0" smtClean="0"/>
          </a:p>
          <a:p>
            <a:pPr marL="0" indent="0" algn="just">
              <a:buNone/>
            </a:pPr>
            <a:endParaRPr lang="en-US" sz="2800" dirty="0"/>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77" y="3429000"/>
            <a:ext cx="5929223" cy="275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916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a:bodyPr>
          <a:lstStyle/>
          <a:p>
            <a:pPr algn="just"/>
            <a:r>
              <a:rPr lang="en-US" sz="2800" dirty="0"/>
              <a:t>To insert multiple documents in single query, you can pass an array of documents in insert() command.</a:t>
            </a:r>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91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405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2248347"/>
            <a:ext cx="8839199" cy="4457253"/>
          </a:xfrm>
        </p:spPr>
        <p:txBody>
          <a:bodyPr>
            <a:normAutofit/>
          </a:bodyPr>
          <a:lstStyle/>
          <a:p>
            <a:pPr algn="just"/>
            <a:endParaRPr lang="en-US" sz="2800" dirty="0"/>
          </a:p>
        </p:txBody>
      </p:sp>
      <p:pic>
        <p:nvPicPr>
          <p:cNvPr id="2056"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90676"/>
            <a:ext cx="7848600" cy="496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91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930207"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365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461974" cy="472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957763"/>
            <a:ext cx="8461974"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700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1" y="1905001"/>
            <a:ext cx="8292352" cy="4221162"/>
          </a:xfrm>
        </p:spPr>
        <p:txBody>
          <a:bodyPr/>
          <a:lstStyle/>
          <a:p>
            <a:r>
              <a:rPr lang="en-US" dirty="0"/>
              <a:t>The </a:t>
            </a:r>
            <a:r>
              <a:rPr lang="en-US" b="1" dirty="0"/>
              <a:t>save()</a:t>
            </a:r>
            <a:r>
              <a:rPr lang="en-US" dirty="0"/>
              <a:t> method replaces the existing document with the new document passed in save() method</a:t>
            </a:r>
          </a:p>
          <a:p>
            <a:r>
              <a:rPr lang="en-US" dirty="0"/>
              <a:t>Syntax</a:t>
            </a:r>
          </a:p>
          <a:p>
            <a:pPr marL="0" indent="0">
              <a:buNone/>
            </a:pPr>
            <a:endParaRPr lang="en-US" dirty="0" smtClean="0"/>
          </a:p>
          <a:p>
            <a:pPr marL="0" indent="0">
              <a:buNone/>
            </a:pPr>
            <a:r>
              <a:rPr lang="en-US" dirty="0" smtClean="0"/>
              <a:t>&gt;</a:t>
            </a:r>
            <a:r>
              <a:rPr lang="en-US" dirty="0" err="1"/>
              <a:t>db.COLLECTION_NAME.save</a:t>
            </a:r>
            <a:r>
              <a:rPr lang="en-US" dirty="0"/>
              <a:t>({_</a:t>
            </a:r>
            <a:r>
              <a:rPr lang="en-US" dirty="0" err="1"/>
              <a:t>id:ObjectId</a:t>
            </a:r>
            <a:r>
              <a:rPr lang="en-US" dirty="0"/>
              <a:t>(),NEW_DATA</a:t>
            </a:r>
            <a:r>
              <a:rPr lang="en-US" dirty="0" smtClean="0"/>
              <a:t>})</a:t>
            </a:r>
          </a:p>
          <a:p>
            <a:r>
              <a:rPr lang="en-US" b="1" dirty="0"/>
              <a:t>The remove() </a:t>
            </a:r>
            <a:r>
              <a:rPr lang="en-US" b="1" dirty="0" smtClean="0"/>
              <a:t>Method</a:t>
            </a:r>
            <a:r>
              <a:rPr lang="en-US" dirty="0" smtClean="0"/>
              <a:t> </a:t>
            </a:r>
            <a:r>
              <a:rPr lang="en-US" dirty="0"/>
              <a:t>is used to remove document from the collection. remove() method accepts two parameters. One is deletion criteria and second </a:t>
            </a:r>
          </a:p>
          <a:p>
            <a:pPr marL="0" indent="0">
              <a:buNone/>
            </a:pPr>
            <a:endParaRPr lang="en-US" dirty="0" smtClean="0"/>
          </a:p>
          <a:p>
            <a:pPr marL="0" indent="0">
              <a:buNone/>
            </a:pPr>
            <a:endParaRPr lang="en-US" dirty="0"/>
          </a:p>
        </p:txBody>
      </p:sp>
      <p:pic>
        <p:nvPicPr>
          <p:cNvPr id="4" name="Picture 8" descr="https://www.airpair.com/static/img/pages/postscomp/logo-mongo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76201"/>
            <a:ext cx="51435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562600"/>
            <a:ext cx="6210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105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ctr">
              <a:buNone/>
            </a:pPr>
            <a:r>
              <a:rPr lang="en-US" sz="13800" dirty="0" smtClean="0">
                <a:solidFill>
                  <a:schemeClr val="accent1"/>
                </a:solidFill>
                <a:latin typeface="Edwardian Script ITC" pitchFamily="66" charset="0"/>
              </a:rPr>
              <a:t>Thank You</a:t>
            </a:r>
            <a:endParaRPr lang="en-US" sz="13800" dirty="0">
              <a:solidFill>
                <a:schemeClr val="accent1"/>
              </a:solidFill>
              <a:latin typeface="Edwardian Script ITC" pitchFamily="66" charset="0"/>
            </a:endParaRPr>
          </a:p>
        </p:txBody>
      </p:sp>
    </p:spTree>
    <p:extLst>
      <p:ext uri="{BB962C8B-B14F-4D97-AF65-F5344CB8AC3E}">
        <p14:creationId xmlns:p14="http://schemas.microsoft.com/office/powerpoint/2010/main" val="303986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2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52401"/>
            <a:ext cx="8753475" cy="626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6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pPr algn="ctr"/>
            <a:r>
              <a:rPr lang="en-US" dirty="0" smtClean="0"/>
              <a:t>NOSQL BUSINESS DRIVERS</a:t>
            </a:r>
            <a:endParaRPr lang="en-US" dirty="0"/>
          </a:p>
        </p:txBody>
      </p:sp>
      <p:sp>
        <p:nvSpPr>
          <p:cNvPr id="3" name="Content Placeholder 2"/>
          <p:cNvSpPr>
            <a:spLocks noGrp="1"/>
          </p:cNvSpPr>
          <p:nvPr>
            <p:ph sz="quarter" idx="1"/>
          </p:nvPr>
        </p:nvSpPr>
        <p:spPr>
          <a:xfrm>
            <a:off x="457200" y="685800"/>
            <a:ext cx="8305800" cy="5788152"/>
          </a:xfrm>
        </p:spPr>
        <p:txBody>
          <a:bodyPr/>
          <a:lstStyle/>
          <a:p>
            <a:pPr algn="just"/>
            <a:r>
              <a:rPr lang="en-US" dirty="0" smtClean="0"/>
              <a:t>Because of NOSQL </a:t>
            </a:r>
            <a:r>
              <a:rPr lang="en-US" dirty="0"/>
              <a:t>b</a:t>
            </a:r>
            <a:r>
              <a:rPr lang="en-US" dirty="0" smtClean="0"/>
              <a:t>usinesses </a:t>
            </a:r>
            <a:r>
              <a:rPr lang="en-US" dirty="0"/>
              <a:t>have found value </a:t>
            </a:r>
            <a:r>
              <a:rPr lang="en-US" dirty="0" smtClean="0"/>
              <a:t>in rapidly </a:t>
            </a:r>
            <a:r>
              <a:rPr lang="en-US" dirty="0"/>
              <a:t>capturing and analyzing large amounts of variable data, and making </a:t>
            </a:r>
            <a:r>
              <a:rPr lang="en-US" dirty="0" smtClean="0"/>
              <a:t>immediate changes </a:t>
            </a:r>
            <a:r>
              <a:rPr lang="en-US" dirty="0"/>
              <a:t>in their businesses based on the information they receive</a:t>
            </a:r>
            <a:r>
              <a:rPr lang="en-US" dirty="0" smtClean="0"/>
              <a:t>.</a:t>
            </a:r>
          </a:p>
          <a:p>
            <a:pPr algn="just"/>
            <a:endParaRPr lang="en-US" dirty="0"/>
          </a:p>
          <a:p>
            <a:r>
              <a:rPr lang="en-US" dirty="0" smtClean="0"/>
              <a:t>The </a:t>
            </a:r>
            <a:r>
              <a:rPr lang="en-US" dirty="0"/>
              <a:t>demands of volume, velocity, variability, and agility play </a:t>
            </a:r>
            <a:r>
              <a:rPr lang="en-US" dirty="0" smtClean="0"/>
              <a:t>a key </a:t>
            </a:r>
            <a:r>
              <a:rPr lang="en-US" dirty="0"/>
              <a:t>role in the emergence of NoSQL solutions. </a:t>
            </a:r>
            <a:endParaRPr lang="en-US" dirty="0" smtClean="0"/>
          </a:p>
          <a:p>
            <a:endParaRPr lang="en-US" dirty="0" smtClean="0"/>
          </a:p>
          <a:p>
            <a:r>
              <a:rPr lang="en-US" dirty="0" smtClean="0"/>
              <a:t>As </a:t>
            </a:r>
            <a:r>
              <a:rPr lang="en-US" dirty="0"/>
              <a:t>each of these drivers applies </a:t>
            </a:r>
            <a:r>
              <a:rPr lang="en-US" dirty="0" smtClean="0"/>
              <a:t>pressure to </a:t>
            </a:r>
            <a:r>
              <a:rPr lang="en-US" dirty="0"/>
              <a:t>the single-processor relational model, its foundation becomes less stable </a:t>
            </a:r>
            <a:r>
              <a:rPr lang="en-US" dirty="0" smtClean="0"/>
              <a:t>and in </a:t>
            </a:r>
            <a:r>
              <a:rPr lang="en-US" dirty="0"/>
              <a:t>time no longer meets the organization’s needs.</a:t>
            </a:r>
            <a:endParaRPr lang="en-US" dirty="0"/>
          </a:p>
        </p:txBody>
      </p:sp>
    </p:spTree>
    <p:extLst>
      <p:ext uri="{BB962C8B-B14F-4D97-AF65-F5344CB8AC3E}">
        <p14:creationId xmlns:p14="http://schemas.microsoft.com/office/powerpoint/2010/main" val="340400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199"/>
            <a:ext cx="8839199"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768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522</TotalTime>
  <Words>2847</Words>
  <Application>Microsoft Office PowerPoint</Application>
  <PresentationFormat>On-screen Show (4:3)</PresentationFormat>
  <Paragraphs>239</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Oriel</vt:lpstr>
      <vt:lpstr>Introduction to NOSQL and                                       MongoDB</vt:lpstr>
      <vt:lpstr>WHAT IS NOSQL?</vt:lpstr>
      <vt:lpstr>WHAT IS NOSQL?</vt:lpstr>
      <vt:lpstr>what NoSQL is not</vt:lpstr>
      <vt:lpstr>PowerPoint Presentation</vt:lpstr>
      <vt:lpstr>PowerPoint Presentation</vt:lpstr>
      <vt:lpstr>PowerPoint Presentation</vt:lpstr>
      <vt:lpstr>NOSQL BUSINESS DRIVERS</vt:lpstr>
      <vt:lpstr>PowerPoint Presentation</vt:lpstr>
      <vt:lpstr>Volume </vt:lpstr>
      <vt:lpstr>Velocity </vt:lpstr>
      <vt:lpstr>Variability</vt:lpstr>
      <vt:lpstr>Agility</vt:lpstr>
      <vt:lpstr>Case Studies</vt:lpstr>
      <vt:lpstr>Case Studies</vt:lpstr>
      <vt:lpstr>Case Studies</vt:lpstr>
      <vt:lpstr>Case Studies</vt:lpstr>
      <vt:lpstr>Case Studies</vt:lpstr>
      <vt:lpstr>NoSQL data architecture patterns or  TYPES OF NO-SQL</vt:lpstr>
      <vt:lpstr>key-value store</vt:lpstr>
      <vt:lpstr>PowerPoint Presentation</vt:lpstr>
      <vt:lpstr>Key value</vt:lpstr>
      <vt:lpstr>Key value</vt:lpstr>
      <vt:lpstr>Operations</vt:lpstr>
      <vt:lpstr>PowerPoint Presentation</vt:lpstr>
      <vt:lpstr>Graph stores</vt:lpstr>
      <vt:lpstr>Graph stores</vt:lpstr>
      <vt:lpstr>PowerPoint Presentation</vt:lpstr>
      <vt:lpstr>PowerPoint Presentation</vt:lpstr>
      <vt:lpstr>Graph stores</vt:lpstr>
      <vt:lpstr>Graph Databases</vt:lpstr>
      <vt:lpstr>Column family stores</vt:lpstr>
      <vt:lpstr>Column family stores</vt:lpstr>
      <vt:lpstr>Column Family Stores </vt:lpstr>
      <vt:lpstr>Document stores</vt:lpstr>
      <vt:lpstr>Document Store No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MongoDB</dc:title>
  <dc:creator>Windows User</dc:creator>
  <cp:lastModifiedBy>Windows User</cp:lastModifiedBy>
  <cp:revision>164</cp:revision>
  <dcterms:created xsi:type="dcterms:W3CDTF">2015-12-03T01:50:21Z</dcterms:created>
  <dcterms:modified xsi:type="dcterms:W3CDTF">2015-12-05T04:30:07Z</dcterms:modified>
</cp:coreProperties>
</file>