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0" r:id="rId2"/>
    <p:sldMasterId id="2147483662" r:id="rId3"/>
    <p:sldMasterId id="2147483664" r:id="rId4"/>
    <p:sldMasterId id="2147483666" r:id="rId5"/>
  </p:sldMasterIdLst>
  <p:notesMasterIdLst>
    <p:notesMasterId r:id="rId25"/>
  </p:notesMasterIdLst>
  <p:sldIdLst>
    <p:sldId id="272" r:id="rId6"/>
    <p:sldId id="257" r:id="rId7"/>
    <p:sldId id="258" r:id="rId8"/>
    <p:sldId id="259" r:id="rId9"/>
    <p:sldId id="260" r:id="rId10"/>
    <p:sldId id="279" r:id="rId11"/>
    <p:sldId id="262" r:id="rId12"/>
    <p:sldId id="263" r:id="rId13"/>
    <p:sldId id="267" r:id="rId14"/>
    <p:sldId id="273" r:id="rId15"/>
    <p:sldId id="274" r:id="rId16"/>
    <p:sldId id="275" r:id="rId17"/>
    <p:sldId id="277" r:id="rId18"/>
    <p:sldId id="278" r:id="rId19"/>
    <p:sldId id="265" r:id="rId20"/>
    <p:sldId id="266" r:id="rId21"/>
    <p:sldId id="268" r:id="rId22"/>
    <p:sldId id="269" r:id="rId23"/>
    <p:sldId id="270" r:id="rId24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57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200" y="108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7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2</a:t>
            </a:fld>
            <a:endParaRPr lang="en-US" sz="1400" b="0" i="0" u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17</a:t>
            </a:fld>
            <a:endParaRPr lang="en-US" sz="1400" b="0" i="0" u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3" name="Google Shape;293;p1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18</a:t>
            </a:fld>
            <a:endParaRPr lang="en-US" sz="1400" b="0" i="0" u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99" name="Google Shape;2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0" name="Google Shape;300;p1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19</a:t>
            </a:fld>
            <a:endParaRPr lang="en-US" sz="1400" b="0" i="0" u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8" name="Google Shape;308;p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</a:t>
            </a:fld>
            <a:endParaRPr lang="en-US" sz="1400" b="0" i="0" u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4</a:t>
            </a:fld>
            <a:endParaRPr lang="en-US" sz="1400" b="0" i="0" u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5</a:t>
            </a:fld>
            <a:endParaRPr lang="en-US" sz="1400" b="0" i="0" u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8</a:t>
            </a:fld>
            <a:endParaRPr lang="en-US" sz="1400" b="0" i="0" u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9" name="Google Shape;259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9</a:t>
            </a:fld>
            <a:endParaRPr lang="en-US" sz="1400" b="0" i="0" u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6" name="Google Shape;286;p1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15</a:t>
            </a:fld>
            <a:endParaRPr lang="en-US" sz="1400" b="0" i="0" u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7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None/>
              <a:defRPr sz="2645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None/>
              <a:defRPr sz="2645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565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5"/>
            </a:lvl1pPr>
            <a:lvl2pPr marL="914400" lvl="1" indent="-318135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5"/>
            </a:lvl2pPr>
            <a:lvl3pPr marL="1371600" lvl="2" indent="-306705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5"/>
            </a:lvl3pPr>
            <a:lvl4pPr marL="1828800" lvl="3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4pPr>
            <a:lvl5pPr marL="2286000" lvl="4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5pPr>
            <a:lvl6pPr marL="2743200" lvl="5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6pPr>
            <a:lvl7pPr marL="3200400" lvl="6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7pPr>
            <a:lvl8pPr marL="3657600" lvl="7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8pPr>
            <a:lvl9pPr marL="4114800" lvl="8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565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5"/>
            </a:lvl1pPr>
            <a:lvl2pPr marL="914400" lvl="1" indent="-318135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5"/>
            </a:lvl2pPr>
            <a:lvl3pPr marL="1371600" lvl="2" indent="-306705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5"/>
            </a:lvl3pPr>
            <a:lvl4pPr marL="1828800" lvl="3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4pPr>
            <a:lvl5pPr marL="2286000" lvl="4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5pPr>
            <a:lvl6pPr marL="2743200" lvl="5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6pPr>
            <a:lvl7pPr marL="3200400" lvl="6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7pPr>
            <a:lvl8pPr marL="3657600" lvl="7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8pPr>
            <a:lvl9pPr marL="4114800" lvl="8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1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9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100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100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100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100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body" idx="1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411"/>
              <a:buFont typeface="Trebuchet MS" panose="020B0603020202020204"/>
              <a:buNone/>
              <a:defRPr sz="176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 panose="020B0603020202020204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 panose="020B0603020202020204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2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Font typeface="Trebuchet MS" panose="020B0603020202020204"/>
              <a:buNone/>
              <a:defRPr sz="2645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 panose="020B0603020202020204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 panose="020B0603020202020204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7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 rot="5400000">
            <a:off x="2031206" y="1021556"/>
            <a:ext cx="4278312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Font typeface="Trebuchet MS" panose="020B0603020202020204"/>
              <a:buNone/>
              <a:defRPr sz="2645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 panose="020B0603020202020204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 panose="020B0603020202020204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45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5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5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5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882"/>
              <a:buNone/>
              <a:defRPr sz="1100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0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0"/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0"/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0"/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0"/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0"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926"/>
              <a:buNone/>
              <a:defRPr sz="1155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0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5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5"/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5"/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5"/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5"/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5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1" name="Google Shape;11;p17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cxnSp>
          <p:nvCxnSpPr>
            <p:cNvPr id="12" name="Google Shape;12;p17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13;p17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" name="Google Shape;14;p17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9464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9464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6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34" name="Google Shape;34;p1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cxnSp>
          <p:nvCxnSpPr>
            <p:cNvPr id="35" name="Google Shape;35;p16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" name="Google Shape;36;p16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Google Shape;37;p16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9" name="Google Shape;39;p16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0" name="Google Shape;40;p16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9464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9464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2"/>
          <p:cNvGrpSpPr/>
          <p:nvPr/>
        </p:nvGrpSpPr>
        <p:grpSpPr>
          <a:xfrm>
            <a:off x="-9525" y="-9525"/>
            <a:ext cx="10110787" cy="7578725"/>
            <a:chOff x="-8466" y="-8468"/>
            <a:chExt cx="9171316" cy="6874935"/>
          </a:xfrm>
        </p:grpSpPr>
        <p:cxnSp>
          <p:nvCxnSpPr>
            <p:cNvPr id="133" name="Google Shape;133;p32"/>
            <p:cNvCxnSpPr/>
            <p:nvPr/>
          </p:nvCxnSpPr>
          <p:spPr>
            <a:xfrm rot="10800000" flipH="1">
              <a:off x="5130870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" name="Google Shape;134;p32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5" name="Google Shape;135;p32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36" name="Google Shape;136;p32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37" name="Google Shape;137;p32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38" name="Google Shape;138;p3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39" name="Google Shape;139;p32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40" name="Google Shape;140;p32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41" name="Google Shape;141;p32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42" name="Google Shape;142;p32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9464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9464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4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56" name="Google Shape;156;p34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cxnSp>
          <p:nvCxnSpPr>
            <p:cNvPr id="157" name="Google Shape;157;p34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" name="Google Shape;158;p34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9" name="Google Shape;159;p34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60" name="Google Shape;160;p34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61" name="Google Shape;161;p34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62" name="Google Shape;162;p34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63" name="Google Shape;163;p34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64" name="Google Shape;164;p3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65" name="Google Shape;165;p34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166" name="Google Shape;166;p34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 panose="020B0604020202020204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67" name="Google Shape;167;p34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 panose="020B0604020202020204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9464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9464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36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82" name="Google Shape;182;p3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cxnSp>
          <p:nvCxnSpPr>
            <p:cNvPr id="183" name="Google Shape;183;p36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" name="Google Shape;184;p36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5" name="Google Shape;185;p36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87" name="Google Shape;187;p36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88" name="Google Shape;188;p36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89" name="Google Shape;189;p36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90" name="Google Shape;190;p36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91" name="Google Shape;191;p36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192" name="Google Shape;192;p36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 panose="020B0604020202020204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93" name="Google Shape;193;p36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 panose="020B0604020202020204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9464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9464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s40068-024-00378-z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13762-022-04241-5" TargetMode="External"/><Relationship Id="rId5" Type="http://schemas.openxmlformats.org/officeDocument/2006/relationships/hyperlink" Target="https://doi.org/10.1007/s44230-023-00039-x" TargetMode="External"/><Relationship Id="rId4" Type="http://schemas.openxmlformats.org/officeDocument/2006/relationships/hyperlink" Target="http://dx.doi.org/10.2139/ssrn.376847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355" y="3247004"/>
            <a:ext cx="6997914" cy="1455937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Quattrocento" pitchFamily="34" charset="-122"/>
                <a:cs typeface="Times New Roman" panose="02020603050405020304" pitchFamily="18" charset="0"/>
              </a:rPr>
              <a:t>Department of Computer Science &amp;Engineering Artificial </a:t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Quattrocento" pitchFamily="34" charset="-122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Quattrocento" pitchFamily="34" charset="-122"/>
                <a:cs typeface="Times New Roman" panose="02020603050405020304" pitchFamily="18" charset="0"/>
              </a:rPr>
              <a:t>Intelligence &amp; Machine Learning</a:t>
            </a:r>
            <a:br>
              <a:rPr lang="en-US" sz="2000" b="1" dirty="0">
                <a:latin typeface="Times New Roman" panose="02020603050405020304" pitchFamily="18" charset="0"/>
                <a:ea typeface="Quattrocento" pitchFamily="34" charset="-122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Quattrocento" pitchFamily="34" charset="-122"/>
                <a:cs typeface="Times New Roman" panose="02020603050405020304" pitchFamily="18" charset="0"/>
              </a:rPr>
              <a:t>A.P. Shah Institute of Technology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Quattrocento" pitchFamily="34" charset="-122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Quattrocento" pitchFamily="34" charset="-122"/>
                <a:cs typeface="Times New Roman" panose="02020603050405020304" pitchFamily="18" charset="0"/>
              </a:rPr>
              <a:t>G.B.Road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Quattrocento" pitchFamily="34" charset="-122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Quattrocento" pitchFamily="34" charset="-122"/>
                <a:cs typeface="Times New Roman" panose="02020603050405020304" pitchFamily="18" charset="0"/>
              </a:rPr>
              <a:t>Kasarvadavli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Quattrocento" pitchFamily="34" charset="-122"/>
                <a:cs typeface="Times New Roman" panose="02020603050405020304" pitchFamily="18" charset="0"/>
              </a:rPr>
              <a:t> , Thane(W), Mumbai-400615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Quattrocento" pitchFamily="34" charset="-122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Quattrocento" pitchFamily="34" charset="-122"/>
                <a:cs typeface="Times New Roman" panose="02020603050405020304" pitchFamily="18" charset="0"/>
              </a:rPr>
              <a:t>UNIVERSITY OF MUMBAI</a:t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Quattrocento" pitchFamily="34" charset="-122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Quattrocento" pitchFamily="34" charset="-122"/>
                <a:cs typeface="Times New Roman" panose="02020603050405020304" pitchFamily="18" charset="0"/>
              </a:rPr>
              <a:t>Academic Year 2024-2025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80" y="514200"/>
            <a:ext cx="3623441" cy="2033020"/>
          </a:xfrm>
          <a:prstGeom prst="rect">
            <a:avLst/>
          </a:prstGeom>
        </p:spPr>
      </p:pic>
      <p:pic>
        <p:nvPicPr>
          <p:cNvPr id="4" name="Image 2">
            <a:extLst>
              <a:ext uri="{FF2B5EF4-FFF2-40B4-BE49-F238E27FC236}">
                <a16:creationId xmlns:a16="http://schemas.microsoft.com/office/drawing/2014/main" id="{1B158FE7-F855-4899-8206-AE81141903D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1168" y="514200"/>
            <a:ext cx="2510418" cy="2033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A2F3-59A1-4958-87E8-49D12517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2" y="141741"/>
            <a:ext cx="6997914" cy="1455937"/>
          </a:xfrm>
        </p:spPr>
        <p:txBody>
          <a:bodyPr/>
          <a:lstStyle/>
          <a:p>
            <a:r>
              <a:rPr lang="en-US" sz="40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</a:t>
            </a:r>
            <a:br>
              <a:rPr lang="en-US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85720-9057-41C1-8A03-F0D7713578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9" y="1443293"/>
            <a:ext cx="5760720" cy="29885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7ABF3-3A7C-4573-A768-151E3882C380}"/>
              </a:ext>
            </a:extLst>
          </p:cNvPr>
          <p:cNvSpPr txBox="1"/>
          <p:nvPr/>
        </p:nvSpPr>
        <p:spPr>
          <a:xfrm>
            <a:off x="87729" y="949092"/>
            <a:ext cx="5068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Location Options</a:t>
            </a:r>
            <a:endParaRPr lang="en-IN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9C33E-68B4-492B-85EF-979F0A2D32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44" y="4770439"/>
            <a:ext cx="6101179" cy="26474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96ED5-2CA4-4E95-85AB-B9216229A52F}"/>
              </a:ext>
            </a:extLst>
          </p:cNvPr>
          <p:cNvSpPr txBox="1"/>
          <p:nvPr/>
        </p:nvSpPr>
        <p:spPr>
          <a:xfrm>
            <a:off x="5848449" y="4431885"/>
            <a:ext cx="5068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Tracked user’s current location &amp; AQI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93680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B97B-757A-481B-A8FC-15119D90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878"/>
            <a:ext cx="6997914" cy="1455937"/>
          </a:xfrm>
        </p:spPr>
        <p:txBody>
          <a:bodyPr/>
          <a:lstStyle/>
          <a:p>
            <a:r>
              <a:rPr lang="en-US" sz="40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</a:t>
            </a:r>
            <a:br>
              <a:rPr lang="en-US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F7B04-241B-42B0-8024-184C1B08B2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0" y="1394286"/>
            <a:ext cx="5760720" cy="29096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769A68-D613-461D-BA28-065474BFE137}"/>
              </a:ext>
            </a:extLst>
          </p:cNvPr>
          <p:cNvSpPr txBox="1"/>
          <p:nvPr/>
        </p:nvSpPr>
        <p:spPr>
          <a:xfrm>
            <a:off x="-28302" y="797174"/>
            <a:ext cx="5068614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indent="63500" algn="just">
              <a:lnSpc>
                <a:spcPct val="150000"/>
              </a:lnSpc>
              <a:spcBef>
                <a:spcPts val="370"/>
              </a:spcBef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Air Quality Checker – Manual Location Input 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03133-9070-4DEF-B716-F64FEA2F77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554" y="4847879"/>
            <a:ext cx="5760720" cy="25007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9B08E0-C4E1-4185-BBE8-FCFC3ED7F1B8}"/>
              </a:ext>
            </a:extLst>
          </p:cNvPr>
          <p:cNvSpPr txBox="1"/>
          <p:nvPr/>
        </p:nvSpPr>
        <p:spPr>
          <a:xfrm>
            <a:off x="5261030" y="4452143"/>
            <a:ext cx="5068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Air Quality Results – Unhealthy Level (175 AQI))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37686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E855-4896-4C94-8980-A8A3B342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6" y="96127"/>
            <a:ext cx="4814359" cy="715394"/>
          </a:xfrm>
        </p:spPr>
        <p:txBody>
          <a:bodyPr/>
          <a:lstStyle/>
          <a:p>
            <a:r>
              <a:rPr lang="en-US" sz="40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</a:t>
            </a:r>
            <a:br>
              <a:rPr lang="en-US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62B6A-9A42-4681-86AB-F46FBC7A1C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6" y="1488628"/>
            <a:ext cx="5998780" cy="28311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6ED9B-ABD1-41D8-904C-AC1A551FD04C}"/>
              </a:ext>
            </a:extLst>
          </p:cNvPr>
          <p:cNvSpPr txBox="1"/>
          <p:nvPr/>
        </p:nvSpPr>
        <p:spPr>
          <a:xfrm>
            <a:off x="6878" y="1150075"/>
            <a:ext cx="5068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Air Quality Health Impact Calculator</a:t>
            </a:r>
            <a:endParaRPr lang="en-IN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78A08-8707-477C-ACB6-E5B0D4713F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864" y="4943286"/>
            <a:ext cx="6237288" cy="25202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D617EC-C711-47C5-9AE2-5BD9736A119D}"/>
              </a:ext>
            </a:extLst>
          </p:cNvPr>
          <p:cNvSpPr txBox="1"/>
          <p:nvPr/>
        </p:nvSpPr>
        <p:spPr>
          <a:xfrm>
            <a:off x="5234753" y="4462242"/>
            <a:ext cx="5068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Air Quality Forecast – Hourly AQI Prediction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0558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1160-3E27-4C21-83E4-342B07B8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03F97D-EC9A-450E-A585-D1E5F703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2" y="1505769"/>
            <a:ext cx="7812921" cy="5539608"/>
          </a:xfrm>
        </p:spPr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Python web framework for building the app, handling routes (e.g., /results), and rendering UI with Jinja2 templates.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library for Random Forest Regressor, data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 hyperparameter tuning (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Data analysis tool for loading CSV datasets, cleaning data, and calculating historical stats (e.g., mean AQI).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Numerical library for fast array operations, used in AQI calculations and feature preparation for ML models.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Jinja2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Templating framework integrated with Flask to dynamically generate HTML pages with AQI and forecast data.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/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80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424-F5A7-40CA-AB21-5D8D3667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DA31C-F981-4E9E-BA09-4B860E003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2" y="1399380"/>
            <a:ext cx="6997700" cy="4805089"/>
          </a:xfrm>
        </p:spPr>
        <p:txBody>
          <a:bodyPr/>
          <a:lstStyle/>
          <a:p>
            <a:pPr marL="13716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: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AQI Calculation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Uses EPA piecewise linear interpolation to convert pollutant levels (PM2.5, PM10, etc.) into a 0-500 AQI score, taking the max value.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Prediction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 Regressor trained on historical data, tuned with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blends with standard AQI (70% ML + 30% EPA) for precision.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24-Hour Forecast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Applies hourly pollutant variations (e.g., +2% PM in rush hours) to current data, caps at ±20% of base AQI, outputs hourly predictions.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Recommendations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Maps AQI to categories (e.g., 151-200: Unhealthy) and checks pollutant thresholds (e.g., PM2.5 &gt; 55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/m³) for tailored advice.</a:t>
            </a:r>
          </a:p>
          <a:p>
            <a:pPr marL="13716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13716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137160" indent="0">
              <a:buNone/>
            </a:pPr>
            <a:endParaRPr lang="en-IN" sz="1600" dirty="0"/>
          </a:p>
          <a:p>
            <a:pPr marL="137160" indent="0">
              <a:buNone/>
            </a:pP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Clr>
                <a:schemeClr val="tx1"/>
              </a:buClr>
              <a:buNone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137160" indent="0">
              <a:buClr>
                <a:schemeClr val="tx1"/>
              </a:buClr>
              <a:buNone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37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 txBox="1"/>
          <p:nvPr/>
        </p:nvSpPr>
        <p:spPr>
          <a:xfrm>
            <a:off x="448468" y="151724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Technology Stack for Proposed System</a:t>
            </a:r>
            <a:endParaRPr dirty="0"/>
          </a:p>
        </p:txBody>
      </p:sp>
      <p:sp>
        <p:nvSpPr>
          <p:cNvPr id="276" name="Google Shape;276;p10"/>
          <p:cNvSpPr txBox="1"/>
          <p:nvPr/>
        </p:nvSpPr>
        <p:spPr>
          <a:xfrm>
            <a:off x="415228" y="1236792"/>
            <a:ext cx="9250168" cy="614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Core programming language for logic, data processing, and machine learning.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Lightweight web framework for building the API and serving the web interface.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manipulation and analysis for handling air quality datasets.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Numerical computations for AQI calculations and predictions.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library for Random Forest Regressor and data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 persistence for saving/loading trained ML models, encoders, and scalers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HTML/CSS/JavaScript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Core web technologies for rendering templates and user interaction.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Templating engine integrated with Flask for dynamic HTML generation.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Geolocation and map visualization for location-based features.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700" dirty="0"/>
              <a:t>.</a:t>
            </a:r>
          </a:p>
          <a:p>
            <a:pPr marL="342900" marR="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17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None/>
            </a:pPr>
            <a:endParaRPr sz="2000" b="0" i="0" u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132256" y="211536"/>
            <a:ext cx="8977312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US" sz="40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description</a:t>
            </a:r>
            <a:br>
              <a:rPr lang="en-US" sz="4000" b="1" i="0" u="none" dirty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53796" y="759523"/>
            <a:ext cx="9349416" cy="740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13716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(Open Weather Map API)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Open Weather Map API (accessed via latitude/longitude inputs).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Includes real-time measurements of PM2.5, PM10, NO₂, SO₂, CO, and O₃ in </a:t>
            </a:r>
            <a:r>
              <a:rPr lang="el-G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g/m³ converted to a 0-500 AQI scale.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Data from 23,463 cities worldwide, updated dynamically.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Used for current AQI calculations and web interface displays.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(air_quality_data.csv)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Local file in the data directory.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Contains historical air quality data with columns for city,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PM10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NO₂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SO₂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CO, O₃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 appropriate units), and calculated AQI. Includes a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city_encoded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for machine learning.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Multi-city dataset (specific cities not detailed but implied to be diverse).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Used to train the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with features scaled via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/>
          <p:nvPr/>
        </p:nvSpPr>
        <p:spPr>
          <a:xfrm>
            <a:off x="503237" y="24166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 </a:t>
            </a:r>
            <a:endParaRPr dirty="0"/>
          </a:p>
        </p:txBody>
      </p:sp>
      <p:sp>
        <p:nvSpPr>
          <p:cNvPr id="296" name="Google Shape;296;p13"/>
          <p:cNvSpPr txBox="1"/>
          <p:nvPr/>
        </p:nvSpPr>
        <p:spPr>
          <a:xfrm>
            <a:off x="503236" y="1308854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 Pollution Predictor addresses these issues by offering real-time AQI calculations, precise 24-hour forecasts using machine learning, and personalized email alerts, equipping users with detailed health recommendations and a user-friendly web interface for proactive air quality management.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Times New Roman" panose="02020603050405020304" pitchFamily="18" charset="0"/>
              <a:ea typeface="Trebuchet MS" panose="020B0603020202020204"/>
              <a:cs typeface="Times New Roman" panose="02020603050405020304" pitchFamily="18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 txBox="1"/>
          <p:nvPr/>
        </p:nvSpPr>
        <p:spPr>
          <a:xfrm>
            <a:off x="285532" y="-144488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</a:p>
        </p:txBody>
      </p:sp>
      <p:sp>
        <p:nvSpPr>
          <p:cNvPr id="303" name="Google Shape;303;p14"/>
          <p:cNvSpPr txBox="1"/>
          <p:nvPr/>
        </p:nvSpPr>
        <p:spPr>
          <a:xfrm>
            <a:off x="503237" y="1563687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285532" y="969853"/>
            <a:ext cx="8677275" cy="4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Mahbubur Rahman (2024)  - AirNet: predictive machine learning model for air quality forecasting using web interface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Pranav Shriram (2021) - A Study and Analysis of Air Quality Index and Related Health Impact on Public Health :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Farhana Yasmin (2023) - AQIPred: A Hybrid Model for High Precision Time Specifc Forecastin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Air Quality Index with Cluster Analysis 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. Kumar (2022) - Air pollution prediction with machine learning: a case study of Indian cities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altLang="en-GB" sz="3600" b="1"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alt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https://doi.org/10.1186/s40068-024-00378-z</a:t>
            </a:r>
            <a:endParaRPr lang="en-US" altLang="en-GB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alt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http://dx.doi.org/10.2139/ssrn.3768477</a:t>
            </a:r>
            <a:endParaRPr lang="en-US" altLang="en-GB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alt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https://doi.org/10.1007/s44230-023-00039-x</a:t>
            </a:r>
            <a:endParaRPr lang="en-US" altLang="en-GB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alt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https://doi.org/10.1007/s13762-022-04241-5</a:t>
            </a:r>
            <a:endParaRPr lang="en-US" altLang="en-GB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altLang="en-GB" sz="2000" b="1" dirty="0"/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altLang="en-GB"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"/>
          <p:cNvSpPr txBox="1"/>
          <p:nvPr/>
        </p:nvSpPr>
        <p:spPr>
          <a:xfrm>
            <a:off x="647700" y="30575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/>
          <p:nvPr/>
        </p:nvSpPr>
        <p:spPr>
          <a:xfrm>
            <a:off x="505142" y="17430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US" sz="44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AIR POLLUTION DETECTION USING ML </a:t>
            </a:r>
            <a:endParaRPr sz="4400" b="1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 panose="020B0603020202020204"/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 panose="020B0603020202020204"/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Bhushan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Kokate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(22106070)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Prathamesh Kulkarni (22106032)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Shreyas Joshi (22106006)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Siddhesh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Kaware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(22106053)</a:t>
            </a:r>
            <a:endParaRPr sz="24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 panose="020B0603020202020204"/>
              <a:buNone/>
            </a:pPr>
            <a:endParaRPr sz="32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Guide</a:t>
            </a:r>
            <a:endParaRPr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Prof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.Yogeshwari</a:t>
            </a:r>
            <a:r>
              <a:rPr lang="en-US" sz="24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Hardas</a:t>
            </a:r>
            <a:r>
              <a:rPr lang="en-US" sz="24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</a:t>
            </a:r>
            <a:endParaRPr dirty="0"/>
          </a:p>
        </p:txBody>
      </p:sp>
      <p:cxnSp>
        <p:nvCxnSpPr>
          <p:cNvPr id="219" name="Google Shape;219;p2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5400" dir="5400000">
              <a:srgbClr val="000000">
                <a:alpha val="34901"/>
              </a:srgbClr>
            </a:outerShdw>
          </a:effectLst>
        </p:spPr>
      </p:cxnSp>
      <p:pic>
        <p:nvPicPr>
          <p:cNvPr id="220" name="Google Shape;220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3600" y="179387"/>
            <a:ext cx="77057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/>
        </p:nvSpPr>
        <p:spPr>
          <a:xfrm>
            <a:off x="504825" y="144462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Outline</a:t>
            </a:r>
          </a:p>
        </p:txBody>
      </p:sp>
      <p:sp>
        <p:nvSpPr>
          <p:cNvPr id="227" name="Google Shape;227;p3"/>
          <p:cNvSpPr txBox="1"/>
          <p:nvPr/>
        </p:nvSpPr>
        <p:spPr>
          <a:xfrm>
            <a:off x="504825" y="1236662"/>
            <a:ext cx="9323387" cy="617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29895" marR="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dirty="0"/>
          </a:p>
          <a:p>
            <a:pPr marL="429895" marR="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 of the Existing Systems</a:t>
            </a:r>
            <a:endParaRPr dirty="0"/>
          </a:p>
          <a:p>
            <a:pPr marL="429895" marR="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Limitations of the Existing Systems</a:t>
            </a:r>
            <a:endParaRPr dirty="0"/>
          </a:p>
          <a:p>
            <a:pPr marL="429895" marR="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 </a:t>
            </a:r>
            <a:endParaRPr dirty="0"/>
          </a:p>
          <a:p>
            <a:pPr marL="429895" marR="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 System Design</a:t>
            </a:r>
            <a:endParaRPr dirty="0"/>
          </a:p>
          <a:p>
            <a:pPr marL="429895" marR="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Framework/Algorithm</a:t>
            </a:r>
            <a:endParaRPr dirty="0"/>
          </a:p>
          <a:p>
            <a:pPr marL="429895" marR="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Technologies Stack for Proposed System</a:t>
            </a:r>
            <a:endParaRPr dirty="0"/>
          </a:p>
          <a:p>
            <a:pPr marL="429895" marR="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Details of Database / Input to the System</a:t>
            </a:r>
            <a:endParaRPr dirty="0"/>
          </a:p>
          <a:p>
            <a:pPr marL="429895" marR="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Implementation(Partial)</a:t>
            </a:r>
            <a:endParaRPr dirty="0"/>
          </a:p>
          <a:p>
            <a:pPr marL="429895" marR="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 </a:t>
            </a:r>
            <a:endParaRPr dirty="0"/>
          </a:p>
          <a:p>
            <a:pPr marL="429895" marR="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"/>
          <p:cNvSpPr txBox="1"/>
          <p:nvPr/>
        </p:nvSpPr>
        <p:spPr>
          <a:xfrm>
            <a:off x="502920" y="241664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</a:p>
        </p:txBody>
      </p:sp>
      <p:sp>
        <p:nvSpPr>
          <p:cNvPr id="234" name="Google Shape;234;p4"/>
          <p:cNvSpPr txBox="1"/>
          <p:nvPr/>
        </p:nvSpPr>
        <p:spPr>
          <a:xfrm>
            <a:off x="321945" y="1366202"/>
            <a:ext cx="9251950" cy="553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Monitors air quality to tackle pollution, reducing health risks like asthma and environmental harm.</a:t>
            </a:r>
          </a:p>
          <a:p>
            <a:pPr algn="just">
              <a:buSzPts val="2400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24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AQI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Computes AQI instantly from pollutants (PM2.5, PM10, O3)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algn="just">
              <a:buSzPts val="2400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24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Guidance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Delivers tailored health advice based on AQI levels and pollutant concentrations.</a:t>
            </a:r>
          </a:p>
          <a:p>
            <a:pPr algn="just">
              <a:buSzPts val="2400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24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Forecasts &amp; Tech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Predicts 24-hour AQI with Scikit-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learn’s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ML, powered by Flask and a web UI.</a:t>
            </a:r>
          </a:p>
          <a:p>
            <a:pPr algn="just">
              <a:buSzPts val="24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ts val="24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24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 txBox="1"/>
          <p:nvPr/>
        </p:nvSpPr>
        <p:spPr>
          <a:xfrm>
            <a:off x="293030" y="0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Literature Survey of the existing system</a:t>
            </a:r>
            <a:endParaRPr dirty="0"/>
          </a:p>
        </p:txBody>
      </p:sp>
      <p:sp>
        <p:nvSpPr>
          <p:cNvPr id="241" name="Google Shape;241;p5"/>
          <p:cNvSpPr txBox="1"/>
          <p:nvPr/>
        </p:nvSpPr>
        <p:spPr>
          <a:xfrm>
            <a:off x="502920" y="1430655"/>
            <a:ext cx="9070975" cy="532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 panose="02020603050405020304"/>
              <a:buNone/>
            </a:pPr>
            <a:r>
              <a:rPr lang="en-US" sz="3600" b="0" i="1" u="none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" y="1261745"/>
            <a:ext cx="9387205" cy="5997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757B-3B4B-419A-8236-D22739FF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671512"/>
            <a:ext cx="7348226" cy="1455737"/>
          </a:xfrm>
        </p:spPr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Existing Systems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1A8D2-4C04-4547-B557-F5F39447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798" y="1640681"/>
            <a:ext cx="7782940" cy="482008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Real-Time Data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Updates often delayed (hours/days), missing critical pollution peaks due to infrequent sensor readings.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Predictions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Forecasts lack detail, usually just daily averages, without hourly trends or ML-based insights.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Incomplete Health Advice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Recommendations are broad, rarely addressing specific pollutant effects (e.g., PM2.5 vs. O3 risks).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Models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Rely on fixed formulas (e.g., EPA AQI), not adapting to local patterns via machine learning.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Accessibility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Interfaces are often technical, lacking user-friendly web/mobile apps for real-time access.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16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 txBox="1">
            <a:spLocks noGrp="1"/>
          </p:cNvSpPr>
          <p:nvPr>
            <p:ph type="title"/>
          </p:nvPr>
        </p:nvSpPr>
        <p:spPr>
          <a:xfrm>
            <a:off x="215900" y="671512"/>
            <a:ext cx="7453312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Problem statement</a:t>
            </a:r>
            <a:br>
              <a:rPr lang="en-US" sz="36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36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dirty="0"/>
          </a:p>
        </p:txBody>
      </p:sp>
      <p:sp>
        <p:nvSpPr>
          <p:cNvPr id="255" name="Google Shape;255;p7"/>
          <p:cNvSpPr txBox="1">
            <a:spLocks noGrp="1"/>
          </p:cNvSpPr>
          <p:nvPr>
            <p:ph type="body" idx="1"/>
          </p:nvPr>
        </p:nvSpPr>
        <p:spPr>
          <a:xfrm>
            <a:off x="350811" y="1399380"/>
            <a:ext cx="8640762" cy="56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SzPts val="192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is escalating worldwide, harming public health with respiratory issues and environmental damage, but current systems struggle with infrequent updates, lack of detailed forecasts, and one-size-fits-all alerts, failing to deliver real-time, tailored solutions for users to act effectively.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None/>
            </a:pPr>
            <a:endParaRPr lang="en-US" alt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/>
        </p:nvSpPr>
        <p:spPr>
          <a:xfrm>
            <a:off x="338771" y="400636"/>
            <a:ext cx="907097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System Design</a:t>
            </a:r>
            <a:endParaRPr dirty="0"/>
          </a:p>
        </p:txBody>
      </p:sp>
      <p:sp>
        <p:nvSpPr>
          <p:cNvPr id="262" name="Google Shape;262;p8"/>
          <p:cNvSpPr txBox="1"/>
          <p:nvPr/>
        </p:nvSpPr>
        <p:spPr>
          <a:xfrm>
            <a:off x="338772" y="1285240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72" y="1714598"/>
            <a:ext cx="8705850" cy="49885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"/>
          <p:cNvSpPr txBox="1"/>
          <p:nvPr/>
        </p:nvSpPr>
        <p:spPr>
          <a:xfrm>
            <a:off x="503236" y="127060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</a:t>
            </a:r>
            <a:endParaRPr dirty="0"/>
          </a:p>
        </p:txBody>
      </p:sp>
      <p:sp>
        <p:nvSpPr>
          <p:cNvPr id="289" name="Google Shape;289;p12"/>
          <p:cNvSpPr txBox="1"/>
          <p:nvPr/>
        </p:nvSpPr>
        <p:spPr>
          <a:xfrm>
            <a:off x="503237" y="1563687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11" y="2471757"/>
            <a:ext cx="7742129" cy="3938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86A05-F7CF-4628-B351-815AA22F0C54}"/>
              </a:ext>
            </a:extLst>
          </p:cNvPr>
          <p:cNvSpPr txBox="1"/>
          <p:nvPr/>
        </p:nvSpPr>
        <p:spPr>
          <a:xfrm>
            <a:off x="503236" y="1741476"/>
            <a:ext cx="5068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Welcome Page </a:t>
            </a:r>
            <a:endParaRPr lang="en-IN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1168</Words>
  <Application>Microsoft Office PowerPoint</Application>
  <PresentationFormat>Custom</PresentationFormat>
  <Paragraphs>145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Noto Sans Symbols</vt:lpstr>
      <vt:lpstr>Times New Roman</vt:lpstr>
      <vt:lpstr>Trebuchet MS</vt:lpstr>
      <vt:lpstr>Wingdings</vt:lpstr>
      <vt:lpstr>Facet</vt:lpstr>
      <vt:lpstr>Facet</vt:lpstr>
      <vt:lpstr>1_Facet</vt:lpstr>
      <vt:lpstr>2_Facet</vt:lpstr>
      <vt:lpstr>3_Facet</vt:lpstr>
      <vt:lpstr>Department of Computer Science &amp;Engineering Artificial  Intelligence &amp; Machine Learning  A.P. Shah Institute of Technology  G.B.Road , Kasarvadavli , Thane(W), Mumbai-400615  UNIVERSITY OF MUMBAI Academic Year 2024-2025   </vt:lpstr>
      <vt:lpstr>PowerPoint Presentation</vt:lpstr>
      <vt:lpstr>PowerPoint Presentation</vt:lpstr>
      <vt:lpstr>PowerPoint Presentation</vt:lpstr>
      <vt:lpstr>PowerPoint Presentation</vt:lpstr>
      <vt:lpstr>Limitations of the Existing Systems </vt:lpstr>
      <vt:lpstr> Problem statement  </vt:lpstr>
      <vt:lpstr>PowerPoint Presentation</vt:lpstr>
      <vt:lpstr>PowerPoint Presentation</vt:lpstr>
      <vt:lpstr>Implementation </vt:lpstr>
      <vt:lpstr>Implementation </vt:lpstr>
      <vt:lpstr>Implementation </vt:lpstr>
      <vt:lpstr>FRAMEWORKS</vt:lpstr>
      <vt:lpstr>ALGORITHMS</vt:lpstr>
      <vt:lpstr>PowerPoint Presentation</vt:lpstr>
      <vt:lpstr>Dataset description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&amp;Engineering Artificial  Intelligence &amp; Machine Learning  A.P. Shah Institute of Technology  G.B.Road , Kasarvadavli , Thane(W), Mumbai-400615  UNIVERSITY OF MUMBAI Academic Year 2024-2025</dc:title>
  <dc:creator>v b</dc:creator>
  <cp:lastModifiedBy>Bhushan Kokate</cp:lastModifiedBy>
  <cp:revision>24</cp:revision>
  <dcterms:created xsi:type="dcterms:W3CDTF">2017-10-25T08:22:00Z</dcterms:created>
  <dcterms:modified xsi:type="dcterms:W3CDTF">2025-03-18T14:09:11Z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ICV">
    <vt:lpwstr>1736465CAB564526A352CD91F000B27F_12</vt:lpwstr>
  </property>
  <property fmtid="{D5CDD505-2E9C-101B-9397-08002B2CF9AE}" pid="13" name="KSOProductBuildVer">
    <vt:lpwstr>2057-12.2.0.20326</vt:lpwstr>
  </property>
</Properties>
</file>