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0" r:id="rId4"/>
    <p:sldId id="271" r:id="rId5"/>
    <p:sldId id="263" r:id="rId6"/>
    <p:sldId id="264" r:id="rId7"/>
    <p:sldId id="265" r:id="rId8"/>
    <p:sldId id="266" r:id="rId9"/>
    <p:sldId id="267" r:id="rId10"/>
    <p:sldId id="272" r:id="rId11"/>
    <p:sldId id="269"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E924ED-27BD-4501-A8B0-F3B109176BC5}">
          <p14:sldIdLst>
            <p14:sldId id="256"/>
            <p14:sldId id="257"/>
            <p14:sldId id="270"/>
            <p14:sldId id="271"/>
            <p14:sldId id="263"/>
            <p14:sldId id="264"/>
            <p14:sldId id="265"/>
            <p14:sldId id="266"/>
            <p14:sldId id="267"/>
            <p14:sldId id="272"/>
            <p14:sldId id="269"/>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135367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17150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738587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7114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986260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4B1F7C-7375-466B-8FBE-D524FCA142EB}"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556304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4B1F7C-7375-466B-8FBE-D524FCA142EB}"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410181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55438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93099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179930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B1F7C-7375-466B-8FBE-D524FCA142EB}"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71212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60664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B1F7C-7375-466B-8FBE-D524FCA142EB}"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94088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4B1F7C-7375-466B-8FBE-D524FCA142EB}"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57964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B1F7C-7375-466B-8FBE-D524FCA142EB}"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193507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60889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54245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B4B1F7C-7375-466B-8FBE-D524FCA142EB}" type="datetimeFigureOut">
              <a:rPr lang="en-IN" smtClean="0"/>
              <a:t>24-08-2024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8A240D-40E0-4E13-A749-0C006A733E88}" type="slidenum">
              <a:rPr lang="en-IN" smtClean="0"/>
              <a:t>‹#›</a:t>
            </a:fld>
            <a:endParaRPr lang="en-IN"/>
          </a:p>
        </p:txBody>
      </p:sp>
    </p:spTree>
    <p:extLst>
      <p:ext uri="{BB962C8B-B14F-4D97-AF65-F5344CB8AC3E}">
        <p14:creationId xmlns:p14="http://schemas.microsoft.com/office/powerpoint/2010/main" val="412018260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286B-17AB-23B8-4BDC-944C0BDA46C9}"/>
              </a:ext>
            </a:extLst>
          </p:cNvPr>
          <p:cNvSpPr>
            <a:spLocks noGrp="1"/>
          </p:cNvSpPr>
          <p:nvPr>
            <p:ph type="title"/>
          </p:nvPr>
        </p:nvSpPr>
        <p:spPr>
          <a:xfrm>
            <a:off x="1244599" y="270933"/>
            <a:ext cx="9321800" cy="1456265"/>
          </a:xfrm>
        </p:spPr>
        <p:txBody>
          <a:bodyPr>
            <a:normAutofit/>
          </a:bodyPr>
          <a:lstStyle/>
          <a:p>
            <a:r>
              <a:rPr lang="en-US" sz="4000" b="1" dirty="0">
                <a:latin typeface="Times New Roman" panose="02020603050405020304" pitchFamily="18" charset="0"/>
                <a:cs typeface="Times New Roman" panose="02020603050405020304" pitchFamily="18" charset="0"/>
              </a:rPr>
              <a:t>Rain Prediction – Weather Forecasting</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Using Machine Learning</a:t>
            </a:r>
            <a:endParaRPr lang="en-IN" sz="4800"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529F6ECB-E086-300D-9422-A48357A15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008563" y="1802355"/>
            <a:ext cx="6411912" cy="3608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a:extLst>
              <a:ext uri="{FF2B5EF4-FFF2-40B4-BE49-F238E27FC236}">
                <a16:creationId xmlns:a16="http://schemas.microsoft.com/office/drawing/2014/main" id="{5A2903E6-C182-51E5-1BC1-5F2462BE3654}"/>
              </a:ext>
            </a:extLst>
          </p:cNvPr>
          <p:cNvSpPr>
            <a:spLocks noGrp="1"/>
          </p:cNvSpPr>
          <p:nvPr>
            <p:ph type="body" sz="half" idx="2"/>
          </p:nvPr>
        </p:nvSpPr>
        <p:spPr>
          <a:xfrm>
            <a:off x="363462" y="4859867"/>
            <a:ext cx="7163405" cy="1456265"/>
          </a:xfrm>
        </p:spPr>
        <p:txBody>
          <a:bodyPr>
            <a:normAutofit fontScale="25000" lnSpcReduction="20000"/>
          </a:bodyPr>
          <a:lstStyle/>
          <a:p>
            <a:endParaRPr lang="en-US" dirty="0"/>
          </a:p>
          <a:p>
            <a:endParaRPr lang="en-IN" dirty="0"/>
          </a:p>
          <a:p>
            <a:pPr algn="l"/>
            <a:endParaRPr lang="en-IN" sz="2000" dirty="0"/>
          </a:p>
          <a:p>
            <a:pPr algn="l"/>
            <a:endParaRPr lang="en-IN" sz="2000" dirty="0"/>
          </a:p>
          <a:p>
            <a:pPr algn="l"/>
            <a:endParaRPr lang="en-IN" sz="2000" dirty="0"/>
          </a:p>
          <a:p>
            <a:pPr algn="l"/>
            <a:r>
              <a:rPr lang="en-IN" sz="9600" dirty="0">
                <a:latin typeface="Times New Roman" panose="02020603050405020304" pitchFamily="18" charset="0"/>
                <a:cs typeface="Times New Roman" panose="02020603050405020304" pitchFamily="18" charset="0"/>
              </a:rPr>
              <a:t>PRESENTED BY: BHUSHAN KHUSHAL NIMJE</a:t>
            </a:r>
          </a:p>
          <a:p>
            <a:pPr algn="l"/>
            <a:r>
              <a:rPr lang="en-IN" sz="9600" dirty="0">
                <a:latin typeface="Times New Roman" panose="02020603050405020304" pitchFamily="18" charset="0"/>
                <a:cs typeface="Times New Roman" panose="02020603050405020304" pitchFamily="18" charset="0"/>
              </a:rPr>
              <a:t>GUIDED BY: SAURAV KUMAR</a:t>
            </a:r>
          </a:p>
          <a:p>
            <a:pPr algn="l"/>
            <a:endParaRPr lang="en-IN" sz="2000" dirty="0"/>
          </a:p>
          <a:p>
            <a:endParaRPr lang="en-IN" dirty="0"/>
          </a:p>
          <a:p>
            <a:pPr algn="l"/>
            <a:endParaRPr lang="en-IN" dirty="0"/>
          </a:p>
        </p:txBody>
      </p:sp>
    </p:spTree>
    <p:extLst>
      <p:ext uri="{BB962C8B-B14F-4D97-AF65-F5344CB8AC3E}">
        <p14:creationId xmlns:p14="http://schemas.microsoft.com/office/powerpoint/2010/main" val="190600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F22D-A946-0F1C-7F5C-3784EA378E5C}"/>
              </a:ext>
            </a:extLst>
          </p:cNvPr>
          <p:cNvSpPr>
            <a:spLocks noGrp="1"/>
          </p:cNvSpPr>
          <p:nvPr>
            <p:ph type="ctrTitle"/>
          </p:nvPr>
        </p:nvSpPr>
        <p:spPr>
          <a:xfrm>
            <a:off x="1370693" y="389474"/>
            <a:ext cx="9440034" cy="516460"/>
          </a:xfrm>
        </p:spPr>
        <p:txBody>
          <a:bodyPr>
            <a:normAutofit fontScale="90000"/>
          </a:bodyPr>
          <a:lstStyle/>
          <a:p>
            <a:r>
              <a:rPr lang="en-US" sz="3600" b="1" dirty="0">
                <a:latin typeface="Times New Roman" panose="02020603050405020304" pitchFamily="18" charset="0"/>
                <a:cs typeface="Times New Roman" panose="02020603050405020304" pitchFamily="18" charset="0"/>
              </a:rPr>
              <a:t>MODEL EVALUATION</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D7FD8E-4F2B-8C38-755A-9B45C98872A3}"/>
              </a:ext>
            </a:extLst>
          </p:cNvPr>
          <p:cNvSpPr>
            <a:spLocks noGrp="1"/>
          </p:cNvSpPr>
          <p:nvPr>
            <p:ph type="subTitle" idx="1"/>
          </p:nvPr>
        </p:nvSpPr>
        <p:spPr>
          <a:xfrm>
            <a:off x="237066" y="905934"/>
            <a:ext cx="11700933" cy="5020733"/>
          </a:xfrm>
        </p:spPr>
        <p:txBody>
          <a:bodyPr/>
          <a:lstStyle/>
          <a:p>
            <a:pPr algn="l"/>
            <a:r>
              <a:rPr lang="en-US" b="1" dirty="0">
                <a:latin typeface="Times New Roman" panose="02020603050405020304" pitchFamily="18" charset="0"/>
                <a:cs typeface="Times New Roman" panose="02020603050405020304" pitchFamily="18" charset="0"/>
              </a:rPr>
              <a:t>Problem Statement a: Predicting Rain Tomorrow (Classification):-</a:t>
            </a:r>
          </a:p>
          <a:p>
            <a:pPr algn="l"/>
            <a:r>
              <a:rPr lang="en-US" sz="1600" dirty="0">
                <a:latin typeface="Times New Roman" panose="02020603050405020304" pitchFamily="18" charset="0"/>
                <a:cs typeface="Times New Roman" panose="02020603050405020304" pitchFamily="18" charset="0"/>
              </a:rPr>
              <a:t>In this problem statement I have used three classification algorithms:-</a:t>
            </a:r>
          </a:p>
          <a:p>
            <a:pPr marL="800100" lvl="1" indent="-342900" algn="l">
              <a:buFont typeface="+mj-lt"/>
              <a:buAutoNum type="arabicPeriod"/>
            </a:pPr>
            <a:r>
              <a:rPr lang="en-US" sz="1600" b="1" dirty="0">
                <a:latin typeface="Times New Roman" panose="02020603050405020304" pitchFamily="18" charset="0"/>
                <a:cs typeface="Times New Roman" panose="02020603050405020304" pitchFamily="18" charset="0"/>
              </a:rPr>
              <a:t>Logistic Regression </a:t>
            </a:r>
            <a:r>
              <a:rPr lang="en-US" sz="1600" dirty="0">
                <a:latin typeface="Times New Roman" panose="02020603050405020304" pitchFamily="18" charset="0"/>
                <a:cs typeface="Times New Roman" panose="02020603050405020304" pitchFamily="18" charset="0"/>
              </a:rPr>
              <a:t>which provides the accuracy of 79.27%.</a:t>
            </a:r>
            <a:endParaRPr lang="en-US" sz="1600" b="1" dirty="0">
              <a:latin typeface="Times New Roman" panose="02020603050405020304" pitchFamily="18" charset="0"/>
              <a:cs typeface="Times New Roman" panose="02020603050405020304" pitchFamily="18" charset="0"/>
            </a:endParaRPr>
          </a:p>
          <a:p>
            <a:pPr marL="800100" lvl="1" indent="-342900" algn="l">
              <a:buFont typeface="+mj-lt"/>
              <a:buAutoNum type="arabicPeriod"/>
            </a:pPr>
            <a:r>
              <a:rPr lang="en-US" sz="1600" b="1" dirty="0">
                <a:latin typeface="Times New Roman" panose="02020603050405020304" pitchFamily="18" charset="0"/>
                <a:cs typeface="Times New Roman" panose="02020603050405020304" pitchFamily="18" charset="0"/>
              </a:rPr>
              <a:t>Decision Tree Regressor </a:t>
            </a:r>
            <a:r>
              <a:rPr lang="en-US" sz="1600" dirty="0">
                <a:latin typeface="Times New Roman" panose="02020603050405020304" pitchFamily="18" charset="0"/>
                <a:cs typeface="Times New Roman" panose="02020603050405020304" pitchFamily="18" charset="0"/>
              </a:rPr>
              <a:t>which provides the accuracy of 74.81%.</a:t>
            </a:r>
          </a:p>
          <a:p>
            <a:pPr marL="800100" lvl="1" indent="-342900" algn="l">
              <a:buFont typeface="+mj-lt"/>
              <a:buAutoNum type="arabicPeriod"/>
            </a:pPr>
            <a:r>
              <a:rPr lang="en-US" sz="1600" b="1" dirty="0">
                <a:latin typeface="Times New Roman" panose="02020603050405020304" pitchFamily="18" charset="0"/>
                <a:cs typeface="Times New Roman" panose="02020603050405020304" pitchFamily="18" charset="0"/>
              </a:rPr>
              <a:t>Random Forest Regressor </a:t>
            </a:r>
            <a:r>
              <a:rPr lang="en-US" sz="1600" dirty="0">
                <a:latin typeface="Times New Roman" panose="02020603050405020304" pitchFamily="18" charset="0"/>
                <a:cs typeface="Times New Roman" panose="02020603050405020304" pitchFamily="18" charset="0"/>
              </a:rPr>
              <a:t>which provides the accuracy of 92.37%.</a:t>
            </a:r>
            <a:endParaRPr lang="en-US" b="1" dirty="0"/>
          </a:p>
          <a:p>
            <a:pPr algn="l"/>
            <a:endParaRPr lang="en-US" sz="2000" b="1" dirty="0"/>
          </a:p>
          <a:p>
            <a:pPr algn="l"/>
            <a:r>
              <a:rPr lang="en-US" sz="2000" b="1" dirty="0"/>
              <a:t>Problem Statement b: Predicting Rainfall Amount (Regression):-</a:t>
            </a:r>
          </a:p>
          <a:p>
            <a:pPr marL="285750" indent="-285750"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MAE Comparison</a:t>
            </a:r>
            <a:r>
              <a:rPr lang="en-US" sz="1600" dirty="0">
                <a:latin typeface="Times New Roman" panose="02020603050405020304" pitchFamily="18" charset="0"/>
                <a:cs typeface="Times New Roman" panose="02020603050405020304" pitchFamily="18" charset="0"/>
              </a:rPr>
              <a:t>: The Random Forest Regressor had the lowest Mean Absolute Error (MAE) of 0.99, indicating the most accurate predictions, while the Linear Regression model had the highest MAE of 1.54.</a:t>
            </a:r>
          </a:p>
          <a:p>
            <a:pPr marL="285750" indent="-285750"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MSE Comparison</a:t>
            </a:r>
            <a:r>
              <a:rPr lang="en-US" sz="1600" dirty="0">
                <a:latin typeface="Times New Roman" panose="02020603050405020304" pitchFamily="18" charset="0"/>
                <a:cs typeface="Times New Roman" panose="02020603050405020304" pitchFamily="18" charset="0"/>
              </a:rPr>
              <a:t>: The Random Forest Regressor also had the lowest Mean Squared Error (MSE) at 6.73, showing it minimized large errors better than both the Decision Tree Regressor 11.67 and Linear Regression 10.17.</a:t>
            </a:r>
          </a:p>
          <a:p>
            <a:pPr marL="285750" indent="-285750"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R² Score</a:t>
            </a:r>
            <a:r>
              <a:rPr lang="en-US" sz="1600" dirty="0">
                <a:latin typeface="Times New Roman" panose="02020603050405020304" pitchFamily="18" charset="0"/>
                <a:cs typeface="Times New Roman" panose="02020603050405020304" pitchFamily="18" charset="0"/>
              </a:rPr>
              <a:t>: The Random Forest Regressor had the highest R² score of 0.6994, suggesting it explained the most variance in the target variable. In contrast, Linear Regression had the lowest R² score of 0.5459.</a:t>
            </a:r>
          </a:p>
          <a:p>
            <a:pPr marL="285750" indent="-285750" algn="l">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7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2C87-243F-76A7-8165-A6F2E49D802F}"/>
              </a:ext>
            </a:extLst>
          </p:cNvPr>
          <p:cNvSpPr>
            <a:spLocks noGrp="1"/>
          </p:cNvSpPr>
          <p:nvPr>
            <p:ph type="title"/>
          </p:nvPr>
        </p:nvSpPr>
        <p:spPr>
          <a:xfrm>
            <a:off x="913795" y="364068"/>
            <a:ext cx="10431538" cy="702733"/>
          </a:xfrm>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B76DB30-FE8E-3072-683E-AB6E2C50E0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02867" y="1583267"/>
            <a:ext cx="5275339" cy="4910665"/>
          </a:xfrm>
        </p:spPr>
      </p:pic>
      <p:sp>
        <p:nvSpPr>
          <p:cNvPr id="4" name="Text Placeholder 3">
            <a:extLst>
              <a:ext uri="{FF2B5EF4-FFF2-40B4-BE49-F238E27FC236}">
                <a16:creationId xmlns:a16="http://schemas.microsoft.com/office/drawing/2014/main" id="{C74BECA5-09A2-B513-6463-92235FDEE176}"/>
              </a:ext>
            </a:extLst>
          </p:cNvPr>
          <p:cNvSpPr>
            <a:spLocks noGrp="1"/>
          </p:cNvSpPr>
          <p:nvPr>
            <p:ph type="body" sz="half" idx="2"/>
          </p:nvPr>
        </p:nvSpPr>
        <p:spPr>
          <a:xfrm>
            <a:off x="913795" y="1583267"/>
            <a:ext cx="4521805" cy="4910665"/>
          </a:xfrm>
        </p:spPr>
        <p:txBody>
          <a:bodyPr>
            <a:normAutofit/>
          </a:bodyPr>
          <a:lstStyle/>
          <a:p>
            <a:r>
              <a:rPr lang="en-US" sz="2400" b="1" dirty="0">
                <a:latin typeface="Times New Roman" panose="02020603050405020304" pitchFamily="18" charset="0"/>
                <a:cs typeface="Times New Roman" panose="02020603050405020304" pitchFamily="18" charset="0"/>
              </a:rPr>
              <a:t>Problem Statement a: Predicting Rain Tomorrow (Classification):-</a:t>
            </a:r>
            <a:endParaRPr lang="en-US" sz="240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Random Forest Classifier</a:t>
            </a:r>
            <a:r>
              <a:rPr lang="en-US" dirty="0">
                <a:latin typeface="Times New Roman" panose="02020603050405020304" pitchFamily="18" charset="0"/>
                <a:cs typeface="Times New Roman" panose="02020603050405020304" pitchFamily="18" charset="0"/>
              </a:rPr>
              <a:t> emerged as the best model for predicting weather it will Rain Tomorrow or not. Its ensemble approach, which combines the predictions of multiple decision trees, allowed it to capture complex relationships in the data, resulting in the most accurate and reliable predictions among the models tested.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06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5DA3-0699-134D-5231-836799485A90}"/>
              </a:ext>
            </a:extLst>
          </p:cNvPr>
          <p:cNvSpPr>
            <a:spLocks noGrp="1"/>
          </p:cNvSpPr>
          <p:nvPr>
            <p:ph type="title"/>
          </p:nvPr>
        </p:nvSpPr>
        <p:spPr/>
        <p:txBody>
          <a:bodyPr/>
          <a:lstStyle/>
          <a:p>
            <a:r>
              <a:rPr lang="en-US" sz="2400" b="1" dirty="0"/>
              <a:t>Problem Statement b: Predicting Rainfall Amount (Regression):-</a:t>
            </a:r>
            <a:br>
              <a:rPr lang="en-US" sz="2400" b="1" dirty="0"/>
            </a:br>
            <a:endParaRPr lang="en-IN" dirty="0"/>
          </a:p>
        </p:txBody>
      </p:sp>
      <p:pic>
        <p:nvPicPr>
          <p:cNvPr id="6" name="Content Placeholder 5">
            <a:extLst>
              <a:ext uri="{FF2B5EF4-FFF2-40B4-BE49-F238E27FC236}">
                <a16:creationId xmlns:a16="http://schemas.microsoft.com/office/drawing/2014/main" id="{FF0BBFFB-8C39-FAEC-CBD4-0ADE9B0FF9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4774" y="609600"/>
            <a:ext cx="5314689" cy="5181600"/>
          </a:xfrm>
        </p:spPr>
      </p:pic>
      <p:sp>
        <p:nvSpPr>
          <p:cNvPr id="4" name="Text Placeholder 3">
            <a:extLst>
              <a:ext uri="{FF2B5EF4-FFF2-40B4-BE49-F238E27FC236}">
                <a16:creationId xmlns:a16="http://schemas.microsoft.com/office/drawing/2014/main" id="{B855E6ED-E40C-B54E-B778-E9ACC9E76266}"/>
              </a:ext>
            </a:extLst>
          </p:cNvPr>
          <p:cNvSpPr>
            <a:spLocks noGrp="1"/>
          </p:cNvSpPr>
          <p:nvPr>
            <p:ph type="body" sz="half" idx="2"/>
          </p:nvPr>
        </p:nvSpPr>
        <p:spPr/>
        <p:txBody>
          <a:bodyPr/>
          <a:lstStyle/>
          <a:p>
            <a:pPr algn="l"/>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Random Forest Regressor </a:t>
            </a:r>
            <a:r>
              <a:rPr lang="en-US" dirty="0">
                <a:latin typeface="Times New Roman" panose="02020603050405020304" pitchFamily="18" charset="0"/>
                <a:cs typeface="Times New Roman" panose="02020603050405020304" pitchFamily="18" charset="0"/>
              </a:rPr>
              <a:t>emerged as the best model for predicting the amount of rainfall. Its ensemble approach, which combines the predictions of multiple decision trees, allowed it to capture complex relationships in the data, resulting in the most accurate and reliable predictions among the models tested.</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612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7756-FD77-4BC6-43EA-774A8571DFD8}"/>
              </a:ext>
            </a:extLst>
          </p:cNvPr>
          <p:cNvSpPr>
            <a:spLocks noGrp="1"/>
          </p:cNvSpPr>
          <p:nvPr>
            <p:ph type="title"/>
          </p:nvPr>
        </p:nvSpPr>
        <p:spPr>
          <a:xfrm>
            <a:off x="919119" y="2943775"/>
            <a:ext cx="10353762" cy="970450"/>
          </a:xfrm>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28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3571-1344-0676-7108-C984C0A885A1}"/>
              </a:ext>
            </a:extLst>
          </p:cNvPr>
          <p:cNvSpPr>
            <a:spLocks noGrp="1"/>
          </p:cNvSpPr>
          <p:nvPr>
            <p:ph type="title"/>
          </p:nvPr>
        </p:nvSpPr>
        <p:spPr>
          <a:xfrm>
            <a:off x="913795" y="609599"/>
            <a:ext cx="10353762" cy="5748867"/>
          </a:xfrm>
        </p:spPr>
        <p:txBody>
          <a:bodyPr>
            <a:normAutofit fontScale="90000"/>
          </a:bodyPr>
          <a:lstStyle/>
          <a:p>
            <a:pPr algn="l"/>
            <a:r>
              <a:rPr lang="en-US" sz="3200" b="1" dirty="0">
                <a:latin typeface="Times New Roman" panose="02020603050405020304" pitchFamily="18" charset="0"/>
                <a:cs typeface="Times New Roman" panose="02020603050405020304" pitchFamily="18" charset="0"/>
              </a:rPr>
              <a:t>CONTENT:</a:t>
            </a:r>
            <a:br>
              <a:rPr lang="en-US" sz="32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 INTRODUCTION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 DATASET OVERVIEW</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EXPLORATORY DATA ANALYSIS (EDA)</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4. FEATURE ENGINEERING</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5. MODEL APPROACH</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6. MODEL EVALUATION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7. CONCLUSION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52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ACC4-1F23-B317-0167-0CD5A68AB1FC}"/>
              </a:ext>
            </a:extLst>
          </p:cNvPr>
          <p:cNvSpPr>
            <a:spLocks noGrp="1"/>
          </p:cNvSpPr>
          <p:nvPr>
            <p:ph type="ctrTitle"/>
          </p:nvPr>
        </p:nvSpPr>
        <p:spPr>
          <a:xfrm>
            <a:off x="1370693" y="592667"/>
            <a:ext cx="9440034" cy="592674"/>
          </a:xfrm>
        </p:spPr>
        <p:txBody>
          <a:bodyPr>
            <a:normAutofit fontScale="90000"/>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88E9099-3E24-F774-95C1-F68A3F0E0A39}"/>
              </a:ext>
            </a:extLst>
          </p:cNvPr>
          <p:cNvSpPr>
            <a:spLocks noGrp="1" noChangeArrowheads="1"/>
          </p:cNvSpPr>
          <p:nvPr>
            <p:ph type="subTitle" idx="1"/>
          </p:nvPr>
        </p:nvSpPr>
        <p:spPr bwMode="auto">
          <a:xfrm>
            <a:off x="1381273" y="1668280"/>
            <a:ext cx="944003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Accurate weather forecasting, especially rainfall prediction, is crucial for sectors such as agriculture, infrastructure planning, and disaster management, as it helps mitigate risks from natural events like floods and droughts.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dirty="0"/>
              <a:t>The study aims to develop machine learning models to forecast rainfall using a dataset with meteorological features like temperature, humidity, wind speed, and historical rainfall data.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 Four algorithms are employed: Logistic Regression, Decision Tree Classifier, Random Forest Classifier (for predicting if it will rain tomorrow), and Linear Regression, Decision Tree Regressor and Random Forest Regressor (for estimating the amount of rainfall).</a:t>
            </a:r>
            <a:endParaRPr lang="en-US" sz="180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n>
                  <a:noFill/>
                </a:ln>
                <a:effectLst/>
                <a:latin typeface="Arial" panose="020B0604020202020204" pitchFamily="34" charset="0"/>
              </a:rPr>
              <a:t> </a:t>
            </a:r>
            <a:r>
              <a:rPr lang="en-US" sz="1600" dirty="0"/>
              <a:t>By comparing these models, the project seeks to identify the most effective algorithm for rainfall prediction, enhancing the reliability of weather forecasts and aiding decision-making in weather-dependent industries.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754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0C6E-E0E9-7D08-4B54-ABF2F21AE3CE}"/>
              </a:ext>
            </a:extLst>
          </p:cNvPr>
          <p:cNvSpPr>
            <a:spLocks noGrp="1"/>
          </p:cNvSpPr>
          <p:nvPr>
            <p:ph type="title"/>
          </p:nvPr>
        </p:nvSpPr>
        <p:spPr>
          <a:xfrm>
            <a:off x="3018594" y="381000"/>
            <a:ext cx="4792738" cy="601133"/>
          </a:xfrm>
        </p:spPr>
        <p:txBody>
          <a:bodyPr>
            <a:normAutofit fontScale="90000"/>
          </a:bodyPr>
          <a:lstStyle/>
          <a:p>
            <a:r>
              <a:rPr lang="en-US" sz="3600" b="1" dirty="0">
                <a:latin typeface="Times New Roman" panose="02020603050405020304" pitchFamily="18" charset="0"/>
                <a:cs typeface="Times New Roman" panose="02020603050405020304" pitchFamily="18" charset="0"/>
              </a:rPr>
              <a:t>DATASET OVERVIEW</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8B2B14C-FB3D-6CCE-C50B-2A39353FC4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963" y="1312333"/>
            <a:ext cx="6411912" cy="4274253"/>
          </a:xfrm>
        </p:spPr>
      </p:pic>
      <p:sp>
        <p:nvSpPr>
          <p:cNvPr id="4" name="Text Placeholder 3">
            <a:extLst>
              <a:ext uri="{FF2B5EF4-FFF2-40B4-BE49-F238E27FC236}">
                <a16:creationId xmlns:a16="http://schemas.microsoft.com/office/drawing/2014/main" id="{8E71E1E6-6D70-180D-C59A-B28CD39C1B58}"/>
              </a:ext>
            </a:extLst>
          </p:cNvPr>
          <p:cNvSpPr>
            <a:spLocks noGrp="1"/>
          </p:cNvSpPr>
          <p:nvPr>
            <p:ph type="body" sz="half" idx="2"/>
          </p:nvPr>
        </p:nvSpPr>
        <p:spPr>
          <a:xfrm>
            <a:off x="913795" y="1202267"/>
            <a:ext cx="4293205" cy="4384319"/>
          </a:xfrm>
        </p:spPr>
        <p:txBody>
          <a:bodyPr/>
          <a:lstStyle/>
          <a:p>
            <a:pPr algn="l"/>
            <a:r>
              <a:rPr lang="en-US" dirty="0"/>
              <a:t>Contains 142,193 daily weather observations across 23 columns, including key meteorological features from various locations.</a:t>
            </a:r>
          </a:p>
          <a:p>
            <a:pPr algn="l"/>
            <a:r>
              <a:rPr lang="en-IN" b="1" dirty="0">
                <a:latin typeface="Times New Roman" panose="02020603050405020304" pitchFamily="18" charset="0"/>
                <a:cs typeface="Times New Roman" panose="02020603050405020304" pitchFamily="18" charset="0"/>
              </a:rPr>
              <a:t>Key Features</a:t>
            </a:r>
            <a:r>
              <a:rPr lang="en-IN"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Temperature</a:t>
            </a:r>
            <a:r>
              <a:rPr lang="en-IN" sz="1400" dirty="0">
                <a:latin typeface="Times New Roman" panose="02020603050405020304" pitchFamily="18" charset="0"/>
                <a:cs typeface="Times New Roman" panose="02020603050405020304" pitchFamily="18" charset="0"/>
              </a:rPr>
              <a:t>: Min Temp, Max Temp, Temp9am, Temp3pm.</a:t>
            </a:r>
          </a:p>
          <a:p>
            <a:pPr marL="800100" lvl="1" indent="-342900">
              <a:buFont typeface="Arial" panose="020B0604020202020204" pitchFamily="34" charset="0"/>
              <a:buChar char="•"/>
            </a:pPr>
            <a:r>
              <a:rPr lang="en-US" sz="1400" b="1" dirty="0"/>
              <a:t>Rainfall</a:t>
            </a:r>
            <a:r>
              <a:rPr lang="en-US" sz="1400" dirty="0"/>
              <a:t>: Rainfall amount, Rain Today, Rain Tomorrow.</a:t>
            </a:r>
            <a:endParaRPr lang="en-IN" sz="1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400" b="1" dirty="0"/>
              <a:t>Humidity and Pressure</a:t>
            </a:r>
            <a:r>
              <a:rPr lang="en-US" sz="1400" dirty="0"/>
              <a:t>: Humidity9am, Humidity3pm, Pressure9am, Pressure3pm.</a:t>
            </a:r>
          </a:p>
          <a:p>
            <a:pPr marL="800100" lvl="1" indent="-342900">
              <a:buFont typeface="Arial" panose="020B0604020202020204" pitchFamily="34" charset="0"/>
              <a:buChar char="•"/>
            </a:pPr>
            <a:r>
              <a:rPr lang="en-US" sz="1400" b="1" dirty="0"/>
              <a:t>Wind and Sunshine</a:t>
            </a:r>
            <a:r>
              <a:rPr lang="en-US" sz="1400" dirty="0"/>
              <a:t>: Wind Gust Dir, Wind Gust Speed, WindDir9am, WindDir3pm, WindSpeed9am, WindSpeed3pm, Sunshine.</a:t>
            </a:r>
            <a:endParaRPr lang="en-IN"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8A2A7F2C-8636-752E-796C-457AB37F44E3}"/>
              </a:ext>
            </a:extLst>
          </p:cNvPr>
          <p:cNvSpPr txBox="1">
            <a:spLocks/>
          </p:cNvSpPr>
          <p:nvPr/>
        </p:nvSpPr>
        <p:spPr>
          <a:xfrm>
            <a:off x="913794" y="5091285"/>
            <a:ext cx="4293206" cy="809981"/>
          </a:xfrm>
          <a:prstGeom prst="rect">
            <a:avLst/>
          </a:prstGeom>
          <a:effectLst>
            <a:outerShdw blurRad="25400" dir="17880000">
              <a:srgbClr val="000000">
                <a:alpha val="46000"/>
              </a:srgbClr>
            </a:outerShdw>
          </a:effectLst>
        </p:spPr>
        <p:txBody>
          <a:bodyPr vert="horz" lIns="91440" tIns="45720" rIns="91440" bIns="45720" rtlCol="0" anchor="b">
            <a:normAutofit fontScale="97500" lnSpcReduction="10000"/>
          </a:bodyPr>
          <a:lstStyle>
            <a:lvl1pPr algn="ctr" defTabSz="457200" rtl="0" eaLnBrk="1" latinLnBrk="0" hangingPunct="1">
              <a:spcBef>
                <a:spcPct val="0"/>
              </a:spcBef>
              <a:buNone/>
              <a:defRPr sz="24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b="1" dirty="0">
                <a:latin typeface="Times New Roman" panose="02020603050405020304" pitchFamily="18" charset="0"/>
                <a:cs typeface="Times New Roman" panose="02020603050405020304" pitchFamily="18" charset="0"/>
              </a:rPr>
              <a:t>Outcome Variable</a:t>
            </a:r>
            <a:r>
              <a:rPr lang="en-US" sz="1600" dirty="0">
                <a:latin typeface="Times New Roman" panose="02020603050405020304" pitchFamily="18" charset="0"/>
                <a:cs typeface="Times New Roman" panose="02020603050405020304" pitchFamily="18" charset="0"/>
              </a:rPr>
              <a:t>: "Rain Tomorrow" indicates the amount of rainfall predicted for the next day, serving as the target for predicting future rainfall.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EEA2-567A-0080-46A3-DF87D27F8BAB}"/>
              </a:ext>
            </a:extLst>
          </p:cNvPr>
          <p:cNvSpPr>
            <a:spLocks noGrp="1"/>
          </p:cNvSpPr>
          <p:nvPr>
            <p:ph type="title"/>
          </p:nvPr>
        </p:nvSpPr>
        <p:spPr>
          <a:xfrm>
            <a:off x="913795" y="313267"/>
            <a:ext cx="10582880" cy="618067"/>
          </a:xfrm>
        </p:spPr>
        <p:txBody>
          <a:bodyPr>
            <a:normAutofit fontScale="90000"/>
          </a:bodyPr>
          <a:lstStyle/>
          <a:p>
            <a:r>
              <a:rPr lang="en-US" sz="3600" b="1" dirty="0">
                <a:latin typeface="Times New Roman" panose="02020603050405020304" pitchFamily="18" charset="0"/>
                <a:cs typeface="Times New Roman" panose="02020603050405020304" pitchFamily="18" charset="0"/>
              </a:rPr>
              <a:t>EXPLORATORY DATA ANALYSIS</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037B2CC-BBB9-D587-FAE6-FC0EB8834D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13795" y="1227667"/>
            <a:ext cx="10364410" cy="4148666"/>
          </a:xfrm>
        </p:spPr>
      </p:pic>
      <p:sp>
        <p:nvSpPr>
          <p:cNvPr id="4" name="Text Placeholder 3">
            <a:extLst>
              <a:ext uri="{FF2B5EF4-FFF2-40B4-BE49-F238E27FC236}">
                <a16:creationId xmlns:a16="http://schemas.microsoft.com/office/drawing/2014/main" id="{68F3FDC6-9A86-9E0C-2964-6BC79A791756}"/>
              </a:ext>
            </a:extLst>
          </p:cNvPr>
          <p:cNvSpPr>
            <a:spLocks noGrp="1"/>
          </p:cNvSpPr>
          <p:nvPr>
            <p:ph type="body" sz="half" idx="2"/>
          </p:nvPr>
        </p:nvSpPr>
        <p:spPr>
          <a:xfrm>
            <a:off x="913795" y="5376333"/>
            <a:ext cx="10364410" cy="414866"/>
          </a:xfrm>
        </p:spPr>
        <p:txBody>
          <a:bodyPr>
            <a:normAutofit/>
          </a:bodyPr>
          <a:lstStyle/>
          <a:p>
            <a:pPr algn="l"/>
            <a:r>
              <a:rPr lang="en-US" sz="2000" dirty="0">
                <a:latin typeface="Times New Roman" panose="02020603050405020304" pitchFamily="18" charset="0"/>
                <a:cs typeface="Times New Roman" panose="02020603050405020304" pitchFamily="18" charset="0"/>
              </a:rPr>
              <a:t>As we can see that we have the highest rainfall data from Melbourne and least from Uluru.</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03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EDAD15-E159-8372-E3F2-36F714CA86B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13795" y="626534"/>
            <a:ext cx="10321471" cy="4174066"/>
          </a:xfrm>
        </p:spPr>
      </p:pic>
      <p:sp>
        <p:nvSpPr>
          <p:cNvPr id="4" name="Text Placeholder 3">
            <a:extLst>
              <a:ext uri="{FF2B5EF4-FFF2-40B4-BE49-F238E27FC236}">
                <a16:creationId xmlns:a16="http://schemas.microsoft.com/office/drawing/2014/main" id="{5CB68C2E-87FF-0E77-5B59-79E03FB5F186}"/>
              </a:ext>
            </a:extLst>
          </p:cNvPr>
          <p:cNvSpPr>
            <a:spLocks noGrp="1"/>
          </p:cNvSpPr>
          <p:nvPr>
            <p:ph type="body" sz="half" idx="2"/>
          </p:nvPr>
        </p:nvSpPr>
        <p:spPr>
          <a:xfrm>
            <a:off x="913795" y="4969933"/>
            <a:ext cx="10321471" cy="821266"/>
          </a:xfrm>
        </p:spPr>
        <p:txBody>
          <a:bodyPr>
            <a:normAutofit/>
          </a:bodyPr>
          <a:lstStyle/>
          <a:p>
            <a:pPr algn="l"/>
            <a:r>
              <a:rPr lang="en-US" sz="2000" dirty="0">
                <a:latin typeface="Times New Roman" panose="02020603050405020304" pitchFamily="18" charset="0"/>
                <a:cs typeface="Times New Roman" panose="02020603050405020304" pitchFamily="18" charset="0"/>
              </a:rPr>
              <a:t>We can clearly see that the wind gust was strongest towards the north.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89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EC0C-04B7-8A95-3A5D-DC5C96FA1930}"/>
              </a:ext>
            </a:extLst>
          </p:cNvPr>
          <p:cNvSpPr>
            <a:spLocks noGrp="1"/>
          </p:cNvSpPr>
          <p:nvPr>
            <p:ph type="title"/>
          </p:nvPr>
        </p:nvSpPr>
        <p:spPr>
          <a:xfrm>
            <a:off x="2607431" y="491067"/>
            <a:ext cx="6977138" cy="880533"/>
          </a:xfrm>
        </p:spPr>
        <p:txBody>
          <a:bodyPr>
            <a:normAutofit/>
          </a:bodyPr>
          <a:lstStyle/>
          <a:p>
            <a:r>
              <a:rPr lang="en-US" sz="3600" b="1" dirty="0">
                <a:latin typeface="Times New Roman" panose="02020603050405020304" pitchFamily="18" charset="0"/>
                <a:cs typeface="Times New Roman" panose="02020603050405020304" pitchFamily="18" charset="0"/>
              </a:rPr>
              <a:t>FEATURE ENGINEERING</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65D41D3-DDB1-B2BD-1741-16E57745C7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856163" y="1418343"/>
            <a:ext cx="6411912" cy="3564114"/>
          </a:xfrm>
        </p:spPr>
      </p:pic>
      <p:sp>
        <p:nvSpPr>
          <p:cNvPr id="4" name="Text Placeholder 3">
            <a:extLst>
              <a:ext uri="{FF2B5EF4-FFF2-40B4-BE49-F238E27FC236}">
                <a16:creationId xmlns:a16="http://schemas.microsoft.com/office/drawing/2014/main" id="{7B73A153-E703-32ED-8027-4B993F7797DB}"/>
              </a:ext>
            </a:extLst>
          </p:cNvPr>
          <p:cNvSpPr>
            <a:spLocks noGrp="1"/>
          </p:cNvSpPr>
          <p:nvPr>
            <p:ph type="body" sz="half" idx="2"/>
          </p:nvPr>
        </p:nvSpPr>
        <p:spPr/>
        <p:txBody>
          <a:bodyPr>
            <a:normAutofit/>
          </a:bodyPr>
          <a:lstStyle/>
          <a:p>
            <a:pPr algn="l"/>
            <a:r>
              <a:rPr lang="en-US" sz="2000" b="1" dirty="0">
                <a:latin typeface="Times New Roman" panose="02020603050405020304" pitchFamily="18" charset="0"/>
                <a:cs typeface="Times New Roman" panose="02020603050405020304" pitchFamily="18" charset="0"/>
              </a:rPr>
              <a:t>HANDLING CATEGORICAL VARIABLES:</a:t>
            </a:r>
          </a:p>
          <a:p>
            <a:pPr algn="l"/>
            <a:r>
              <a:rPr lang="en-US" dirty="0">
                <a:latin typeface="Times New Roman" panose="02020603050405020304" pitchFamily="18" charset="0"/>
                <a:cs typeface="Times New Roman" panose="02020603050405020304" pitchFamily="18" charset="0"/>
              </a:rPr>
              <a:t>The dataset contains several categorical features, such as Location, Rain Today, Rain Tomorrow, Wind Gust Dir, Wind Dir 9am, and Wind Dir 3pm. To convert these categorical features into a numerical format that machine learning models can process, we used </a:t>
            </a:r>
            <a:r>
              <a:rPr lang="en-US" b="1" dirty="0">
                <a:latin typeface="Times New Roman" panose="02020603050405020304" pitchFamily="18" charset="0"/>
                <a:cs typeface="Times New Roman" panose="02020603050405020304" pitchFamily="18" charset="0"/>
              </a:rPr>
              <a:t>Label Encoding</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07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7CB094-6479-F3F0-423C-A887157F41B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142706" y="2033587"/>
            <a:ext cx="5838825" cy="2333625"/>
          </a:xfrm>
        </p:spPr>
      </p:pic>
      <p:sp>
        <p:nvSpPr>
          <p:cNvPr id="4" name="Text Placeholder 3">
            <a:extLst>
              <a:ext uri="{FF2B5EF4-FFF2-40B4-BE49-F238E27FC236}">
                <a16:creationId xmlns:a16="http://schemas.microsoft.com/office/drawing/2014/main" id="{745CC3A8-FBC6-B7ED-6588-8E1682F04B0F}"/>
              </a:ext>
            </a:extLst>
          </p:cNvPr>
          <p:cNvSpPr>
            <a:spLocks noGrp="1"/>
          </p:cNvSpPr>
          <p:nvPr>
            <p:ph type="body" sz="half" idx="2"/>
          </p:nvPr>
        </p:nvSpPr>
        <p:spPr>
          <a:xfrm>
            <a:off x="930728" y="1550194"/>
            <a:ext cx="3706889" cy="3757612"/>
          </a:xfrm>
        </p:spPr>
        <p:txBody>
          <a:bodyPr>
            <a:normAutofit/>
          </a:bodyPr>
          <a:lstStyle/>
          <a:p>
            <a:pPr algn="l"/>
            <a:r>
              <a:rPr lang="en-US" sz="2000" b="1" dirty="0">
                <a:latin typeface="Times New Roman" panose="02020603050405020304" pitchFamily="18" charset="0"/>
                <a:cs typeface="Times New Roman" panose="02020603050405020304" pitchFamily="18" charset="0"/>
              </a:rPr>
              <a:t>NORMALIZING AND SCALING:</a:t>
            </a:r>
          </a:p>
          <a:p>
            <a:pPr algn="l"/>
            <a:r>
              <a:rPr lang="en-US" dirty="0">
                <a:latin typeface="Times New Roman" panose="02020603050405020304" pitchFamily="18" charset="0"/>
                <a:cs typeface="Times New Roman" panose="02020603050405020304" pitchFamily="18" charset="0"/>
              </a:rPr>
              <a:t>Features in different units or ranges can bias the model's performance, so it’s important to standardize them. We applied </a:t>
            </a:r>
            <a:r>
              <a:rPr lang="en-US" b="1" dirty="0">
                <a:latin typeface="Times New Roman" panose="02020603050405020304" pitchFamily="18" charset="0"/>
                <a:cs typeface="Times New Roman" panose="02020603050405020304" pitchFamily="18" charset="0"/>
              </a:rPr>
              <a:t>Standard Scaling</a:t>
            </a:r>
            <a:r>
              <a:rPr lang="en-US" dirty="0">
                <a:latin typeface="Times New Roman" panose="02020603050405020304" pitchFamily="18" charset="0"/>
                <a:cs typeface="Times New Roman" panose="02020603050405020304" pitchFamily="18" charset="0"/>
              </a:rPr>
              <a:t> to ensure that all numerical features have a mean of 0 and a standard deviation of 1, which helps the model learn more effectively.</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17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C2E1-48C7-CD1A-7019-D763F4A46388}"/>
              </a:ext>
            </a:extLst>
          </p:cNvPr>
          <p:cNvSpPr>
            <a:spLocks noGrp="1"/>
          </p:cNvSpPr>
          <p:nvPr>
            <p:ph type="ctrTitle"/>
          </p:nvPr>
        </p:nvSpPr>
        <p:spPr>
          <a:xfrm>
            <a:off x="1370693" y="440266"/>
            <a:ext cx="9440034" cy="584208"/>
          </a:xfrm>
        </p:spPr>
        <p:txBody>
          <a:bodyPr>
            <a:normAutofit fontScale="90000"/>
          </a:bodyPr>
          <a:lstStyle/>
          <a:p>
            <a:r>
              <a:rPr lang="en-US" sz="3600" b="1" dirty="0">
                <a:latin typeface="Times New Roman" panose="02020603050405020304" pitchFamily="18" charset="0"/>
                <a:cs typeface="Times New Roman" panose="02020603050405020304" pitchFamily="18" charset="0"/>
              </a:rPr>
              <a:t>MODEL APPROACH</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A566D2-9654-C26C-BEAF-BEA8A5C9B235}"/>
              </a:ext>
            </a:extLst>
          </p:cNvPr>
          <p:cNvSpPr>
            <a:spLocks noGrp="1"/>
          </p:cNvSpPr>
          <p:nvPr>
            <p:ph type="subTitle" idx="1"/>
          </p:nvPr>
        </p:nvSpPr>
        <p:spPr>
          <a:xfrm>
            <a:off x="211667" y="1159934"/>
            <a:ext cx="11760200" cy="5395928"/>
          </a:xfrm>
        </p:spPr>
        <p:txBody>
          <a:bodyPr>
            <a:normAutofit/>
          </a:bodyPr>
          <a:lstStyle/>
          <a:p>
            <a:pPr algn="l"/>
            <a:r>
              <a:rPr lang="en-US" sz="1600" dirty="0">
                <a:latin typeface="Times New Roman" panose="02020603050405020304" pitchFamily="18" charset="0"/>
                <a:cs typeface="Times New Roman" panose="02020603050405020304" pitchFamily="18" charset="0"/>
              </a:rPr>
              <a:t>To ensure that our models are reliable and can generalize well to unseen data, we split the dataset into training and test sets. The training set is used to fit the models, while the test set is reserved for evaluating their performance. This process helps in selecting the best model and tuning hyperparameters, ultimately leading to more robust predictions.</a:t>
            </a:r>
          </a:p>
          <a:p>
            <a:pPr algn="l"/>
            <a:r>
              <a:rPr lang="en-US" sz="1600" b="1" dirty="0">
                <a:latin typeface="Times New Roman" panose="02020603050405020304" pitchFamily="18" charset="0"/>
                <a:cs typeface="Times New Roman" panose="02020603050405020304" pitchFamily="18" charset="0"/>
              </a:rPr>
              <a:t>Problem Statement a: Predicting Rain Tomorrow (Classification):-</a:t>
            </a:r>
          </a:p>
          <a:p>
            <a:pPr marL="742950" lvl="1" indent="-285750" algn="l">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Logistic Regression</a:t>
            </a:r>
            <a:r>
              <a:rPr lang="en-US" sz="1400" dirty="0">
                <a:latin typeface="Times New Roman" panose="02020603050405020304" pitchFamily="18" charset="0"/>
                <a:cs typeface="Times New Roman" panose="02020603050405020304" pitchFamily="18" charset="0"/>
              </a:rPr>
              <a:t>: Linear model predicting the probability of rain tomorrow based on input features.</a:t>
            </a:r>
            <a:endParaRPr lang="en-US" sz="1400" b="1"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Decision Tree Classifier</a:t>
            </a:r>
            <a:r>
              <a:rPr lang="en-US" sz="1400" dirty="0">
                <a:latin typeface="Times New Roman" panose="02020603050405020304" pitchFamily="18" charset="0"/>
                <a:cs typeface="Times New Roman" panose="02020603050405020304" pitchFamily="18" charset="0"/>
              </a:rPr>
              <a:t>: Non-linear model that splits the data into distinct classes based on feature values.</a:t>
            </a:r>
            <a:endParaRPr lang="en-US" sz="1400" b="1"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Random Forest Classifier</a:t>
            </a:r>
            <a:r>
              <a:rPr lang="en-US" sz="1400" dirty="0">
                <a:latin typeface="Times New Roman" panose="02020603050405020304" pitchFamily="18" charset="0"/>
                <a:cs typeface="Times New Roman" panose="02020603050405020304" pitchFamily="18" charset="0"/>
              </a:rPr>
              <a:t>: Ensemble method combining multiple decision trees to improve prediction accuracy through averaging.</a:t>
            </a:r>
            <a:endParaRPr lang="en-US" sz="1400" b="1"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Hyperparameter Tuning</a:t>
            </a:r>
            <a:r>
              <a:rPr lang="en-IN" sz="1400" dirty="0">
                <a:latin typeface="Times New Roman" panose="02020603050405020304" pitchFamily="18" charset="0"/>
                <a:cs typeface="Times New Roman" panose="02020603050405020304" pitchFamily="18" charset="0"/>
              </a:rPr>
              <a:t>: Utilized Grid Search CV to optimize hyperparameters for Logistic Regression, Decision Tree Classifier, and Random Forest Classifier, enhancing model performance.</a:t>
            </a:r>
            <a:endParaRPr lang="en-US" sz="1400" b="1" dirty="0">
              <a:latin typeface="Times New Roman" panose="02020603050405020304" pitchFamily="18" charset="0"/>
              <a:cs typeface="Times New Roman" panose="02020603050405020304" pitchFamily="18" charset="0"/>
            </a:endParaRPr>
          </a:p>
          <a:p>
            <a:pPr algn="l"/>
            <a:endParaRPr lang="en-US" sz="1600" b="1"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Problem Statement b: Predicting Rainfall Amount (Regression):-</a:t>
            </a:r>
          </a:p>
          <a:p>
            <a:pPr marL="800100" lvl="1" indent="-342900" algn="l">
              <a:buFont typeface="+mj-lt"/>
              <a:buAutoNum type="arabicPeriod"/>
            </a:pPr>
            <a:r>
              <a:rPr lang="en-US" sz="1400" b="1" dirty="0">
                <a:latin typeface="Times New Roman" panose="02020603050405020304" pitchFamily="18" charset="0"/>
                <a:cs typeface="Times New Roman" panose="02020603050405020304" pitchFamily="18" charset="0"/>
              </a:rPr>
              <a:t>Linear Regression</a:t>
            </a:r>
            <a:r>
              <a:rPr lang="en-US" sz="1400" dirty="0">
                <a:latin typeface="Times New Roman" panose="02020603050405020304" pitchFamily="18" charset="0"/>
                <a:cs typeface="Times New Roman" panose="02020603050405020304" pitchFamily="18" charset="0"/>
              </a:rPr>
              <a:t>: Predicts the amount of rainfall using a linear relationship between features and the target variable.</a:t>
            </a:r>
            <a:endParaRPr lang="en-US" sz="1400" b="1" dirty="0">
              <a:latin typeface="Times New Roman" panose="02020603050405020304" pitchFamily="18" charset="0"/>
              <a:cs typeface="Times New Roman" panose="02020603050405020304" pitchFamily="18" charset="0"/>
            </a:endParaRPr>
          </a:p>
          <a:p>
            <a:pPr marL="800100" lvl="1" indent="-342900" algn="l">
              <a:buFont typeface="+mj-lt"/>
              <a:buAutoNum type="arabicPeriod"/>
            </a:pPr>
            <a:r>
              <a:rPr lang="en-US" sz="1400" dirty="0">
                <a:latin typeface="Times New Roman" panose="02020603050405020304" pitchFamily="18" charset="0"/>
                <a:cs typeface="Times New Roman" panose="02020603050405020304" pitchFamily="18" charset="0"/>
              </a:rPr>
              <a:t>The Decision Tree Regressor can model non-linear relationships between features and the target variable. Unlike linear regression, it does not assume a linear relationship, making it versatile for capturing complex patterns in the data. Additionally, decision trees can handle both numerical and categorical data naturally, without the need for extensive preprocessing like encoding.</a:t>
            </a:r>
          </a:p>
          <a:p>
            <a:pPr marL="800100" lvl="1" indent="-342900" algn="l">
              <a:buFont typeface="+mj-lt"/>
              <a:buAutoNum type="arabicPeriod"/>
            </a:pPr>
            <a:r>
              <a:rPr lang="en-US" sz="1400" dirty="0">
                <a:latin typeface="Times New Roman" panose="02020603050405020304" pitchFamily="18" charset="0"/>
                <a:cs typeface="Times New Roman" panose="02020603050405020304" pitchFamily="18" charset="0"/>
              </a:rPr>
              <a:t>The Random Forest Regressor is an ensemble learning method that builds multiple decision trees and combines their predictions to produce a more accurate and stable result.</a:t>
            </a:r>
          </a:p>
          <a:p>
            <a:pPr marL="800100" lvl="1" indent="-342900" algn="l">
              <a:buFont typeface="+mj-lt"/>
              <a:buAutoNum type="arabicPeriod"/>
            </a:pPr>
            <a:endParaRPr lang="en-US" sz="1400" b="1"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0742915-3B06-6813-2A29-862C77732AC8}"/>
              </a:ext>
            </a:extLst>
          </p:cNvPr>
          <p:cNvSpPr txBox="1">
            <a:spLocks/>
          </p:cNvSpPr>
          <p:nvPr/>
        </p:nvSpPr>
        <p:spPr>
          <a:xfrm>
            <a:off x="211667" y="3857898"/>
            <a:ext cx="11760200" cy="269796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lvl="1" algn="l"/>
            <a:endParaRPr lang="en-US" sz="1400" b="1" dirty="0"/>
          </a:p>
          <a:p>
            <a:pPr marL="800100" lvl="1" indent="-342900" algn="l">
              <a:buFont typeface="+mj-l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65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344</TotalTime>
  <Words>1045</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Calisto MT</vt:lpstr>
      <vt:lpstr>Times New Roman</vt:lpstr>
      <vt:lpstr>Wingdings 2</vt:lpstr>
      <vt:lpstr>Slate</vt:lpstr>
      <vt:lpstr>Rain Prediction – Weather Forecasting Using Machine Learning</vt:lpstr>
      <vt:lpstr>CONTENT:  1. INTRODUCTION  2. DATASET OVERVIEW  3. EXPLORATORY DATA ANALYSIS (EDA)  4. FEATURE ENGINEERING  5. MODEL APPROACH  6. MODEL EVALUATION  7. CONCLUSION     </vt:lpstr>
      <vt:lpstr>INTRODUCTION</vt:lpstr>
      <vt:lpstr>DATASET OVERVIEW</vt:lpstr>
      <vt:lpstr>EXPLORATORY DATA ANALYSIS</vt:lpstr>
      <vt:lpstr>PowerPoint Presentation</vt:lpstr>
      <vt:lpstr>FEATURE ENGINEERING</vt:lpstr>
      <vt:lpstr>PowerPoint Presentation</vt:lpstr>
      <vt:lpstr>MODEL APPROACH</vt:lpstr>
      <vt:lpstr>MODEL EVALUATION</vt:lpstr>
      <vt:lpstr>CONCLUSION</vt:lpstr>
      <vt:lpstr>Problem Statement b: Predicting Rainfall Amount (Regression):-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Jiya Khushal Nimje</dc:creator>
  <cp:lastModifiedBy>Jiya Khushal Nimje</cp:lastModifiedBy>
  <cp:revision>5</cp:revision>
  <dcterms:created xsi:type="dcterms:W3CDTF">2024-08-23T13:56:42Z</dcterms:created>
  <dcterms:modified xsi:type="dcterms:W3CDTF">2024-08-24T09:39:58Z</dcterms:modified>
</cp:coreProperties>
</file>