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50580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34979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9537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3085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84889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29634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4B1F7C-7375-466B-8FBE-D524FCA142EB}"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97125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504492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37055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B1F7C-7375-466B-8FBE-D524FCA142E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92966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B1F7C-7375-466B-8FBE-D524FCA142EB}"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68015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173917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B1F7C-7375-466B-8FBE-D524FCA142EB}"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8827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B1F7C-7375-466B-8FBE-D524FCA142EB}"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84960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B1F7C-7375-466B-8FBE-D524FCA142EB}"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411307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204767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B1F7C-7375-466B-8FBE-D524FCA142EB}"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8A240D-40E0-4E13-A749-0C006A733E88}" type="slidenum">
              <a:rPr lang="en-IN" smtClean="0"/>
              <a:t>‹#›</a:t>
            </a:fld>
            <a:endParaRPr lang="en-IN"/>
          </a:p>
        </p:txBody>
      </p:sp>
    </p:spTree>
    <p:extLst>
      <p:ext uri="{BB962C8B-B14F-4D97-AF65-F5344CB8AC3E}">
        <p14:creationId xmlns:p14="http://schemas.microsoft.com/office/powerpoint/2010/main" val="377065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B4B1F7C-7375-466B-8FBE-D524FCA142EB}" type="datetimeFigureOut">
              <a:rPr lang="en-IN" smtClean="0"/>
              <a:t>23-08-2024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8A240D-40E0-4E13-A749-0C006A733E88}" type="slidenum">
              <a:rPr lang="en-IN" smtClean="0"/>
              <a:t>‹#›</a:t>
            </a:fld>
            <a:endParaRPr lang="en-IN"/>
          </a:p>
        </p:txBody>
      </p:sp>
    </p:spTree>
    <p:extLst>
      <p:ext uri="{BB962C8B-B14F-4D97-AF65-F5344CB8AC3E}">
        <p14:creationId xmlns:p14="http://schemas.microsoft.com/office/powerpoint/2010/main" val="18105999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286B-17AB-23B8-4BDC-944C0BDA46C9}"/>
              </a:ext>
            </a:extLst>
          </p:cNvPr>
          <p:cNvSpPr>
            <a:spLocks noGrp="1"/>
          </p:cNvSpPr>
          <p:nvPr>
            <p:ph type="title"/>
          </p:nvPr>
        </p:nvSpPr>
        <p:spPr>
          <a:xfrm>
            <a:off x="1244599" y="270933"/>
            <a:ext cx="9321800" cy="1456265"/>
          </a:xfrm>
        </p:spPr>
        <p:txBody>
          <a:bodyPr>
            <a:normAutofit/>
          </a:bodyPr>
          <a:lstStyle/>
          <a:p>
            <a:r>
              <a:rPr lang="en-US" sz="4000" b="1" dirty="0">
                <a:latin typeface="Times New Roman" panose="02020603050405020304" pitchFamily="18" charset="0"/>
                <a:cs typeface="Times New Roman" panose="02020603050405020304" pitchFamily="18" charset="0"/>
              </a:rPr>
              <a:t>Japan Used Car Price Prediction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Using Machine Learning</a:t>
            </a:r>
            <a:endParaRPr lang="en-IN" sz="4800"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529F6ECB-E086-300D-9422-A48357A15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1668" y="1769531"/>
            <a:ext cx="3859740" cy="41063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 Placeholder 4">
            <a:extLst>
              <a:ext uri="{FF2B5EF4-FFF2-40B4-BE49-F238E27FC236}">
                <a16:creationId xmlns:a16="http://schemas.microsoft.com/office/drawing/2014/main" id="{5A2903E6-C182-51E5-1BC1-5F2462BE3654}"/>
              </a:ext>
            </a:extLst>
          </p:cNvPr>
          <p:cNvSpPr>
            <a:spLocks noGrp="1"/>
          </p:cNvSpPr>
          <p:nvPr>
            <p:ph type="body" sz="half" idx="2"/>
          </p:nvPr>
        </p:nvSpPr>
        <p:spPr>
          <a:xfrm>
            <a:off x="363462" y="4859867"/>
            <a:ext cx="7163405" cy="1456265"/>
          </a:xfrm>
        </p:spPr>
        <p:txBody>
          <a:bodyPr>
            <a:normAutofit fontScale="25000" lnSpcReduction="20000"/>
          </a:bodyPr>
          <a:lstStyle/>
          <a:p>
            <a:endParaRPr lang="en-US" dirty="0"/>
          </a:p>
          <a:p>
            <a:endParaRPr lang="en-IN" dirty="0"/>
          </a:p>
          <a:p>
            <a:pPr algn="l"/>
            <a:endParaRPr lang="en-IN" sz="2000" dirty="0"/>
          </a:p>
          <a:p>
            <a:pPr algn="l"/>
            <a:endParaRPr lang="en-IN" sz="2000" dirty="0"/>
          </a:p>
          <a:p>
            <a:pPr algn="l"/>
            <a:endParaRPr lang="en-IN" sz="2000" dirty="0"/>
          </a:p>
          <a:p>
            <a:pPr algn="l"/>
            <a:r>
              <a:rPr lang="en-IN" sz="9600" dirty="0">
                <a:latin typeface="Times New Roman" panose="02020603050405020304" pitchFamily="18" charset="0"/>
                <a:cs typeface="Times New Roman" panose="02020603050405020304" pitchFamily="18" charset="0"/>
              </a:rPr>
              <a:t>PRESENTED BY: BHUSHAN KHUSHAL NIMJE</a:t>
            </a:r>
          </a:p>
          <a:p>
            <a:pPr algn="l"/>
            <a:r>
              <a:rPr lang="en-IN" sz="9600" dirty="0">
                <a:latin typeface="Times New Roman" panose="02020603050405020304" pitchFamily="18" charset="0"/>
                <a:cs typeface="Times New Roman" panose="02020603050405020304" pitchFamily="18" charset="0"/>
              </a:rPr>
              <a:t>GUIDED BY: SAURAV KUMAR</a:t>
            </a:r>
          </a:p>
          <a:p>
            <a:pPr algn="l"/>
            <a:endParaRPr lang="en-IN" sz="2000" dirty="0"/>
          </a:p>
          <a:p>
            <a:endParaRPr lang="en-IN" dirty="0"/>
          </a:p>
          <a:p>
            <a:pPr algn="l"/>
            <a:endParaRPr lang="en-IN" dirty="0"/>
          </a:p>
        </p:txBody>
      </p:sp>
    </p:spTree>
    <p:extLst>
      <p:ext uri="{BB962C8B-B14F-4D97-AF65-F5344CB8AC3E}">
        <p14:creationId xmlns:p14="http://schemas.microsoft.com/office/powerpoint/2010/main" val="19060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B9E2-9459-6919-92AC-5E09257F6D8B}"/>
              </a:ext>
            </a:extLst>
          </p:cNvPr>
          <p:cNvSpPr>
            <a:spLocks noGrp="1"/>
          </p:cNvSpPr>
          <p:nvPr>
            <p:ph type="title"/>
          </p:nvPr>
        </p:nvSpPr>
        <p:spPr>
          <a:xfrm>
            <a:off x="913795" y="296333"/>
            <a:ext cx="10353762" cy="970450"/>
          </a:xfrm>
        </p:spPr>
        <p:txBody>
          <a:bodyPr>
            <a:normAutofit/>
          </a:bodyPr>
          <a:lstStyle/>
          <a:p>
            <a:r>
              <a:rPr lang="en-US" sz="3600" b="1" dirty="0">
                <a:latin typeface="Times New Roman" panose="02020603050405020304" pitchFamily="18" charset="0"/>
                <a:cs typeface="Times New Roman" panose="02020603050405020304" pitchFamily="18" charset="0"/>
              </a:rPr>
              <a:t>MODEL EVALUATION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1284A-A812-F234-D9CE-954421BC0AC5}"/>
              </a:ext>
            </a:extLst>
          </p:cNvPr>
          <p:cNvSpPr>
            <a:spLocks noGrp="1"/>
          </p:cNvSpPr>
          <p:nvPr>
            <p:ph idx="1"/>
          </p:nvPr>
        </p:nvSpPr>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MAE Comparison</a:t>
            </a:r>
            <a:r>
              <a:rPr lang="en-US" dirty="0">
                <a:latin typeface="Times New Roman" panose="02020603050405020304" pitchFamily="18" charset="0"/>
                <a:cs typeface="Times New Roman" panose="02020603050405020304" pitchFamily="18" charset="0"/>
              </a:rPr>
              <a:t>: The Random Forest Regressor had the lowest Mean Absolute Error (MAE) of 194.60, indicating the most accurate predictions, while the Linear Regression model had the highest MAE of 217.15.</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MSE Comparison</a:t>
            </a:r>
            <a:r>
              <a:rPr lang="en-US" sz="1800" dirty="0">
                <a:latin typeface="Times New Roman" panose="02020603050405020304" pitchFamily="18" charset="0"/>
                <a:cs typeface="Times New Roman" panose="02020603050405020304" pitchFamily="18" charset="0"/>
              </a:rPr>
              <a:t>: The Random Forest Regressor also had the lowest Mean Squared Error (MSE) at 57,192.57, showing it minimized large errors better than both the Decision Tree Regressor (66,133.58) and Linear Regression (68,058.19).</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R² Score</a:t>
            </a:r>
            <a:r>
              <a:rPr lang="en-US" sz="1800" dirty="0">
                <a:latin typeface="Times New Roman" panose="02020603050405020304" pitchFamily="18" charset="0"/>
                <a:cs typeface="Times New Roman" panose="02020603050405020304" pitchFamily="18" charset="0"/>
              </a:rPr>
              <a:t>: The Random Forest Regressor had the highest R² score of 0.26, suggesting it explained the most variance in the target variable. In contrast, Linear Regression had the lowest R² score of 0.11, indicating the weakest fit.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0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2C87-243F-76A7-8165-A6F2E49D802F}"/>
              </a:ext>
            </a:extLst>
          </p:cNvPr>
          <p:cNvSpPr>
            <a:spLocks noGrp="1"/>
          </p:cNvSpPr>
          <p:nvPr>
            <p:ph type="title"/>
          </p:nvPr>
        </p:nvSpPr>
        <p:spPr>
          <a:xfrm>
            <a:off x="913795" y="364068"/>
            <a:ext cx="10431538" cy="702733"/>
          </a:xfrm>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B76DB30-FE8E-3072-683E-AB6E2C50E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4" y="2438400"/>
            <a:ext cx="10431537" cy="4055532"/>
          </a:xfrm>
        </p:spPr>
      </p:pic>
      <p:sp>
        <p:nvSpPr>
          <p:cNvPr id="4" name="Text Placeholder 3">
            <a:extLst>
              <a:ext uri="{FF2B5EF4-FFF2-40B4-BE49-F238E27FC236}">
                <a16:creationId xmlns:a16="http://schemas.microsoft.com/office/drawing/2014/main" id="{C74BECA5-09A2-B513-6463-92235FDEE176}"/>
              </a:ext>
            </a:extLst>
          </p:cNvPr>
          <p:cNvSpPr>
            <a:spLocks noGrp="1"/>
          </p:cNvSpPr>
          <p:nvPr>
            <p:ph type="body" sz="half" idx="2"/>
          </p:nvPr>
        </p:nvSpPr>
        <p:spPr>
          <a:xfrm>
            <a:off x="913794" y="1520581"/>
            <a:ext cx="10431537" cy="917819"/>
          </a:xfrm>
        </p:spPr>
        <p:txBody>
          <a:bodyPr>
            <a:normAutofit/>
          </a:bodyPr>
          <a:lstStyle/>
          <a:p>
            <a:pPr algn="l"/>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Random Forest Regressor</a:t>
            </a:r>
            <a:r>
              <a:rPr lang="en-US" dirty="0">
                <a:latin typeface="Times New Roman" panose="02020603050405020304" pitchFamily="18" charset="0"/>
                <a:cs typeface="Times New Roman" panose="02020603050405020304" pitchFamily="18" charset="0"/>
              </a:rPr>
              <a:t> emerged as the best model for predicting used car prices. Its ensemble approach, which combines the predictions of multiple decision trees, allowed it to capture complex relationships in the data, resulting in the most accurate and reliable predictions among the models tested.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6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3571-1344-0676-7108-C984C0A885A1}"/>
              </a:ext>
            </a:extLst>
          </p:cNvPr>
          <p:cNvSpPr>
            <a:spLocks noGrp="1"/>
          </p:cNvSpPr>
          <p:nvPr>
            <p:ph type="title"/>
          </p:nvPr>
        </p:nvSpPr>
        <p:spPr>
          <a:xfrm>
            <a:off x="913795" y="609599"/>
            <a:ext cx="10353762" cy="5748867"/>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CONTENT:</a:t>
            </a:r>
            <a:br>
              <a:rPr lang="en-US" sz="32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INTRODUCTION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DATASET OVERVIEW</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EXPLORATORY DATA ANALYSIS (EDA)</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4. FEATURE ENGINEERING</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5. MODEL APPROACH</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6. MODEL EVALUATION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7. CONCLUSION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747-D9B1-BCF8-D73D-46F6D6BC1EA2}"/>
              </a:ext>
            </a:extLst>
          </p:cNvPr>
          <p:cNvSpPr>
            <a:spLocks noGrp="1"/>
          </p:cNvSpPr>
          <p:nvPr>
            <p:ph type="ctrTitle"/>
          </p:nvPr>
        </p:nvSpPr>
        <p:spPr>
          <a:xfrm>
            <a:off x="1370693" y="347133"/>
            <a:ext cx="9440034" cy="804341"/>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1A733D-78B7-55EC-DAC6-249C58C74654}"/>
              </a:ext>
            </a:extLst>
          </p:cNvPr>
          <p:cNvSpPr>
            <a:spLocks noGrp="1"/>
          </p:cNvSpPr>
          <p:nvPr>
            <p:ph type="subTitle" idx="1"/>
          </p:nvPr>
        </p:nvSpPr>
        <p:spPr>
          <a:xfrm>
            <a:off x="1370693" y="1710273"/>
            <a:ext cx="9440034" cy="4800594"/>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global rise in used car transactions, particularly in Japan, highlights the need to understand price determinants like brand, model, condition, mileage, and additional features.</a:t>
            </a:r>
          </a:p>
          <a:p>
            <a:pPr marL="342900" indent="-342900" algn="l">
              <a:buFont typeface="Arial" panose="020B0604020202020204" pitchFamily="34" charset="0"/>
              <a:buChar char="•"/>
            </a:pPr>
            <a:r>
              <a:rPr lang="en-US" dirty="0"/>
              <a:t>This study aims to predict used car prices using a dataset with ten features, including price, brand, model, registration year, mileage, engine capacity, transmission type, drive type, hand drive orientation, and fuel type.</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t>The study employs three machine learning algorithms—linear regression, decision tree regressor, and random forest regressor—to develop predictive models.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t>By comparing these algorithms, the study seeks to identify the most accurate method for predicting used car prices in a competitive market.</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332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DFF5-65B5-6DD7-BCE6-EF393DCE907F}"/>
              </a:ext>
            </a:extLst>
          </p:cNvPr>
          <p:cNvSpPr>
            <a:spLocks noGrp="1"/>
          </p:cNvSpPr>
          <p:nvPr>
            <p:ph type="title"/>
          </p:nvPr>
        </p:nvSpPr>
        <p:spPr>
          <a:xfrm>
            <a:off x="913795" y="296334"/>
            <a:ext cx="10434449" cy="609600"/>
          </a:xfrm>
        </p:spPr>
        <p:txBody>
          <a:bodyPr>
            <a:normAutofit fontScale="90000"/>
          </a:bodyPr>
          <a:lstStyle/>
          <a:p>
            <a:r>
              <a:rPr lang="en-US" sz="3600" b="1" dirty="0">
                <a:latin typeface="Times New Roman" panose="02020603050405020304" pitchFamily="18" charset="0"/>
                <a:cs typeface="Times New Roman" panose="02020603050405020304" pitchFamily="18" charset="0"/>
              </a:rPr>
              <a:t>DATASET</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0E049F6-4AAE-1A7F-34BA-D9C548E01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6794" y="1270000"/>
            <a:ext cx="3981450" cy="4536808"/>
          </a:xfrm>
        </p:spPr>
      </p:pic>
      <p:sp>
        <p:nvSpPr>
          <p:cNvPr id="4" name="Text Placeholder 3">
            <a:extLst>
              <a:ext uri="{FF2B5EF4-FFF2-40B4-BE49-F238E27FC236}">
                <a16:creationId xmlns:a16="http://schemas.microsoft.com/office/drawing/2014/main" id="{F745352A-C8F3-4A4D-AA46-080268540D98}"/>
              </a:ext>
            </a:extLst>
          </p:cNvPr>
          <p:cNvSpPr>
            <a:spLocks noGrp="1"/>
          </p:cNvSpPr>
          <p:nvPr>
            <p:ph type="body" sz="half" idx="2"/>
          </p:nvPr>
        </p:nvSpPr>
        <p:spPr>
          <a:xfrm>
            <a:off x="913795" y="1270000"/>
            <a:ext cx="6088138" cy="4521199"/>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consists of 2,318 rows and 11 columns, providing detailed information on various features of used cars.</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dataset includes ten key features: Price, Brand (Mark), Model, Year, Mileage, Engine Capacity, Transmission Type, Drive Type (2WD, 4WD, AWD), Hand Drive Orientation (Right, Left, Centre), and Fuel Type (Petrol, Diesel, Hybrid, LPG, CNG).</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primary focus of the analysis is on predicting the car's </a:t>
            </a:r>
            <a:r>
              <a:rPr lang="en-US" sz="2000" b="1"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based on the other features.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58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EEA2-567A-0080-46A3-DF87D27F8BAB}"/>
              </a:ext>
            </a:extLst>
          </p:cNvPr>
          <p:cNvSpPr>
            <a:spLocks noGrp="1"/>
          </p:cNvSpPr>
          <p:nvPr>
            <p:ph type="title"/>
          </p:nvPr>
        </p:nvSpPr>
        <p:spPr>
          <a:xfrm>
            <a:off x="913795" y="313267"/>
            <a:ext cx="10582880" cy="618067"/>
          </a:xfrm>
        </p:spPr>
        <p:txBody>
          <a:bodyPr>
            <a:normAutofit fontScale="90000"/>
          </a:bodyPr>
          <a:lstStyle/>
          <a:p>
            <a:r>
              <a:rPr lang="en-US" sz="3600" b="1" dirty="0">
                <a:latin typeface="Times New Roman" panose="02020603050405020304" pitchFamily="18" charset="0"/>
                <a:cs typeface="Times New Roman" panose="02020603050405020304" pitchFamily="18" charset="0"/>
              </a:rPr>
              <a:t>EXPLORATORY DATA ANALYSIS</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037B2CC-BBB9-D587-FAE6-FC0EB8834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227667"/>
            <a:ext cx="10364410" cy="3359681"/>
          </a:xfrm>
        </p:spPr>
      </p:pic>
      <p:sp>
        <p:nvSpPr>
          <p:cNvPr id="4" name="Text Placeholder 3">
            <a:extLst>
              <a:ext uri="{FF2B5EF4-FFF2-40B4-BE49-F238E27FC236}">
                <a16:creationId xmlns:a16="http://schemas.microsoft.com/office/drawing/2014/main" id="{68F3FDC6-9A86-9E0C-2964-6BC79A791756}"/>
              </a:ext>
            </a:extLst>
          </p:cNvPr>
          <p:cNvSpPr>
            <a:spLocks noGrp="1"/>
          </p:cNvSpPr>
          <p:nvPr>
            <p:ph type="body" sz="half" idx="2"/>
          </p:nvPr>
        </p:nvSpPr>
        <p:spPr>
          <a:xfrm>
            <a:off x="913795" y="4809067"/>
            <a:ext cx="10364410" cy="982132"/>
          </a:xfrm>
        </p:spPr>
        <p:txBody>
          <a:bodyPr>
            <a:normAutofit/>
          </a:bodyPr>
          <a:lstStyle/>
          <a:p>
            <a:pPr algn="l"/>
            <a:r>
              <a:rPr lang="en-US" sz="2000" dirty="0">
                <a:latin typeface="Times New Roman" panose="02020603050405020304" pitchFamily="18" charset="0"/>
                <a:cs typeface="Times New Roman" panose="02020603050405020304" pitchFamily="18" charset="0"/>
              </a:rPr>
              <a:t>AWD (All-Wheel Drive) cars tend to be priced higher on average, likely due to superior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0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EDAD15-E159-8372-E3F2-36F714CA8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626534"/>
            <a:ext cx="10321471" cy="4174066"/>
          </a:xfrm>
        </p:spPr>
      </p:pic>
      <p:sp>
        <p:nvSpPr>
          <p:cNvPr id="4" name="Text Placeholder 3">
            <a:extLst>
              <a:ext uri="{FF2B5EF4-FFF2-40B4-BE49-F238E27FC236}">
                <a16:creationId xmlns:a16="http://schemas.microsoft.com/office/drawing/2014/main" id="{5CB68C2E-87FF-0E77-5B59-79E03FB5F186}"/>
              </a:ext>
            </a:extLst>
          </p:cNvPr>
          <p:cNvSpPr>
            <a:spLocks noGrp="1"/>
          </p:cNvSpPr>
          <p:nvPr>
            <p:ph type="body" sz="half" idx="2"/>
          </p:nvPr>
        </p:nvSpPr>
        <p:spPr>
          <a:xfrm>
            <a:off x="913795" y="4969933"/>
            <a:ext cx="10321471" cy="821266"/>
          </a:xfrm>
        </p:spPr>
        <p:txBody>
          <a:bodyPr>
            <a:normAutofit/>
          </a:bodyPr>
          <a:lstStyle/>
          <a:p>
            <a:r>
              <a:rPr lang="en-US" sz="2000" dirty="0">
                <a:latin typeface="Times New Roman" panose="02020603050405020304" pitchFamily="18" charset="0"/>
                <a:cs typeface="Times New Roman" panose="02020603050405020304" pitchFamily="18" charset="0"/>
              </a:rPr>
              <a:t>Diesel cars tend to be more expensive compared to other fuel types.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893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EC0C-04B7-8A95-3A5D-DC5C96FA1930}"/>
              </a:ext>
            </a:extLst>
          </p:cNvPr>
          <p:cNvSpPr>
            <a:spLocks noGrp="1"/>
          </p:cNvSpPr>
          <p:nvPr>
            <p:ph type="title"/>
          </p:nvPr>
        </p:nvSpPr>
        <p:spPr>
          <a:xfrm>
            <a:off x="2607431" y="491067"/>
            <a:ext cx="6977138" cy="880533"/>
          </a:xfrm>
        </p:spPr>
        <p:txBody>
          <a:bodyPr>
            <a:normAutofit/>
          </a:bodyPr>
          <a:lstStyle/>
          <a:p>
            <a:r>
              <a:rPr lang="en-US" sz="3600" b="1" dirty="0">
                <a:latin typeface="Times New Roman" panose="02020603050405020304" pitchFamily="18" charset="0"/>
                <a:cs typeface="Times New Roman" panose="02020603050405020304" pitchFamily="18" charset="0"/>
              </a:rPr>
              <a:t>FEATURE ENGINEERING</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65D41D3-DDB1-B2BD-1741-16E57745C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096" y="2431518"/>
            <a:ext cx="6411912" cy="3359681"/>
          </a:xfrm>
        </p:spPr>
      </p:pic>
      <p:sp>
        <p:nvSpPr>
          <p:cNvPr id="4" name="Text Placeholder 3">
            <a:extLst>
              <a:ext uri="{FF2B5EF4-FFF2-40B4-BE49-F238E27FC236}">
                <a16:creationId xmlns:a16="http://schemas.microsoft.com/office/drawing/2014/main" id="{7B73A153-E703-32ED-8027-4B993F7797DB}"/>
              </a:ext>
            </a:extLst>
          </p:cNvPr>
          <p:cNvSpPr>
            <a:spLocks noGrp="1"/>
          </p:cNvSpPr>
          <p:nvPr>
            <p:ph type="body" sz="half" idx="2"/>
          </p:nvPr>
        </p:nvSpPr>
        <p:spPr/>
        <p:txBody>
          <a:bodyPr>
            <a:normAutofit/>
          </a:bodyPr>
          <a:lstStyle/>
          <a:p>
            <a:pPr algn="l"/>
            <a:r>
              <a:rPr lang="en-US" sz="2000" b="1" dirty="0">
                <a:latin typeface="Times New Roman" panose="02020603050405020304" pitchFamily="18" charset="0"/>
                <a:cs typeface="Times New Roman" panose="02020603050405020304" pitchFamily="18" charset="0"/>
              </a:rPr>
              <a:t>HANDLING CATEGORICAL VARIABLES:</a:t>
            </a:r>
          </a:p>
          <a:p>
            <a:pPr algn="l"/>
            <a:r>
              <a:rPr lang="en-US" dirty="0">
                <a:latin typeface="Times New Roman" panose="02020603050405020304" pitchFamily="18" charset="0"/>
                <a:cs typeface="Times New Roman" panose="02020603050405020304" pitchFamily="18" charset="0"/>
              </a:rPr>
              <a:t>The dataset contains several categorical features, such as Brand, Model, Transmission, Drive Type, Hand Drive, and Fuel Type. To convert these categorical features into a numerical format that machine learning models can process, we used </a:t>
            </a:r>
            <a:r>
              <a:rPr lang="en-US" b="1" dirty="0">
                <a:latin typeface="Times New Roman" panose="02020603050405020304" pitchFamily="18" charset="0"/>
                <a:cs typeface="Times New Roman" panose="02020603050405020304" pitchFamily="18" charset="0"/>
              </a:rPr>
              <a:t>Label Encoding</a:t>
            </a:r>
            <a:r>
              <a:rPr lang="en-US"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7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7CB094-6479-F3F0-423C-A887157F4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2706" y="1550194"/>
            <a:ext cx="6202627" cy="3757612"/>
          </a:xfrm>
        </p:spPr>
      </p:pic>
      <p:sp>
        <p:nvSpPr>
          <p:cNvPr id="4" name="Text Placeholder 3">
            <a:extLst>
              <a:ext uri="{FF2B5EF4-FFF2-40B4-BE49-F238E27FC236}">
                <a16:creationId xmlns:a16="http://schemas.microsoft.com/office/drawing/2014/main" id="{745CC3A8-FBC6-B7ED-6588-8E1682F04B0F}"/>
              </a:ext>
            </a:extLst>
          </p:cNvPr>
          <p:cNvSpPr>
            <a:spLocks noGrp="1"/>
          </p:cNvSpPr>
          <p:nvPr>
            <p:ph type="body" sz="half" idx="2"/>
          </p:nvPr>
        </p:nvSpPr>
        <p:spPr>
          <a:xfrm>
            <a:off x="930728" y="1550194"/>
            <a:ext cx="3706889" cy="3757612"/>
          </a:xfrm>
        </p:spPr>
        <p:txBody>
          <a:bodyPr>
            <a:normAutofit/>
          </a:bodyPr>
          <a:lstStyle/>
          <a:p>
            <a:pPr algn="l"/>
            <a:r>
              <a:rPr lang="en-US" sz="2000" b="1" dirty="0">
                <a:latin typeface="Times New Roman" panose="02020603050405020304" pitchFamily="18" charset="0"/>
                <a:cs typeface="Times New Roman" panose="02020603050405020304" pitchFamily="18" charset="0"/>
              </a:rPr>
              <a:t>NORMALIZING AND SCALING:</a:t>
            </a:r>
          </a:p>
          <a:p>
            <a:pPr algn="l"/>
            <a:r>
              <a:rPr lang="en-US" dirty="0">
                <a:latin typeface="Times New Roman" panose="02020603050405020304" pitchFamily="18" charset="0"/>
                <a:cs typeface="Times New Roman" panose="02020603050405020304" pitchFamily="18" charset="0"/>
              </a:rPr>
              <a:t>Features in different units or ranges can bias the model's performance, so it’s important to standardize them. We applied </a:t>
            </a:r>
            <a:r>
              <a:rPr lang="en-US" b="1" dirty="0">
                <a:latin typeface="Times New Roman" panose="02020603050405020304" pitchFamily="18" charset="0"/>
                <a:cs typeface="Times New Roman" panose="02020603050405020304" pitchFamily="18" charset="0"/>
              </a:rPr>
              <a:t>Standard Scaling</a:t>
            </a:r>
            <a:r>
              <a:rPr lang="en-US" dirty="0">
                <a:latin typeface="Times New Roman" panose="02020603050405020304" pitchFamily="18" charset="0"/>
                <a:cs typeface="Times New Roman" panose="02020603050405020304" pitchFamily="18" charset="0"/>
              </a:rPr>
              <a:t> to ensure that all numerical features have a mean of 0 and a standard deviation of 1, which helps the model learn more effectively.</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17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C2E1-48C7-CD1A-7019-D763F4A46388}"/>
              </a:ext>
            </a:extLst>
          </p:cNvPr>
          <p:cNvSpPr>
            <a:spLocks noGrp="1"/>
          </p:cNvSpPr>
          <p:nvPr>
            <p:ph type="ctrTitle"/>
          </p:nvPr>
        </p:nvSpPr>
        <p:spPr>
          <a:xfrm>
            <a:off x="1370693" y="440266"/>
            <a:ext cx="9440034" cy="584208"/>
          </a:xfrm>
        </p:spPr>
        <p:txBody>
          <a:bodyPr>
            <a:normAutofit fontScale="90000"/>
          </a:bodyPr>
          <a:lstStyle/>
          <a:p>
            <a:r>
              <a:rPr lang="en-US" sz="3600" b="1" dirty="0">
                <a:latin typeface="Times New Roman" panose="02020603050405020304" pitchFamily="18" charset="0"/>
                <a:cs typeface="Times New Roman" panose="02020603050405020304" pitchFamily="18" charset="0"/>
              </a:rPr>
              <a:t>MODEL APPROACH</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A566D2-9654-C26C-BEAF-BEA8A5C9B235}"/>
              </a:ext>
            </a:extLst>
          </p:cNvPr>
          <p:cNvSpPr>
            <a:spLocks noGrp="1"/>
          </p:cNvSpPr>
          <p:nvPr>
            <p:ph type="subTitle" idx="1"/>
          </p:nvPr>
        </p:nvSpPr>
        <p:spPr>
          <a:xfrm>
            <a:off x="211667" y="1159933"/>
            <a:ext cx="11760200" cy="5257801"/>
          </a:xfrm>
        </p:spPr>
        <p:txBody>
          <a:bodyPr>
            <a:normAutofit/>
          </a:bodyPr>
          <a:lstStyle/>
          <a:p>
            <a:pPr marL="285750" indent="-285750"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project, we explored three different machine learning algorithms to predict the price of used cars: </a:t>
            </a:r>
            <a:r>
              <a:rPr lang="en-US" sz="1600" b="1" dirty="0">
                <a:latin typeface="Times New Roman" panose="02020603050405020304" pitchFamily="18" charset="0"/>
                <a:cs typeface="Times New Roman" panose="02020603050405020304" pitchFamily="18" charset="0"/>
              </a:rPr>
              <a:t>Linear Regression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Decision Tree Regressor</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Random Forest Regressor</a:t>
            </a:r>
            <a:r>
              <a:rPr lang="en-US" sz="1600" dirty="0">
                <a:latin typeface="Times New Roman" panose="02020603050405020304" pitchFamily="18" charset="0"/>
                <a:cs typeface="Times New Roman" panose="02020603050405020304" pitchFamily="18" charset="0"/>
              </a:rPr>
              <a:t>. Each algorithm has its unique strengths and is suited to different types of relationships in the data.</a:t>
            </a:r>
          </a:p>
          <a:p>
            <a:pPr marL="285750" indent="-285750" algn="l">
              <a:buFont typeface="Arial" panose="020B0604020202020204" pitchFamily="34" charset="0"/>
              <a:buChar char="•"/>
            </a:pPr>
            <a:r>
              <a:rPr lang="en-US" sz="1600" dirty="0"/>
              <a:t>To ensure that our models are reliable and can generalize well to unseen data, we split the dataset into training and test sets. The training set is used to fit the models, while the test set is reserved for evaluating their performance. This process helps in selecting the best model and tuning hyperparameters, ultimately leading to more robust predictions.</a:t>
            </a: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Linear Regression is a straightforward and interpretable model that assumes a linear relationship between the independent variables (features like mileage, engine capacity, year, etc.) and the dependent variable (price). This model is particularly valuable when you want to understand how much each feature affects the price, as the coefficients directly reflect the impact of each feature.</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The Decision Tree Regressor can model non-linear relationships between features and the target variable. Unlike linear regression, it does not assume a linear relationship, making it versatile for capturing complex patterns in the data. Additionally, decision trees can handle both numerical and categorical data naturally, without the need for extensive preprocessing like encoding.</a:t>
            </a:r>
            <a:endParaRPr lang="en-US"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dirty="0"/>
              <a:t>The Random Forest Regressor is an ensemble learning method that builds multiple decision trees and combines their predictions to produce a more accurate and stable result. This approach reduces the risk of overfitting, which single decision trees might suffer from, and improves generalization on unseen data. Random Forest is particularly powerful for handling large datasets with high dimensionality.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6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115</TotalTime>
  <Words>915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Times New Roman</vt:lpstr>
      <vt:lpstr>Wingdings 2</vt:lpstr>
      <vt:lpstr>Slate</vt:lpstr>
      <vt:lpstr>Japan Used Car Price Prediction Using Machine Learning</vt:lpstr>
      <vt:lpstr>CONTENT:  1. INTRODUCTION  2. DATASET OVERVIEW  3. EXPLORATORY DATA ANALYSIS (EDA)  4. FEATURE ENGINEERING  5. MODEL APPROACH  6. MODEL EVALUATION  7. CONCLUSION     </vt:lpstr>
      <vt:lpstr>INTRODUCTION</vt:lpstr>
      <vt:lpstr>DATASET</vt:lpstr>
      <vt:lpstr>EXPLORATORY DATA ANALYSIS</vt:lpstr>
      <vt:lpstr>PowerPoint Presentation</vt:lpstr>
      <vt:lpstr>FEATURE ENGINEERING</vt:lpstr>
      <vt:lpstr>PowerPoint Presentation</vt:lpstr>
      <vt:lpstr>MODEL APPROACH</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Jiya Khushal Nimje</dc:creator>
  <cp:lastModifiedBy>Jiya Khushal Nimje</cp:lastModifiedBy>
  <cp:revision>2</cp:revision>
  <dcterms:created xsi:type="dcterms:W3CDTF">2024-08-23T13:56:42Z</dcterms:created>
  <dcterms:modified xsi:type="dcterms:W3CDTF">2024-08-23T15:55:37Z</dcterms:modified>
</cp:coreProperties>
</file>