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7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43958-51A3-4531-BFBB-F27C6E653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6A401F-3377-4B87-8461-E07B8F794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27854-6A0E-468C-A8D7-84E366AB6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4B2469-C456-44B1-B72A-38318D909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FFB13-A61A-4B43-A0A0-03DF16A7A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28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3514-5563-4045-9A99-A806A4FD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CE345D-C8A6-4FDD-82D6-95AFDFC1B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8BBB1D-32E5-440E-8E08-77586C591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1DA17-CC4F-44A6-8D4D-413CF2B69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D34EA-317D-4F21-82AF-EF3B65E7F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147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9DE670-3913-4828-A2C7-020F8198C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71C3B6-4B06-4841-822C-E694AD87F8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FE527-2F63-44EB-A559-C125CBBA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B63A3-F158-41CE-874C-C52D7C20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CB261-1C94-4A66-B121-82BDDA8A4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19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D229A-31FC-4F65-93B8-60909C901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B6D67-A1B0-4F1A-8503-2CA0B5BDF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CD76-ACFE-40BE-85AE-293030E46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45D1F-392C-4D07-88D1-8E5295948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6BC1C-9503-4690-8861-FEDBBF0B7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46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5C92A-7B29-4A96-9899-3A76D86C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120635-9226-438F-9E03-C21E5998A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4B2F1-1021-4DBB-940F-D16E4E75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8D5EF-1667-45FD-82E8-5B4105681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721A9-F49D-424D-8A8A-2A353199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966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97C0E-8F14-43EC-83D0-FC185E323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48BE4-B0AF-4CBF-8B6B-358C0D639D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418EE5-E147-4008-A4D1-09C120537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AA0D2-AE13-4F5D-A87E-0EFB04E05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69E97-A8C6-4347-AC30-F073553F6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AE3BA-D77E-40F6-8D34-FE73F3B7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3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80516-9B34-427D-91C0-38BBAD915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7E2BE-A907-4CCA-973C-5199AE2CB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11A4CF-67FE-46A2-8FCD-729CE9C27C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8372B1-7EE0-4B81-9F33-DF08E2382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D5C227-126C-46AC-947B-1ED11B9DE8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5FC756-D93D-470B-BC57-2FBBFEE8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371F11-D528-44B6-AA20-04691A80F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AF780D-4B20-4B5D-82FA-908A46BF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0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A9232-ACD5-4D95-BDB4-DFD45A194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A01604-DB0A-4AE9-BD68-66398EFD4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7CF4CC-BCEB-457A-83F3-F64B94F14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23064-0D07-4C25-9367-3D078FEE4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8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1DF698-9B49-40F4-8372-5975786CB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B83A1-CED0-4A3C-B6BD-9EDC1BFB5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A4F5C0-9A62-462A-8789-2A8FEC7A5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48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BCBDA-7944-4AB0-B530-F661F2BF1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DF6A3-D383-4988-9866-EB4E828FE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105D56-443F-475D-B160-A3D4735528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455847-CEE1-4488-A79C-20684746D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4389D-6EAC-48CB-984A-F7C25D73E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A71524-ACA6-4024-92F9-C7613BC8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479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BF989-036A-44BB-B4AF-BBC9339FE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6754D6-92E9-49EA-B417-CB7221E8F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E77EF-53AA-425E-89E8-AEBF6F550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4389FA-E914-414C-B99D-248FBEFA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31B8E8-4736-4808-80B0-7509CB19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0A14AE-B2EA-4F5B-832C-62D0D0C3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670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3FD1D1-D4A1-4769-B7A2-972F070D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7F01A-01FB-4D56-9384-B77D047E0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BA5F-05DF-489D-A2BE-0F0F3E3AD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C936A8-4455-4AEB-8CE9-22315FD07E7E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067C3-C895-41C6-A93E-FCF6A23D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257A8-E13E-4929-994D-42F56EB552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8A822-366D-4D43-9D52-B3A25980ED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2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FD32A3-CCF5-45B9-9E88-D0599E4DCA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540702"/>
            <a:ext cx="7644627" cy="244854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The 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1316327861"/>
      </p:ext>
    </p:extLst>
  </p:cSld>
  <p:clrMapOvr>
    <a:masterClrMapping/>
  </p:clrMapOvr>
  <p:transition advClick="0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CA092-1700-4D9E-A4CB-E3CF61E0C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098" y="541605"/>
            <a:ext cx="10917702" cy="5635358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+mj-lt"/>
              </a:rPr>
              <a:t>Primary Key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GB" dirty="0"/>
              <a:t>Primary Key is a column/ that uniquely identify every row in that table. The Primary Key can't be a duplicate meaning the same value can't appear more than once in the table. A table cannot have more than one primary key.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andidate Key in DBMS">
            <a:extLst>
              <a:ext uri="{FF2B5EF4-FFF2-40B4-BE49-F238E27FC236}">
                <a16:creationId xmlns:a16="http://schemas.microsoft.com/office/drawing/2014/main" id="{E911C65E-277F-4152-AC04-B228816D75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82" y="3165232"/>
            <a:ext cx="7551436" cy="31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CB55204B-1155-48E2-9D8A-327F0993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Primar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y Key</a:t>
            </a:r>
            <a:endParaRPr lang="en-US" sz="4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2805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BE83D-6FD4-4B85-A101-406A032C4A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931" y="663880"/>
            <a:ext cx="10772383" cy="5724394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+mj-lt"/>
              </a:rPr>
              <a:t>Alternate/Secondary Key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GB" dirty="0"/>
              <a:t>All the candidate key which are </a:t>
            </a:r>
            <a:r>
              <a:rPr lang="en-GB" b="1" i="1" dirty="0"/>
              <a:t>not a primary key</a:t>
            </a:r>
            <a:r>
              <a:rPr lang="en-GB" dirty="0"/>
              <a:t> are called an alternate key.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2" descr="Candidate Key in DBMS">
            <a:extLst>
              <a:ext uri="{FF2B5EF4-FFF2-40B4-BE49-F238E27FC236}">
                <a16:creationId xmlns:a16="http://schemas.microsoft.com/office/drawing/2014/main" id="{F8F64230-2ABE-4002-9AF0-49B35C73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82" y="3165232"/>
            <a:ext cx="7551436" cy="31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3">
            <a:extLst>
              <a:ext uri="{FF2B5EF4-FFF2-40B4-BE49-F238E27FC236}">
                <a16:creationId xmlns:a16="http://schemas.microsoft.com/office/drawing/2014/main" id="{A8BD46A4-5172-4905-8CC5-FA3DB6A8E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Alternate/Secondary Key</a:t>
            </a:r>
          </a:p>
        </p:txBody>
      </p:sp>
    </p:spTree>
    <p:extLst>
      <p:ext uri="{BB962C8B-B14F-4D97-AF65-F5344CB8AC3E}">
        <p14:creationId xmlns:p14="http://schemas.microsoft.com/office/powerpoint/2010/main" val="160945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39D7D-DDD6-425E-BBBE-A43885C49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812" y="238923"/>
            <a:ext cx="5331654" cy="59380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3600" b="1" dirty="0">
                <a:latin typeface="+mj-lt"/>
              </a:rPr>
              <a:t> </a:t>
            </a:r>
            <a:endParaRPr lang="en-US" sz="2000" b="1" dirty="0"/>
          </a:p>
          <a:p>
            <a:pPr marL="0" indent="0">
              <a:buNone/>
            </a:pPr>
            <a:r>
              <a:rPr lang="en-GB" sz="2400" b="1" dirty="0"/>
              <a:t>Foreign Key </a:t>
            </a:r>
            <a:r>
              <a:rPr lang="en-GB" sz="2400" dirty="0"/>
              <a:t>is a column/attribute that creates a relationship between two tables. The purpose of Foreign keys is to maintain data integrity and allow navigation between two different instances of an entity. It acts as a cross-reference between two tables as it references the primary</a:t>
            </a:r>
          </a:p>
          <a:p>
            <a:pPr marL="0" indent="0">
              <a:buNone/>
            </a:pPr>
            <a:r>
              <a:rPr lang="en-GB" sz="2400" dirty="0"/>
              <a:t> key of another table.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US" sz="2000" dirty="0"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78" name="Isosceles Triangle 77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Isosceles Triangle 82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150" name="Picture 6">
            <a:extLst>
              <a:ext uri="{FF2B5EF4-FFF2-40B4-BE49-F238E27FC236}">
                <a16:creationId xmlns:a16="http://schemas.microsoft.com/office/drawing/2014/main" id="{2F17FCFC-CAC3-4E36-9A9D-9BACA0ED4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75385" y="1477108"/>
            <a:ext cx="6747803" cy="4253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itle 3">
            <a:extLst>
              <a:ext uri="{FF2B5EF4-FFF2-40B4-BE49-F238E27FC236}">
                <a16:creationId xmlns:a16="http://schemas.microsoft.com/office/drawing/2014/main" id="{F7350499-D391-4B37-B9BB-C8CFFAE54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Foreign Key</a:t>
            </a:r>
          </a:p>
        </p:txBody>
      </p:sp>
    </p:spTree>
    <p:extLst>
      <p:ext uri="{BB962C8B-B14F-4D97-AF65-F5344CB8AC3E}">
        <p14:creationId xmlns:p14="http://schemas.microsoft.com/office/powerpoint/2010/main" val="351966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EF133-5613-49D5-9A5F-132A741D2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27" y="538618"/>
            <a:ext cx="10922696" cy="5774500"/>
          </a:xfrm>
        </p:spPr>
        <p:txBody>
          <a:bodyPr/>
          <a:lstStyle/>
          <a:p>
            <a:pPr marL="0" indent="0">
              <a:buNone/>
            </a:pPr>
            <a:r>
              <a:rPr lang="en-US" sz="3600" b="1" dirty="0">
                <a:latin typeface="+mj-lt"/>
              </a:rPr>
              <a:t>Composite Key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A key that has more than one attributes is known as composite key. It is also known as compound key.</a:t>
            </a:r>
          </a:p>
          <a:p>
            <a:pPr marL="0" indent="0">
              <a:buNone/>
            </a:pPr>
            <a:r>
              <a:rPr lang="en-GB" dirty="0"/>
              <a:t>Any key such as </a:t>
            </a:r>
            <a:r>
              <a:rPr lang="en-GB" b="1" dirty="0"/>
              <a:t>super key</a:t>
            </a:r>
            <a:r>
              <a:rPr lang="en-GB" dirty="0"/>
              <a:t>, </a:t>
            </a:r>
            <a:r>
              <a:rPr lang="en-GB" b="1" dirty="0"/>
              <a:t>primary key</a:t>
            </a:r>
            <a:r>
              <a:rPr lang="en-GB" dirty="0"/>
              <a:t>, </a:t>
            </a:r>
            <a:r>
              <a:rPr lang="en-GB" b="1" dirty="0"/>
              <a:t>candidate key</a:t>
            </a:r>
            <a:r>
              <a:rPr lang="en-GB" dirty="0"/>
              <a:t> etc. can be called composite key if it has more than one attributes.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9" name="Title 3">
            <a:extLst>
              <a:ext uri="{FF2B5EF4-FFF2-40B4-BE49-F238E27FC236}">
                <a16:creationId xmlns:a16="http://schemas.microsoft.com/office/drawing/2014/main" id="{DB89E4BC-EAB8-4DF7-AC38-2C3999233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Composite Key</a:t>
            </a:r>
          </a:p>
        </p:txBody>
      </p:sp>
    </p:spTree>
    <p:extLst>
      <p:ext uri="{BB962C8B-B14F-4D97-AF65-F5344CB8AC3E}">
        <p14:creationId xmlns:p14="http://schemas.microsoft.com/office/powerpoint/2010/main" val="15552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1241A7-F86A-47DD-8E52-F2F8C41505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12860" y="1380346"/>
            <a:ext cx="8434689" cy="257267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DFA5D82-54AF-4893-B0E9-4EEE8CCC01A8}"/>
              </a:ext>
            </a:extLst>
          </p:cNvPr>
          <p:cNvSpPr/>
          <p:nvPr/>
        </p:nvSpPr>
        <p:spPr>
          <a:xfrm>
            <a:off x="475956" y="3953018"/>
            <a:ext cx="1124008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GB" sz="2400" dirty="0"/>
          </a:p>
          <a:p>
            <a:r>
              <a:rPr lang="en-GB" sz="2400" dirty="0"/>
              <a:t>None of these columns </a:t>
            </a:r>
            <a:r>
              <a:rPr lang="en-GB" sz="2400" b="1" dirty="0"/>
              <a:t>alone</a:t>
            </a:r>
            <a:r>
              <a:rPr lang="en-GB" sz="2400" dirty="0"/>
              <a:t> can play a role of key in this table.</a:t>
            </a:r>
          </a:p>
          <a:p>
            <a:endParaRPr lang="en-GB" sz="2000" b="1" dirty="0"/>
          </a:p>
          <a:p>
            <a:r>
              <a:rPr lang="en-GB" sz="2400" b="1" dirty="0"/>
              <a:t>Key in above table: {</a:t>
            </a:r>
            <a:r>
              <a:rPr lang="en-GB" sz="2400" b="1" dirty="0" err="1"/>
              <a:t>cust_id</a:t>
            </a:r>
            <a:r>
              <a:rPr lang="en-GB" sz="2400" b="1" dirty="0"/>
              <a:t>, </a:t>
            </a:r>
            <a:r>
              <a:rPr lang="en-GB" sz="2400" b="1" dirty="0" err="1"/>
              <a:t>product_code</a:t>
            </a:r>
            <a:r>
              <a:rPr lang="en-GB" sz="2400" b="1" dirty="0"/>
              <a:t>}</a:t>
            </a:r>
          </a:p>
          <a:p>
            <a:endParaRPr lang="en-GB" sz="2400" dirty="0"/>
          </a:p>
          <a:p>
            <a:r>
              <a:rPr lang="en-GB" sz="2400" dirty="0"/>
              <a:t>This is a composite key as it is made up of more than one attributes.</a:t>
            </a:r>
          </a:p>
          <a:p>
            <a:endParaRPr lang="en-US" sz="24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9EADC21-654E-4FE0-9A6A-6D06DE14CDA4}"/>
              </a:ext>
            </a:extLst>
          </p:cNvPr>
          <p:cNvSpPr/>
          <p:nvPr/>
        </p:nvSpPr>
        <p:spPr>
          <a:xfrm>
            <a:off x="511743" y="332829"/>
            <a:ext cx="81961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latin typeface="+mj-lt"/>
              </a:rPr>
              <a:t>Composite Key(cont.)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8ED1D486-B61D-4394-9445-7A25E6065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096409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Composite Key (cont.)</a:t>
            </a:r>
          </a:p>
        </p:txBody>
      </p:sp>
    </p:spTree>
    <p:extLst>
      <p:ext uri="{BB962C8B-B14F-4D97-AF65-F5344CB8AC3E}">
        <p14:creationId xmlns:p14="http://schemas.microsoft.com/office/powerpoint/2010/main" val="323650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C7EC7-3554-4E3C-8BCB-CD6B87BBD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489" y="1561514"/>
            <a:ext cx="11479237" cy="503992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 A relation schema represents name of the relation with its attributes.</a:t>
            </a:r>
          </a:p>
          <a:p>
            <a:pPr marL="0" indent="0">
              <a:buNone/>
            </a:pPr>
            <a:r>
              <a:rPr lang="en-GB" sz="2600" dirty="0"/>
              <a:t>So, A set of table attributes is called a relation schema. For that reason, a relation schema is also known as table schema. A relation schema can be thought of as the basic information describing a table or relation. Hence, it is the logical definition of a table.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 e.g.;	 STUDENT (ROLL_NO, NAME, ADDRESS, PHONE and AGE) is a relation schema 	for STUDENT. </a:t>
            </a:r>
          </a:p>
          <a:p>
            <a:pPr marL="0" indent="0">
              <a:buNone/>
            </a:pPr>
            <a:r>
              <a:rPr lang="en-GB" sz="2600" dirty="0"/>
              <a:t>If a schema has more than 1 relation, it is called </a:t>
            </a:r>
            <a:r>
              <a:rPr lang="en-GB" sz="2600" b="1" dirty="0"/>
              <a:t>Relational Schema aka Database Schema</a:t>
            </a:r>
            <a:r>
              <a:rPr lang="en-GB" sz="2600" dirty="0"/>
              <a:t>.</a:t>
            </a:r>
            <a:r>
              <a:rPr lang="en-US" sz="2600" dirty="0"/>
              <a:t> </a:t>
            </a:r>
            <a:r>
              <a:rPr lang="en-GB" dirty="0"/>
              <a:t>You could say that a database schema is made up of lots of relation schema and shows how they work together.</a:t>
            </a:r>
            <a:endParaRPr lang="en-GB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74E6C2-3900-4EBB-91FB-B4C2F6026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Relation Schema</a:t>
            </a:r>
          </a:p>
        </p:txBody>
      </p:sp>
    </p:spTree>
    <p:extLst>
      <p:ext uri="{BB962C8B-B14F-4D97-AF65-F5344CB8AC3E}">
        <p14:creationId xmlns:p14="http://schemas.microsoft.com/office/powerpoint/2010/main" val="1853184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011A-F245-4947-9295-E07E87F8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22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Integrity Rules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D6B213-BFB7-493A-A888-F9381608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83450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Integrity</a:t>
            </a:r>
            <a:r>
              <a:rPr lang="en-US" sz="2600" dirty="0"/>
              <a:t> </a:t>
            </a:r>
            <a:r>
              <a:rPr lang="en-US" sz="2600" b="1" dirty="0"/>
              <a:t>rules</a:t>
            </a:r>
            <a:r>
              <a:rPr lang="en-US" sz="2600" dirty="0"/>
              <a:t> </a:t>
            </a:r>
            <a:r>
              <a:rPr lang="en-GB" sz="2600" dirty="0"/>
              <a:t>refer to reliability, validity and authority towards the data. They needed to inform the DBMS about certain constraints in the real world.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There are two principal rules:</a:t>
            </a:r>
          </a:p>
          <a:p>
            <a:pPr marL="514350" indent="-514350">
              <a:buAutoNum type="arabicPeriod"/>
            </a:pPr>
            <a:r>
              <a:rPr lang="en-GB" sz="2600" dirty="0"/>
              <a:t>Entity integrity &amp;</a:t>
            </a:r>
          </a:p>
          <a:p>
            <a:pPr marL="514350" indent="-514350">
              <a:buAutoNum type="arabicPeriod"/>
            </a:pPr>
            <a:r>
              <a:rPr lang="en-GB" sz="2600" dirty="0"/>
              <a:t>Referential integrity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66583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6FC69-7D78-4D7E-849F-396A158B6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59" y="1377862"/>
            <a:ext cx="11235846" cy="50605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/>
              <a:t>For Entity Integrity Rule, each table has a Primary Key and the Primary Key can not have a Null value.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&lt;Student&gt;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Above, you can see our primary key is </a:t>
            </a:r>
            <a:r>
              <a:rPr lang="en-GB" sz="2400" b="1" dirty="0" err="1"/>
              <a:t>Student_ID</a:t>
            </a:r>
            <a:r>
              <a:rPr lang="en-GB" sz="2400" dirty="0"/>
              <a:t>. We cannot consider </a:t>
            </a:r>
            <a:r>
              <a:rPr lang="en-GB" sz="2400" dirty="0" err="1"/>
              <a:t>Student_Awards</a:t>
            </a:r>
            <a:r>
              <a:rPr lang="en-GB" sz="2400" dirty="0"/>
              <a:t> as the primary key since not every student would have received the award.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&lt;Employee&gt; 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r>
              <a:rPr lang="en-GB" sz="2400" dirty="0"/>
              <a:t>In the above table, </a:t>
            </a:r>
            <a:r>
              <a:rPr lang="en-GB" sz="2400" b="1" dirty="0" err="1"/>
              <a:t>Employee_ID</a:t>
            </a:r>
            <a:r>
              <a:rPr lang="en-GB" sz="2400" b="1" dirty="0"/>
              <a:t> </a:t>
            </a:r>
            <a:r>
              <a:rPr lang="en-GB" sz="2400" dirty="0"/>
              <a:t>is the primary key. </a:t>
            </a:r>
          </a:p>
          <a:p>
            <a:pPr marL="0" indent="0">
              <a:buNone/>
            </a:pPr>
            <a:endParaRPr lang="en-GB" sz="2400" dirty="0"/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13" name="Title 3">
            <a:extLst>
              <a:ext uri="{FF2B5EF4-FFF2-40B4-BE49-F238E27FC236}">
                <a16:creationId xmlns:a16="http://schemas.microsoft.com/office/drawing/2014/main" id="{8DF8CB7C-7BAC-400C-B3E8-9EC13BD5EE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Entity Integrity Rule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CF46F99-A701-4D35-AD2E-8A73819605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129523"/>
              </p:ext>
            </p:extLst>
          </p:nvPr>
        </p:nvGraphicFramePr>
        <p:xfrm>
          <a:off x="2016691" y="2467182"/>
          <a:ext cx="5616231" cy="701040"/>
        </p:xfrm>
        <a:graphic>
          <a:graphicData uri="http://schemas.openxmlformats.org/drawingml/2006/table">
            <a:tbl>
              <a:tblPr/>
              <a:tblGrid>
                <a:gridCol w="1872077">
                  <a:extLst>
                    <a:ext uri="{9D8B030D-6E8A-4147-A177-3AD203B41FA5}">
                      <a16:colId xmlns:a16="http://schemas.microsoft.com/office/drawing/2014/main" val="399903948"/>
                    </a:ext>
                  </a:extLst>
                </a:gridCol>
                <a:gridCol w="1872077">
                  <a:extLst>
                    <a:ext uri="{9D8B030D-6E8A-4147-A177-3AD203B41FA5}">
                      <a16:colId xmlns:a16="http://schemas.microsoft.com/office/drawing/2014/main" val="3877628756"/>
                    </a:ext>
                  </a:extLst>
                </a:gridCol>
                <a:gridCol w="1872077">
                  <a:extLst>
                    <a:ext uri="{9D8B030D-6E8A-4147-A177-3AD203B41FA5}">
                      <a16:colId xmlns:a16="http://schemas.microsoft.com/office/drawing/2014/main" val="1656852004"/>
                    </a:ext>
                  </a:extLst>
                </a:gridCol>
              </a:tblGrid>
              <a:tr h="528458"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Student_ID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Student_Name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Student_Awards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320452"/>
                  </a:ext>
                </a:extLst>
              </a:tr>
            </a:tbl>
          </a:graphicData>
        </a:graphic>
      </p:graphicFrame>
      <p:sp>
        <p:nvSpPr>
          <p:cNvPr id="15" name="Rectangle 2">
            <a:extLst>
              <a:ext uri="{FF2B5EF4-FFF2-40B4-BE49-F238E27FC236}">
                <a16:creationId xmlns:a16="http://schemas.microsoft.com/office/drawing/2014/main" id="{34623216-BE8E-4CF9-8976-4AAAA60CDC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3225" y="355668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A5EC77E-8105-4F11-ACF7-023EE35FA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667869"/>
              </p:ext>
            </p:extLst>
          </p:nvPr>
        </p:nvGraphicFramePr>
        <p:xfrm>
          <a:off x="2252655" y="4619656"/>
          <a:ext cx="7912160" cy="701040"/>
        </p:xfrm>
        <a:graphic>
          <a:graphicData uri="http://schemas.openxmlformats.org/drawingml/2006/table">
            <a:tbl>
              <a:tblPr/>
              <a:tblGrid>
                <a:gridCol w="1978040">
                  <a:extLst>
                    <a:ext uri="{9D8B030D-6E8A-4147-A177-3AD203B41FA5}">
                      <a16:colId xmlns:a16="http://schemas.microsoft.com/office/drawing/2014/main" val="840448344"/>
                    </a:ext>
                  </a:extLst>
                </a:gridCol>
                <a:gridCol w="1978040">
                  <a:extLst>
                    <a:ext uri="{9D8B030D-6E8A-4147-A177-3AD203B41FA5}">
                      <a16:colId xmlns:a16="http://schemas.microsoft.com/office/drawing/2014/main" val="2475475720"/>
                    </a:ext>
                  </a:extLst>
                </a:gridCol>
                <a:gridCol w="1978040">
                  <a:extLst>
                    <a:ext uri="{9D8B030D-6E8A-4147-A177-3AD203B41FA5}">
                      <a16:colId xmlns:a16="http://schemas.microsoft.com/office/drawing/2014/main" val="4012175446"/>
                    </a:ext>
                  </a:extLst>
                </a:gridCol>
                <a:gridCol w="1978040">
                  <a:extLst>
                    <a:ext uri="{9D8B030D-6E8A-4147-A177-3AD203B41FA5}">
                      <a16:colId xmlns:a16="http://schemas.microsoft.com/office/drawing/2014/main" val="157081843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Employee_ID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Employee_Name</a:t>
                      </a:r>
                      <a:br>
                        <a:rPr lang="en-US" dirty="0">
                          <a:effectLst/>
                        </a:rPr>
                      </a:b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>
                          <a:effectLst/>
                        </a:rPr>
                        <a:t>Employee_Age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dirty="0" err="1">
                          <a:effectLst/>
                        </a:rPr>
                        <a:t>Employee_Location</a:t>
                      </a:r>
                      <a:endParaRPr lang="en-US" dirty="0">
                        <a:effectLst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794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09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9E073-E8F7-4668-A803-812BC25E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0729" y="1503122"/>
            <a:ext cx="11473841" cy="506051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So let us now summarize the Entity Integrity Rule −</a:t>
            </a:r>
          </a:p>
          <a:p>
            <a:pPr marL="0" indent="0">
              <a:buNone/>
            </a:pPr>
            <a:endParaRPr lang="en-GB" dirty="0"/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Make sure that each tuple in a table is unique.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Every table mush has a primary key, for example, </a:t>
            </a:r>
            <a:r>
              <a:rPr lang="en-GB" sz="2600" b="1" dirty="0" err="1"/>
              <a:t>Student_ID</a:t>
            </a:r>
            <a:r>
              <a:rPr lang="en-GB" sz="2600" dirty="0"/>
              <a:t> for a Student table.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Every entity is unique.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The relations Primary Key must have unique values for each row.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Primary Key cannot have NULL value and must be unique.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Example can be an </a:t>
            </a:r>
            <a:r>
              <a:rPr lang="en-GB" sz="2600" b="1" dirty="0" err="1"/>
              <a:t>Employee_ID</a:t>
            </a:r>
            <a:r>
              <a:rPr lang="en-GB" sz="2600" dirty="0"/>
              <a:t> cannot be null in an Employee table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32C63A-4131-485A-A2D1-3572EA370044}"/>
              </a:ext>
            </a:extLst>
          </p:cNvPr>
          <p:cNvSpPr txBox="1">
            <a:spLocks/>
          </p:cNvSpPr>
          <p:nvPr/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Entity Integrity (cont.)</a:t>
            </a:r>
          </a:p>
        </p:txBody>
      </p:sp>
    </p:spTree>
    <p:extLst>
      <p:ext uri="{BB962C8B-B14F-4D97-AF65-F5344CB8AC3E}">
        <p14:creationId xmlns:p14="http://schemas.microsoft.com/office/powerpoint/2010/main" val="1447575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34AEFA-CEC0-4626-9B36-6EA919A96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1406770"/>
            <a:ext cx="11173216" cy="5094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/>
              <a:t>Referential Integrity Rule in DBMS is based on Primary and Foreign Key. The Rule defines that a foreign key have a matching primary key. Reference from a table to another table should be valid.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US" sz="26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1E6AE8E-8D0D-4310-8FB9-0C5FA24FF671}"/>
              </a:ext>
            </a:extLst>
          </p:cNvPr>
          <p:cNvSpPr txBox="1">
            <a:spLocks/>
          </p:cNvSpPr>
          <p:nvPr/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Referential Integrity Rule</a:t>
            </a: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E348C9A-ACE4-4CC1-8E04-397F8EB6E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1" y="2712313"/>
            <a:ext cx="7615311" cy="3901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70A2580-52A2-4F0D-B2E4-34A8150139CB}"/>
              </a:ext>
            </a:extLst>
          </p:cNvPr>
          <p:cNvSpPr/>
          <p:nvPr/>
        </p:nvSpPr>
        <p:spPr>
          <a:xfrm>
            <a:off x="7920111" y="2876110"/>
            <a:ext cx="409369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/>
              <a:t>The rule states that the </a:t>
            </a:r>
            <a:r>
              <a:rPr lang="en-GB" sz="2400" b="1" dirty="0"/>
              <a:t>DEPT_ID</a:t>
            </a:r>
            <a:r>
              <a:rPr lang="en-GB" sz="2400" dirty="0"/>
              <a:t> in the Employee table has a matching valid </a:t>
            </a:r>
            <a:r>
              <a:rPr lang="en-GB" sz="2400" b="1" dirty="0"/>
              <a:t>DEPT_ID</a:t>
            </a:r>
            <a:r>
              <a:rPr lang="en-GB" sz="2400" dirty="0"/>
              <a:t> in the </a:t>
            </a:r>
            <a:r>
              <a:rPr lang="en-GB" sz="2400" b="1" dirty="0"/>
              <a:t>Department </a:t>
            </a:r>
            <a:r>
              <a:rPr lang="en-GB" sz="2400" dirty="0"/>
              <a:t>table.</a:t>
            </a:r>
          </a:p>
          <a:p>
            <a:r>
              <a:rPr lang="en-GB" sz="2400" dirty="0"/>
              <a:t>To allow join, the referential integrity rule states that the Primary Key and Foreign Key have same data types.</a:t>
            </a:r>
          </a:p>
        </p:txBody>
      </p:sp>
    </p:spTree>
    <p:extLst>
      <p:ext uri="{BB962C8B-B14F-4D97-AF65-F5344CB8AC3E}">
        <p14:creationId xmlns:p14="http://schemas.microsoft.com/office/powerpoint/2010/main" val="402195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2D8B-4BD5-426D-9717-3418D1B77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7" y="613774"/>
            <a:ext cx="10902863" cy="587470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3500" b="1" dirty="0">
                <a:latin typeface="+mj-lt"/>
              </a:rPr>
              <a:t>Relational Model:</a:t>
            </a:r>
          </a:p>
          <a:p>
            <a:pPr marL="0" indent="0">
              <a:buNone/>
            </a:pPr>
            <a:endParaRPr lang="en-GB" sz="1900" b="1" dirty="0"/>
          </a:p>
          <a:p>
            <a:pPr marL="0" indent="0">
              <a:buNone/>
            </a:pPr>
            <a:r>
              <a:rPr lang="en-GB" dirty="0"/>
              <a:t>Relational Model represents how data is stored in Relational Databases. A relational database stores data in the form of relations (tables).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b="1" dirty="0"/>
              <a:t>Objectives</a:t>
            </a:r>
          </a:p>
          <a:p>
            <a:pPr>
              <a:buFontTx/>
              <a:buChar char="-"/>
            </a:pPr>
            <a:r>
              <a:rPr lang="en-GB" dirty="0"/>
              <a:t>To promote high degree of data independence</a:t>
            </a:r>
          </a:p>
          <a:p>
            <a:pPr>
              <a:buFontTx/>
              <a:buChar char="-"/>
            </a:pPr>
            <a:r>
              <a:rPr lang="en-GB" dirty="0"/>
              <a:t>Eliminate redundancy and consistency problems.	</a:t>
            </a:r>
          </a:p>
          <a:p>
            <a:pPr>
              <a:buFontTx/>
              <a:buChar char="-"/>
            </a:pPr>
            <a:r>
              <a:rPr lang="en-GB" dirty="0"/>
              <a:t>Ease of use</a:t>
            </a:r>
            <a:r>
              <a:rPr lang="en-US" dirty="0"/>
              <a:t> of DBA as well as normal users.</a:t>
            </a:r>
            <a:endParaRPr lang="en-GB" dirty="0"/>
          </a:p>
          <a:p>
            <a:pPr>
              <a:buFontTx/>
              <a:buChar char="-"/>
            </a:pPr>
            <a:r>
              <a:rPr lang="en-GB" dirty="0"/>
              <a:t>To provide a community view of the data of spartan simplicity, so that a wide variety of users can interact with a common model.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The main use of Relational model is data storage and processing.</a:t>
            </a:r>
          </a:p>
          <a:p>
            <a:pPr>
              <a:buFontTx/>
              <a:buChar char="-"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DA7EE581-0F61-4AC9-B8FD-D61E586C1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Relational Model</a:t>
            </a:r>
          </a:p>
        </p:txBody>
      </p:sp>
    </p:spTree>
    <p:extLst>
      <p:ext uri="{BB962C8B-B14F-4D97-AF65-F5344CB8AC3E}">
        <p14:creationId xmlns:p14="http://schemas.microsoft.com/office/powerpoint/2010/main" val="301697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16331-43BB-42BB-8267-20574406A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573" y="1465544"/>
            <a:ext cx="11624153" cy="5123145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These are additional rules specified by users or database administrators that define or constraint some aspect of the enterprise. </a:t>
            </a:r>
          </a:p>
          <a:p>
            <a:pPr marL="0" indent="0">
              <a:buNone/>
            </a:pPr>
            <a:r>
              <a:rPr lang="en-GB" dirty="0"/>
              <a:t>They are </a:t>
            </a:r>
            <a:r>
              <a:rPr lang="en-GB" dirty="0" err="1"/>
              <a:t>alsoknown</a:t>
            </a:r>
            <a:r>
              <a:rPr lang="en-GB" dirty="0"/>
              <a:t> as business rules.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example :</a:t>
            </a:r>
          </a:p>
          <a:p>
            <a:pPr marL="0" indent="0">
              <a:buNone/>
            </a:pPr>
            <a:r>
              <a:rPr lang="en-GB" dirty="0"/>
              <a:t>	 The </a:t>
            </a:r>
            <a:r>
              <a:rPr lang="en-GB" dirty="0" err="1"/>
              <a:t>Cust_No</a:t>
            </a:r>
            <a:r>
              <a:rPr lang="en-GB" dirty="0"/>
              <a:t> in Customer table is given a range from 0001-5000.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8FA4120-DA8A-439A-97EC-C309F51240C5}"/>
              </a:ext>
            </a:extLst>
          </p:cNvPr>
          <p:cNvSpPr txBox="1">
            <a:spLocks/>
          </p:cNvSpPr>
          <p:nvPr/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solidFill>
                  <a:schemeClr val="bg1"/>
                </a:solidFill>
                <a:latin typeface="+mj-lt"/>
              </a:rPr>
              <a:t>General Constraints</a:t>
            </a:r>
          </a:p>
        </p:txBody>
      </p:sp>
    </p:spTree>
    <p:extLst>
      <p:ext uri="{BB962C8B-B14F-4D97-AF65-F5344CB8AC3E}">
        <p14:creationId xmlns:p14="http://schemas.microsoft.com/office/powerpoint/2010/main" val="410576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C5511C-7978-40A6-A1B7-2F3B9B9E191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C7C34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0" dirty="0">
                <a:solidFill>
                  <a:schemeClr val="bg1"/>
                </a:solidFill>
                <a:latin typeface="+mj-lt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807659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241A-ED69-462B-9C79-CF5C35194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833" y="839244"/>
            <a:ext cx="11173216" cy="56617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600" b="1" dirty="0"/>
              <a:t>Relational Database: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A Relational database is a database</a:t>
            </a:r>
            <a:r>
              <a:rPr lang="en-GB" sz="2600" b="1" dirty="0"/>
              <a:t> </a:t>
            </a:r>
            <a:r>
              <a:rPr lang="en-GB" sz="2600" dirty="0"/>
              <a:t>that organizes data into tables which can be linked—or related—based on data common to each.</a:t>
            </a:r>
            <a:endParaRPr lang="en-US" sz="2600" b="1" dirty="0"/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Relational Database Components</a:t>
            </a:r>
          </a:p>
          <a:p>
            <a:pPr marL="0" indent="0">
              <a:buNone/>
            </a:pPr>
            <a:endParaRPr lang="en-US" sz="2600" b="1" dirty="0"/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Relation</a:t>
            </a:r>
            <a:r>
              <a:rPr lang="en-US" sz="2600" dirty="0"/>
              <a:t>: A relation is nothing but a table with rows and columns.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b="1" dirty="0"/>
              <a:t>Attributes</a:t>
            </a:r>
            <a:r>
              <a:rPr lang="en-US" sz="2600" dirty="0"/>
              <a:t>: </a:t>
            </a:r>
            <a:r>
              <a:rPr lang="en-GB" sz="2600" dirty="0"/>
              <a:t>Attributes are the properties that define a relation.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b="1" dirty="0"/>
              <a:t>Tuple</a:t>
            </a:r>
            <a:r>
              <a:rPr lang="en-GB" sz="2600" dirty="0"/>
              <a:t>: Each row in the relation is known as tuple.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b="1" dirty="0"/>
              <a:t>Domain</a:t>
            </a:r>
            <a:r>
              <a:rPr lang="en-GB" sz="2600" dirty="0"/>
              <a:t>: A domain is a unique set of values permitted for an attribute in a table.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b="1" dirty="0"/>
              <a:t>Degree: </a:t>
            </a:r>
            <a:r>
              <a:rPr lang="en-GB" sz="2600" dirty="0"/>
              <a:t>The number of attributes in a relation.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600" b="1" dirty="0"/>
              <a:t>Cardinality: </a:t>
            </a:r>
            <a:r>
              <a:rPr lang="en-GB" sz="2600" dirty="0"/>
              <a:t>The number of tuples in a relation.</a:t>
            </a:r>
            <a:endParaRPr lang="en-GB" sz="2600" b="1" dirty="0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57FD053B-B413-4A1D-BEF0-735A98515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Relational Database</a:t>
            </a:r>
          </a:p>
        </p:txBody>
      </p:sp>
    </p:spTree>
    <p:extLst>
      <p:ext uri="{BB962C8B-B14F-4D97-AF65-F5344CB8AC3E}">
        <p14:creationId xmlns:p14="http://schemas.microsoft.com/office/powerpoint/2010/main" val="1757984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9ABC7B9D-70B9-49A8-89A7-13AB3DA86E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7813" y="1153552"/>
            <a:ext cx="11310720" cy="3958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3890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E0A2EA56-BC18-4F20-B76D-894B451468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246" y="0"/>
            <a:ext cx="11198045" cy="6764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580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F3011A-F245-4947-9295-E07E87F82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222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Properties of Relations</a:t>
            </a:r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7D6B213-BFB7-493A-A888-F93816081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sz="2400"/>
              <a:t>Relation name is distinct from all other relation names in relational schema. </a:t>
            </a:r>
          </a:p>
          <a:p>
            <a:r>
              <a:rPr lang="en-GB" sz="2400"/>
              <a:t>Each cell of relation contains exactly one atomic (single) value. </a:t>
            </a:r>
          </a:p>
          <a:p>
            <a:r>
              <a:rPr lang="en-GB" sz="2400"/>
              <a:t>Each attribute has a distinct name. </a:t>
            </a:r>
          </a:p>
          <a:p>
            <a:r>
              <a:rPr lang="en-GB" sz="2400"/>
              <a:t>Values of an attribute are all from the same domain.</a:t>
            </a:r>
          </a:p>
          <a:p>
            <a:r>
              <a:rPr lang="en-GB" sz="2400"/>
              <a:t> Each tuple is distinct; there are no duplicate tuples. </a:t>
            </a:r>
          </a:p>
          <a:p>
            <a:r>
              <a:rPr lang="en-GB" sz="2400"/>
              <a:t>Order of attributes has no significance. </a:t>
            </a:r>
          </a:p>
          <a:p>
            <a:r>
              <a:rPr lang="en-GB" sz="2400"/>
              <a:t>Order of tuples has no significance, theoretically. </a:t>
            </a:r>
          </a:p>
          <a:p>
            <a:r>
              <a:rPr lang="en-GB" sz="2400"/>
              <a:t>Key – every table must have a unique key to identify each row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585276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33BEB-77B8-4792-8C84-C177F0D26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85373"/>
          </a:xfrm>
        </p:spPr>
        <p:txBody>
          <a:bodyPr/>
          <a:lstStyle/>
          <a:p>
            <a:r>
              <a:rPr lang="en-US" dirty="0"/>
              <a:t>Relational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B4762-5FD0-4C43-9CD2-8BC6022314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463" y="1617785"/>
            <a:ext cx="11311003" cy="5058588"/>
          </a:xfrm>
        </p:spPr>
        <p:txBody>
          <a:bodyPr>
            <a:normAutofit/>
          </a:bodyPr>
          <a:lstStyle/>
          <a:p>
            <a:r>
              <a:rPr lang="en-US" b="1" dirty="0"/>
              <a:t>Key</a:t>
            </a:r>
          </a:p>
          <a:p>
            <a:pPr marL="0" indent="0">
              <a:buNone/>
            </a:pPr>
            <a:r>
              <a:rPr lang="en-GB" sz="2600" dirty="0"/>
              <a:t>A key is an attribute or set of attributes which helps us in uniquely identifying the rows of a table. It also helps in establishing relationship among tables. </a:t>
            </a:r>
          </a:p>
          <a:p>
            <a:pPr marL="0" indent="0">
              <a:buNone/>
            </a:pPr>
            <a:endParaRPr lang="en-GB" sz="2600" b="1" dirty="0"/>
          </a:p>
          <a:p>
            <a:pPr marL="0" indent="0">
              <a:buNone/>
            </a:pPr>
            <a:r>
              <a:rPr lang="en-GB" sz="2600" b="1" dirty="0"/>
              <a:t>Types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Super Key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Candidate Key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Primary Key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Foreign Key</a:t>
            </a:r>
          </a:p>
          <a:p>
            <a:pPr marL="571500" indent="-571500">
              <a:buFont typeface="+mj-lt"/>
              <a:buAutoNum type="romanLcPeriod"/>
            </a:pPr>
            <a:r>
              <a:rPr lang="en-GB" sz="2600" dirty="0"/>
              <a:t>Composite Key</a:t>
            </a:r>
          </a:p>
          <a:p>
            <a:pPr marL="0" indent="0">
              <a:buNone/>
            </a:pPr>
            <a:endParaRPr lang="en-US" sz="2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92F5C6-635C-497A-8A65-64C8059C2B8F}"/>
              </a:ext>
            </a:extLst>
          </p:cNvPr>
          <p:cNvSpPr/>
          <p:nvPr/>
        </p:nvSpPr>
        <p:spPr>
          <a:xfrm>
            <a:off x="0" y="0"/>
            <a:ext cx="12192000" cy="1350498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Relational Keys</a:t>
            </a:r>
          </a:p>
        </p:txBody>
      </p:sp>
    </p:spTree>
    <p:extLst>
      <p:ext uri="{BB962C8B-B14F-4D97-AF65-F5344CB8AC3E}">
        <p14:creationId xmlns:p14="http://schemas.microsoft.com/office/powerpoint/2010/main" val="2245045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37E8E6-27EC-4B7F-A4C4-C252FEE12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8922" y="1246251"/>
            <a:ext cx="6780649" cy="52860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B8D8-E527-461B-A160-A20F33B9B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041" y="513566"/>
            <a:ext cx="11263269" cy="5837129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/>
              <a:t>Super Key</a:t>
            </a:r>
          </a:p>
          <a:p>
            <a:pPr marL="45720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2400" dirty="0"/>
              <a:t>A </a:t>
            </a:r>
            <a:r>
              <a:rPr lang="en-GB" sz="2400" b="1" dirty="0"/>
              <a:t>Super key </a:t>
            </a:r>
            <a:r>
              <a:rPr lang="en-GB" sz="2400" dirty="0"/>
              <a:t>or </a:t>
            </a:r>
            <a:r>
              <a:rPr lang="en-GB" sz="2400" i="1" dirty="0"/>
              <a:t>simply key </a:t>
            </a:r>
            <a:r>
              <a:rPr lang="en-GB" sz="2400" dirty="0"/>
              <a:t>is a </a:t>
            </a:r>
          </a:p>
          <a:p>
            <a:pPr marL="0" indent="0">
              <a:buNone/>
            </a:pPr>
            <a:r>
              <a:rPr lang="en-GB" sz="2400" dirty="0"/>
              <a:t>combination of all possible attribute which</a:t>
            </a:r>
          </a:p>
          <a:p>
            <a:pPr marL="0" indent="0">
              <a:buNone/>
            </a:pPr>
            <a:r>
              <a:rPr lang="en-GB" sz="2400" dirty="0"/>
              <a:t> can uniquely identify the rows(tuples) in a</a:t>
            </a:r>
          </a:p>
          <a:p>
            <a:pPr marL="0" indent="0">
              <a:buNone/>
            </a:pPr>
            <a:r>
              <a:rPr lang="en-GB" sz="2400" dirty="0"/>
              <a:t> table. This means that a super key may </a:t>
            </a:r>
          </a:p>
          <a:p>
            <a:pPr marL="0" indent="0">
              <a:buNone/>
            </a:pPr>
            <a:r>
              <a:rPr lang="en-GB" sz="2400" dirty="0"/>
              <a:t>Have some extra attribute which isn’t </a:t>
            </a:r>
          </a:p>
          <a:p>
            <a:pPr marL="0" indent="0">
              <a:buNone/>
            </a:pPr>
            <a:r>
              <a:rPr lang="en-GB" sz="2400" dirty="0"/>
              <a:t>Necessary  for uniquely identifying</a:t>
            </a:r>
          </a:p>
          <a:p>
            <a:pPr marL="0" indent="0">
              <a:buNone/>
            </a:pPr>
            <a:r>
              <a:rPr lang="en-GB" sz="2400" dirty="0"/>
              <a:t> the rows in the table.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pPr marL="0" indent="0" algn="ctr">
              <a:buNone/>
            </a:pPr>
            <a:endParaRPr lang="en-GB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393D8C55-B323-4240-93B2-8C0AB71B9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Super Key</a:t>
            </a:r>
          </a:p>
        </p:txBody>
      </p:sp>
    </p:spTree>
    <p:extLst>
      <p:ext uri="{BB962C8B-B14F-4D97-AF65-F5344CB8AC3E}">
        <p14:creationId xmlns:p14="http://schemas.microsoft.com/office/powerpoint/2010/main" val="1593297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C9741-F6FC-4B1A-9834-C0E8239241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567" y="541605"/>
            <a:ext cx="11135638" cy="5953044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>
                <a:latin typeface="+mj-lt"/>
              </a:rPr>
              <a:t>Candidate Key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GB" sz="2600" dirty="0"/>
              <a:t>Candidate Key is a set of attributes that uniquely identify tuples in a table. Candidate Key is a super key with no repeated attributes. The Primary key should be selected from the candidate keys. Every table must have at least a single candidate key.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122" name="Picture 2" descr="Candidate Key in DBMS">
            <a:extLst>
              <a:ext uri="{FF2B5EF4-FFF2-40B4-BE49-F238E27FC236}">
                <a16:creationId xmlns:a16="http://schemas.microsoft.com/office/drawing/2014/main" id="{C8C9180B-1F11-43CB-9C40-CCB77C39B9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282" y="3165232"/>
            <a:ext cx="7551436" cy="3151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3">
            <a:extLst>
              <a:ext uri="{FF2B5EF4-FFF2-40B4-BE49-F238E27FC236}">
                <a16:creationId xmlns:a16="http://schemas.microsoft.com/office/drawing/2014/main" id="{14C10A3D-E0EC-48B3-A6D7-B790B79F5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342"/>
            <a:ext cx="12192000" cy="1205057"/>
          </a:xfrm>
          <a:prstGeom prst="rect">
            <a:avLst/>
          </a:prstGeom>
          <a:solidFill>
            <a:srgbClr val="EC7C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bg1"/>
                </a:solidFill>
                <a:latin typeface="+mj-lt"/>
              </a:rPr>
              <a:t>Candidate Key</a:t>
            </a:r>
          </a:p>
        </p:txBody>
      </p:sp>
    </p:spTree>
    <p:extLst>
      <p:ext uri="{BB962C8B-B14F-4D97-AF65-F5344CB8AC3E}">
        <p14:creationId xmlns:p14="http://schemas.microsoft.com/office/powerpoint/2010/main" val="324995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>
        <p:fade/>
      </p:transition>
    </mc:Choice>
    <mc:Fallback xmlns="">
      <p:transition spd="med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1193</Words>
  <Application>Microsoft Office PowerPoint</Application>
  <PresentationFormat>Widescreen</PresentationFormat>
  <Paragraphs>150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The Relational Model</vt:lpstr>
      <vt:lpstr>Relational Model</vt:lpstr>
      <vt:lpstr>Relational Database</vt:lpstr>
      <vt:lpstr>PowerPoint Presentation</vt:lpstr>
      <vt:lpstr>PowerPoint Presentation</vt:lpstr>
      <vt:lpstr>Properties of Relations</vt:lpstr>
      <vt:lpstr>Relational Keys</vt:lpstr>
      <vt:lpstr>Super Key</vt:lpstr>
      <vt:lpstr>Candidate Key</vt:lpstr>
      <vt:lpstr>Primary Key</vt:lpstr>
      <vt:lpstr>Alternate/Secondary Key</vt:lpstr>
      <vt:lpstr>Foreign Key</vt:lpstr>
      <vt:lpstr>Composite Key</vt:lpstr>
      <vt:lpstr>Composite Key (cont.)</vt:lpstr>
      <vt:lpstr>Relation Schema</vt:lpstr>
      <vt:lpstr>Integrity Rules</vt:lpstr>
      <vt:lpstr>Entity Integrity Rule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Model</dc:title>
  <dc:creator>Shishir Aryal</dc:creator>
  <cp:lastModifiedBy>Vikas Gokhale</cp:lastModifiedBy>
  <cp:revision>17</cp:revision>
  <dcterms:created xsi:type="dcterms:W3CDTF">2021-07-21T15:50:46Z</dcterms:created>
  <dcterms:modified xsi:type="dcterms:W3CDTF">2025-09-26T05:51:20Z</dcterms:modified>
</cp:coreProperties>
</file>