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60" r:id="rId3"/>
    <p:sldId id="276" r:id="rId4"/>
    <p:sldId id="277" r:id="rId5"/>
    <p:sldId id="278" r:id="rId6"/>
    <p:sldId id="279"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3" d="100"/>
          <a:sy n="63" d="100"/>
        </p:scale>
        <p:origin x="93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4782B9-6814-478F-A944-630B916414D2}" type="datetimeFigureOut">
              <a:rPr lang="en-IN" smtClean="0"/>
              <a:t>25-09-2025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B2A061-DAF8-43AA-9C5E-D7C268FD86D8}" type="slidenum">
              <a:rPr lang="en-IN" smtClean="0"/>
              <a:t>‹#›</a:t>
            </a:fld>
            <a:endParaRPr lang="en-IN"/>
          </a:p>
        </p:txBody>
      </p:sp>
    </p:spTree>
    <p:extLst>
      <p:ext uri="{BB962C8B-B14F-4D97-AF65-F5344CB8AC3E}">
        <p14:creationId xmlns:p14="http://schemas.microsoft.com/office/powerpoint/2010/main" val="30160396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E6EB1-B732-8144-F240-78F2E43B9C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C7B3D37-F388-0CCF-67E7-0B9803A82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825BCA0-2B0B-9C18-2AA5-6D57A144F202}"/>
              </a:ext>
            </a:extLst>
          </p:cNvPr>
          <p:cNvSpPr>
            <a:spLocks noGrp="1"/>
          </p:cNvSpPr>
          <p:nvPr>
            <p:ph type="dt" sz="half" idx="10"/>
          </p:nvPr>
        </p:nvSpPr>
        <p:spPr/>
        <p:txBody>
          <a:bodyPr/>
          <a:lstStyle/>
          <a:p>
            <a:fld id="{B39013F8-86E6-44EE-9EDA-FA93DAECBBF0}" type="datetime1">
              <a:rPr lang="en-IN" smtClean="0"/>
              <a:t>25-09-2025</a:t>
            </a:fld>
            <a:endParaRPr lang="en-IN"/>
          </a:p>
        </p:txBody>
      </p:sp>
      <p:sp>
        <p:nvSpPr>
          <p:cNvPr id="5" name="Footer Placeholder 4">
            <a:extLst>
              <a:ext uri="{FF2B5EF4-FFF2-40B4-BE49-F238E27FC236}">
                <a16:creationId xmlns:a16="http://schemas.microsoft.com/office/drawing/2014/main" id="{B189288C-30CC-2087-9D43-6325C31689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1836F7-A791-D72F-4424-017BBBD004A4}"/>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893075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EDF2-8F74-F2DF-4412-1DDA7AD5B7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D43BEA-3ECF-287D-A8DD-1330D0EAEA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AB75DF-68E2-2549-8843-4035AFAF3416}"/>
              </a:ext>
            </a:extLst>
          </p:cNvPr>
          <p:cNvSpPr>
            <a:spLocks noGrp="1"/>
          </p:cNvSpPr>
          <p:nvPr>
            <p:ph type="dt" sz="half" idx="10"/>
          </p:nvPr>
        </p:nvSpPr>
        <p:spPr/>
        <p:txBody>
          <a:bodyPr/>
          <a:lstStyle/>
          <a:p>
            <a:fld id="{AA6B32F7-EAA2-4B41-935E-6AE061966AC2}" type="datetime1">
              <a:rPr lang="en-IN" smtClean="0"/>
              <a:t>25-09-2025</a:t>
            </a:fld>
            <a:endParaRPr lang="en-IN"/>
          </a:p>
        </p:txBody>
      </p:sp>
      <p:sp>
        <p:nvSpPr>
          <p:cNvPr id="5" name="Footer Placeholder 4">
            <a:extLst>
              <a:ext uri="{FF2B5EF4-FFF2-40B4-BE49-F238E27FC236}">
                <a16:creationId xmlns:a16="http://schemas.microsoft.com/office/drawing/2014/main" id="{DF4BA4CB-48CB-9182-2466-D1069EBCCC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C596EB-37D5-38F2-6313-C48799A006A0}"/>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2123773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2B47CD-B607-54F0-B5E9-D7A9CE527F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91AA35-EDDA-F0BE-869F-DD32CEE012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9269D2-9981-E9C5-88A1-2F1B278ED11E}"/>
              </a:ext>
            </a:extLst>
          </p:cNvPr>
          <p:cNvSpPr>
            <a:spLocks noGrp="1"/>
          </p:cNvSpPr>
          <p:nvPr>
            <p:ph type="dt" sz="half" idx="10"/>
          </p:nvPr>
        </p:nvSpPr>
        <p:spPr/>
        <p:txBody>
          <a:bodyPr/>
          <a:lstStyle/>
          <a:p>
            <a:fld id="{787C4F57-13CE-49A6-B466-A7951D320186}" type="datetime1">
              <a:rPr lang="en-IN" smtClean="0"/>
              <a:t>25-09-2025</a:t>
            </a:fld>
            <a:endParaRPr lang="en-IN"/>
          </a:p>
        </p:txBody>
      </p:sp>
      <p:sp>
        <p:nvSpPr>
          <p:cNvPr id="5" name="Footer Placeholder 4">
            <a:extLst>
              <a:ext uri="{FF2B5EF4-FFF2-40B4-BE49-F238E27FC236}">
                <a16:creationId xmlns:a16="http://schemas.microsoft.com/office/drawing/2014/main" id="{A2D77C60-C7C5-8589-B467-19B638FDA4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C0EE45F-87C7-7A44-9E17-4A5EADE78BFB}"/>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248740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F0DFE-0AB8-9755-8EDE-C50BAC5C20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3ADF7-87AA-BDF9-3337-7F25404D32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6C87DF-77E7-AC9A-0728-E3555769A964}"/>
              </a:ext>
            </a:extLst>
          </p:cNvPr>
          <p:cNvSpPr>
            <a:spLocks noGrp="1"/>
          </p:cNvSpPr>
          <p:nvPr>
            <p:ph type="dt" sz="half" idx="10"/>
          </p:nvPr>
        </p:nvSpPr>
        <p:spPr/>
        <p:txBody>
          <a:bodyPr/>
          <a:lstStyle/>
          <a:p>
            <a:fld id="{BD1FE589-5FED-4678-A83E-1E014CC939DC}" type="datetime1">
              <a:rPr lang="en-IN" smtClean="0"/>
              <a:t>25-09-2025</a:t>
            </a:fld>
            <a:endParaRPr lang="en-IN"/>
          </a:p>
        </p:txBody>
      </p:sp>
      <p:sp>
        <p:nvSpPr>
          <p:cNvPr id="5" name="Footer Placeholder 4">
            <a:extLst>
              <a:ext uri="{FF2B5EF4-FFF2-40B4-BE49-F238E27FC236}">
                <a16:creationId xmlns:a16="http://schemas.microsoft.com/office/drawing/2014/main" id="{1EE5A725-6ADF-81A1-03DE-9805644D6D2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27F35E-B67C-1359-DC23-B78CF5F15EA3}"/>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1604884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58886-6902-D4C6-25DF-8439802BEC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F71B89D-DF5E-4F2F-CD6B-48EE6F912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3453BE-E550-F7F7-5D29-260BF0AE82BC}"/>
              </a:ext>
            </a:extLst>
          </p:cNvPr>
          <p:cNvSpPr>
            <a:spLocks noGrp="1"/>
          </p:cNvSpPr>
          <p:nvPr>
            <p:ph type="dt" sz="half" idx="10"/>
          </p:nvPr>
        </p:nvSpPr>
        <p:spPr/>
        <p:txBody>
          <a:bodyPr/>
          <a:lstStyle/>
          <a:p>
            <a:fld id="{C85BCB4A-6B28-450C-B441-731DCEA39A3F}" type="datetime1">
              <a:rPr lang="en-IN" smtClean="0"/>
              <a:t>25-09-2025</a:t>
            </a:fld>
            <a:endParaRPr lang="en-IN"/>
          </a:p>
        </p:txBody>
      </p:sp>
      <p:sp>
        <p:nvSpPr>
          <p:cNvPr id="5" name="Footer Placeholder 4">
            <a:extLst>
              <a:ext uri="{FF2B5EF4-FFF2-40B4-BE49-F238E27FC236}">
                <a16:creationId xmlns:a16="http://schemas.microsoft.com/office/drawing/2014/main" id="{0271797B-D026-4DF5-D96E-17FEC1E91C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000CBC-C3F4-4B12-9119-67142CCD5DA1}"/>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184708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AE5F-A8BE-2D1C-2587-38035D0355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980DBCA-3761-8EDC-164F-7C1AC8FDF9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1D8511-C7CC-1F5F-C36D-1F672B367D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CB6619-040C-B479-70BE-870A89B6725D}"/>
              </a:ext>
            </a:extLst>
          </p:cNvPr>
          <p:cNvSpPr>
            <a:spLocks noGrp="1"/>
          </p:cNvSpPr>
          <p:nvPr>
            <p:ph type="dt" sz="half" idx="10"/>
          </p:nvPr>
        </p:nvSpPr>
        <p:spPr/>
        <p:txBody>
          <a:bodyPr/>
          <a:lstStyle/>
          <a:p>
            <a:fld id="{75BBDE24-F806-4C40-9D38-E092742CA973}" type="datetime1">
              <a:rPr lang="en-IN" smtClean="0"/>
              <a:t>25-09-2025</a:t>
            </a:fld>
            <a:endParaRPr lang="en-IN"/>
          </a:p>
        </p:txBody>
      </p:sp>
      <p:sp>
        <p:nvSpPr>
          <p:cNvPr id="6" name="Footer Placeholder 5">
            <a:extLst>
              <a:ext uri="{FF2B5EF4-FFF2-40B4-BE49-F238E27FC236}">
                <a16:creationId xmlns:a16="http://schemas.microsoft.com/office/drawing/2014/main" id="{EFF627C2-3DA7-C452-9195-D84396E65D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02CC23-2105-D54C-0C80-B3C64F5EF355}"/>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209571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7718C-1B0E-A76D-E75B-50D767F010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53329-CF08-B969-627C-5657BA1836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D579A3-35DF-A957-C6A0-B4D09B2BD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D4E8AF-BBDF-484C-DF2D-86EDEB1445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28F0E8-55A9-14C7-9901-ED8BC08DE8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250263C-2B30-FA02-98D1-BCAE839A6344}"/>
              </a:ext>
            </a:extLst>
          </p:cNvPr>
          <p:cNvSpPr>
            <a:spLocks noGrp="1"/>
          </p:cNvSpPr>
          <p:nvPr>
            <p:ph type="dt" sz="half" idx="10"/>
          </p:nvPr>
        </p:nvSpPr>
        <p:spPr/>
        <p:txBody>
          <a:bodyPr/>
          <a:lstStyle/>
          <a:p>
            <a:fld id="{B7B5A901-C825-4A03-A2EA-A1BBFC8BBA04}" type="datetime1">
              <a:rPr lang="en-IN" smtClean="0"/>
              <a:t>25-09-2025</a:t>
            </a:fld>
            <a:endParaRPr lang="en-IN"/>
          </a:p>
        </p:txBody>
      </p:sp>
      <p:sp>
        <p:nvSpPr>
          <p:cNvPr id="8" name="Footer Placeholder 7">
            <a:extLst>
              <a:ext uri="{FF2B5EF4-FFF2-40B4-BE49-F238E27FC236}">
                <a16:creationId xmlns:a16="http://schemas.microsoft.com/office/drawing/2014/main" id="{EC7DF925-A905-B726-AEB3-3E87897EC5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80C6D22-D561-05FC-16AC-9007108082BF}"/>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3416691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CD22E-D1AD-BD88-8E79-E88E1E4D98E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C765EF-8FB0-FEE5-A6A2-ACAF6DD905B6}"/>
              </a:ext>
            </a:extLst>
          </p:cNvPr>
          <p:cNvSpPr>
            <a:spLocks noGrp="1"/>
          </p:cNvSpPr>
          <p:nvPr>
            <p:ph type="dt" sz="half" idx="10"/>
          </p:nvPr>
        </p:nvSpPr>
        <p:spPr/>
        <p:txBody>
          <a:bodyPr/>
          <a:lstStyle/>
          <a:p>
            <a:fld id="{2E58F1C6-35F5-4D65-9E38-98DB940A2FDC}" type="datetime1">
              <a:rPr lang="en-IN" smtClean="0"/>
              <a:t>25-09-2025</a:t>
            </a:fld>
            <a:endParaRPr lang="en-IN"/>
          </a:p>
        </p:txBody>
      </p:sp>
      <p:sp>
        <p:nvSpPr>
          <p:cNvPr id="4" name="Footer Placeholder 3">
            <a:extLst>
              <a:ext uri="{FF2B5EF4-FFF2-40B4-BE49-F238E27FC236}">
                <a16:creationId xmlns:a16="http://schemas.microsoft.com/office/drawing/2014/main" id="{06411DBF-879C-A6E4-0963-2F17CCF73A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1B70547-CE9D-749D-26FF-2DDE8F73D319}"/>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1937226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7022B3-D090-1AC6-466D-DD3B1837040A}"/>
              </a:ext>
            </a:extLst>
          </p:cNvPr>
          <p:cNvSpPr>
            <a:spLocks noGrp="1"/>
          </p:cNvSpPr>
          <p:nvPr>
            <p:ph type="dt" sz="half" idx="10"/>
          </p:nvPr>
        </p:nvSpPr>
        <p:spPr/>
        <p:txBody>
          <a:bodyPr/>
          <a:lstStyle/>
          <a:p>
            <a:fld id="{782EA818-34D4-4686-A8A8-6007664AF9A1}" type="datetime1">
              <a:rPr lang="en-IN" smtClean="0"/>
              <a:t>25-09-2025</a:t>
            </a:fld>
            <a:endParaRPr lang="en-IN"/>
          </a:p>
        </p:txBody>
      </p:sp>
      <p:sp>
        <p:nvSpPr>
          <p:cNvPr id="3" name="Footer Placeholder 2">
            <a:extLst>
              <a:ext uri="{FF2B5EF4-FFF2-40B4-BE49-F238E27FC236}">
                <a16:creationId xmlns:a16="http://schemas.microsoft.com/office/drawing/2014/main" id="{73280D3D-CEAB-7288-57A2-B0F2FCBBBE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1CC40D-5D1F-821B-894A-AC8DD83B1BB2}"/>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2108523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C2B4F-0FE1-ADC8-A258-3DB8657C07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AF842D8-92F0-C587-0207-FC158E6DD9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6341CF2-B24B-85EA-B96E-8103DE465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AB85AB-D8C0-5456-ACEF-6FF719430E84}"/>
              </a:ext>
            </a:extLst>
          </p:cNvPr>
          <p:cNvSpPr>
            <a:spLocks noGrp="1"/>
          </p:cNvSpPr>
          <p:nvPr>
            <p:ph type="dt" sz="half" idx="10"/>
          </p:nvPr>
        </p:nvSpPr>
        <p:spPr/>
        <p:txBody>
          <a:bodyPr/>
          <a:lstStyle/>
          <a:p>
            <a:fld id="{DF5904E9-4FE9-4B3A-88B5-D63CE070AC7F}" type="datetime1">
              <a:rPr lang="en-IN" smtClean="0"/>
              <a:t>25-09-2025</a:t>
            </a:fld>
            <a:endParaRPr lang="en-IN"/>
          </a:p>
        </p:txBody>
      </p:sp>
      <p:sp>
        <p:nvSpPr>
          <p:cNvPr id="6" name="Footer Placeholder 5">
            <a:extLst>
              <a:ext uri="{FF2B5EF4-FFF2-40B4-BE49-F238E27FC236}">
                <a16:creationId xmlns:a16="http://schemas.microsoft.com/office/drawing/2014/main" id="{5F319D4C-60F5-5E16-5159-A0C4FEF9A5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FD40C0-AE20-3297-7BCD-71646EBDD793}"/>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391771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3B7E2-22F4-8778-6C7F-F5F3CA14FA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3E545C3-AEA0-24F5-0548-3FCE008266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C1CA320-95ED-2A7C-ABFB-ED2706E3F8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5338B0-5271-D84B-3BC5-B1B33EAE3F88}"/>
              </a:ext>
            </a:extLst>
          </p:cNvPr>
          <p:cNvSpPr>
            <a:spLocks noGrp="1"/>
          </p:cNvSpPr>
          <p:nvPr>
            <p:ph type="dt" sz="half" idx="10"/>
          </p:nvPr>
        </p:nvSpPr>
        <p:spPr/>
        <p:txBody>
          <a:bodyPr/>
          <a:lstStyle/>
          <a:p>
            <a:fld id="{D734882D-A8AB-4ECF-B54B-EED3992E8CC7}" type="datetime1">
              <a:rPr lang="en-IN" smtClean="0"/>
              <a:t>25-09-2025</a:t>
            </a:fld>
            <a:endParaRPr lang="en-IN"/>
          </a:p>
        </p:txBody>
      </p:sp>
      <p:sp>
        <p:nvSpPr>
          <p:cNvPr id="6" name="Footer Placeholder 5">
            <a:extLst>
              <a:ext uri="{FF2B5EF4-FFF2-40B4-BE49-F238E27FC236}">
                <a16:creationId xmlns:a16="http://schemas.microsoft.com/office/drawing/2014/main" id="{4DFF76F1-EF17-FFEA-A40D-5B8387A579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7043E08-1A1F-F086-9326-0C69F9FFAB22}"/>
              </a:ext>
            </a:extLst>
          </p:cNvPr>
          <p:cNvSpPr>
            <a:spLocks noGrp="1"/>
          </p:cNvSpPr>
          <p:nvPr>
            <p:ph type="sldNum" sz="quarter" idx="12"/>
          </p:nvPr>
        </p:nvSpPr>
        <p:spPr/>
        <p:txBody>
          <a:bodyPr/>
          <a:lstStyle/>
          <a:p>
            <a:fld id="{EEB958A8-D1D1-48F6-A152-05E74B504916}" type="slidenum">
              <a:rPr lang="en-IN" smtClean="0"/>
              <a:t>‹#›</a:t>
            </a:fld>
            <a:endParaRPr lang="en-IN"/>
          </a:p>
        </p:txBody>
      </p:sp>
    </p:spTree>
    <p:extLst>
      <p:ext uri="{BB962C8B-B14F-4D97-AF65-F5344CB8AC3E}">
        <p14:creationId xmlns:p14="http://schemas.microsoft.com/office/powerpoint/2010/main" val="3688916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373559-B545-F8B5-EA18-D0147B5135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A9ECA40-FF0B-6A33-D5F6-6D400049BD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63482D-CFD2-C0DB-E6B7-DF6A503B09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FE1690-4F13-4289-8DBA-0E37632AF487}" type="datetime1">
              <a:rPr lang="en-IN" smtClean="0"/>
              <a:t>25-09-2025</a:t>
            </a:fld>
            <a:endParaRPr lang="en-IN"/>
          </a:p>
        </p:txBody>
      </p:sp>
      <p:sp>
        <p:nvSpPr>
          <p:cNvPr id="5" name="Footer Placeholder 4">
            <a:extLst>
              <a:ext uri="{FF2B5EF4-FFF2-40B4-BE49-F238E27FC236}">
                <a16:creationId xmlns:a16="http://schemas.microsoft.com/office/drawing/2014/main" id="{068BBCE7-E896-F259-ADE5-BD24A55644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1920B88-5BC0-487E-5642-5137EF8390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958A8-D1D1-48F6-A152-05E74B504916}" type="slidenum">
              <a:rPr lang="en-IN" smtClean="0"/>
              <a:t>‹#›</a:t>
            </a:fld>
            <a:endParaRPr lang="en-IN"/>
          </a:p>
        </p:txBody>
      </p:sp>
    </p:spTree>
    <p:extLst>
      <p:ext uri="{BB962C8B-B14F-4D97-AF65-F5344CB8AC3E}">
        <p14:creationId xmlns:p14="http://schemas.microsoft.com/office/powerpoint/2010/main" val="40386637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eeksforgeeks.org/dbms/rdbms-full-for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reately.com/diagram-type/database-desig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B749-0466-5412-ED8D-F8D362E7C1BF}"/>
              </a:ext>
            </a:extLst>
          </p:cNvPr>
          <p:cNvSpPr>
            <a:spLocks noGrp="1"/>
          </p:cNvSpPr>
          <p:nvPr>
            <p:ph type="ctrTitle"/>
          </p:nvPr>
        </p:nvSpPr>
        <p:spPr/>
        <p:txBody>
          <a:bodyPr/>
          <a:lstStyle/>
          <a:p>
            <a:r>
              <a:rPr lang="en-US" dirty="0"/>
              <a:t>Entity</a:t>
            </a:r>
            <a:endParaRPr lang="en-IN" dirty="0"/>
          </a:p>
        </p:txBody>
      </p:sp>
      <p:sp>
        <p:nvSpPr>
          <p:cNvPr id="6" name="Date Placeholder 5">
            <a:extLst>
              <a:ext uri="{FF2B5EF4-FFF2-40B4-BE49-F238E27FC236}">
                <a16:creationId xmlns:a16="http://schemas.microsoft.com/office/drawing/2014/main" id="{3852A60C-0E43-4639-B0C4-E436B1A2ECCF}"/>
              </a:ext>
            </a:extLst>
          </p:cNvPr>
          <p:cNvSpPr>
            <a:spLocks noGrp="1"/>
          </p:cNvSpPr>
          <p:nvPr>
            <p:ph type="dt" sz="half" idx="10"/>
          </p:nvPr>
        </p:nvSpPr>
        <p:spPr/>
        <p:txBody>
          <a:bodyPr/>
          <a:lstStyle/>
          <a:p>
            <a:fld id="{8DEA963E-0AB9-42E5-A326-680BBFF61C55}" type="datetime1">
              <a:rPr lang="en-IN" smtClean="0"/>
              <a:t>25-09-2025</a:t>
            </a:fld>
            <a:endParaRPr lang="en-IN"/>
          </a:p>
        </p:txBody>
      </p:sp>
      <p:sp>
        <p:nvSpPr>
          <p:cNvPr id="7" name="Slide Number Placeholder 6">
            <a:extLst>
              <a:ext uri="{FF2B5EF4-FFF2-40B4-BE49-F238E27FC236}">
                <a16:creationId xmlns:a16="http://schemas.microsoft.com/office/drawing/2014/main" id="{17BF8652-2FE4-4907-AA32-682BF1560916}"/>
              </a:ext>
            </a:extLst>
          </p:cNvPr>
          <p:cNvSpPr>
            <a:spLocks noGrp="1"/>
          </p:cNvSpPr>
          <p:nvPr>
            <p:ph type="sldNum" sz="quarter" idx="12"/>
          </p:nvPr>
        </p:nvSpPr>
        <p:spPr/>
        <p:txBody>
          <a:bodyPr/>
          <a:lstStyle/>
          <a:p>
            <a:fld id="{EEB958A8-D1D1-48F6-A152-05E74B504916}" type="slidenum">
              <a:rPr lang="en-IN" smtClean="0"/>
              <a:t>1</a:t>
            </a:fld>
            <a:endParaRPr lang="en-IN"/>
          </a:p>
        </p:txBody>
      </p:sp>
    </p:spTree>
    <p:extLst>
      <p:ext uri="{BB962C8B-B14F-4D97-AF65-F5344CB8AC3E}">
        <p14:creationId xmlns:p14="http://schemas.microsoft.com/office/powerpoint/2010/main" val="714699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43D34-5BFE-AFFD-A3CE-43CE1B39C043}"/>
              </a:ext>
            </a:extLst>
          </p:cNvPr>
          <p:cNvSpPr>
            <a:spLocks noGrp="1"/>
          </p:cNvSpPr>
          <p:nvPr>
            <p:ph type="title"/>
          </p:nvPr>
        </p:nvSpPr>
        <p:spPr/>
        <p:txBody>
          <a:bodyPr/>
          <a:lstStyle/>
          <a:p>
            <a:endParaRPr lang="en-IN"/>
          </a:p>
        </p:txBody>
      </p:sp>
      <p:pic>
        <p:nvPicPr>
          <p:cNvPr id="3074" name="Picture 2" descr="Entity in DBMS">
            <a:extLst>
              <a:ext uri="{FF2B5EF4-FFF2-40B4-BE49-F238E27FC236}">
                <a16:creationId xmlns:a16="http://schemas.microsoft.com/office/drawing/2014/main" id="{C691A0B2-9BB2-8E70-759D-FAED7430BAA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197" y="1825625"/>
            <a:ext cx="5221605"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219FAA1-8FAB-4398-937E-57320DF49501}"/>
              </a:ext>
            </a:extLst>
          </p:cNvPr>
          <p:cNvSpPr>
            <a:spLocks noGrp="1"/>
          </p:cNvSpPr>
          <p:nvPr>
            <p:ph type="dt" sz="half" idx="10"/>
          </p:nvPr>
        </p:nvSpPr>
        <p:spPr/>
        <p:txBody>
          <a:bodyPr/>
          <a:lstStyle/>
          <a:p>
            <a:fld id="{559A42F7-7A69-47A5-BD32-D7C6E58F2785}" type="datetime1">
              <a:rPr lang="en-IN" smtClean="0"/>
              <a:t>25-09-2025</a:t>
            </a:fld>
            <a:endParaRPr lang="en-IN"/>
          </a:p>
        </p:txBody>
      </p:sp>
      <p:sp>
        <p:nvSpPr>
          <p:cNvPr id="4" name="Slide Number Placeholder 3">
            <a:extLst>
              <a:ext uri="{FF2B5EF4-FFF2-40B4-BE49-F238E27FC236}">
                <a16:creationId xmlns:a16="http://schemas.microsoft.com/office/drawing/2014/main" id="{0D01FF06-3D78-4BCA-8805-C1C3E1210B25}"/>
              </a:ext>
            </a:extLst>
          </p:cNvPr>
          <p:cNvSpPr>
            <a:spLocks noGrp="1"/>
          </p:cNvSpPr>
          <p:nvPr>
            <p:ph type="sldNum" sz="quarter" idx="12"/>
          </p:nvPr>
        </p:nvSpPr>
        <p:spPr/>
        <p:txBody>
          <a:bodyPr/>
          <a:lstStyle/>
          <a:p>
            <a:fld id="{EEB958A8-D1D1-48F6-A152-05E74B504916}" type="slidenum">
              <a:rPr lang="en-IN" smtClean="0"/>
              <a:t>10</a:t>
            </a:fld>
            <a:endParaRPr lang="en-IN"/>
          </a:p>
        </p:txBody>
      </p:sp>
    </p:spTree>
    <p:extLst>
      <p:ext uri="{BB962C8B-B14F-4D97-AF65-F5344CB8AC3E}">
        <p14:creationId xmlns:p14="http://schemas.microsoft.com/office/powerpoint/2010/main" val="2924132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4E141-C712-528E-5595-7B033700E5C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02DCDA-FA56-A827-91D7-B3C5E2E4E375}"/>
              </a:ext>
            </a:extLst>
          </p:cNvPr>
          <p:cNvSpPr>
            <a:spLocks noGrp="1"/>
          </p:cNvSpPr>
          <p:nvPr>
            <p:ph idx="1"/>
          </p:nvPr>
        </p:nvSpPr>
        <p:spPr/>
        <p:txBody>
          <a:bodyPr/>
          <a:lstStyle/>
          <a:p>
            <a:pPr algn="just"/>
            <a:r>
              <a:rPr lang="en-US" b="1" i="0" dirty="0">
                <a:solidFill>
                  <a:srgbClr val="333333"/>
                </a:solidFill>
                <a:effectLst/>
                <a:highlight>
                  <a:srgbClr val="FFFFFF"/>
                </a:highlight>
                <a:latin typeface="inter-bold"/>
              </a:rPr>
              <a:t>2. Weak Entity Type:</a:t>
            </a:r>
            <a:r>
              <a:rPr lang="en-US" b="0" i="0" dirty="0">
                <a:solidFill>
                  <a:srgbClr val="333333"/>
                </a:solidFill>
                <a:effectLst/>
                <a:highlight>
                  <a:srgbClr val="FFFFFF"/>
                </a:highlight>
                <a:latin typeface="inter-regular"/>
              </a:rPr>
              <a:t> </a:t>
            </a:r>
          </a:p>
          <a:p>
            <a:pPr algn="just"/>
            <a:r>
              <a:rPr lang="en-US" b="0" i="0" dirty="0">
                <a:solidFill>
                  <a:srgbClr val="333333"/>
                </a:solidFill>
                <a:effectLst/>
                <a:highlight>
                  <a:srgbClr val="FFFFFF"/>
                </a:highlight>
                <a:latin typeface="inter-regular"/>
              </a:rPr>
              <a:t>It is an entity that does not have its own existence and relies on a strong entity for its existence.</a:t>
            </a:r>
          </a:p>
          <a:p>
            <a:pPr algn="just"/>
            <a:r>
              <a:rPr lang="en-US" b="0" i="0" dirty="0">
                <a:solidFill>
                  <a:srgbClr val="333333"/>
                </a:solidFill>
                <a:effectLst/>
                <a:highlight>
                  <a:srgbClr val="FFFFFF"/>
                </a:highlight>
                <a:latin typeface="inter-regular"/>
              </a:rPr>
              <a:t>The Entity Relationship Diagram represents the weak entity type using </a:t>
            </a:r>
            <a:r>
              <a:rPr lang="en-US" b="1" i="0" dirty="0">
                <a:solidFill>
                  <a:srgbClr val="333333"/>
                </a:solidFill>
                <a:effectLst/>
                <a:highlight>
                  <a:srgbClr val="FFFFFF"/>
                </a:highlight>
                <a:latin typeface="inter-regular"/>
              </a:rPr>
              <a:t>double rectangles</a:t>
            </a:r>
            <a:r>
              <a:rPr lang="en-US" b="0" i="0" dirty="0">
                <a:solidFill>
                  <a:srgbClr val="333333"/>
                </a:solidFill>
                <a:effectLst/>
                <a:highlight>
                  <a:srgbClr val="FFFFFF"/>
                </a:highlight>
                <a:latin typeface="inter-regular"/>
              </a:rPr>
              <a:t>.</a:t>
            </a:r>
          </a:p>
          <a:p>
            <a:endParaRPr lang="en-IN" dirty="0"/>
          </a:p>
        </p:txBody>
      </p:sp>
      <p:sp>
        <p:nvSpPr>
          <p:cNvPr id="4" name="Date Placeholder 3">
            <a:extLst>
              <a:ext uri="{FF2B5EF4-FFF2-40B4-BE49-F238E27FC236}">
                <a16:creationId xmlns:a16="http://schemas.microsoft.com/office/drawing/2014/main" id="{E69C804E-E6AE-48A2-B917-6523A085C7C1}"/>
              </a:ext>
            </a:extLst>
          </p:cNvPr>
          <p:cNvSpPr>
            <a:spLocks noGrp="1"/>
          </p:cNvSpPr>
          <p:nvPr>
            <p:ph type="dt" sz="half" idx="10"/>
          </p:nvPr>
        </p:nvSpPr>
        <p:spPr/>
        <p:txBody>
          <a:bodyPr/>
          <a:lstStyle/>
          <a:p>
            <a:fld id="{F1539F32-E24D-47F6-A9F8-176DB4D8332B}" type="datetime1">
              <a:rPr lang="en-IN" smtClean="0"/>
              <a:t>25-09-2025</a:t>
            </a:fld>
            <a:endParaRPr lang="en-IN"/>
          </a:p>
        </p:txBody>
      </p:sp>
      <p:sp>
        <p:nvSpPr>
          <p:cNvPr id="5" name="Slide Number Placeholder 4">
            <a:extLst>
              <a:ext uri="{FF2B5EF4-FFF2-40B4-BE49-F238E27FC236}">
                <a16:creationId xmlns:a16="http://schemas.microsoft.com/office/drawing/2014/main" id="{232BD62C-AA5C-462B-926A-DB71C102A9EC}"/>
              </a:ext>
            </a:extLst>
          </p:cNvPr>
          <p:cNvSpPr>
            <a:spLocks noGrp="1"/>
          </p:cNvSpPr>
          <p:nvPr>
            <p:ph type="sldNum" sz="quarter" idx="12"/>
          </p:nvPr>
        </p:nvSpPr>
        <p:spPr/>
        <p:txBody>
          <a:bodyPr/>
          <a:lstStyle/>
          <a:p>
            <a:fld id="{EEB958A8-D1D1-48F6-A152-05E74B504916}" type="slidenum">
              <a:rPr lang="en-IN" smtClean="0"/>
              <a:t>11</a:t>
            </a:fld>
            <a:endParaRPr lang="en-IN"/>
          </a:p>
        </p:txBody>
      </p:sp>
    </p:spTree>
    <p:extLst>
      <p:ext uri="{BB962C8B-B14F-4D97-AF65-F5344CB8AC3E}">
        <p14:creationId xmlns:p14="http://schemas.microsoft.com/office/powerpoint/2010/main" val="2050591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CBC3A-5D73-DE7A-37C0-9225CFA93505}"/>
              </a:ext>
            </a:extLst>
          </p:cNvPr>
          <p:cNvSpPr>
            <a:spLocks noGrp="1"/>
          </p:cNvSpPr>
          <p:nvPr>
            <p:ph type="title"/>
          </p:nvPr>
        </p:nvSpPr>
        <p:spPr/>
        <p:txBody>
          <a:bodyPr/>
          <a:lstStyle/>
          <a:p>
            <a:endParaRPr lang="en-IN"/>
          </a:p>
        </p:txBody>
      </p:sp>
      <p:pic>
        <p:nvPicPr>
          <p:cNvPr id="4098" name="Picture 2" descr="Entity in DBMS">
            <a:extLst>
              <a:ext uri="{FF2B5EF4-FFF2-40B4-BE49-F238E27FC236}">
                <a16:creationId xmlns:a16="http://schemas.microsoft.com/office/drawing/2014/main" id="{4C694129-2D04-14EA-7143-3148501286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5197" y="1825625"/>
            <a:ext cx="5221605"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85A307A-A723-4748-9ACC-65D7914B007F}"/>
              </a:ext>
            </a:extLst>
          </p:cNvPr>
          <p:cNvSpPr>
            <a:spLocks noGrp="1"/>
          </p:cNvSpPr>
          <p:nvPr>
            <p:ph type="dt" sz="half" idx="10"/>
          </p:nvPr>
        </p:nvSpPr>
        <p:spPr/>
        <p:txBody>
          <a:bodyPr/>
          <a:lstStyle/>
          <a:p>
            <a:fld id="{2CFBF0D1-A429-467B-AE1A-869316F6DC13}" type="datetime1">
              <a:rPr lang="en-IN" smtClean="0"/>
              <a:t>25-09-2025</a:t>
            </a:fld>
            <a:endParaRPr lang="en-IN"/>
          </a:p>
        </p:txBody>
      </p:sp>
      <p:sp>
        <p:nvSpPr>
          <p:cNvPr id="4" name="Slide Number Placeholder 3">
            <a:extLst>
              <a:ext uri="{FF2B5EF4-FFF2-40B4-BE49-F238E27FC236}">
                <a16:creationId xmlns:a16="http://schemas.microsoft.com/office/drawing/2014/main" id="{B952BC99-1DB9-4969-8A7F-7946C4D929A0}"/>
              </a:ext>
            </a:extLst>
          </p:cNvPr>
          <p:cNvSpPr>
            <a:spLocks noGrp="1"/>
          </p:cNvSpPr>
          <p:nvPr>
            <p:ph type="sldNum" sz="quarter" idx="12"/>
          </p:nvPr>
        </p:nvSpPr>
        <p:spPr/>
        <p:txBody>
          <a:bodyPr/>
          <a:lstStyle/>
          <a:p>
            <a:fld id="{EEB958A8-D1D1-48F6-A152-05E74B504916}" type="slidenum">
              <a:rPr lang="en-IN" smtClean="0"/>
              <a:t>12</a:t>
            </a:fld>
            <a:endParaRPr lang="en-IN"/>
          </a:p>
        </p:txBody>
      </p:sp>
    </p:spTree>
    <p:extLst>
      <p:ext uri="{BB962C8B-B14F-4D97-AF65-F5344CB8AC3E}">
        <p14:creationId xmlns:p14="http://schemas.microsoft.com/office/powerpoint/2010/main" val="2357234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22CA9-5232-1E2A-B95F-FA3E2AE07C3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C6D8A44-D141-BBAE-12C1-9C8C35534DD5}"/>
              </a:ext>
            </a:extLst>
          </p:cNvPr>
          <p:cNvSpPr>
            <a:spLocks noGrp="1"/>
          </p:cNvSpPr>
          <p:nvPr>
            <p:ph idx="1"/>
          </p:nvPr>
        </p:nvSpPr>
        <p:spPr/>
        <p:txBody>
          <a:bodyPr/>
          <a:lstStyle/>
          <a:p>
            <a:pPr marL="0" indent="0">
              <a:buNone/>
            </a:pPr>
            <a:r>
              <a:rPr lang="en-US" b="1" dirty="0"/>
              <a:t>Example</a:t>
            </a:r>
          </a:p>
          <a:p>
            <a:pPr algn="just"/>
            <a:r>
              <a:rPr lang="en-US" b="0" i="0" dirty="0">
                <a:solidFill>
                  <a:srgbClr val="333333"/>
                </a:solidFill>
                <a:effectLst/>
                <a:highlight>
                  <a:srgbClr val="FFFFFF"/>
                </a:highlight>
                <a:latin typeface="inter-regular"/>
              </a:rPr>
              <a:t>"Address" is a weak entity type with attributes such as House No., City, Location, and State.</a:t>
            </a:r>
          </a:p>
          <a:p>
            <a:pPr algn="just"/>
            <a:r>
              <a:rPr lang="en-US" b="0" i="0" dirty="0">
                <a:solidFill>
                  <a:srgbClr val="333333"/>
                </a:solidFill>
                <a:effectLst/>
                <a:highlight>
                  <a:srgbClr val="FFFFFF"/>
                </a:highlight>
                <a:latin typeface="inter-regular"/>
              </a:rPr>
              <a:t>The relationship between a strong and a weak entity type is known as an </a:t>
            </a:r>
            <a:r>
              <a:rPr lang="en-US" b="1" i="0" dirty="0">
                <a:solidFill>
                  <a:srgbClr val="333333"/>
                </a:solidFill>
                <a:effectLst/>
                <a:highlight>
                  <a:srgbClr val="FFFFFF"/>
                </a:highlight>
                <a:latin typeface="inter-regular"/>
              </a:rPr>
              <a:t>identifying relationship</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Using a </a:t>
            </a:r>
            <a:r>
              <a:rPr lang="en-US" b="1" i="0" dirty="0">
                <a:solidFill>
                  <a:srgbClr val="333333"/>
                </a:solidFill>
                <a:effectLst/>
                <a:highlight>
                  <a:srgbClr val="FFFFFF"/>
                </a:highlight>
                <a:latin typeface="inter-regular"/>
              </a:rPr>
              <a:t>double diamond</a:t>
            </a:r>
            <a:r>
              <a:rPr lang="en-US" b="0" i="0" dirty="0">
                <a:solidFill>
                  <a:srgbClr val="333333"/>
                </a:solidFill>
                <a:effectLst/>
                <a:highlight>
                  <a:srgbClr val="FFFFFF"/>
                </a:highlight>
                <a:latin typeface="inter-regular"/>
              </a:rPr>
              <a:t>, the </a:t>
            </a:r>
            <a:r>
              <a:rPr lang="en-US" b="1" i="0" dirty="0">
                <a:solidFill>
                  <a:srgbClr val="333333"/>
                </a:solidFill>
                <a:effectLst/>
                <a:highlight>
                  <a:srgbClr val="FFFFFF"/>
                </a:highlight>
                <a:latin typeface="inter-regular"/>
              </a:rPr>
              <a:t>Entity-Relationship Diagram represents a relationship between the strong and the weak entity type</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Let us see an example of the relationship between the Strong entity type and weak entity type with the help of ER Diagram</a:t>
            </a:r>
          </a:p>
          <a:p>
            <a:endParaRPr lang="en-IN" dirty="0"/>
          </a:p>
        </p:txBody>
      </p:sp>
      <p:sp>
        <p:nvSpPr>
          <p:cNvPr id="4" name="Date Placeholder 3">
            <a:extLst>
              <a:ext uri="{FF2B5EF4-FFF2-40B4-BE49-F238E27FC236}">
                <a16:creationId xmlns:a16="http://schemas.microsoft.com/office/drawing/2014/main" id="{20C61185-7F00-41A5-823E-B972B3E10125}"/>
              </a:ext>
            </a:extLst>
          </p:cNvPr>
          <p:cNvSpPr>
            <a:spLocks noGrp="1"/>
          </p:cNvSpPr>
          <p:nvPr>
            <p:ph type="dt" sz="half" idx="10"/>
          </p:nvPr>
        </p:nvSpPr>
        <p:spPr/>
        <p:txBody>
          <a:bodyPr/>
          <a:lstStyle/>
          <a:p>
            <a:fld id="{DC51B9A4-92BA-4B2B-8350-F4BC95E847BA}" type="datetime1">
              <a:rPr lang="en-IN" smtClean="0"/>
              <a:t>25-09-2025</a:t>
            </a:fld>
            <a:endParaRPr lang="en-IN"/>
          </a:p>
        </p:txBody>
      </p:sp>
      <p:sp>
        <p:nvSpPr>
          <p:cNvPr id="5" name="Slide Number Placeholder 4">
            <a:extLst>
              <a:ext uri="{FF2B5EF4-FFF2-40B4-BE49-F238E27FC236}">
                <a16:creationId xmlns:a16="http://schemas.microsoft.com/office/drawing/2014/main" id="{F9B0F06F-D76E-4854-B31F-09F5474DA612}"/>
              </a:ext>
            </a:extLst>
          </p:cNvPr>
          <p:cNvSpPr>
            <a:spLocks noGrp="1"/>
          </p:cNvSpPr>
          <p:nvPr>
            <p:ph type="sldNum" sz="quarter" idx="12"/>
          </p:nvPr>
        </p:nvSpPr>
        <p:spPr/>
        <p:txBody>
          <a:bodyPr/>
          <a:lstStyle/>
          <a:p>
            <a:fld id="{EEB958A8-D1D1-48F6-A152-05E74B504916}" type="slidenum">
              <a:rPr lang="en-IN" smtClean="0"/>
              <a:t>13</a:t>
            </a:fld>
            <a:endParaRPr lang="en-IN"/>
          </a:p>
        </p:txBody>
      </p:sp>
    </p:spTree>
    <p:extLst>
      <p:ext uri="{BB962C8B-B14F-4D97-AF65-F5344CB8AC3E}">
        <p14:creationId xmlns:p14="http://schemas.microsoft.com/office/powerpoint/2010/main" val="1856828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78595-22AA-2C5B-2DCB-D47EC9142236}"/>
              </a:ext>
            </a:extLst>
          </p:cNvPr>
          <p:cNvSpPr>
            <a:spLocks noGrp="1"/>
          </p:cNvSpPr>
          <p:nvPr>
            <p:ph type="title"/>
          </p:nvPr>
        </p:nvSpPr>
        <p:spPr/>
        <p:txBody>
          <a:bodyPr/>
          <a:lstStyle/>
          <a:p>
            <a:endParaRPr lang="en-IN"/>
          </a:p>
        </p:txBody>
      </p:sp>
      <p:pic>
        <p:nvPicPr>
          <p:cNvPr id="5122" name="Picture 2" descr="Entity in DBMS">
            <a:extLst>
              <a:ext uri="{FF2B5EF4-FFF2-40B4-BE49-F238E27FC236}">
                <a16:creationId xmlns:a16="http://schemas.microsoft.com/office/drawing/2014/main" id="{A3C4D35E-7F4E-7C66-6651-EBAC63CE7D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30" y="1825625"/>
            <a:ext cx="6962140"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D576C2A-236D-4FF6-A34F-CDD94FC42000}"/>
              </a:ext>
            </a:extLst>
          </p:cNvPr>
          <p:cNvSpPr>
            <a:spLocks noGrp="1"/>
          </p:cNvSpPr>
          <p:nvPr>
            <p:ph type="dt" sz="half" idx="10"/>
          </p:nvPr>
        </p:nvSpPr>
        <p:spPr/>
        <p:txBody>
          <a:bodyPr/>
          <a:lstStyle/>
          <a:p>
            <a:fld id="{60C5BE3C-73B3-4580-A310-1D336CE51591}" type="datetime1">
              <a:rPr lang="en-IN" smtClean="0"/>
              <a:t>25-09-2025</a:t>
            </a:fld>
            <a:endParaRPr lang="en-IN"/>
          </a:p>
        </p:txBody>
      </p:sp>
      <p:sp>
        <p:nvSpPr>
          <p:cNvPr id="4" name="Slide Number Placeholder 3">
            <a:extLst>
              <a:ext uri="{FF2B5EF4-FFF2-40B4-BE49-F238E27FC236}">
                <a16:creationId xmlns:a16="http://schemas.microsoft.com/office/drawing/2014/main" id="{65342C46-3E03-425F-86BD-BD7E61D49870}"/>
              </a:ext>
            </a:extLst>
          </p:cNvPr>
          <p:cNvSpPr>
            <a:spLocks noGrp="1"/>
          </p:cNvSpPr>
          <p:nvPr>
            <p:ph type="sldNum" sz="quarter" idx="12"/>
          </p:nvPr>
        </p:nvSpPr>
        <p:spPr/>
        <p:txBody>
          <a:bodyPr/>
          <a:lstStyle/>
          <a:p>
            <a:fld id="{EEB958A8-D1D1-48F6-A152-05E74B504916}" type="slidenum">
              <a:rPr lang="en-IN" smtClean="0"/>
              <a:t>14</a:t>
            </a:fld>
            <a:endParaRPr lang="en-IN"/>
          </a:p>
        </p:txBody>
      </p:sp>
    </p:spTree>
    <p:extLst>
      <p:ext uri="{BB962C8B-B14F-4D97-AF65-F5344CB8AC3E}">
        <p14:creationId xmlns:p14="http://schemas.microsoft.com/office/powerpoint/2010/main" val="3796218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90359-521A-0994-4EF1-43DCD8306000}"/>
              </a:ext>
            </a:extLst>
          </p:cNvPr>
          <p:cNvSpPr>
            <a:spLocks noGrp="1"/>
          </p:cNvSpPr>
          <p:nvPr>
            <p:ph type="title"/>
          </p:nvPr>
        </p:nvSpPr>
        <p:spPr/>
        <p:txBody>
          <a:bodyPr/>
          <a:lstStyle/>
          <a:p>
            <a:r>
              <a:rPr lang="en-IN" b="0" i="0" dirty="0">
                <a:solidFill>
                  <a:srgbClr val="610B38"/>
                </a:solidFill>
                <a:effectLst/>
                <a:highlight>
                  <a:srgbClr val="FFFFFF"/>
                </a:highlight>
                <a:latin typeface="erdana"/>
              </a:rPr>
              <a:t>Entity Set</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6DBB2252-D14A-D57E-5D35-5C7AD5146F3C}"/>
              </a:ext>
            </a:extLst>
          </p:cNvPr>
          <p:cNvSpPr>
            <a:spLocks noGrp="1"/>
          </p:cNvSpPr>
          <p:nvPr>
            <p:ph idx="1"/>
          </p:nvPr>
        </p:nvSpPr>
        <p:spPr/>
        <p:txBody>
          <a:bodyPr/>
          <a:lstStyle/>
          <a:p>
            <a:pPr algn="just"/>
            <a:r>
              <a:rPr lang="en-US" b="0" i="0" dirty="0">
                <a:solidFill>
                  <a:srgbClr val="333333"/>
                </a:solidFill>
                <a:effectLst/>
                <a:highlight>
                  <a:srgbClr val="FFFFFF"/>
                </a:highlight>
                <a:latin typeface="inter-regular"/>
              </a:rPr>
              <a:t>An entity set is a </a:t>
            </a:r>
            <a:r>
              <a:rPr lang="en-US" b="1" i="0" dirty="0">
                <a:solidFill>
                  <a:srgbClr val="333333"/>
                </a:solidFill>
                <a:effectLst/>
                <a:highlight>
                  <a:srgbClr val="FFFFFF"/>
                </a:highlight>
                <a:latin typeface="inter-regular"/>
              </a:rPr>
              <a:t>group of entities of the same entity type.</a:t>
            </a:r>
          </a:p>
          <a:p>
            <a:pPr algn="just"/>
            <a:r>
              <a:rPr lang="en-US" b="0" i="0" dirty="0">
                <a:solidFill>
                  <a:srgbClr val="333333"/>
                </a:solidFill>
                <a:effectLst/>
                <a:highlight>
                  <a:srgbClr val="FFFFFF"/>
                </a:highlight>
                <a:latin typeface="inter-regular"/>
              </a:rPr>
              <a:t>For example, an entity set of students, an entity set of motorbikes, an entity of smartphones, an entity of customers, etc.</a:t>
            </a:r>
          </a:p>
          <a:p>
            <a:pPr algn="just"/>
            <a:r>
              <a:rPr lang="en-US" b="0" i="0" dirty="0">
                <a:solidFill>
                  <a:srgbClr val="333333"/>
                </a:solidFill>
                <a:effectLst/>
                <a:highlight>
                  <a:srgbClr val="FFFFFF"/>
                </a:highlight>
                <a:latin typeface="inter-regular"/>
              </a:rPr>
              <a:t>Entity sets can be classified into two types</a:t>
            </a:r>
          </a:p>
          <a:p>
            <a:endParaRPr lang="en-IN" dirty="0"/>
          </a:p>
        </p:txBody>
      </p:sp>
      <p:sp>
        <p:nvSpPr>
          <p:cNvPr id="4" name="Date Placeholder 3">
            <a:extLst>
              <a:ext uri="{FF2B5EF4-FFF2-40B4-BE49-F238E27FC236}">
                <a16:creationId xmlns:a16="http://schemas.microsoft.com/office/drawing/2014/main" id="{C0655D9E-0972-4147-8E9A-BF9E8D9001EC}"/>
              </a:ext>
            </a:extLst>
          </p:cNvPr>
          <p:cNvSpPr>
            <a:spLocks noGrp="1"/>
          </p:cNvSpPr>
          <p:nvPr>
            <p:ph type="dt" sz="half" idx="10"/>
          </p:nvPr>
        </p:nvSpPr>
        <p:spPr/>
        <p:txBody>
          <a:bodyPr/>
          <a:lstStyle/>
          <a:p>
            <a:fld id="{EC34436B-791E-4AD7-AB51-E5C7D77695D9}" type="datetime1">
              <a:rPr lang="en-IN" smtClean="0"/>
              <a:t>25-09-2025</a:t>
            </a:fld>
            <a:endParaRPr lang="en-IN"/>
          </a:p>
        </p:txBody>
      </p:sp>
      <p:sp>
        <p:nvSpPr>
          <p:cNvPr id="5" name="Slide Number Placeholder 4">
            <a:extLst>
              <a:ext uri="{FF2B5EF4-FFF2-40B4-BE49-F238E27FC236}">
                <a16:creationId xmlns:a16="http://schemas.microsoft.com/office/drawing/2014/main" id="{5A1B5A1C-B148-470B-8CC0-B80130346BD8}"/>
              </a:ext>
            </a:extLst>
          </p:cNvPr>
          <p:cNvSpPr>
            <a:spLocks noGrp="1"/>
          </p:cNvSpPr>
          <p:nvPr>
            <p:ph type="sldNum" sz="quarter" idx="12"/>
          </p:nvPr>
        </p:nvSpPr>
        <p:spPr/>
        <p:txBody>
          <a:bodyPr/>
          <a:lstStyle/>
          <a:p>
            <a:fld id="{EEB958A8-D1D1-48F6-A152-05E74B504916}" type="slidenum">
              <a:rPr lang="en-IN" smtClean="0"/>
              <a:t>15</a:t>
            </a:fld>
            <a:endParaRPr lang="en-IN"/>
          </a:p>
        </p:txBody>
      </p:sp>
    </p:spTree>
    <p:extLst>
      <p:ext uri="{BB962C8B-B14F-4D97-AF65-F5344CB8AC3E}">
        <p14:creationId xmlns:p14="http://schemas.microsoft.com/office/powerpoint/2010/main" val="3568947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22EF-FADF-4ABF-45B3-56AFBECA53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628ABC-9E68-E3E2-A5ED-5F0BD7FC084A}"/>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1. Strong Entity Set: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In a DBMS, a strong entity set consists of a </a:t>
            </a:r>
            <a:r>
              <a:rPr lang="en-US" b="1" i="0" dirty="0">
                <a:solidFill>
                  <a:srgbClr val="333333"/>
                </a:solidFill>
                <a:effectLst/>
                <a:highlight>
                  <a:srgbClr val="FFFFFF"/>
                </a:highlight>
                <a:latin typeface="inter-regular"/>
              </a:rPr>
              <a:t>primary key</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For example, an entity of motorbikes with the attributes, motorbike's registration number, motorbike's name, motorbike's model, and motorbike's </a:t>
            </a:r>
            <a:r>
              <a:rPr lang="en-US" b="0" i="0" dirty="0" err="1">
                <a:solidFill>
                  <a:srgbClr val="333333"/>
                </a:solidFill>
                <a:effectLst/>
                <a:highlight>
                  <a:srgbClr val="FFFFFF"/>
                </a:highlight>
                <a:latin typeface="inter-regular"/>
              </a:rPr>
              <a:t>colour</a:t>
            </a:r>
            <a:r>
              <a:rPr lang="en-US" b="0" i="0" dirty="0">
                <a:solidFill>
                  <a:srgbClr val="333333"/>
                </a:solidFill>
                <a:effectLst/>
                <a:highlight>
                  <a:srgbClr val="FFFFFF"/>
                </a:highlight>
                <a:latin typeface="inter-regular"/>
              </a:rPr>
              <a:t>.</a:t>
            </a:r>
          </a:p>
          <a:p>
            <a:endParaRPr lang="en-IN" dirty="0"/>
          </a:p>
        </p:txBody>
      </p:sp>
      <p:sp>
        <p:nvSpPr>
          <p:cNvPr id="4" name="Date Placeholder 3">
            <a:extLst>
              <a:ext uri="{FF2B5EF4-FFF2-40B4-BE49-F238E27FC236}">
                <a16:creationId xmlns:a16="http://schemas.microsoft.com/office/drawing/2014/main" id="{587221DF-04BF-402B-B915-0C3E5175715A}"/>
              </a:ext>
            </a:extLst>
          </p:cNvPr>
          <p:cNvSpPr>
            <a:spLocks noGrp="1"/>
          </p:cNvSpPr>
          <p:nvPr>
            <p:ph type="dt" sz="half" idx="10"/>
          </p:nvPr>
        </p:nvSpPr>
        <p:spPr/>
        <p:txBody>
          <a:bodyPr/>
          <a:lstStyle/>
          <a:p>
            <a:fld id="{3E7FEBC2-F9E7-4A6C-9DD4-A61EFDB22C06}" type="datetime1">
              <a:rPr lang="en-IN" smtClean="0"/>
              <a:t>25-09-2025</a:t>
            </a:fld>
            <a:endParaRPr lang="en-IN"/>
          </a:p>
        </p:txBody>
      </p:sp>
      <p:sp>
        <p:nvSpPr>
          <p:cNvPr id="5" name="Slide Number Placeholder 4">
            <a:extLst>
              <a:ext uri="{FF2B5EF4-FFF2-40B4-BE49-F238E27FC236}">
                <a16:creationId xmlns:a16="http://schemas.microsoft.com/office/drawing/2014/main" id="{6C50B407-D6A3-45D7-93B4-8A49B14DF189}"/>
              </a:ext>
            </a:extLst>
          </p:cNvPr>
          <p:cNvSpPr>
            <a:spLocks noGrp="1"/>
          </p:cNvSpPr>
          <p:nvPr>
            <p:ph type="sldNum" sz="quarter" idx="12"/>
          </p:nvPr>
        </p:nvSpPr>
        <p:spPr/>
        <p:txBody>
          <a:bodyPr/>
          <a:lstStyle/>
          <a:p>
            <a:fld id="{EEB958A8-D1D1-48F6-A152-05E74B504916}" type="slidenum">
              <a:rPr lang="en-IN" smtClean="0"/>
              <a:t>16</a:t>
            </a:fld>
            <a:endParaRPr lang="en-IN"/>
          </a:p>
        </p:txBody>
      </p:sp>
    </p:spTree>
    <p:extLst>
      <p:ext uri="{BB962C8B-B14F-4D97-AF65-F5344CB8AC3E}">
        <p14:creationId xmlns:p14="http://schemas.microsoft.com/office/powerpoint/2010/main" val="27975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ntity in DBMS">
            <a:extLst>
              <a:ext uri="{FF2B5EF4-FFF2-40B4-BE49-F238E27FC236}">
                <a16:creationId xmlns:a16="http://schemas.microsoft.com/office/drawing/2014/main" id="{F92642B6-4D34-2177-1FB1-4B82777746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36800" y="234837"/>
            <a:ext cx="8038949" cy="6029212"/>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6EC2B8AE-CFF6-4DBD-8BED-DE3CA36EAE01}"/>
              </a:ext>
            </a:extLst>
          </p:cNvPr>
          <p:cNvSpPr>
            <a:spLocks noGrp="1"/>
          </p:cNvSpPr>
          <p:nvPr>
            <p:ph type="dt" sz="half" idx="10"/>
          </p:nvPr>
        </p:nvSpPr>
        <p:spPr/>
        <p:txBody>
          <a:bodyPr/>
          <a:lstStyle/>
          <a:p>
            <a:fld id="{3AB53041-DF5F-4A2A-BEEC-1EDAF28ADA3E}" type="datetime1">
              <a:rPr lang="en-IN" smtClean="0"/>
              <a:t>25-09-2025</a:t>
            </a:fld>
            <a:endParaRPr lang="en-IN"/>
          </a:p>
        </p:txBody>
      </p:sp>
      <p:sp>
        <p:nvSpPr>
          <p:cNvPr id="4" name="Slide Number Placeholder 3">
            <a:extLst>
              <a:ext uri="{FF2B5EF4-FFF2-40B4-BE49-F238E27FC236}">
                <a16:creationId xmlns:a16="http://schemas.microsoft.com/office/drawing/2014/main" id="{3E523A44-794B-4F06-A051-4581F1246B35}"/>
              </a:ext>
            </a:extLst>
          </p:cNvPr>
          <p:cNvSpPr>
            <a:spLocks noGrp="1"/>
          </p:cNvSpPr>
          <p:nvPr>
            <p:ph type="sldNum" sz="quarter" idx="12"/>
          </p:nvPr>
        </p:nvSpPr>
        <p:spPr/>
        <p:txBody>
          <a:bodyPr/>
          <a:lstStyle/>
          <a:p>
            <a:fld id="{EEB958A8-D1D1-48F6-A152-05E74B504916}" type="slidenum">
              <a:rPr lang="en-IN" smtClean="0"/>
              <a:t>17</a:t>
            </a:fld>
            <a:endParaRPr lang="en-IN"/>
          </a:p>
        </p:txBody>
      </p:sp>
    </p:spTree>
    <p:extLst>
      <p:ext uri="{BB962C8B-B14F-4D97-AF65-F5344CB8AC3E}">
        <p14:creationId xmlns:p14="http://schemas.microsoft.com/office/powerpoint/2010/main" val="4276543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25926-7B48-C123-F439-B5E478FBEC5B}"/>
              </a:ext>
            </a:extLst>
          </p:cNvPr>
          <p:cNvSpPr>
            <a:spLocks noGrp="1"/>
          </p:cNvSpPr>
          <p:nvPr>
            <p:ph type="title"/>
          </p:nvPr>
        </p:nvSpPr>
        <p:spPr/>
        <p:txBody>
          <a:bodyPr/>
          <a:lstStyle/>
          <a:p>
            <a:endParaRPr lang="en-IN"/>
          </a:p>
        </p:txBody>
      </p:sp>
      <p:pic>
        <p:nvPicPr>
          <p:cNvPr id="7170" name="Picture 2" descr="Entity in DBMS">
            <a:extLst>
              <a:ext uri="{FF2B5EF4-FFF2-40B4-BE49-F238E27FC236}">
                <a16:creationId xmlns:a16="http://schemas.microsoft.com/office/drawing/2014/main" id="{2F083C17-9FDE-1519-553B-3B5A1739141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2764" y="1825625"/>
            <a:ext cx="4786471"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E16DFAD5-5FEB-4251-B240-B7F6FE0F83B2}"/>
              </a:ext>
            </a:extLst>
          </p:cNvPr>
          <p:cNvSpPr>
            <a:spLocks noGrp="1"/>
          </p:cNvSpPr>
          <p:nvPr>
            <p:ph type="dt" sz="half" idx="10"/>
          </p:nvPr>
        </p:nvSpPr>
        <p:spPr/>
        <p:txBody>
          <a:bodyPr/>
          <a:lstStyle/>
          <a:p>
            <a:fld id="{C0A46FEE-D6C0-4D99-A5BC-E647E5E03D5D}" type="datetime1">
              <a:rPr lang="en-IN" smtClean="0"/>
              <a:t>25-09-2025</a:t>
            </a:fld>
            <a:endParaRPr lang="en-IN"/>
          </a:p>
        </p:txBody>
      </p:sp>
      <p:sp>
        <p:nvSpPr>
          <p:cNvPr id="4" name="Slide Number Placeholder 3">
            <a:extLst>
              <a:ext uri="{FF2B5EF4-FFF2-40B4-BE49-F238E27FC236}">
                <a16:creationId xmlns:a16="http://schemas.microsoft.com/office/drawing/2014/main" id="{E01FD736-6278-4C0C-904D-D797DD288C0B}"/>
              </a:ext>
            </a:extLst>
          </p:cNvPr>
          <p:cNvSpPr>
            <a:spLocks noGrp="1"/>
          </p:cNvSpPr>
          <p:nvPr>
            <p:ph type="sldNum" sz="quarter" idx="12"/>
          </p:nvPr>
        </p:nvSpPr>
        <p:spPr/>
        <p:txBody>
          <a:bodyPr/>
          <a:lstStyle/>
          <a:p>
            <a:fld id="{EEB958A8-D1D1-48F6-A152-05E74B504916}" type="slidenum">
              <a:rPr lang="en-IN" smtClean="0"/>
              <a:t>18</a:t>
            </a:fld>
            <a:endParaRPr lang="en-IN"/>
          </a:p>
        </p:txBody>
      </p:sp>
    </p:spTree>
    <p:extLst>
      <p:ext uri="{BB962C8B-B14F-4D97-AF65-F5344CB8AC3E}">
        <p14:creationId xmlns:p14="http://schemas.microsoft.com/office/powerpoint/2010/main" val="1185942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A777F-25E9-18D9-1954-5C27C98C9E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9A9F2DB-6815-8E8F-BB87-D22C7E0E06F3}"/>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2. Weak Entity Set:</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In a DBMS, a weak entity set </a:t>
            </a:r>
            <a:r>
              <a:rPr lang="en-US" b="1" i="0" dirty="0">
                <a:solidFill>
                  <a:srgbClr val="333333"/>
                </a:solidFill>
                <a:effectLst/>
                <a:highlight>
                  <a:srgbClr val="FFFFFF"/>
                </a:highlight>
                <a:latin typeface="inter-regular"/>
              </a:rPr>
              <a:t>does not contain a primary key</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For example, An entity of smartphones with its attributes, phone's name, phone's </a:t>
            </a:r>
            <a:r>
              <a:rPr lang="en-US" b="0" i="0" dirty="0" err="1">
                <a:solidFill>
                  <a:srgbClr val="333333"/>
                </a:solidFill>
                <a:effectLst/>
                <a:highlight>
                  <a:srgbClr val="FFFFFF"/>
                </a:highlight>
                <a:latin typeface="inter-regular"/>
              </a:rPr>
              <a:t>colour</a:t>
            </a:r>
            <a:r>
              <a:rPr lang="en-US" b="0" i="0" dirty="0">
                <a:solidFill>
                  <a:srgbClr val="333333"/>
                </a:solidFill>
                <a:effectLst/>
                <a:highlight>
                  <a:srgbClr val="FFFFFF"/>
                </a:highlight>
                <a:latin typeface="inter-regular"/>
              </a:rPr>
              <a:t>, and phone's RAM.</a:t>
            </a:r>
          </a:p>
        </p:txBody>
      </p:sp>
      <p:sp>
        <p:nvSpPr>
          <p:cNvPr id="4" name="Date Placeholder 3">
            <a:extLst>
              <a:ext uri="{FF2B5EF4-FFF2-40B4-BE49-F238E27FC236}">
                <a16:creationId xmlns:a16="http://schemas.microsoft.com/office/drawing/2014/main" id="{4EDD3434-52D8-40E7-B9F7-DD88F15772DA}"/>
              </a:ext>
            </a:extLst>
          </p:cNvPr>
          <p:cNvSpPr>
            <a:spLocks noGrp="1"/>
          </p:cNvSpPr>
          <p:nvPr>
            <p:ph type="dt" sz="half" idx="10"/>
          </p:nvPr>
        </p:nvSpPr>
        <p:spPr/>
        <p:txBody>
          <a:bodyPr/>
          <a:lstStyle/>
          <a:p>
            <a:fld id="{6F53C4F2-EB2C-4E1E-9FEF-4B61CC4DAF15}" type="datetime1">
              <a:rPr lang="en-IN" smtClean="0"/>
              <a:t>25-09-2025</a:t>
            </a:fld>
            <a:endParaRPr lang="en-IN"/>
          </a:p>
        </p:txBody>
      </p:sp>
      <p:sp>
        <p:nvSpPr>
          <p:cNvPr id="5" name="Slide Number Placeholder 4">
            <a:extLst>
              <a:ext uri="{FF2B5EF4-FFF2-40B4-BE49-F238E27FC236}">
                <a16:creationId xmlns:a16="http://schemas.microsoft.com/office/drawing/2014/main" id="{70AD8A09-390D-4A9D-AD91-99ABA769173A}"/>
              </a:ext>
            </a:extLst>
          </p:cNvPr>
          <p:cNvSpPr>
            <a:spLocks noGrp="1"/>
          </p:cNvSpPr>
          <p:nvPr>
            <p:ph type="sldNum" sz="quarter" idx="12"/>
          </p:nvPr>
        </p:nvSpPr>
        <p:spPr/>
        <p:txBody>
          <a:bodyPr/>
          <a:lstStyle/>
          <a:p>
            <a:fld id="{EEB958A8-D1D1-48F6-A152-05E74B504916}" type="slidenum">
              <a:rPr lang="en-IN" smtClean="0"/>
              <a:t>19</a:t>
            </a:fld>
            <a:endParaRPr lang="en-IN"/>
          </a:p>
        </p:txBody>
      </p:sp>
    </p:spTree>
    <p:extLst>
      <p:ext uri="{BB962C8B-B14F-4D97-AF65-F5344CB8AC3E}">
        <p14:creationId xmlns:p14="http://schemas.microsoft.com/office/powerpoint/2010/main" val="4017129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6488F-CB78-DBB6-7412-D4FECA20359B}"/>
              </a:ext>
            </a:extLst>
          </p:cNvPr>
          <p:cNvSpPr>
            <a:spLocks noGrp="1"/>
          </p:cNvSpPr>
          <p:nvPr>
            <p:ph type="title"/>
          </p:nvPr>
        </p:nvSpPr>
        <p:spPr/>
        <p:txBody>
          <a:bodyPr/>
          <a:lstStyle/>
          <a:p>
            <a:r>
              <a:rPr lang="en-IN" b="0" i="0" dirty="0">
                <a:solidFill>
                  <a:srgbClr val="610B38"/>
                </a:solidFill>
                <a:effectLst/>
                <a:highlight>
                  <a:srgbClr val="FFFFFF"/>
                </a:highlight>
                <a:latin typeface="erdana"/>
              </a:rPr>
              <a:t>Kinds of Entity:</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F1FBCBC8-4763-E076-172A-8BFD76C59193}"/>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1. Tangible Entity:</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It is an entity in DBMS, which is a </a:t>
            </a:r>
            <a:r>
              <a:rPr lang="en-US" b="1" i="0" dirty="0">
                <a:solidFill>
                  <a:srgbClr val="333333"/>
                </a:solidFill>
                <a:effectLst/>
                <a:highlight>
                  <a:srgbClr val="FFFFFF"/>
                </a:highlight>
                <a:latin typeface="inter-regular"/>
              </a:rPr>
              <a:t>physical object </a:t>
            </a:r>
            <a:r>
              <a:rPr lang="en-US" b="0" i="0" dirty="0">
                <a:solidFill>
                  <a:srgbClr val="333333"/>
                </a:solidFill>
                <a:effectLst/>
                <a:highlight>
                  <a:srgbClr val="FFFFFF"/>
                </a:highlight>
                <a:latin typeface="inter-regular"/>
              </a:rPr>
              <a:t>that we can </a:t>
            </a:r>
            <a:r>
              <a:rPr lang="en-US" b="1" i="0" dirty="0">
                <a:solidFill>
                  <a:srgbClr val="333333"/>
                </a:solidFill>
                <a:effectLst/>
                <a:highlight>
                  <a:srgbClr val="FFFFFF"/>
                </a:highlight>
                <a:latin typeface="inter-regular"/>
              </a:rPr>
              <a:t>touch or see</a:t>
            </a:r>
            <a:r>
              <a:rPr lang="en-US" b="0" i="0" dirty="0">
                <a:solidFill>
                  <a:srgbClr val="333333"/>
                </a:solidFill>
                <a:effectLst/>
                <a:highlight>
                  <a:srgbClr val="FFFFFF"/>
                </a:highlight>
                <a:latin typeface="inter-regular"/>
              </a:rPr>
              <a:t>. In simple words, an entity that has a physical existence in the real world is called a tangible entity.</a:t>
            </a:r>
          </a:p>
          <a:p>
            <a:pPr algn="just"/>
            <a:r>
              <a:rPr lang="en-US" b="0" i="0" dirty="0">
                <a:solidFill>
                  <a:srgbClr val="333333"/>
                </a:solidFill>
                <a:effectLst/>
                <a:highlight>
                  <a:srgbClr val="FFFFFF"/>
                </a:highlight>
                <a:latin typeface="inter-regular"/>
              </a:rPr>
              <a:t>For example, in a database, a table represents a tangible entity because it contains a physical object that we can see and touch in the real world. It includes colleges, bank lockers, mobiles, cars, watches, pens, paintings, etc.</a:t>
            </a:r>
          </a:p>
          <a:p>
            <a:endParaRPr lang="en-IN" dirty="0"/>
          </a:p>
        </p:txBody>
      </p:sp>
      <p:sp>
        <p:nvSpPr>
          <p:cNvPr id="4" name="Date Placeholder 3">
            <a:extLst>
              <a:ext uri="{FF2B5EF4-FFF2-40B4-BE49-F238E27FC236}">
                <a16:creationId xmlns:a16="http://schemas.microsoft.com/office/drawing/2014/main" id="{B5BDD4D1-6982-4EA3-95DC-664DD460D622}"/>
              </a:ext>
            </a:extLst>
          </p:cNvPr>
          <p:cNvSpPr>
            <a:spLocks noGrp="1"/>
          </p:cNvSpPr>
          <p:nvPr>
            <p:ph type="dt" sz="half" idx="10"/>
          </p:nvPr>
        </p:nvSpPr>
        <p:spPr/>
        <p:txBody>
          <a:bodyPr/>
          <a:lstStyle/>
          <a:p>
            <a:fld id="{1A193753-AFBD-4944-91F0-BCB03375FC5A}" type="datetime1">
              <a:rPr lang="en-IN" smtClean="0"/>
              <a:t>25-09-2025</a:t>
            </a:fld>
            <a:endParaRPr lang="en-IN"/>
          </a:p>
        </p:txBody>
      </p:sp>
      <p:sp>
        <p:nvSpPr>
          <p:cNvPr id="5" name="Slide Number Placeholder 4">
            <a:extLst>
              <a:ext uri="{FF2B5EF4-FFF2-40B4-BE49-F238E27FC236}">
                <a16:creationId xmlns:a16="http://schemas.microsoft.com/office/drawing/2014/main" id="{7D4FFAC9-44D7-4804-B5A9-1DD76F217C02}"/>
              </a:ext>
            </a:extLst>
          </p:cNvPr>
          <p:cNvSpPr>
            <a:spLocks noGrp="1"/>
          </p:cNvSpPr>
          <p:nvPr>
            <p:ph type="sldNum" sz="quarter" idx="12"/>
          </p:nvPr>
        </p:nvSpPr>
        <p:spPr/>
        <p:txBody>
          <a:bodyPr/>
          <a:lstStyle/>
          <a:p>
            <a:fld id="{EEB958A8-D1D1-48F6-A152-05E74B504916}" type="slidenum">
              <a:rPr lang="en-IN" smtClean="0"/>
              <a:t>2</a:t>
            </a:fld>
            <a:endParaRPr lang="en-IN"/>
          </a:p>
        </p:txBody>
      </p:sp>
    </p:spTree>
    <p:extLst>
      <p:ext uri="{BB962C8B-B14F-4D97-AF65-F5344CB8AC3E}">
        <p14:creationId xmlns:p14="http://schemas.microsoft.com/office/powerpoint/2010/main" val="758421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ntity in DBMS">
            <a:extLst>
              <a:ext uri="{FF2B5EF4-FFF2-40B4-BE49-F238E27FC236}">
                <a16:creationId xmlns:a16="http://schemas.microsoft.com/office/drawing/2014/main" id="{ED23AED4-F916-AF41-FB19-BBE215C2DF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0767" y="746918"/>
            <a:ext cx="7155427" cy="5364163"/>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F6C0259D-27F1-4F0C-87C9-C65D3E9C747E}"/>
              </a:ext>
            </a:extLst>
          </p:cNvPr>
          <p:cNvSpPr>
            <a:spLocks noGrp="1"/>
          </p:cNvSpPr>
          <p:nvPr>
            <p:ph type="dt" sz="half" idx="10"/>
          </p:nvPr>
        </p:nvSpPr>
        <p:spPr/>
        <p:txBody>
          <a:bodyPr/>
          <a:lstStyle/>
          <a:p>
            <a:fld id="{21320153-82A3-4726-BBEB-918D58D1AA87}" type="datetime1">
              <a:rPr lang="en-IN" smtClean="0"/>
              <a:t>25-09-2025</a:t>
            </a:fld>
            <a:endParaRPr lang="en-IN"/>
          </a:p>
        </p:txBody>
      </p:sp>
      <p:sp>
        <p:nvSpPr>
          <p:cNvPr id="4" name="Slide Number Placeholder 3">
            <a:extLst>
              <a:ext uri="{FF2B5EF4-FFF2-40B4-BE49-F238E27FC236}">
                <a16:creationId xmlns:a16="http://schemas.microsoft.com/office/drawing/2014/main" id="{8194737E-6A53-4E8C-BC0A-43B28EC170A8}"/>
              </a:ext>
            </a:extLst>
          </p:cNvPr>
          <p:cNvSpPr>
            <a:spLocks noGrp="1"/>
          </p:cNvSpPr>
          <p:nvPr>
            <p:ph type="sldNum" sz="quarter" idx="12"/>
          </p:nvPr>
        </p:nvSpPr>
        <p:spPr/>
        <p:txBody>
          <a:bodyPr/>
          <a:lstStyle/>
          <a:p>
            <a:fld id="{EEB958A8-D1D1-48F6-A152-05E74B504916}" type="slidenum">
              <a:rPr lang="en-IN" smtClean="0"/>
              <a:t>20</a:t>
            </a:fld>
            <a:endParaRPr lang="en-IN"/>
          </a:p>
        </p:txBody>
      </p:sp>
    </p:spTree>
    <p:extLst>
      <p:ext uri="{BB962C8B-B14F-4D97-AF65-F5344CB8AC3E}">
        <p14:creationId xmlns:p14="http://schemas.microsoft.com/office/powerpoint/2010/main" val="2001791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A3D63-247D-2580-24CE-E02710A44904}"/>
              </a:ext>
            </a:extLst>
          </p:cNvPr>
          <p:cNvSpPr>
            <a:spLocks noGrp="1"/>
          </p:cNvSpPr>
          <p:nvPr>
            <p:ph type="title"/>
          </p:nvPr>
        </p:nvSpPr>
        <p:spPr/>
        <p:txBody>
          <a:bodyPr/>
          <a:lstStyle/>
          <a:p>
            <a:endParaRPr lang="en-IN"/>
          </a:p>
        </p:txBody>
      </p:sp>
      <p:pic>
        <p:nvPicPr>
          <p:cNvPr id="9218" name="Picture 2" descr="Entity in DBMS">
            <a:extLst>
              <a:ext uri="{FF2B5EF4-FFF2-40B4-BE49-F238E27FC236}">
                <a16:creationId xmlns:a16="http://schemas.microsoft.com/office/drawing/2014/main" id="{0CCB40E3-A092-2FCC-84B9-DC37B449008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2764" y="1825625"/>
            <a:ext cx="4786471" cy="4351338"/>
          </a:xfrm>
          <a:prstGeom prst="rect">
            <a:avLst/>
          </a:prstGeom>
          <a:noFill/>
          <a:extLst>
            <a:ext uri="{909E8E84-426E-40DD-AFC4-6F175D3DCCD1}">
              <a14:hiddenFill xmlns:a14="http://schemas.microsoft.com/office/drawing/2010/main">
                <a:solidFill>
                  <a:srgbClr val="FFFFFF"/>
                </a:solidFill>
              </a14:hiddenFill>
            </a:ext>
          </a:extLst>
        </p:spPr>
      </p:pic>
      <p:sp>
        <p:nvSpPr>
          <p:cNvPr id="3" name="Date Placeholder 2">
            <a:extLst>
              <a:ext uri="{FF2B5EF4-FFF2-40B4-BE49-F238E27FC236}">
                <a16:creationId xmlns:a16="http://schemas.microsoft.com/office/drawing/2014/main" id="{B6B9F97A-F501-4D71-B7D8-D3F97A02FC46}"/>
              </a:ext>
            </a:extLst>
          </p:cNvPr>
          <p:cNvSpPr>
            <a:spLocks noGrp="1"/>
          </p:cNvSpPr>
          <p:nvPr>
            <p:ph type="dt" sz="half" idx="10"/>
          </p:nvPr>
        </p:nvSpPr>
        <p:spPr/>
        <p:txBody>
          <a:bodyPr/>
          <a:lstStyle/>
          <a:p>
            <a:fld id="{6AF53E8D-AC93-44AC-AFFA-2D5A09A6778C}" type="datetime1">
              <a:rPr lang="en-IN" smtClean="0"/>
              <a:t>25-09-2025</a:t>
            </a:fld>
            <a:endParaRPr lang="en-IN"/>
          </a:p>
        </p:txBody>
      </p:sp>
      <p:sp>
        <p:nvSpPr>
          <p:cNvPr id="4" name="Slide Number Placeholder 3">
            <a:extLst>
              <a:ext uri="{FF2B5EF4-FFF2-40B4-BE49-F238E27FC236}">
                <a16:creationId xmlns:a16="http://schemas.microsoft.com/office/drawing/2014/main" id="{2AEC440C-9205-4C06-BD2C-2BE995F64D9D}"/>
              </a:ext>
            </a:extLst>
          </p:cNvPr>
          <p:cNvSpPr>
            <a:spLocks noGrp="1"/>
          </p:cNvSpPr>
          <p:nvPr>
            <p:ph type="sldNum" sz="quarter" idx="12"/>
          </p:nvPr>
        </p:nvSpPr>
        <p:spPr/>
        <p:txBody>
          <a:bodyPr/>
          <a:lstStyle/>
          <a:p>
            <a:fld id="{EEB958A8-D1D1-48F6-A152-05E74B504916}" type="slidenum">
              <a:rPr lang="en-IN" smtClean="0"/>
              <a:t>21</a:t>
            </a:fld>
            <a:endParaRPr lang="en-IN"/>
          </a:p>
        </p:txBody>
      </p:sp>
    </p:spTree>
    <p:extLst>
      <p:ext uri="{BB962C8B-B14F-4D97-AF65-F5344CB8AC3E}">
        <p14:creationId xmlns:p14="http://schemas.microsoft.com/office/powerpoint/2010/main" val="19089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B76FC80-7330-4B9D-A8BF-5408B66247ED}"/>
              </a:ext>
            </a:extLst>
          </p:cNvPr>
          <p:cNvGraphicFramePr>
            <a:graphicFrameLocks noGrp="1"/>
          </p:cNvGraphicFramePr>
          <p:nvPr>
            <p:extLst>
              <p:ext uri="{D42A27DB-BD31-4B8C-83A1-F6EECF244321}">
                <p14:modId xmlns:p14="http://schemas.microsoft.com/office/powerpoint/2010/main" val="2350529710"/>
              </p:ext>
            </p:extLst>
          </p:nvPr>
        </p:nvGraphicFramePr>
        <p:xfrm>
          <a:off x="251460" y="1612703"/>
          <a:ext cx="11689080" cy="5059679"/>
        </p:xfrm>
        <a:graphic>
          <a:graphicData uri="http://schemas.openxmlformats.org/drawingml/2006/table">
            <a:tbl>
              <a:tblPr/>
              <a:tblGrid>
                <a:gridCol w="3896360">
                  <a:extLst>
                    <a:ext uri="{9D8B030D-6E8A-4147-A177-3AD203B41FA5}">
                      <a16:colId xmlns:a16="http://schemas.microsoft.com/office/drawing/2014/main" val="181485421"/>
                    </a:ext>
                  </a:extLst>
                </a:gridCol>
                <a:gridCol w="3896360">
                  <a:extLst>
                    <a:ext uri="{9D8B030D-6E8A-4147-A177-3AD203B41FA5}">
                      <a16:colId xmlns:a16="http://schemas.microsoft.com/office/drawing/2014/main" val="1866319838"/>
                    </a:ext>
                  </a:extLst>
                </a:gridCol>
                <a:gridCol w="3896360">
                  <a:extLst>
                    <a:ext uri="{9D8B030D-6E8A-4147-A177-3AD203B41FA5}">
                      <a16:colId xmlns:a16="http://schemas.microsoft.com/office/drawing/2014/main" val="3461963057"/>
                    </a:ext>
                  </a:extLst>
                </a:gridCol>
              </a:tblGrid>
              <a:tr h="591971">
                <a:tc>
                  <a:txBody>
                    <a:bodyPr/>
                    <a:lstStyle/>
                    <a:p>
                      <a:pPr algn="ctr" fontAlgn="base"/>
                      <a:r>
                        <a:rPr lang="en-IN" sz="1800" b="0">
                          <a:solidFill>
                            <a:schemeClr val="bg1"/>
                          </a:solidFill>
                          <a:effectLst/>
                        </a:rPr>
                        <a:t>Entity</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2A2A2C"/>
                    </a:solidFill>
                  </a:tcPr>
                </a:tc>
                <a:tc>
                  <a:txBody>
                    <a:bodyPr/>
                    <a:lstStyle/>
                    <a:p>
                      <a:pPr algn="ctr" fontAlgn="base"/>
                      <a:r>
                        <a:rPr lang="en-IN" sz="1800" b="0">
                          <a:solidFill>
                            <a:schemeClr val="bg1"/>
                          </a:solidFill>
                          <a:effectLst/>
                        </a:rPr>
                        <a:t>Entity Type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2A2A2C"/>
                    </a:solidFill>
                  </a:tcPr>
                </a:tc>
                <a:tc>
                  <a:txBody>
                    <a:bodyPr/>
                    <a:lstStyle/>
                    <a:p>
                      <a:pPr algn="ctr" fontAlgn="base"/>
                      <a:r>
                        <a:rPr lang="en-IN" sz="1800" b="0">
                          <a:solidFill>
                            <a:schemeClr val="bg1"/>
                          </a:solidFill>
                          <a:effectLst/>
                        </a:rPr>
                        <a:t>Entity Set</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2A2A2C"/>
                    </a:solidFill>
                  </a:tcPr>
                </a:tc>
                <a:extLst>
                  <a:ext uri="{0D108BD9-81ED-4DB2-BD59-A6C34878D82A}">
                    <a16:rowId xmlns:a16="http://schemas.microsoft.com/office/drawing/2014/main" val="2223183053"/>
                  </a:ext>
                </a:extLst>
              </a:tr>
              <a:tr h="949388">
                <a:tc>
                  <a:txBody>
                    <a:bodyPr/>
                    <a:lstStyle/>
                    <a:p>
                      <a:pPr algn="ctr" fontAlgn="ctr"/>
                      <a:r>
                        <a:rPr lang="en-US" sz="1600" b="0" dirty="0">
                          <a:solidFill>
                            <a:schemeClr val="bg1"/>
                          </a:solidFill>
                          <a:effectLst/>
                        </a:rPr>
                        <a:t>A thing in the real world with independent existence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600" b="0">
                          <a:solidFill>
                            <a:schemeClr val="bg1"/>
                          </a:solidFill>
                          <a:effectLst/>
                        </a:rPr>
                        <a:t>A category of a particular entity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600" b="0" dirty="0">
                          <a:solidFill>
                            <a:schemeClr val="bg1"/>
                          </a:solidFill>
                          <a:effectLst/>
                        </a:rPr>
                        <a:t>Set of all entities of a particular entity type.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911152872"/>
                  </a:ext>
                </a:extLst>
              </a:tr>
              <a:tr h="949388">
                <a:tc>
                  <a:txBody>
                    <a:bodyPr/>
                    <a:lstStyle/>
                    <a:p>
                      <a:pPr algn="ctr" fontAlgn="ctr"/>
                      <a:r>
                        <a:rPr lang="en-US" sz="1600" b="0">
                          <a:solidFill>
                            <a:schemeClr val="bg1"/>
                          </a:solidFill>
                          <a:effectLst/>
                        </a:rPr>
                        <a:t>Any particular row (a record) in a relation (table) is known as an entity.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600" b="0">
                          <a:solidFill>
                            <a:schemeClr val="bg1"/>
                          </a:solidFill>
                          <a:effectLst/>
                        </a:rPr>
                        <a:t>The name of a relation (table) in RDBMS is an entity type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fontAlgn="ctr"/>
                      <a:r>
                        <a:rPr lang="en-US" sz="1600" b="0">
                          <a:solidFill>
                            <a:schemeClr val="bg1"/>
                          </a:solidFill>
                          <a:effectLst/>
                        </a:rPr>
                        <a:t>All rows of a relation (table) in </a:t>
                      </a:r>
                      <a:r>
                        <a:rPr lang="en-US" sz="1600" b="0" u="sng">
                          <a:solidFill>
                            <a:schemeClr val="bg1"/>
                          </a:solidFill>
                          <a:effectLst/>
                          <a:hlinkClick r:id="rId2">
                            <a:extLst>
                              <a:ext uri="{A12FA001-AC4F-418D-AE19-62706E023703}">
                                <ahyp:hlinkClr xmlns:ahyp="http://schemas.microsoft.com/office/drawing/2018/hyperlinkcolor" val="tx"/>
                              </a:ext>
                            </a:extLst>
                          </a:hlinkClick>
                        </a:rPr>
                        <a:t>RDBMS</a:t>
                      </a:r>
                      <a:r>
                        <a:rPr lang="en-US" sz="1600" b="0">
                          <a:solidFill>
                            <a:schemeClr val="bg1"/>
                          </a:solidFill>
                          <a:effectLst/>
                        </a:rPr>
                        <a:t> is entity set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493666143"/>
                  </a:ext>
                </a:extLst>
              </a:tr>
              <a:tr h="949388">
                <a:tc>
                  <a:txBody>
                    <a:bodyPr/>
                    <a:lstStyle/>
                    <a:p>
                      <a:pPr algn="ctr" rtl="0" fontAlgn="base"/>
                      <a:r>
                        <a:rPr lang="en-US" sz="1600" b="0">
                          <a:solidFill>
                            <a:schemeClr val="bg1"/>
                          </a:solidFill>
                          <a:effectLst/>
                        </a:rPr>
                        <a:t>Entities can be tangible or intangible.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1600" b="0">
                          <a:solidFill>
                            <a:schemeClr val="bg1"/>
                          </a:solidFill>
                          <a:effectLst/>
                        </a:rPr>
                        <a:t>Defines attributes shared by entities of that type.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1600" b="0">
                          <a:solidFill>
                            <a:schemeClr val="bg1"/>
                          </a:solidFill>
                          <a:effectLst/>
                        </a:rPr>
                        <a:t>Represents a snapshot of all entities at a given time.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790707848"/>
                  </a:ext>
                </a:extLst>
              </a:tr>
              <a:tr h="949388">
                <a:tc>
                  <a:txBody>
                    <a:bodyPr/>
                    <a:lstStyle/>
                    <a:p>
                      <a:pPr algn="ctr" rtl="0" fontAlgn="base"/>
                      <a:r>
                        <a:rPr lang="en-US" sz="1600" b="0">
                          <a:solidFill>
                            <a:schemeClr val="bg1"/>
                          </a:solidFill>
                          <a:effectLst/>
                        </a:rPr>
                        <a:t>It is identified uniquely through a key attribute.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1600" b="0">
                          <a:solidFill>
                            <a:schemeClr val="bg1"/>
                          </a:solidFill>
                          <a:effectLst/>
                        </a:rPr>
                        <a:t>It represents the structure of the table without data.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1600" b="0">
                          <a:solidFill>
                            <a:schemeClr val="bg1"/>
                          </a:solidFill>
                          <a:effectLst/>
                        </a:rPr>
                        <a:t>It can grow or shrink as entities are added or removed.</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1270489288"/>
                  </a:ext>
                </a:extLst>
              </a:tr>
              <a:tr h="670156">
                <a:tc>
                  <a:txBody>
                    <a:bodyPr/>
                    <a:lstStyle/>
                    <a:p>
                      <a:pPr algn="ctr" rtl="0" fontAlgn="base"/>
                      <a:r>
                        <a:rPr lang="en-US" sz="1600" b="0">
                          <a:solidFill>
                            <a:schemeClr val="bg1"/>
                          </a:solidFill>
                          <a:effectLst/>
                        </a:rPr>
                        <a:t>Example: A student with ID 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IN" sz="1600" b="0">
                          <a:solidFill>
                            <a:schemeClr val="bg1"/>
                          </a:solidFill>
                          <a:effectLst/>
                        </a:rPr>
                        <a:t>Example: "Student" table schema.</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tc>
                  <a:txBody>
                    <a:bodyPr/>
                    <a:lstStyle/>
                    <a:p>
                      <a:pPr algn="ctr" rtl="0" fontAlgn="base"/>
                      <a:r>
                        <a:rPr lang="en-US" sz="1600" b="0" dirty="0">
                          <a:solidFill>
                            <a:schemeClr val="bg1"/>
                          </a:solidFill>
                          <a:effectLst/>
                        </a:rPr>
                        <a:t>Example: All records in the "Student" table.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131417"/>
                    </a:solidFill>
                  </a:tcPr>
                </a:tc>
                <a:extLst>
                  <a:ext uri="{0D108BD9-81ED-4DB2-BD59-A6C34878D82A}">
                    <a16:rowId xmlns:a16="http://schemas.microsoft.com/office/drawing/2014/main" val="2697446023"/>
                  </a:ext>
                </a:extLst>
              </a:tr>
            </a:tbl>
          </a:graphicData>
        </a:graphic>
      </p:graphicFrame>
      <p:sp>
        <p:nvSpPr>
          <p:cNvPr id="7" name="Rectangle 1">
            <a:extLst>
              <a:ext uri="{FF2B5EF4-FFF2-40B4-BE49-F238E27FC236}">
                <a16:creationId xmlns:a16="http://schemas.microsoft.com/office/drawing/2014/main" id="{1164DE5C-5C30-4A04-9E44-B142DC44759E}"/>
              </a:ext>
            </a:extLst>
          </p:cNvPr>
          <p:cNvSpPr>
            <a:spLocks noChangeArrowheads="1"/>
          </p:cNvSpPr>
          <p:nvPr/>
        </p:nvSpPr>
        <p:spPr bwMode="auto">
          <a:xfrm>
            <a:off x="762000" y="185618"/>
            <a:ext cx="8869680" cy="1292662"/>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FFFF00"/>
              </a:solidFill>
              <a:effectLst/>
              <a:latin typeface="Nunito"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00"/>
                </a:solidFill>
                <a:effectLst/>
                <a:latin typeface="Nunito" pitchFamily="2" charset="0"/>
              </a:rPr>
              <a:t>Difference Between Entity, Entity Set and Entity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2535210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91C7637-611F-46E4-911F-6A7B1AF48914}"/>
              </a:ext>
            </a:extLst>
          </p:cNvPr>
          <p:cNvSpPr txBox="1"/>
          <p:nvPr/>
        </p:nvSpPr>
        <p:spPr>
          <a:xfrm>
            <a:off x="701040" y="379214"/>
            <a:ext cx="5821680" cy="523220"/>
          </a:xfrm>
          <a:prstGeom prst="rect">
            <a:avLst/>
          </a:prstGeom>
          <a:noFill/>
        </p:spPr>
        <p:txBody>
          <a:bodyPr wrap="square">
            <a:spAutoFit/>
          </a:bodyPr>
          <a:lstStyle/>
          <a:p>
            <a:pPr algn="l"/>
            <a:r>
              <a:rPr lang="en-US" sz="2800" b="1" i="0" dirty="0">
                <a:solidFill>
                  <a:srgbClr val="04263D"/>
                </a:solidFill>
                <a:effectLst/>
                <a:latin typeface="Inter"/>
              </a:rPr>
              <a:t>Types of Entity Relationship Diagrams</a:t>
            </a:r>
          </a:p>
        </p:txBody>
      </p:sp>
      <p:pic>
        <p:nvPicPr>
          <p:cNvPr id="9" name="Picture 8">
            <a:extLst>
              <a:ext uri="{FF2B5EF4-FFF2-40B4-BE49-F238E27FC236}">
                <a16:creationId xmlns:a16="http://schemas.microsoft.com/office/drawing/2014/main" id="{52434629-91EA-456E-8EFD-2D90694BEC57}"/>
              </a:ext>
            </a:extLst>
          </p:cNvPr>
          <p:cNvPicPr>
            <a:picLocks noChangeAspect="1"/>
          </p:cNvPicPr>
          <p:nvPr/>
        </p:nvPicPr>
        <p:blipFill>
          <a:blip r:embed="rId2"/>
          <a:stretch>
            <a:fillRect/>
          </a:stretch>
        </p:blipFill>
        <p:spPr>
          <a:xfrm>
            <a:off x="701040" y="1029510"/>
            <a:ext cx="10850880" cy="5449276"/>
          </a:xfrm>
          <a:prstGeom prst="rect">
            <a:avLst/>
          </a:prstGeom>
        </p:spPr>
      </p:pic>
    </p:spTree>
    <p:extLst>
      <p:ext uri="{BB962C8B-B14F-4D97-AF65-F5344CB8AC3E}">
        <p14:creationId xmlns:p14="http://schemas.microsoft.com/office/powerpoint/2010/main" val="31080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D7031E-C007-4DF3-84C7-73F966C67AB8}"/>
              </a:ext>
            </a:extLst>
          </p:cNvPr>
          <p:cNvSpPr txBox="1"/>
          <p:nvPr/>
        </p:nvSpPr>
        <p:spPr>
          <a:xfrm>
            <a:off x="274320" y="270361"/>
            <a:ext cx="11734800" cy="3819635"/>
          </a:xfrm>
          <a:prstGeom prst="rect">
            <a:avLst/>
          </a:prstGeom>
          <a:noFill/>
        </p:spPr>
        <p:txBody>
          <a:bodyPr wrap="square">
            <a:spAutoFit/>
          </a:bodyPr>
          <a:lstStyle/>
          <a:p>
            <a:pPr algn="just"/>
            <a:r>
              <a:rPr lang="en-US" sz="2800" b="1" i="0" dirty="0">
                <a:solidFill>
                  <a:srgbClr val="14282E"/>
                </a:solidFill>
                <a:effectLst/>
                <a:latin typeface="Inter"/>
              </a:rPr>
              <a:t>What Are the Types of ERD</a:t>
            </a:r>
          </a:p>
          <a:p>
            <a:pPr algn="just"/>
            <a:endParaRPr lang="en-US" sz="2800" b="1" i="0" dirty="0">
              <a:solidFill>
                <a:srgbClr val="14282E"/>
              </a:solidFill>
              <a:effectLst/>
              <a:latin typeface="Inter"/>
            </a:endParaRPr>
          </a:p>
          <a:p>
            <a:pPr algn="just"/>
            <a:r>
              <a:rPr lang="en-US" b="0" i="0" dirty="0">
                <a:solidFill>
                  <a:srgbClr val="404243"/>
                </a:solidFill>
                <a:effectLst/>
                <a:latin typeface="Inter"/>
              </a:rPr>
              <a:t>When </a:t>
            </a:r>
            <a:r>
              <a:rPr lang="en-US" b="0" i="0" u="sng" dirty="0">
                <a:solidFill>
                  <a:srgbClr val="5C7AFF"/>
                </a:solidFill>
                <a:effectLst/>
                <a:latin typeface="Inter"/>
                <a:hlinkClick r:id="rId2"/>
              </a:rPr>
              <a:t>designing a database</a:t>
            </a:r>
            <a:r>
              <a:rPr lang="en-US" b="0" i="0" dirty="0">
                <a:solidFill>
                  <a:srgbClr val="404243"/>
                </a:solidFill>
                <a:effectLst/>
                <a:latin typeface="Inter"/>
              </a:rPr>
              <a:t>, it’s not just about tables and fields. Before implementation, we need to carefully map out what data needs to be stored, how it’s connected, and how it should behave. That’s where entity-relationship diagrams come in. ERDs are a visual storytelling tool for databases, helping everyone from business stakeholders to developers align on structure and function.</a:t>
            </a:r>
          </a:p>
          <a:p>
            <a:pPr algn="just"/>
            <a:r>
              <a:rPr lang="en-US" b="0" i="0" dirty="0">
                <a:solidFill>
                  <a:srgbClr val="404243"/>
                </a:solidFill>
                <a:effectLst/>
                <a:latin typeface="Inter"/>
              </a:rPr>
              <a:t>There are three main ERD types, each serving a different purpose at different stages of the database design process:</a:t>
            </a:r>
          </a:p>
          <a:p>
            <a:pPr algn="just"/>
            <a:endParaRPr lang="en-US" b="0" i="0" dirty="0">
              <a:solidFill>
                <a:srgbClr val="404243"/>
              </a:solidFill>
              <a:effectLst/>
              <a:latin typeface="Inter"/>
            </a:endParaRPr>
          </a:p>
          <a:p>
            <a:pPr algn="just">
              <a:lnSpc>
                <a:spcPct val="150000"/>
              </a:lnSpc>
              <a:buFont typeface="Arial" panose="020B0604020202020204" pitchFamily="34" charset="0"/>
              <a:buChar char="•"/>
            </a:pPr>
            <a:r>
              <a:rPr lang="en-US" b="1" i="0" dirty="0">
                <a:solidFill>
                  <a:srgbClr val="363636"/>
                </a:solidFill>
                <a:effectLst/>
                <a:latin typeface="Inter"/>
              </a:rPr>
              <a:t> Conceptual ERD</a:t>
            </a:r>
            <a:r>
              <a:rPr lang="en-US" b="0" i="0" dirty="0">
                <a:solidFill>
                  <a:srgbClr val="404243"/>
                </a:solidFill>
                <a:effectLst/>
                <a:latin typeface="Inter"/>
              </a:rPr>
              <a:t> – Focuses on </a:t>
            </a:r>
            <a:r>
              <a:rPr lang="en-US" b="0" i="1" dirty="0">
                <a:solidFill>
                  <a:srgbClr val="404243"/>
                </a:solidFill>
                <a:effectLst/>
                <a:latin typeface="Inter"/>
              </a:rPr>
              <a:t>what</a:t>
            </a:r>
            <a:r>
              <a:rPr lang="en-US" b="0" i="0" dirty="0">
                <a:solidFill>
                  <a:srgbClr val="404243"/>
                </a:solidFill>
                <a:effectLst/>
                <a:latin typeface="Inter"/>
              </a:rPr>
              <a:t> the data is</a:t>
            </a:r>
          </a:p>
          <a:p>
            <a:pPr algn="just">
              <a:lnSpc>
                <a:spcPct val="150000"/>
              </a:lnSpc>
              <a:buFont typeface="Arial" panose="020B0604020202020204" pitchFamily="34" charset="0"/>
              <a:buChar char="•"/>
            </a:pPr>
            <a:r>
              <a:rPr lang="en-US" b="1" i="0" dirty="0">
                <a:solidFill>
                  <a:srgbClr val="363636"/>
                </a:solidFill>
                <a:effectLst/>
                <a:latin typeface="Inter"/>
              </a:rPr>
              <a:t> Logical ERD</a:t>
            </a:r>
            <a:r>
              <a:rPr lang="en-US" b="0" i="0" dirty="0">
                <a:solidFill>
                  <a:srgbClr val="404243"/>
                </a:solidFill>
                <a:effectLst/>
                <a:latin typeface="Inter"/>
              </a:rPr>
              <a:t> – Explores </a:t>
            </a:r>
            <a:r>
              <a:rPr lang="en-US" b="0" i="1" dirty="0">
                <a:solidFill>
                  <a:srgbClr val="404243"/>
                </a:solidFill>
                <a:effectLst/>
                <a:latin typeface="Inter"/>
              </a:rPr>
              <a:t>how</a:t>
            </a:r>
            <a:r>
              <a:rPr lang="en-US" b="0" i="0" dirty="0">
                <a:solidFill>
                  <a:srgbClr val="404243"/>
                </a:solidFill>
                <a:effectLst/>
                <a:latin typeface="Inter"/>
              </a:rPr>
              <a:t> the data is organized</a:t>
            </a:r>
          </a:p>
          <a:p>
            <a:pPr algn="just">
              <a:lnSpc>
                <a:spcPct val="150000"/>
              </a:lnSpc>
              <a:buFont typeface="Arial" panose="020B0604020202020204" pitchFamily="34" charset="0"/>
              <a:buChar char="•"/>
            </a:pPr>
            <a:r>
              <a:rPr lang="en-US" b="1" i="0" dirty="0">
                <a:solidFill>
                  <a:srgbClr val="363636"/>
                </a:solidFill>
                <a:effectLst/>
                <a:latin typeface="Inter"/>
              </a:rPr>
              <a:t> Physical ERD</a:t>
            </a:r>
            <a:r>
              <a:rPr lang="en-US" b="0" i="0" dirty="0">
                <a:solidFill>
                  <a:srgbClr val="404243"/>
                </a:solidFill>
                <a:effectLst/>
                <a:latin typeface="Inter"/>
              </a:rPr>
              <a:t> – Details </a:t>
            </a:r>
            <a:r>
              <a:rPr lang="en-US" b="0" i="1" dirty="0">
                <a:solidFill>
                  <a:srgbClr val="404243"/>
                </a:solidFill>
                <a:effectLst/>
                <a:latin typeface="Inter"/>
              </a:rPr>
              <a:t>how</a:t>
            </a:r>
            <a:r>
              <a:rPr lang="en-US" b="0" i="0" dirty="0">
                <a:solidFill>
                  <a:srgbClr val="404243"/>
                </a:solidFill>
                <a:effectLst/>
                <a:latin typeface="Inter"/>
              </a:rPr>
              <a:t> the data is stored in a specific system</a:t>
            </a:r>
          </a:p>
        </p:txBody>
      </p:sp>
    </p:spTree>
    <p:extLst>
      <p:ext uri="{BB962C8B-B14F-4D97-AF65-F5344CB8AC3E}">
        <p14:creationId xmlns:p14="http://schemas.microsoft.com/office/powerpoint/2010/main" val="2761898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8000090A-3468-420D-9B0E-412BEB939E43}"/>
              </a:ext>
            </a:extLst>
          </p:cNvPr>
          <p:cNvGraphicFramePr>
            <a:graphicFrameLocks noGrp="1"/>
          </p:cNvGraphicFramePr>
          <p:nvPr>
            <p:extLst>
              <p:ext uri="{D42A27DB-BD31-4B8C-83A1-F6EECF244321}">
                <p14:modId xmlns:p14="http://schemas.microsoft.com/office/powerpoint/2010/main" val="4053682107"/>
              </p:ext>
            </p:extLst>
          </p:nvPr>
        </p:nvGraphicFramePr>
        <p:xfrm>
          <a:off x="425670" y="1351623"/>
          <a:ext cx="11232930" cy="4154754"/>
        </p:xfrm>
        <a:graphic>
          <a:graphicData uri="http://schemas.openxmlformats.org/drawingml/2006/table">
            <a:tbl>
              <a:tblPr>
                <a:tableStyleId>{616DA210-FB5B-4158-B5E0-FEB733F419BA}</a:tableStyleId>
              </a:tblPr>
              <a:tblGrid>
                <a:gridCol w="2246586">
                  <a:extLst>
                    <a:ext uri="{9D8B030D-6E8A-4147-A177-3AD203B41FA5}">
                      <a16:colId xmlns:a16="http://schemas.microsoft.com/office/drawing/2014/main" val="3212134493"/>
                    </a:ext>
                  </a:extLst>
                </a:gridCol>
                <a:gridCol w="2246586">
                  <a:extLst>
                    <a:ext uri="{9D8B030D-6E8A-4147-A177-3AD203B41FA5}">
                      <a16:colId xmlns:a16="http://schemas.microsoft.com/office/drawing/2014/main" val="10575581"/>
                    </a:ext>
                  </a:extLst>
                </a:gridCol>
                <a:gridCol w="2246586">
                  <a:extLst>
                    <a:ext uri="{9D8B030D-6E8A-4147-A177-3AD203B41FA5}">
                      <a16:colId xmlns:a16="http://schemas.microsoft.com/office/drawing/2014/main" val="2655569568"/>
                    </a:ext>
                  </a:extLst>
                </a:gridCol>
                <a:gridCol w="2246586">
                  <a:extLst>
                    <a:ext uri="{9D8B030D-6E8A-4147-A177-3AD203B41FA5}">
                      <a16:colId xmlns:a16="http://schemas.microsoft.com/office/drawing/2014/main" val="4013805580"/>
                    </a:ext>
                  </a:extLst>
                </a:gridCol>
                <a:gridCol w="2246586">
                  <a:extLst>
                    <a:ext uri="{9D8B030D-6E8A-4147-A177-3AD203B41FA5}">
                      <a16:colId xmlns:a16="http://schemas.microsoft.com/office/drawing/2014/main" val="3284595549"/>
                    </a:ext>
                  </a:extLst>
                </a:gridCol>
              </a:tblGrid>
              <a:tr h="891145">
                <a:tc>
                  <a:txBody>
                    <a:bodyPr/>
                    <a:lstStyle/>
                    <a:p>
                      <a:pPr algn="l" fontAlgn="t"/>
                      <a:r>
                        <a:rPr lang="en-IN" sz="2400" b="1" dirty="0">
                          <a:solidFill>
                            <a:srgbClr val="363636"/>
                          </a:solidFill>
                          <a:effectLst/>
                        </a:rPr>
                        <a:t>ERD Type</a:t>
                      </a:r>
                      <a:endParaRPr lang="en-IN" sz="2400" b="1" dirty="0">
                        <a:solidFill>
                          <a:srgbClr val="14282E"/>
                        </a:solidFill>
                        <a:effectLst/>
                      </a:endParaRPr>
                    </a:p>
                  </a:txBody>
                  <a:tcPr marL="72329" marR="72329" marT="144659" marB="144659">
                    <a:solidFill>
                      <a:schemeClr val="accent2">
                        <a:lumMod val="60000"/>
                        <a:lumOff val="40000"/>
                      </a:schemeClr>
                    </a:solidFill>
                  </a:tcPr>
                </a:tc>
                <a:tc>
                  <a:txBody>
                    <a:bodyPr/>
                    <a:lstStyle/>
                    <a:p>
                      <a:pPr algn="l" fontAlgn="t"/>
                      <a:r>
                        <a:rPr lang="en-IN" sz="2400" b="1">
                          <a:solidFill>
                            <a:srgbClr val="363636"/>
                          </a:solidFill>
                          <a:effectLst/>
                        </a:rPr>
                        <a:t>Focus</a:t>
                      </a:r>
                      <a:endParaRPr lang="en-IN" sz="2400" b="1">
                        <a:solidFill>
                          <a:srgbClr val="14282E"/>
                        </a:solidFill>
                        <a:effectLst/>
                      </a:endParaRPr>
                    </a:p>
                  </a:txBody>
                  <a:tcPr marL="72329" marR="72329" marT="144659" marB="144659">
                    <a:solidFill>
                      <a:schemeClr val="accent2">
                        <a:lumMod val="60000"/>
                        <a:lumOff val="40000"/>
                      </a:schemeClr>
                    </a:solidFill>
                  </a:tcPr>
                </a:tc>
                <a:tc>
                  <a:txBody>
                    <a:bodyPr/>
                    <a:lstStyle/>
                    <a:p>
                      <a:pPr algn="l" fontAlgn="t"/>
                      <a:r>
                        <a:rPr lang="en-IN" sz="2400" b="1">
                          <a:solidFill>
                            <a:srgbClr val="363636"/>
                          </a:solidFill>
                          <a:effectLst/>
                        </a:rPr>
                        <a:t>Level of Detail</a:t>
                      </a:r>
                      <a:endParaRPr lang="en-IN" sz="2400" b="1">
                        <a:solidFill>
                          <a:srgbClr val="14282E"/>
                        </a:solidFill>
                        <a:effectLst/>
                      </a:endParaRPr>
                    </a:p>
                  </a:txBody>
                  <a:tcPr marL="72329" marR="72329" marT="144659" marB="144659">
                    <a:solidFill>
                      <a:schemeClr val="accent2">
                        <a:lumMod val="60000"/>
                        <a:lumOff val="40000"/>
                      </a:schemeClr>
                    </a:solidFill>
                  </a:tcPr>
                </a:tc>
                <a:tc>
                  <a:txBody>
                    <a:bodyPr/>
                    <a:lstStyle/>
                    <a:p>
                      <a:pPr algn="l" fontAlgn="t"/>
                      <a:r>
                        <a:rPr lang="en-IN" sz="2400" b="1">
                          <a:solidFill>
                            <a:srgbClr val="363636"/>
                          </a:solidFill>
                          <a:effectLst/>
                        </a:rPr>
                        <a:t>Audience</a:t>
                      </a:r>
                      <a:endParaRPr lang="en-IN" sz="2400" b="1">
                        <a:solidFill>
                          <a:srgbClr val="14282E"/>
                        </a:solidFill>
                        <a:effectLst/>
                      </a:endParaRPr>
                    </a:p>
                  </a:txBody>
                  <a:tcPr marL="72329" marR="72329" marT="144659" marB="144659">
                    <a:solidFill>
                      <a:schemeClr val="accent2">
                        <a:lumMod val="60000"/>
                        <a:lumOff val="40000"/>
                      </a:schemeClr>
                    </a:solidFill>
                  </a:tcPr>
                </a:tc>
                <a:tc>
                  <a:txBody>
                    <a:bodyPr/>
                    <a:lstStyle/>
                    <a:p>
                      <a:pPr algn="l" fontAlgn="t"/>
                      <a:r>
                        <a:rPr lang="en-IN" sz="2400" b="1" dirty="0">
                          <a:solidFill>
                            <a:srgbClr val="363636"/>
                          </a:solidFill>
                          <a:effectLst/>
                        </a:rPr>
                        <a:t>Use Case</a:t>
                      </a:r>
                      <a:endParaRPr lang="en-IN" sz="2400" b="1" dirty="0">
                        <a:solidFill>
                          <a:srgbClr val="14282E"/>
                        </a:solidFill>
                        <a:effectLst/>
                      </a:endParaRPr>
                    </a:p>
                  </a:txBody>
                  <a:tcPr marL="72329" marR="72329" marT="144659" marB="144659">
                    <a:solidFill>
                      <a:schemeClr val="accent2">
                        <a:lumMod val="60000"/>
                        <a:lumOff val="40000"/>
                      </a:schemeClr>
                    </a:solidFill>
                  </a:tcPr>
                </a:tc>
                <a:extLst>
                  <a:ext uri="{0D108BD9-81ED-4DB2-BD59-A6C34878D82A}">
                    <a16:rowId xmlns:a16="http://schemas.microsoft.com/office/drawing/2014/main" val="3894889344"/>
                  </a:ext>
                </a:extLst>
              </a:tr>
              <a:tr h="992849">
                <a:tc>
                  <a:txBody>
                    <a:bodyPr/>
                    <a:lstStyle/>
                    <a:p>
                      <a:pPr algn="l" fontAlgn="t"/>
                      <a:r>
                        <a:rPr lang="en-IN" sz="1600" b="1" dirty="0">
                          <a:solidFill>
                            <a:srgbClr val="14282E"/>
                          </a:solidFill>
                          <a:effectLst/>
                        </a:rPr>
                        <a:t>Conceptual</a:t>
                      </a:r>
                    </a:p>
                  </a:txBody>
                  <a:tcPr marL="72329" marR="72329" marT="144659" marB="144659"/>
                </a:tc>
                <a:tc>
                  <a:txBody>
                    <a:bodyPr/>
                    <a:lstStyle/>
                    <a:p>
                      <a:pPr algn="l" fontAlgn="t"/>
                      <a:r>
                        <a:rPr lang="en-IN" sz="1600" b="1" dirty="0">
                          <a:solidFill>
                            <a:srgbClr val="14282E"/>
                          </a:solidFill>
                          <a:effectLst/>
                        </a:rPr>
                        <a:t>High-level entities &amp; relationships</a:t>
                      </a:r>
                    </a:p>
                  </a:txBody>
                  <a:tcPr marL="72329" marR="72329" marT="144659" marB="144659"/>
                </a:tc>
                <a:tc>
                  <a:txBody>
                    <a:bodyPr/>
                    <a:lstStyle/>
                    <a:p>
                      <a:pPr algn="l" fontAlgn="t"/>
                      <a:r>
                        <a:rPr lang="en-US" sz="1600" b="1">
                          <a:solidFill>
                            <a:srgbClr val="14282E"/>
                          </a:solidFill>
                          <a:effectLst/>
                        </a:rPr>
                        <a:t>Abstract (no attributes or keys)</a:t>
                      </a:r>
                    </a:p>
                  </a:txBody>
                  <a:tcPr marL="72329" marR="72329" marT="144659" marB="144659"/>
                </a:tc>
                <a:tc>
                  <a:txBody>
                    <a:bodyPr/>
                    <a:lstStyle/>
                    <a:p>
                      <a:pPr algn="l" fontAlgn="t"/>
                      <a:r>
                        <a:rPr lang="en-IN" sz="1600" b="1">
                          <a:solidFill>
                            <a:srgbClr val="14282E"/>
                          </a:solidFill>
                          <a:effectLst/>
                        </a:rPr>
                        <a:t>Business users, analysts</a:t>
                      </a:r>
                    </a:p>
                  </a:txBody>
                  <a:tcPr marL="72329" marR="72329" marT="144659" marB="144659"/>
                </a:tc>
                <a:tc>
                  <a:txBody>
                    <a:bodyPr/>
                    <a:lstStyle/>
                    <a:p>
                      <a:pPr algn="l" fontAlgn="t"/>
                      <a:r>
                        <a:rPr lang="en-IN" sz="1600" b="1">
                          <a:solidFill>
                            <a:srgbClr val="14282E"/>
                          </a:solidFill>
                          <a:effectLst/>
                        </a:rPr>
                        <a:t>Brainstorming, scoping, stakeholder discussions</a:t>
                      </a:r>
                    </a:p>
                  </a:txBody>
                  <a:tcPr marL="72329" marR="72329" marT="144659" marB="144659"/>
                </a:tc>
                <a:extLst>
                  <a:ext uri="{0D108BD9-81ED-4DB2-BD59-A6C34878D82A}">
                    <a16:rowId xmlns:a16="http://schemas.microsoft.com/office/drawing/2014/main" val="995271146"/>
                  </a:ext>
                </a:extLst>
              </a:tr>
              <a:tr h="1173480">
                <a:tc>
                  <a:txBody>
                    <a:bodyPr/>
                    <a:lstStyle/>
                    <a:p>
                      <a:pPr algn="l" fontAlgn="t"/>
                      <a:r>
                        <a:rPr lang="en-IN" sz="1600" b="1">
                          <a:solidFill>
                            <a:srgbClr val="14282E"/>
                          </a:solidFill>
                          <a:effectLst/>
                        </a:rPr>
                        <a:t>Logical</a:t>
                      </a:r>
                    </a:p>
                  </a:txBody>
                  <a:tcPr marL="72329" marR="72329" marT="144659" marB="144659"/>
                </a:tc>
                <a:tc>
                  <a:txBody>
                    <a:bodyPr/>
                    <a:lstStyle/>
                    <a:p>
                      <a:pPr algn="l" fontAlgn="t"/>
                      <a:r>
                        <a:rPr lang="en-IN" sz="1600" b="1">
                          <a:solidFill>
                            <a:srgbClr val="14282E"/>
                          </a:solidFill>
                          <a:effectLst/>
                        </a:rPr>
                        <a:t>Attributes, keys, relationships</a:t>
                      </a:r>
                    </a:p>
                  </a:txBody>
                  <a:tcPr marL="72329" marR="72329" marT="144659" marB="144659"/>
                </a:tc>
                <a:tc>
                  <a:txBody>
                    <a:bodyPr/>
                    <a:lstStyle/>
                    <a:p>
                      <a:pPr algn="l" fontAlgn="t"/>
                      <a:r>
                        <a:rPr lang="en-IN" sz="1600" b="1">
                          <a:solidFill>
                            <a:srgbClr val="14282E"/>
                          </a:solidFill>
                          <a:effectLst/>
                        </a:rPr>
                        <a:t>Detailed (normalized)</a:t>
                      </a:r>
                    </a:p>
                  </a:txBody>
                  <a:tcPr marL="72329" marR="72329" marT="144659" marB="144659"/>
                </a:tc>
                <a:tc>
                  <a:txBody>
                    <a:bodyPr/>
                    <a:lstStyle/>
                    <a:p>
                      <a:pPr algn="l" fontAlgn="t"/>
                      <a:r>
                        <a:rPr lang="en-IN" sz="1600" b="1">
                          <a:solidFill>
                            <a:srgbClr val="14282E"/>
                          </a:solidFill>
                          <a:effectLst/>
                        </a:rPr>
                        <a:t>Analysts, designers</a:t>
                      </a:r>
                    </a:p>
                  </a:txBody>
                  <a:tcPr marL="72329" marR="72329" marT="144659" marB="144659"/>
                </a:tc>
                <a:tc>
                  <a:txBody>
                    <a:bodyPr/>
                    <a:lstStyle/>
                    <a:p>
                      <a:pPr algn="l" fontAlgn="t"/>
                      <a:r>
                        <a:rPr lang="en-IN" sz="1600" b="1">
                          <a:solidFill>
                            <a:srgbClr val="14282E"/>
                          </a:solidFill>
                          <a:effectLst/>
                        </a:rPr>
                        <a:t>Data modeling, preparing for implementation</a:t>
                      </a:r>
                    </a:p>
                  </a:txBody>
                  <a:tcPr marL="72329" marR="72329" marT="144659" marB="144659"/>
                </a:tc>
                <a:extLst>
                  <a:ext uri="{0D108BD9-81ED-4DB2-BD59-A6C34878D82A}">
                    <a16:rowId xmlns:a16="http://schemas.microsoft.com/office/drawing/2014/main" val="193614483"/>
                  </a:ext>
                </a:extLst>
              </a:tr>
              <a:tr h="1097280">
                <a:tc>
                  <a:txBody>
                    <a:bodyPr/>
                    <a:lstStyle/>
                    <a:p>
                      <a:pPr algn="l" fontAlgn="t"/>
                      <a:r>
                        <a:rPr lang="en-IN" sz="1600" b="1" dirty="0">
                          <a:solidFill>
                            <a:srgbClr val="14282E"/>
                          </a:solidFill>
                          <a:effectLst/>
                        </a:rPr>
                        <a:t>Physical</a:t>
                      </a:r>
                    </a:p>
                  </a:txBody>
                  <a:tcPr marL="72329" marR="72329" marT="144659" marB="144659"/>
                </a:tc>
                <a:tc>
                  <a:txBody>
                    <a:bodyPr/>
                    <a:lstStyle/>
                    <a:p>
                      <a:pPr algn="l" fontAlgn="t"/>
                      <a:r>
                        <a:rPr lang="fr-FR" sz="1600" b="1" dirty="0">
                          <a:solidFill>
                            <a:srgbClr val="14282E"/>
                          </a:solidFill>
                          <a:effectLst/>
                        </a:rPr>
                        <a:t>Tables, </a:t>
                      </a:r>
                      <a:r>
                        <a:rPr lang="fr-FR" sz="1600" b="1" dirty="0" err="1">
                          <a:solidFill>
                            <a:srgbClr val="14282E"/>
                          </a:solidFill>
                          <a:effectLst/>
                        </a:rPr>
                        <a:t>columns</a:t>
                      </a:r>
                      <a:r>
                        <a:rPr lang="fr-FR" sz="1600" b="1" dirty="0">
                          <a:solidFill>
                            <a:srgbClr val="14282E"/>
                          </a:solidFill>
                          <a:effectLst/>
                        </a:rPr>
                        <a:t>, data types, </a:t>
                      </a:r>
                      <a:r>
                        <a:rPr lang="fr-FR" sz="1600" b="1" dirty="0" err="1">
                          <a:solidFill>
                            <a:srgbClr val="14282E"/>
                          </a:solidFill>
                          <a:effectLst/>
                        </a:rPr>
                        <a:t>constraints</a:t>
                      </a:r>
                      <a:endParaRPr lang="fr-FR" sz="1600" b="1" dirty="0">
                        <a:solidFill>
                          <a:srgbClr val="14282E"/>
                        </a:solidFill>
                        <a:effectLst/>
                      </a:endParaRPr>
                    </a:p>
                  </a:txBody>
                  <a:tcPr marL="72329" marR="72329" marT="144659" marB="144659"/>
                </a:tc>
                <a:tc>
                  <a:txBody>
                    <a:bodyPr/>
                    <a:lstStyle/>
                    <a:p>
                      <a:pPr algn="l" fontAlgn="t"/>
                      <a:r>
                        <a:rPr lang="en-IN" sz="1600" b="1">
                          <a:solidFill>
                            <a:srgbClr val="14282E"/>
                          </a:solidFill>
                          <a:effectLst/>
                        </a:rPr>
                        <a:t>Very detailed (DBMS-specific)</a:t>
                      </a:r>
                    </a:p>
                  </a:txBody>
                  <a:tcPr marL="72329" marR="72329" marT="144659" marB="144659"/>
                </a:tc>
                <a:tc>
                  <a:txBody>
                    <a:bodyPr/>
                    <a:lstStyle/>
                    <a:p>
                      <a:pPr algn="l" fontAlgn="t"/>
                      <a:r>
                        <a:rPr lang="en-IN" sz="1600" b="1">
                          <a:solidFill>
                            <a:srgbClr val="14282E"/>
                          </a:solidFill>
                          <a:effectLst/>
                        </a:rPr>
                        <a:t>Developers, DBAs</a:t>
                      </a:r>
                    </a:p>
                  </a:txBody>
                  <a:tcPr marL="72329" marR="72329" marT="144659" marB="144659"/>
                </a:tc>
                <a:tc>
                  <a:txBody>
                    <a:bodyPr/>
                    <a:lstStyle/>
                    <a:p>
                      <a:pPr algn="l" fontAlgn="t"/>
                      <a:r>
                        <a:rPr lang="en-IN" sz="1600" b="1" dirty="0">
                          <a:solidFill>
                            <a:srgbClr val="14282E"/>
                          </a:solidFill>
                          <a:effectLst/>
                        </a:rPr>
                        <a:t>Implementation and performance optimization</a:t>
                      </a:r>
                    </a:p>
                  </a:txBody>
                  <a:tcPr marL="72329" marR="72329" marT="144659" marB="144659"/>
                </a:tc>
                <a:extLst>
                  <a:ext uri="{0D108BD9-81ED-4DB2-BD59-A6C34878D82A}">
                    <a16:rowId xmlns:a16="http://schemas.microsoft.com/office/drawing/2014/main" val="1306730604"/>
                  </a:ext>
                </a:extLst>
              </a:tr>
            </a:tbl>
          </a:graphicData>
        </a:graphic>
      </p:graphicFrame>
      <p:sp>
        <p:nvSpPr>
          <p:cNvPr id="7" name="Rectangle 1">
            <a:extLst>
              <a:ext uri="{FF2B5EF4-FFF2-40B4-BE49-F238E27FC236}">
                <a16:creationId xmlns:a16="http://schemas.microsoft.com/office/drawing/2014/main" id="{1C7FE580-4925-4351-AFD2-40F008848493}"/>
              </a:ext>
            </a:extLst>
          </p:cNvPr>
          <p:cNvSpPr>
            <a:spLocks noChangeArrowheads="1"/>
          </p:cNvSpPr>
          <p:nvPr/>
        </p:nvSpPr>
        <p:spPr bwMode="auto">
          <a:xfrm>
            <a:off x="425670" y="279057"/>
            <a:ext cx="4162096" cy="7513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11071" rIns="0" bIns="106329"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14282E"/>
                </a:solidFill>
                <a:effectLst/>
                <a:latin typeface="Inter"/>
              </a:rPr>
              <a:t>Types of ERD at a Glance</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4760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A55607-130A-BA58-B492-6B073C86715C}"/>
              </a:ext>
            </a:extLst>
          </p:cNvPr>
          <p:cNvSpPr>
            <a:spLocks noGrp="1"/>
          </p:cNvSpPr>
          <p:nvPr>
            <p:ph idx="1"/>
          </p:nvPr>
        </p:nvSpPr>
        <p:spPr/>
        <p:txBody>
          <a:bodyPr/>
          <a:lstStyle/>
          <a:p>
            <a:pPr marL="0" indent="0" algn="just">
              <a:buNone/>
            </a:pPr>
            <a:r>
              <a:rPr lang="en-US" b="1" i="0" dirty="0">
                <a:solidFill>
                  <a:srgbClr val="333333"/>
                </a:solidFill>
                <a:effectLst/>
                <a:highlight>
                  <a:srgbClr val="FFFFFF"/>
                </a:highlight>
                <a:latin typeface="inter-bold"/>
              </a:rPr>
              <a:t>2. Intangible Entity:</a:t>
            </a:r>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It is an entity in DBMS, which is a </a:t>
            </a:r>
            <a:r>
              <a:rPr lang="en-US" b="1" i="0" dirty="0">
                <a:solidFill>
                  <a:srgbClr val="333333"/>
                </a:solidFill>
                <a:effectLst/>
                <a:highlight>
                  <a:srgbClr val="FFFFFF"/>
                </a:highlight>
                <a:latin typeface="inter-regular"/>
              </a:rPr>
              <a:t>non-physical object </a:t>
            </a:r>
            <a:r>
              <a:rPr lang="en-US" b="0" i="0" dirty="0">
                <a:solidFill>
                  <a:srgbClr val="333333"/>
                </a:solidFill>
                <a:effectLst/>
                <a:highlight>
                  <a:srgbClr val="FFFFFF"/>
                </a:highlight>
                <a:latin typeface="inter-regular"/>
              </a:rPr>
              <a:t>that we </a:t>
            </a:r>
            <a:r>
              <a:rPr lang="en-US" b="1" i="0" dirty="0">
                <a:solidFill>
                  <a:srgbClr val="333333"/>
                </a:solidFill>
                <a:effectLst/>
                <a:highlight>
                  <a:srgbClr val="FFFFFF"/>
                </a:highlight>
                <a:latin typeface="inter-regular"/>
              </a:rPr>
              <a:t>cannot see or touch. </a:t>
            </a:r>
          </a:p>
          <a:p>
            <a:pPr algn="just"/>
            <a:r>
              <a:rPr lang="en-US" b="0" i="0" dirty="0">
                <a:solidFill>
                  <a:srgbClr val="333333"/>
                </a:solidFill>
                <a:effectLst/>
                <a:highlight>
                  <a:srgbClr val="FFFFFF"/>
                </a:highlight>
                <a:latin typeface="inter-regular"/>
              </a:rPr>
              <a:t>In simple words, an entity that does not have any physical existence in the real world is known as an intangible entity.</a:t>
            </a:r>
          </a:p>
          <a:p>
            <a:pPr algn="just"/>
            <a:r>
              <a:rPr lang="en-US" b="0" i="0" dirty="0">
                <a:solidFill>
                  <a:srgbClr val="333333"/>
                </a:solidFill>
                <a:effectLst/>
                <a:highlight>
                  <a:srgbClr val="FFFFFF"/>
                </a:highlight>
                <a:latin typeface="inter-regular"/>
              </a:rPr>
              <a:t>For example, a </a:t>
            </a:r>
            <a:r>
              <a:rPr lang="en-US" b="1" i="0" dirty="0">
                <a:solidFill>
                  <a:srgbClr val="333333"/>
                </a:solidFill>
                <a:effectLst/>
                <a:highlight>
                  <a:srgbClr val="FFFFFF"/>
                </a:highlight>
                <a:latin typeface="inter-regular"/>
              </a:rPr>
              <a:t>bank account </a:t>
            </a:r>
            <a:r>
              <a:rPr lang="en-US" b="0" i="0" dirty="0">
                <a:solidFill>
                  <a:srgbClr val="333333"/>
                </a:solidFill>
                <a:effectLst/>
                <a:highlight>
                  <a:srgbClr val="FFFFFF"/>
                </a:highlight>
                <a:latin typeface="inter-regular"/>
              </a:rPr>
              <a:t>logically exists, but we cannot see or touch it</a:t>
            </a:r>
          </a:p>
        </p:txBody>
      </p:sp>
      <p:sp>
        <p:nvSpPr>
          <p:cNvPr id="4" name="Date Placeholder 3">
            <a:extLst>
              <a:ext uri="{FF2B5EF4-FFF2-40B4-BE49-F238E27FC236}">
                <a16:creationId xmlns:a16="http://schemas.microsoft.com/office/drawing/2014/main" id="{A93E74BF-1ABA-4787-A083-F397E4E60D9F}"/>
              </a:ext>
            </a:extLst>
          </p:cNvPr>
          <p:cNvSpPr>
            <a:spLocks noGrp="1"/>
          </p:cNvSpPr>
          <p:nvPr>
            <p:ph type="dt" sz="half" idx="10"/>
          </p:nvPr>
        </p:nvSpPr>
        <p:spPr/>
        <p:txBody>
          <a:bodyPr/>
          <a:lstStyle/>
          <a:p>
            <a:fld id="{AEC89EDB-0CF7-4DA9-A96B-840480E0B252}" type="datetime1">
              <a:rPr lang="en-IN" smtClean="0"/>
              <a:t>25-09-2025</a:t>
            </a:fld>
            <a:endParaRPr lang="en-IN"/>
          </a:p>
        </p:txBody>
      </p:sp>
      <p:sp>
        <p:nvSpPr>
          <p:cNvPr id="5" name="Slide Number Placeholder 4">
            <a:extLst>
              <a:ext uri="{FF2B5EF4-FFF2-40B4-BE49-F238E27FC236}">
                <a16:creationId xmlns:a16="http://schemas.microsoft.com/office/drawing/2014/main" id="{56B2C8AF-E17D-40FC-B1A3-47C846F5BAAC}"/>
              </a:ext>
            </a:extLst>
          </p:cNvPr>
          <p:cNvSpPr>
            <a:spLocks noGrp="1"/>
          </p:cNvSpPr>
          <p:nvPr>
            <p:ph type="sldNum" sz="quarter" idx="12"/>
          </p:nvPr>
        </p:nvSpPr>
        <p:spPr/>
        <p:txBody>
          <a:bodyPr/>
          <a:lstStyle/>
          <a:p>
            <a:fld id="{EEB958A8-D1D1-48F6-A152-05E74B504916}" type="slidenum">
              <a:rPr lang="en-IN" smtClean="0"/>
              <a:t>7</a:t>
            </a:fld>
            <a:endParaRPr lang="en-IN"/>
          </a:p>
        </p:txBody>
      </p:sp>
    </p:spTree>
    <p:extLst>
      <p:ext uri="{BB962C8B-B14F-4D97-AF65-F5344CB8AC3E}">
        <p14:creationId xmlns:p14="http://schemas.microsoft.com/office/powerpoint/2010/main" val="3584798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3254-7FF3-F3C4-B412-0354CB884281}"/>
              </a:ext>
            </a:extLst>
          </p:cNvPr>
          <p:cNvSpPr>
            <a:spLocks noGrp="1"/>
          </p:cNvSpPr>
          <p:nvPr>
            <p:ph type="title"/>
          </p:nvPr>
        </p:nvSpPr>
        <p:spPr/>
        <p:txBody>
          <a:bodyPr/>
          <a:lstStyle/>
          <a:p>
            <a:r>
              <a:rPr lang="en-IN" b="0" i="0" dirty="0">
                <a:solidFill>
                  <a:srgbClr val="610B38"/>
                </a:solidFill>
                <a:effectLst/>
                <a:highlight>
                  <a:srgbClr val="FFFFFF"/>
                </a:highlight>
                <a:latin typeface="erdana"/>
              </a:rPr>
              <a:t>Entity Type:</a:t>
            </a:r>
            <a:br>
              <a:rPr lang="en-IN" b="0" i="0" dirty="0">
                <a:solidFill>
                  <a:srgbClr val="610B38"/>
                </a:solidFill>
                <a:effectLst/>
                <a:highlight>
                  <a:srgbClr val="FFFFFF"/>
                </a:highlight>
                <a:latin typeface="erdana"/>
              </a:rPr>
            </a:br>
            <a:endParaRPr lang="en-IN" dirty="0"/>
          </a:p>
        </p:txBody>
      </p:sp>
      <p:sp>
        <p:nvSpPr>
          <p:cNvPr id="3" name="Content Placeholder 2">
            <a:extLst>
              <a:ext uri="{FF2B5EF4-FFF2-40B4-BE49-F238E27FC236}">
                <a16:creationId xmlns:a16="http://schemas.microsoft.com/office/drawing/2014/main" id="{4714EC9C-DFAE-9392-B395-7E97D52ACEBE}"/>
              </a:ext>
            </a:extLst>
          </p:cNvPr>
          <p:cNvSpPr>
            <a:spLocks noGrp="1"/>
          </p:cNvSpPr>
          <p:nvPr>
            <p:ph idx="1"/>
          </p:nvPr>
        </p:nvSpPr>
        <p:spPr/>
        <p:txBody>
          <a:bodyPr>
            <a:normAutofit lnSpcReduction="10000"/>
          </a:bodyPr>
          <a:lstStyle/>
          <a:p>
            <a:pPr algn="just"/>
            <a:r>
              <a:rPr lang="en-US" b="0" i="0" dirty="0">
                <a:solidFill>
                  <a:srgbClr val="333333"/>
                </a:solidFill>
                <a:effectLst/>
                <a:highlight>
                  <a:srgbClr val="FFFFFF"/>
                </a:highlight>
                <a:latin typeface="inter-regular"/>
              </a:rPr>
              <a:t>A </a:t>
            </a:r>
            <a:r>
              <a:rPr lang="en-US" b="1" i="0" dirty="0">
                <a:solidFill>
                  <a:srgbClr val="333333"/>
                </a:solidFill>
                <a:effectLst/>
                <a:highlight>
                  <a:srgbClr val="FFFFFF"/>
                </a:highlight>
                <a:latin typeface="inter-regular"/>
              </a:rPr>
              <a:t>collection of entities </a:t>
            </a:r>
            <a:r>
              <a:rPr lang="en-US" b="0" i="0" dirty="0">
                <a:solidFill>
                  <a:srgbClr val="333333"/>
                </a:solidFill>
                <a:effectLst/>
                <a:highlight>
                  <a:srgbClr val="FFFFFF"/>
                </a:highlight>
                <a:latin typeface="inter-regular"/>
              </a:rPr>
              <a:t>with general characteristics is known as an entity type.</a:t>
            </a:r>
          </a:p>
          <a:p>
            <a:pPr algn="just"/>
            <a:r>
              <a:rPr lang="en-US" b="0" i="0" dirty="0">
                <a:solidFill>
                  <a:srgbClr val="333333"/>
                </a:solidFill>
                <a:effectLst/>
                <a:highlight>
                  <a:srgbClr val="FFFFFF"/>
                </a:highlight>
                <a:latin typeface="inter-regular"/>
              </a:rPr>
              <a:t>For example, a database of a corporate company has entity types such as employees, departments, etc. </a:t>
            </a:r>
          </a:p>
          <a:p>
            <a:pPr algn="just"/>
            <a:r>
              <a:rPr lang="en-US" b="0" i="0" dirty="0">
                <a:solidFill>
                  <a:srgbClr val="333333"/>
                </a:solidFill>
                <a:effectLst/>
                <a:highlight>
                  <a:srgbClr val="FFFFFF"/>
                </a:highlight>
                <a:latin typeface="inter-regular"/>
              </a:rPr>
              <a:t>In DBMS, every entity type contains a </a:t>
            </a:r>
            <a:r>
              <a:rPr lang="en-US" b="1" i="0" dirty="0">
                <a:solidFill>
                  <a:srgbClr val="333333"/>
                </a:solidFill>
                <a:effectLst/>
                <a:highlight>
                  <a:srgbClr val="FFFFFF"/>
                </a:highlight>
                <a:latin typeface="inter-regular"/>
              </a:rPr>
              <a:t>set of attributes </a:t>
            </a:r>
            <a:r>
              <a:rPr lang="en-US" b="0" i="0" dirty="0">
                <a:solidFill>
                  <a:srgbClr val="333333"/>
                </a:solidFill>
                <a:effectLst/>
                <a:highlight>
                  <a:srgbClr val="FFFFFF"/>
                </a:highlight>
                <a:latin typeface="inter-regular"/>
              </a:rPr>
              <a:t>that explain the entity.</a:t>
            </a:r>
          </a:p>
          <a:p>
            <a:pPr algn="just"/>
            <a:r>
              <a:rPr lang="en-US" b="0" i="0" dirty="0">
                <a:solidFill>
                  <a:srgbClr val="333333"/>
                </a:solidFill>
                <a:effectLst/>
                <a:highlight>
                  <a:srgbClr val="FFFFFF"/>
                </a:highlight>
                <a:latin typeface="inter-regular"/>
              </a:rPr>
              <a:t>The Employee entity type can have attributes such as name, age, address, phone number, and salary.</a:t>
            </a:r>
          </a:p>
          <a:p>
            <a:pPr algn="just"/>
            <a:r>
              <a:rPr lang="en-US" b="0" i="0" dirty="0">
                <a:solidFill>
                  <a:srgbClr val="333333"/>
                </a:solidFill>
                <a:effectLst/>
                <a:highlight>
                  <a:srgbClr val="FFFFFF"/>
                </a:highlight>
                <a:latin typeface="inter-regular"/>
              </a:rPr>
              <a:t>The Department entity type can have attributes such as name, number, and location in the department.</a:t>
            </a:r>
          </a:p>
          <a:p>
            <a:endParaRPr lang="en-IN" dirty="0"/>
          </a:p>
        </p:txBody>
      </p:sp>
      <p:sp>
        <p:nvSpPr>
          <p:cNvPr id="4" name="Date Placeholder 3">
            <a:extLst>
              <a:ext uri="{FF2B5EF4-FFF2-40B4-BE49-F238E27FC236}">
                <a16:creationId xmlns:a16="http://schemas.microsoft.com/office/drawing/2014/main" id="{C1B25138-8625-4353-9C96-6AA52461D6F8}"/>
              </a:ext>
            </a:extLst>
          </p:cNvPr>
          <p:cNvSpPr>
            <a:spLocks noGrp="1"/>
          </p:cNvSpPr>
          <p:nvPr>
            <p:ph type="dt" sz="half" idx="10"/>
          </p:nvPr>
        </p:nvSpPr>
        <p:spPr/>
        <p:txBody>
          <a:bodyPr/>
          <a:lstStyle/>
          <a:p>
            <a:fld id="{73348845-7D2A-402E-A4E0-B45599914A6C}" type="datetime1">
              <a:rPr lang="en-IN" smtClean="0"/>
              <a:t>25-09-2025</a:t>
            </a:fld>
            <a:endParaRPr lang="en-IN"/>
          </a:p>
        </p:txBody>
      </p:sp>
      <p:sp>
        <p:nvSpPr>
          <p:cNvPr id="5" name="Slide Number Placeholder 4">
            <a:extLst>
              <a:ext uri="{FF2B5EF4-FFF2-40B4-BE49-F238E27FC236}">
                <a16:creationId xmlns:a16="http://schemas.microsoft.com/office/drawing/2014/main" id="{8DE25007-EF91-4947-8DD9-808160D2D52A}"/>
              </a:ext>
            </a:extLst>
          </p:cNvPr>
          <p:cNvSpPr>
            <a:spLocks noGrp="1"/>
          </p:cNvSpPr>
          <p:nvPr>
            <p:ph type="sldNum" sz="quarter" idx="12"/>
          </p:nvPr>
        </p:nvSpPr>
        <p:spPr/>
        <p:txBody>
          <a:bodyPr/>
          <a:lstStyle/>
          <a:p>
            <a:fld id="{EEB958A8-D1D1-48F6-A152-05E74B504916}" type="slidenum">
              <a:rPr lang="en-IN" smtClean="0"/>
              <a:t>8</a:t>
            </a:fld>
            <a:endParaRPr lang="en-IN"/>
          </a:p>
        </p:txBody>
      </p:sp>
    </p:spTree>
    <p:extLst>
      <p:ext uri="{BB962C8B-B14F-4D97-AF65-F5344CB8AC3E}">
        <p14:creationId xmlns:p14="http://schemas.microsoft.com/office/powerpoint/2010/main" val="8776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A22A-76E6-E8B8-DDDE-3DFDAC231CB9}"/>
              </a:ext>
            </a:extLst>
          </p:cNvPr>
          <p:cNvSpPr>
            <a:spLocks noGrp="1"/>
          </p:cNvSpPr>
          <p:nvPr>
            <p:ph type="title"/>
          </p:nvPr>
        </p:nvSpPr>
        <p:spPr/>
        <p:txBody>
          <a:bodyPr/>
          <a:lstStyle/>
          <a:p>
            <a:r>
              <a:rPr lang="en-IN" b="0" i="0" dirty="0">
                <a:solidFill>
                  <a:srgbClr val="610B4B"/>
                </a:solidFill>
                <a:effectLst/>
                <a:highlight>
                  <a:srgbClr val="FFFFFF"/>
                </a:highlight>
                <a:latin typeface="erdana"/>
              </a:rPr>
              <a:t>Kinds of Entity Type</a:t>
            </a:r>
            <a:br>
              <a:rPr lang="en-IN" b="0" i="0" dirty="0">
                <a:solidFill>
                  <a:srgbClr val="610B4B"/>
                </a:solidFill>
                <a:effectLst/>
                <a:highlight>
                  <a:srgbClr val="FFFFFF"/>
                </a:highlight>
                <a:latin typeface="erdana"/>
              </a:rPr>
            </a:br>
            <a:endParaRPr lang="en-IN" dirty="0"/>
          </a:p>
        </p:txBody>
      </p:sp>
      <p:sp>
        <p:nvSpPr>
          <p:cNvPr id="4" name="Content Placeholder 3">
            <a:extLst>
              <a:ext uri="{FF2B5EF4-FFF2-40B4-BE49-F238E27FC236}">
                <a16:creationId xmlns:a16="http://schemas.microsoft.com/office/drawing/2014/main" id="{BC50325D-667D-5A56-8E92-BF31F17FDD41}"/>
              </a:ext>
            </a:extLst>
          </p:cNvPr>
          <p:cNvSpPr>
            <a:spLocks noGrp="1"/>
          </p:cNvSpPr>
          <p:nvPr>
            <p:ph idx="1"/>
          </p:nvPr>
        </p:nvSpPr>
        <p:spPr/>
        <p:txBody>
          <a:bodyPr/>
          <a:lstStyle/>
          <a:p>
            <a:pPr algn="just"/>
            <a:r>
              <a:rPr lang="en-US" b="1" i="0" dirty="0">
                <a:solidFill>
                  <a:srgbClr val="333333"/>
                </a:solidFill>
                <a:effectLst/>
                <a:highlight>
                  <a:srgbClr val="FFFFFF"/>
                </a:highlight>
                <a:latin typeface="inter-bold"/>
              </a:rPr>
              <a:t>1. Strong Entity Type:</a:t>
            </a:r>
            <a:r>
              <a:rPr lang="en-US" b="0" i="0" dirty="0">
                <a:solidFill>
                  <a:srgbClr val="333333"/>
                </a:solidFill>
                <a:effectLst/>
                <a:highlight>
                  <a:srgbClr val="FFFFFF"/>
                </a:highlight>
                <a:latin typeface="inter-regular"/>
              </a:rPr>
              <a:t> It is an entity that has its own existence and is independent.</a:t>
            </a:r>
          </a:p>
          <a:p>
            <a:pPr algn="just"/>
            <a:r>
              <a:rPr lang="en-US" b="0" i="0" dirty="0">
                <a:solidFill>
                  <a:srgbClr val="333333"/>
                </a:solidFill>
                <a:effectLst/>
                <a:highlight>
                  <a:srgbClr val="FFFFFF"/>
                </a:highlight>
                <a:latin typeface="inter-regular"/>
              </a:rPr>
              <a:t>The entity relationship diagram represents a strong entity type with the help of a </a:t>
            </a:r>
            <a:r>
              <a:rPr lang="en-US" b="1" i="0" dirty="0">
                <a:solidFill>
                  <a:srgbClr val="333333"/>
                </a:solidFill>
                <a:effectLst/>
                <a:highlight>
                  <a:srgbClr val="FFFFFF"/>
                </a:highlight>
                <a:latin typeface="inter-regular"/>
              </a:rPr>
              <a:t>single rectangle</a:t>
            </a:r>
            <a:r>
              <a:rPr lang="en-US" b="0" i="0" dirty="0">
                <a:solidFill>
                  <a:srgbClr val="333333"/>
                </a:solidFill>
                <a:effectLst/>
                <a:highlight>
                  <a:srgbClr val="FFFFFF"/>
                </a:highlight>
                <a:latin typeface="inter-regular"/>
              </a:rPr>
              <a:t>. </a:t>
            </a:r>
          </a:p>
          <a:p>
            <a:pPr marL="0" indent="0" algn="just">
              <a:buNone/>
            </a:pPr>
            <a:r>
              <a:rPr lang="en-US" b="1" dirty="0">
                <a:solidFill>
                  <a:srgbClr val="333333"/>
                </a:solidFill>
                <a:highlight>
                  <a:srgbClr val="FFFFFF"/>
                </a:highlight>
                <a:latin typeface="inter-regular"/>
              </a:rPr>
              <a:t>Example:</a:t>
            </a:r>
          </a:p>
          <a:p>
            <a:pPr algn="just"/>
            <a:r>
              <a:rPr lang="en-US" b="0" i="0" dirty="0">
                <a:solidFill>
                  <a:srgbClr val="333333"/>
                </a:solidFill>
                <a:effectLst/>
                <a:highlight>
                  <a:srgbClr val="FFFFFF"/>
                </a:highlight>
                <a:latin typeface="inter-regular"/>
              </a:rPr>
              <a:t>"Customer" is the entity type with attributes such as ID, Name, Gender, and Phone Number. </a:t>
            </a:r>
          </a:p>
          <a:p>
            <a:pPr algn="just"/>
            <a:r>
              <a:rPr lang="en-US" b="0" i="0" dirty="0">
                <a:solidFill>
                  <a:srgbClr val="333333"/>
                </a:solidFill>
                <a:effectLst/>
                <a:highlight>
                  <a:srgbClr val="FFFFFF"/>
                </a:highlight>
                <a:latin typeface="inter-regular"/>
              </a:rPr>
              <a:t>Customer is a strong entity type as it has a </a:t>
            </a:r>
            <a:r>
              <a:rPr lang="en-US" b="1" i="0" dirty="0">
                <a:solidFill>
                  <a:srgbClr val="333333"/>
                </a:solidFill>
                <a:effectLst/>
                <a:highlight>
                  <a:srgbClr val="FFFFFF"/>
                </a:highlight>
                <a:latin typeface="inter-regular"/>
              </a:rPr>
              <a:t>unique ID </a:t>
            </a:r>
            <a:r>
              <a:rPr lang="en-US" b="0" i="0" dirty="0">
                <a:solidFill>
                  <a:srgbClr val="333333"/>
                </a:solidFill>
                <a:effectLst/>
                <a:highlight>
                  <a:srgbClr val="FFFFFF"/>
                </a:highlight>
                <a:latin typeface="inter-regular"/>
              </a:rPr>
              <a:t>for each customer.</a:t>
            </a:r>
          </a:p>
          <a:p>
            <a:endParaRPr lang="en-IN" dirty="0"/>
          </a:p>
        </p:txBody>
      </p:sp>
      <p:sp>
        <p:nvSpPr>
          <p:cNvPr id="3" name="Date Placeholder 2">
            <a:extLst>
              <a:ext uri="{FF2B5EF4-FFF2-40B4-BE49-F238E27FC236}">
                <a16:creationId xmlns:a16="http://schemas.microsoft.com/office/drawing/2014/main" id="{DEC0871F-5097-4ED7-8D98-404BD372FD14}"/>
              </a:ext>
            </a:extLst>
          </p:cNvPr>
          <p:cNvSpPr>
            <a:spLocks noGrp="1"/>
          </p:cNvSpPr>
          <p:nvPr>
            <p:ph type="dt" sz="half" idx="10"/>
          </p:nvPr>
        </p:nvSpPr>
        <p:spPr/>
        <p:txBody>
          <a:bodyPr/>
          <a:lstStyle/>
          <a:p>
            <a:fld id="{093D642D-86D4-4F38-AC53-A6232E87D219}" type="datetime1">
              <a:rPr lang="en-IN" smtClean="0"/>
              <a:t>25-09-2025</a:t>
            </a:fld>
            <a:endParaRPr lang="en-IN"/>
          </a:p>
        </p:txBody>
      </p:sp>
      <p:sp>
        <p:nvSpPr>
          <p:cNvPr id="5" name="Slide Number Placeholder 4">
            <a:extLst>
              <a:ext uri="{FF2B5EF4-FFF2-40B4-BE49-F238E27FC236}">
                <a16:creationId xmlns:a16="http://schemas.microsoft.com/office/drawing/2014/main" id="{AA70617D-B244-4525-92E6-C40AB08A47BB}"/>
              </a:ext>
            </a:extLst>
          </p:cNvPr>
          <p:cNvSpPr>
            <a:spLocks noGrp="1"/>
          </p:cNvSpPr>
          <p:nvPr>
            <p:ph type="sldNum" sz="quarter" idx="12"/>
          </p:nvPr>
        </p:nvSpPr>
        <p:spPr/>
        <p:txBody>
          <a:bodyPr/>
          <a:lstStyle/>
          <a:p>
            <a:fld id="{EEB958A8-D1D1-48F6-A152-05E74B504916}" type="slidenum">
              <a:rPr lang="en-IN" smtClean="0"/>
              <a:t>9</a:t>
            </a:fld>
            <a:endParaRPr lang="en-IN"/>
          </a:p>
        </p:txBody>
      </p:sp>
    </p:spTree>
    <p:extLst>
      <p:ext uri="{BB962C8B-B14F-4D97-AF65-F5344CB8AC3E}">
        <p14:creationId xmlns:p14="http://schemas.microsoft.com/office/powerpoint/2010/main" val="2409359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1015</Words>
  <Application>Microsoft Office PowerPoint</Application>
  <PresentationFormat>Widescreen</PresentationFormat>
  <Paragraphs>123</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erdana</vt:lpstr>
      <vt:lpstr>Inter</vt:lpstr>
      <vt:lpstr>inter-bold</vt:lpstr>
      <vt:lpstr>inter-regular</vt:lpstr>
      <vt:lpstr>Nunito</vt:lpstr>
      <vt:lpstr>Office Theme</vt:lpstr>
      <vt:lpstr>Entity</vt:lpstr>
      <vt:lpstr>Kinds of Entity: </vt:lpstr>
      <vt:lpstr>PowerPoint Presentation</vt:lpstr>
      <vt:lpstr>PowerPoint Presentation</vt:lpstr>
      <vt:lpstr>PowerPoint Presentation</vt:lpstr>
      <vt:lpstr>PowerPoint Presentation</vt:lpstr>
      <vt:lpstr>PowerPoint Presentation</vt:lpstr>
      <vt:lpstr>Entity Type: </vt:lpstr>
      <vt:lpstr>Kinds of Entity Type </vt:lpstr>
      <vt:lpstr>PowerPoint Presentation</vt:lpstr>
      <vt:lpstr>PowerPoint Presentation</vt:lpstr>
      <vt:lpstr>PowerPoint Presentation</vt:lpstr>
      <vt:lpstr>PowerPoint Presentation</vt:lpstr>
      <vt:lpstr>PowerPoint Presentation</vt:lpstr>
      <vt:lpstr>Entity Set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Entity</dc:title>
  <dc:creator>shalini ajith</dc:creator>
  <cp:lastModifiedBy>Vikas Gokhale</cp:lastModifiedBy>
  <cp:revision>26</cp:revision>
  <dcterms:created xsi:type="dcterms:W3CDTF">2024-08-19T04:40:40Z</dcterms:created>
  <dcterms:modified xsi:type="dcterms:W3CDTF">2025-09-25T10:51:56Z</dcterms:modified>
</cp:coreProperties>
</file>