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1581"/>
            <a:ext cx="80721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533" y="1518920"/>
            <a:ext cx="8009890" cy="451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rammerprodigy.code.blog/2020/12/16/intro-into-database-management/3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795" y="1679257"/>
            <a:ext cx="7832090" cy="3499485"/>
            <a:chOff x="679704" y="294131"/>
            <a:chExt cx="7832090" cy="3499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5063" y="294131"/>
              <a:ext cx="6053327" cy="167030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5887" y="1208531"/>
              <a:ext cx="2011679" cy="1670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04" y="2122931"/>
              <a:ext cx="4968227" cy="16703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9" y="2122931"/>
              <a:ext cx="3848087" cy="16703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8168" y="1965260"/>
            <a:ext cx="687260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7425" marR="981710" algn="ctr">
              <a:lnSpc>
                <a:spcPct val="100000"/>
              </a:lnSpc>
              <a:spcBef>
                <a:spcPts val="100"/>
              </a:spcBef>
            </a:pPr>
            <a:r>
              <a:rPr sz="6000" b="0" spc="-10" dirty="0">
                <a:solidFill>
                  <a:srgbClr val="FF0000"/>
                </a:solidFill>
                <a:latin typeface="Calibri"/>
                <a:cs typeface="Calibri"/>
              </a:rPr>
              <a:t>INTRODUCTION </a:t>
            </a:r>
            <a:r>
              <a:rPr sz="6000" b="0" spc="-2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6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6000" b="0" spc="-45" dirty="0">
                <a:solidFill>
                  <a:srgbClr val="FF0000"/>
                </a:solidFill>
                <a:latin typeface="Calibri"/>
                <a:cs typeface="Calibri"/>
              </a:rPr>
              <a:t>RELATIONAL</a:t>
            </a:r>
            <a:r>
              <a:rPr sz="6000" b="0" spc="-2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6000" b="0" spc="-10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230D2-DFA6-4884-9155-982BFDA931FE}"/>
              </a:ext>
            </a:extLst>
          </p:cNvPr>
          <p:cNvSpPr txBox="1"/>
          <p:nvPr/>
        </p:nvSpPr>
        <p:spPr>
          <a:xfrm>
            <a:off x="1091656" y="5208840"/>
            <a:ext cx="739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hlinkClick r:id="rId6"/>
              </a:rPr>
              <a:t>Intro into Database Management – Page 3 – Programmer Prodigy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6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264"/>
            <a:ext cx="7482840" cy="2329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“</a:t>
            </a:r>
            <a:r>
              <a:rPr sz="3600" dirty="0">
                <a:latin typeface="Calibri"/>
                <a:cs typeface="Calibri"/>
              </a:rPr>
              <a:t>Find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name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instructors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</a:t>
            </a:r>
            <a:r>
              <a:rPr sz="3600" dirty="0">
                <a:latin typeface="Calibri"/>
                <a:cs typeface="Calibri"/>
              </a:rPr>
              <a:t>Physics</a:t>
            </a:r>
            <a:r>
              <a:rPr sz="3600" spc="-1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department.</a:t>
            </a:r>
            <a:endParaRPr sz="3600">
              <a:latin typeface="Calibri"/>
              <a:cs typeface="Calibri"/>
            </a:endParaRPr>
          </a:p>
          <a:p>
            <a:pPr marL="588645" algn="ctr">
              <a:lnSpc>
                <a:spcPts val="4300"/>
              </a:lnSpc>
              <a:spcBef>
                <a:spcPts val="900"/>
              </a:spcBef>
            </a:pP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3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36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6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dept</a:t>
            </a:r>
            <a:r>
              <a:rPr sz="36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36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i="1" spc="-10" dirty="0">
                <a:solidFill>
                  <a:srgbClr val="FF0000"/>
                </a:solidFill>
                <a:latin typeface="Calibri"/>
                <a:cs typeface="Calibri"/>
              </a:rPr>
              <a:t>=“Physics”</a:t>
            </a:r>
            <a:endParaRPr sz="3600">
              <a:latin typeface="Calibri"/>
              <a:cs typeface="Calibri"/>
            </a:endParaRPr>
          </a:p>
          <a:p>
            <a:pPr marL="3104515">
              <a:lnSpc>
                <a:spcPts val="4300"/>
              </a:lnSpc>
            </a:pPr>
            <a:r>
              <a:rPr sz="3600" i="1" spc="-10" dirty="0">
                <a:solidFill>
                  <a:srgbClr val="FF0000"/>
                </a:solidFill>
                <a:latin typeface="Calibri"/>
                <a:cs typeface="Calibri"/>
              </a:rPr>
              <a:t>(instructor))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60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RENAME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181798"/>
            <a:ext cx="7906384" cy="53543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67665" marR="17780" indent="-342900">
              <a:lnSpc>
                <a:spcPts val="4280"/>
              </a:lnSpc>
              <a:spcBef>
                <a:spcPts val="275"/>
              </a:spcBef>
              <a:buFont typeface="Arial MT"/>
              <a:buChar char="•"/>
              <a:tabLst>
                <a:tab pos="367665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RENAME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operation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Symbol"/>
                <a:cs typeface="Symbol"/>
              </a:rPr>
              <a:t>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be </a:t>
            </a:r>
            <a:r>
              <a:rPr sz="3600" dirty="0">
                <a:latin typeface="Calibri"/>
                <a:cs typeface="Calibri"/>
              </a:rPr>
              <a:t>expressed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following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forms:</a:t>
            </a:r>
            <a:endParaRPr sz="36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8350" algn="l"/>
              </a:tabLst>
            </a:pPr>
            <a:r>
              <a:rPr sz="32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changes:</a:t>
            </a:r>
            <a:endParaRPr sz="3200">
              <a:latin typeface="Calibri"/>
              <a:cs typeface="Calibri"/>
            </a:endParaRPr>
          </a:p>
          <a:p>
            <a:pPr marL="1167130" lvl="2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71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relation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name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68350" algn="l"/>
              </a:tabLst>
            </a:pPr>
            <a:r>
              <a:rPr sz="32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(B1,</a:t>
            </a:r>
            <a:r>
              <a:rPr sz="3150" b="1" spc="30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B2,</a:t>
            </a:r>
            <a:r>
              <a:rPr sz="3150" b="1" spc="52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sz="3150" b="1" spc="37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Bn</a:t>
            </a:r>
            <a:r>
              <a:rPr sz="3150" b="1" spc="37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sz="32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changes:</a:t>
            </a:r>
            <a:endParaRPr sz="3200">
              <a:latin typeface="Calibri"/>
              <a:cs typeface="Calibri"/>
            </a:endParaRPr>
          </a:p>
          <a:p>
            <a:pPr marL="1167130" lvl="2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71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column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(attribute)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names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B1,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B1,</a:t>
            </a:r>
            <a:endParaRPr sz="2800">
              <a:latin typeface="Calibri"/>
              <a:cs typeface="Calibri"/>
            </a:endParaRPr>
          </a:p>
          <a:p>
            <a:pPr marL="116776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…..Bn</a:t>
            </a:r>
            <a:endParaRPr sz="2800">
              <a:latin typeface="Calibri"/>
              <a:cs typeface="Calibri"/>
            </a:endParaRPr>
          </a:p>
          <a:p>
            <a:pPr marL="768350" lvl="1" indent="-285750">
              <a:lnSpc>
                <a:spcPct val="100000"/>
              </a:lnSpc>
              <a:spcBef>
                <a:spcPts val="780"/>
              </a:spcBef>
              <a:buFont typeface="Arial MT"/>
              <a:buChar char="–"/>
              <a:tabLst>
                <a:tab pos="768350" algn="l"/>
              </a:tabLst>
            </a:pPr>
            <a:r>
              <a:rPr sz="32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S (B1,</a:t>
            </a:r>
            <a:r>
              <a:rPr sz="3150" b="1" spc="22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B2,</a:t>
            </a:r>
            <a:r>
              <a:rPr sz="3150" b="1" spc="30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…,</a:t>
            </a:r>
            <a:r>
              <a:rPr sz="3150" b="1" spc="7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Bn</a:t>
            </a:r>
            <a:r>
              <a:rPr sz="3150" b="1" spc="22" baseline="-2116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b="1" baseline="-21164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(R)</a:t>
            </a:r>
            <a:r>
              <a:rPr sz="32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changes</a:t>
            </a:r>
            <a:r>
              <a:rPr sz="3200" spc="-10" dirty="0">
                <a:latin typeface="Calibri"/>
                <a:cs typeface="Calibri"/>
              </a:rPr>
              <a:t> both:</a:t>
            </a:r>
            <a:endParaRPr sz="3200">
              <a:latin typeface="Calibri"/>
              <a:cs typeface="Calibri"/>
            </a:endParaRPr>
          </a:p>
          <a:p>
            <a:pPr marL="1167130" lvl="2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11671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166495" lvl="2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116649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(attribute)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B1,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…..Bn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862" y="191834"/>
            <a:ext cx="633222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9620" marR="5080" indent="-202692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Relational</a:t>
            </a:r>
            <a:r>
              <a:rPr sz="4000" spc="-170" dirty="0"/>
              <a:t> </a:t>
            </a:r>
            <a:r>
              <a:rPr sz="4000" spc="-10" dirty="0"/>
              <a:t>Algebra</a:t>
            </a:r>
            <a:r>
              <a:rPr sz="4000" spc="-185" dirty="0"/>
              <a:t> </a:t>
            </a:r>
            <a:r>
              <a:rPr sz="4000" spc="-10" dirty="0"/>
              <a:t>Operations </a:t>
            </a:r>
            <a:r>
              <a:rPr sz="4000" dirty="0"/>
              <a:t>Set</a:t>
            </a:r>
            <a:r>
              <a:rPr sz="4000" spc="-85" dirty="0"/>
              <a:t> </a:t>
            </a:r>
            <a:r>
              <a:rPr sz="4000" spc="-10" dirty="0"/>
              <a:t>Theory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494536"/>
            <a:ext cx="4514850" cy="265938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spc="-10" dirty="0">
                <a:latin typeface="Calibri"/>
                <a:cs typeface="Calibri"/>
              </a:rPr>
              <a:t>Union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spc="-10" dirty="0">
                <a:latin typeface="Calibri"/>
                <a:cs typeface="Calibri"/>
              </a:rPr>
              <a:t>Intersection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dirty="0">
                <a:latin typeface="Calibri"/>
                <a:cs typeface="Calibri"/>
              </a:rPr>
              <a:t>Set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Difference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/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Minus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dirty="0">
                <a:latin typeface="Calibri"/>
                <a:cs typeface="Calibri"/>
              </a:rPr>
              <a:t>Cartesian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Product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94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359"/>
            <a:ext cx="8032750" cy="3826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denoted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0" dirty="0">
                <a:latin typeface="Symbol"/>
                <a:cs typeface="Symbol"/>
              </a:rPr>
              <a:t></a:t>
            </a:r>
            <a:endParaRPr sz="32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1460"/>
              </a:spcBef>
              <a:buFont typeface="Arial MT"/>
              <a:buChar char="•"/>
            </a:pPr>
            <a:endParaRPr sz="3200">
              <a:latin typeface="Symbol"/>
              <a:cs typeface="Symbol"/>
            </a:endParaRPr>
          </a:p>
          <a:p>
            <a:pPr marL="755015" marR="5080" lvl="1" indent="-285750">
              <a:lnSpc>
                <a:spcPct val="997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result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Symbol"/>
                <a:cs typeface="Symbol"/>
              </a:rPr>
              <a:t>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	</a:t>
            </a:r>
            <a:r>
              <a:rPr sz="3200" dirty="0">
                <a:latin typeface="Calibri"/>
                <a:cs typeface="Calibri"/>
              </a:rPr>
              <a:t>includes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tuples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either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S 	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65"/>
              </a:spcBef>
              <a:buFont typeface="Arial MT"/>
              <a:buChar char="–"/>
            </a:pP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650" algn="l"/>
              </a:tabLst>
            </a:pPr>
            <a:r>
              <a:rPr sz="3200" spc="-10" dirty="0">
                <a:latin typeface="Calibri"/>
                <a:cs typeface="Calibri"/>
              </a:rPr>
              <a:t>Duplicate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tuples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eliminated.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94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UNION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80" y="2948939"/>
            <a:ext cx="3395459" cy="8991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175" y="1378712"/>
            <a:ext cx="8277859" cy="4317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marR="421640" indent="-28702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–</a:t>
            </a:r>
            <a:r>
              <a:rPr sz="3200" spc="-415" dirty="0"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“type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compatible”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compatible)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relations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union</a:t>
            </a:r>
            <a:r>
              <a:rPr sz="3200" i="1" spc="-12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compatible</a:t>
            </a:r>
            <a:r>
              <a:rPr sz="3200" i="1" spc="-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65"/>
              </a:spcBef>
              <a:buFont typeface="Arial MT"/>
              <a:buChar char="–"/>
              <a:tabLst>
                <a:tab pos="756285" algn="l"/>
              </a:tabLst>
            </a:pPr>
            <a:r>
              <a:rPr sz="3200" spc="-10" dirty="0">
                <a:latin typeface="Calibri"/>
                <a:cs typeface="Calibri"/>
              </a:rPr>
              <a:t>Relation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arity,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Both 	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number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columns</a:t>
            </a:r>
            <a:endParaRPr sz="3200">
              <a:latin typeface="Calibri"/>
              <a:cs typeface="Calibri"/>
            </a:endParaRPr>
          </a:p>
          <a:p>
            <a:pPr marL="755015" marR="69215" lvl="1" indent="-285750">
              <a:lnSpc>
                <a:spcPct val="100000"/>
              </a:lnSpc>
              <a:spcBef>
                <a:spcPts val="765"/>
              </a:spcBef>
              <a:buFont typeface="Arial MT"/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Names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	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5688" y="6425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A8A8A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2383" y="339344"/>
            <a:ext cx="19970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86254" y="1426464"/>
            <a:ext cx="1821180" cy="1216660"/>
            <a:chOff x="1286254" y="1426464"/>
            <a:chExt cx="1821180" cy="12166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255" y="1426464"/>
              <a:ext cx="1450847" cy="789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6254" y="1853183"/>
              <a:ext cx="1821179" cy="78943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6400" y="1076960"/>
            <a:ext cx="6394450" cy="303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Tables:</a:t>
            </a:r>
            <a:endParaRPr sz="2800">
              <a:latin typeface="Calibri"/>
              <a:cs typeface="Calibri"/>
            </a:endParaRPr>
          </a:p>
          <a:p>
            <a:pPr marL="1097280" marR="177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Person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SSN,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Name,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Address,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Hobby</a:t>
            </a:r>
            <a:r>
              <a:rPr sz="2800" spc="-10" dirty="0">
                <a:latin typeface="Calibri"/>
                <a:cs typeface="Calibri"/>
              </a:rPr>
              <a:t>) Professor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Id,</a:t>
            </a:r>
            <a:r>
              <a:rPr sz="2800" i="1" spc="-8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Name,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Office,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Phone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tabLst>
                <a:tab pos="4274185" algn="l"/>
              </a:tabLst>
            </a:pP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compatible.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However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800">
              <a:latin typeface="Calibri"/>
              <a:cs typeface="Calibri"/>
            </a:endParaRPr>
          </a:p>
          <a:p>
            <a:pPr marL="50800" marR="199390" indent="785495">
              <a:lnSpc>
                <a:spcPts val="3180"/>
              </a:lnSpc>
              <a:spcBef>
                <a:spcPts val="5"/>
              </a:spcBef>
            </a:pPr>
            <a:r>
              <a:rPr sz="2900" dirty="0">
                <a:latin typeface="Symbol"/>
                <a:cs typeface="Symbol"/>
              </a:rPr>
              <a:t>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625" i="1" baseline="-12698" dirty="0">
                <a:latin typeface="Times New Roman"/>
                <a:cs typeface="Times New Roman"/>
              </a:rPr>
              <a:t>Name</a:t>
            </a:r>
            <a:r>
              <a:rPr sz="2625" i="1" spc="300" baseline="-12698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(Person)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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625" i="1" baseline="-12698" dirty="0">
                <a:latin typeface="Times New Roman"/>
                <a:cs typeface="Times New Roman"/>
              </a:rPr>
              <a:t>Name</a:t>
            </a:r>
            <a:r>
              <a:rPr sz="2625" i="1" spc="300" baseline="-12698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(Professor)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union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compatible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and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28" y="640232"/>
            <a:ext cx="8219329" cy="56481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63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INTERSECTION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INTERSECTION</a:t>
            </a:r>
            <a:r>
              <a:rPr spc="-7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denoted</a:t>
            </a:r>
            <a:r>
              <a:rPr spc="-85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50" dirty="0">
                <a:latin typeface="Symbol"/>
                <a:cs typeface="Symbol"/>
              </a:rPr>
              <a:t></a:t>
            </a:r>
          </a:p>
          <a:p>
            <a:pPr>
              <a:lnSpc>
                <a:spcPct val="100000"/>
              </a:lnSpc>
              <a:spcBef>
                <a:spcPts val="655"/>
              </a:spcBef>
              <a:buFont typeface="Arial MT"/>
              <a:buChar char="•"/>
            </a:pPr>
            <a:endParaRPr spc="-50" dirty="0">
              <a:latin typeface="Symbol"/>
              <a:cs typeface="Symbol"/>
            </a:endParaRPr>
          </a:p>
          <a:p>
            <a:pPr marL="355600" marR="113664" indent="-342900" algn="just">
              <a:lnSpc>
                <a:spcPts val="307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result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operation</a:t>
            </a:r>
            <a:r>
              <a:rPr spc="-40" dirty="0"/>
              <a:t> </a:t>
            </a:r>
            <a:r>
              <a:rPr dirty="0"/>
              <a:t>R</a:t>
            </a:r>
            <a:r>
              <a:rPr spc="-30" dirty="0"/>
              <a:t> </a:t>
            </a:r>
            <a:r>
              <a:rPr dirty="0">
                <a:latin typeface="Symbol"/>
                <a:cs typeface="Symbol"/>
              </a:rPr>
              <a:t>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S,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relation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includes</a:t>
            </a:r>
            <a:r>
              <a:rPr spc="-50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tuples</a:t>
            </a:r>
            <a:r>
              <a:rPr spc="-45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both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spc="-25" dirty="0"/>
              <a:t>and </a:t>
            </a:r>
            <a:r>
              <a:rPr spc="-50" dirty="0"/>
              <a:t>S</a:t>
            </a:r>
          </a:p>
          <a:p>
            <a:pPr marL="756285" marR="5080" indent="-287020">
              <a:lnSpc>
                <a:spcPts val="3070"/>
              </a:lnSpc>
              <a:spcBef>
                <a:spcPts val="770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spc="-415" dirty="0">
                <a:latin typeface="Arial MT"/>
                <a:cs typeface="Arial MT"/>
              </a:rPr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attribute</a:t>
            </a:r>
            <a:r>
              <a:rPr spc="-30" dirty="0"/>
              <a:t> </a:t>
            </a:r>
            <a:r>
              <a:rPr dirty="0"/>
              <a:t>names</a:t>
            </a:r>
            <a:r>
              <a:rPr spc="-4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result</a:t>
            </a:r>
            <a:r>
              <a:rPr spc="-50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same</a:t>
            </a:r>
            <a:r>
              <a:rPr spc="-50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attribute</a:t>
            </a:r>
            <a:r>
              <a:rPr spc="-25" dirty="0"/>
              <a:t> </a:t>
            </a:r>
            <a:r>
              <a:rPr dirty="0"/>
              <a:t>names</a:t>
            </a:r>
            <a:r>
              <a:rPr spc="-5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0" dirty="0"/>
              <a:t>R</a:t>
            </a: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pc="-50" dirty="0"/>
          </a:p>
          <a:p>
            <a:pPr marL="355600" marR="553720" indent="-343535">
              <a:lnSpc>
                <a:spcPts val="307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two</a:t>
            </a:r>
            <a:r>
              <a:rPr spc="-75" dirty="0"/>
              <a:t> </a:t>
            </a:r>
            <a:r>
              <a:rPr dirty="0"/>
              <a:t>operand</a:t>
            </a:r>
            <a:r>
              <a:rPr spc="-55" dirty="0"/>
              <a:t> </a:t>
            </a:r>
            <a:r>
              <a:rPr spc="-10" dirty="0"/>
              <a:t>relations</a:t>
            </a:r>
            <a:r>
              <a:rPr spc="-70" dirty="0"/>
              <a:t> </a:t>
            </a:r>
            <a:r>
              <a:rPr dirty="0"/>
              <a:t>R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dirty="0"/>
              <a:t>must</a:t>
            </a:r>
            <a:r>
              <a:rPr spc="-50" dirty="0"/>
              <a:t> </a:t>
            </a:r>
            <a:r>
              <a:rPr spc="-25" dirty="0"/>
              <a:t>be </a:t>
            </a:r>
            <a:r>
              <a:rPr dirty="0"/>
              <a:t>“type</a:t>
            </a:r>
            <a:r>
              <a:rPr spc="-35" dirty="0"/>
              <a:t> </a:t>
            </a:r>
            <a:r>
              <a:rPr spc="-10" dirty="0"/>
              <a:t>compatible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644" y="233679"/>
            <a:ext cx="8212281" cy="60626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540" y="455037"/>
            <a:ext cx="7700895" cy="6324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053"/>
            <a:ext cx="4650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Relational</a:t>
            </a:r>
            <a:r>
              <a:rPr sz="4800" spc="-190" dirty="0"/>
              <a:t> </a:t>
            </a:r>
            <a:r>
              <a:rPr sz="4800" spc="-10" dirty="0"/>
              <a:t>Algebra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571" y="1563670"/>
            <a:ext cx="7796530" cy="422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0740" indent="-342900">
              <a:lnSpc>
                <a:spcPct val="13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900" dirty="0">
                <a:latin typeface="Calibri"/>
                <a:cs typeface="Calibri"/>
              </a:rPr>
              <a:t>The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relational</a:t>
            </a:r>
            <a:r>
              <a:rPr sz="2900" b="1" spc="-45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algebra</a:t>
            </a:r>
            <a:r>
              <a:rPr sz="2900" b="1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is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procedural</a:t>
            </a:r>
            <a:r>
              <a:rPr sz="29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query language</a:t>
            </a:r>
            <a:endParaRPr sz="2900">
              <a:latin typeface="Calibri"/>
              <a:cs typeface="Calibri"/>
            </a:endParaRPr>
          </a:p>
          <a:p>
            <a:pPr marL="355600" marR="5080" indent="-343535">
              <a:lnSpc>
                <a:spcPct val="13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  <a:tab pos="842644" algn="l"/>
              </a:tabLst>
            </a:pPr>
            <a:r>
              <a:rPr sz="2900" dirty="0">
                <a:latin typeface="Calibri"/>
                <a:cs typeface="Calibri"/>
              </a:rPr>
              <a:t>It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consists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set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of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operations</a:t>
            </a:r>
            <a:r>
              <a:rPr sz="2900" spc="-6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that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take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one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or </a:t>
            </a:r>
            <a:r>
              <a:rPr sz="2900" dirty="0">
                <a:latin typeface="Calibri"/>
                <a:cs typeface="Calibri"/>
              </a:rPr>
              <a:t>two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relations</a:t>
            </a:r>
            <a:r>
              <a:rPr sz="2900" spc="-7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as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input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and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produce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new</a:t>
            </a:r>
            <a:r>
              <a:rPr sz="2900" spc="-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relation </a:t>
            </a:r>
            <a:r>
              <a:rPr sz="2900" spc="-25" dirty="0">
                <a:latin typeface="Calibri"/>
                <a:cs typeface="Calibri"/>
              </a:rPr>
              <a:t>as</a:t>
            </a:r>
            <a:r>
              <a:rPr sz="2900" dirty="0">
                <a:latin typeface="Calibri"/>
                <a:cs typeface="Calibri"/>
              </a:rPr>
              <a:t>	their</a:t>
            </a:r>
            <a:r>
              <a:rPr sz="2900" spc="-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result.</a:t>
            </a: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39"/>
              </a:spcBef>
              <a:buFont typeface="Arial MT"/>
              <a:buChar char="•"/>
              <a:tabLst>
                <a:tab pos="355600" algn="l"/>
              </a:tabLst>
            </a:pPr>
            <a:r>
              <a:rPr sz="2900" dirty="0">
                <a:latin typeface="Calibri"/>
                <a:cs typeface="Calibri"/>
              </a:rPr>
              <a:t>These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operations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enable</a:t>
            </a:r>
            <a:r>
              <a:rPr sz="2900" spc="-6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</a:t>
            </a:r>
            <a:r>
              <a:rPr sz="2900" spc="-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user</a:t>
            </a:r>
            <a:r>
              <a:rPr sz="2900" spc="-5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to</a:t>
            </a:r>
            <a:r>
              <a:rPr sz="2900" spc="-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specify</a:t>
            </a:r>
            <a:r>
              <a:rPr sz="2900" spc="-5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basic</a:t>
            </a:r>
            <a:endParaRPr sz="2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45"/>
              </a:spcBef>
            </a:pPr>
            <a:r>
              <a:rPr sz="2900" b="1" spc="-10" dirty="0">
                <a:latin typeface="Calibri"/>
                <a:cs typeface="Calibri"/>
              </a:rPr>
              <a:t>retrieval</a:t>
            </a:r>
            <a:r>
              <a:rPr sz="2900" b="1" spc="-100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requests</a:t>
            </a:r>
            <a:r>
              <a:rPr sz="2900" b="1" spc="-114" dirty="0">
                <a:latin typeface="Calibri"/>
                <a:cs typeface="Calibri"/>
              </a:rPr>
              <a:t> </a:t>
            </a:r>
            <a:r>
              <a:rPr sz="2900" b="1" dirty="0">
                <a:latin typeface="Calibri"/>
                <a:cs typeface="Calibri"/>
              </a:rPr>
              <a:t>(or</a:t>
            </a:r>
            <a:r>
              <a:rPr sz="2900" b="1" spc="-95" dirty="0">
                <a:latin typeface="Calibri"/>
                <a:cs typeface="Calibri"/>
              </a:rPr>
              <a:t> </a:t>
            </a:r>
            <a:r>
              <a:rPr sz="2900" b="1" spc="-10" dirty="0">
                <a:latin typeface="Calibri"/>
                <a:cs typeface="Calibri"/>
              </a:rPr>
              <a:t>queries)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312"/>
            <a:ext cx="781621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query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courses </a:t>
            </a:r>
            <a:r>
              <a:rPr sz="3200" dirty="0">
                <a:latin typeface="Calibri"/>
                <a:cs typeface="Calibri"/>
              </a:rPr>
              <a:t>taught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Fall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2009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semester,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Spring </a:t>
            </a:r>
            <a:r>
              <a:rPr sz="3200" dirty="0">
                <a:latin typeface="Calibri"/>
                <a:cs typeface="Calibri"/>
              </a:rPr>
              <a:t>2010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semester,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both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337664"/>
            <a:ext cx="71748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2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courses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taught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particular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year,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237" y="3266497"/>
            <a:ext cx="5581650" cy="2952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037" y="3758627"/>
            <a:ext cx="5867387" cy="323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227" y="5620866"/>
            <a:ext cx="5868315" cy="6429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628" y="2013621"/>
            <a:ext cx="6893004" cy="38625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506" y="679756"/>
            <a:ext cx="8187442" cy="52334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87" y="440134"/>
            <a:ext cx="8409561" cy="54276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312"/>
            <a:ext cx="764984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courses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taught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Fall </a:t>
            </a:r>
            <a:r>
              <a:rPr sz="3200" dirty="0">
                <a:latin typeface="Calibri"/>
                <a:cs typeface="Calibri"/>
              </a:rPr>
              <a:t>2009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semester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Spring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2010 </a:t>
            </a:r>
            <a:r>
              <a:rPr sz="3200" dirty="0">
                <a:latin typeface="Calibri"/>
                <a:cs typeface="Calibri"/>
              </a:rPr>
              <a:t>semester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writing: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404" y="3454691"/>
            <a:ext cx="6030276" cy="5143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8536" y="4662487"/>
            <a:ext cx="1171566" cy="8667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0694" y="339344"/>
            <a:ext cx="6660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Cartesian-</a:t>
            </a:r>
            <a:r>
              <a:rPr dirty="0"/>
              <a:t>Product</a:t>
            </a:r>
            <a:r>
              <a:rPr spc="-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3491"/>
            <a:ext cx="7738109" cy="51962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Denoted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Also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cross-</a:t>
            </a:r>
            <a:r>
              <a:rPr sz="3200" spc="-20" dirty="0">
                <a:latin typeface="Calibri"/>
                <a:cs typeface="Calibri"/>
              </a:rPr>
              <a:t>join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Notation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r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5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Combines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tuples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members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relation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</a:t>
            </a:r>
            <a:endParaRPr sz="3200">
              <a:latin typeface="Calibri"/>
              <a:cs typeface="Calibri"/>
            </a:endParaRPr>
          </a:p>
          <a:p>
            <a:pPr marL="356235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(a1,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a2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…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S(b1,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b2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…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bn)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(a1,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a2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…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b2 …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bn)</a:t>
            </a:r>
            <a:endParaRPr sz="2800">
              <a:latin typeface="Calibri"/>
              <a:cs typeface="Calibri"/>
            </a:endParaRPr>
          </a:p>
          <a:p>
            <a:pPr marL="355600" marR="39370" indent="-343535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borrowers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holder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chennai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branch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“chennai”</a:t>
            </a:r>
            <a:r>
              <a:rPr sz="24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(borrower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loan)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Cartesian-</a:t>
            </a:r>
            <a:r>
              <a:rPr dirty="0"/>
              <a:t>Product</a:t>
            </a:r>
            <a:r>
              <a:rPr spc="-10" dirty="0"/>
              <a:t> 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389" y="1628711"/>
            <a:ext cx="1753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/>
              <a:buChar char="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Relations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r,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s</a:t>
            </a:r>
            <a:r>
              <a:rPr sz="1800" spc="-2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9389" y="3686111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1F497D"/>
              </a:buClr>
              <a:buFont typeface="Wingdings"/>
              <a:buChar char=""/>
              <a:tabLst>
                <a:tab pos="354965" algn="l"/>
              </a:tabLst>
            </a:pPr>
            <a:r>
              <a:rPr sz="1800" i="1" dirty="0">
                <a:latin typeface="Arial"/>
                <a:cs typeface="Arial"/>
              </a:rPr>
              <a:t>r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x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i="1" spc="-25" dirty="0">
                <a:latin typeface="Arial"/>
                <a:cs typeface="Arial"/>
              </a:rPr>
              <a:t>s</a:t>
            </a:r>
            <a:r>
              <a:rPr sz="1800" spc="-25" dirty="0"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8755" y="1603781"/>
            <a:ext cx="2431999" cy="46640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858" y="263144"/>
            <a:ext cx="5049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  <a:r>
              <a:rPr spc="-35" dirty="0"/>
              <a:t> </a:t>
            </a:r>
            <a:r>
              <a:rPr dirty="0"/>
              <a:t>Built</a:t>
            </a:r>
            <a:r>
              <a:rPr spc="-3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07148"/>
            <a:ext cx="6444615" cy="5255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b="1" u="sng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NUMERIC</a:t>
            </a:r>
            <a:r>
              <a:rPr sz="3200" b="1" u="sng" spc="-5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sng" spc="-1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FUNCTIONS</a:t>
            </a:r>
            <a:r>
              <a:rPr sz="3200" spc="-10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abs(n)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returns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absolute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355"/>
              </a:spcBef>
            </a:pPr>
            <a:r>
              <a:rPr sz="2800" dirty="0">
                <a:latin typeface="Calibri"/>
                <a:cs typeface="Calibri"/>
              </a:rPr>
              <a:t>SQL&gt;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abs(-</a:t>
            </a:r>
            <a:r>
              <a:rPr sz="2800" dirty="0">
                <a:latin typeface="Calibri"/>
                <a:cs typeface="Calibri"/>
              </a:rPr>
              <a:t>2)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dual;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latin typeface="Calibri"/>
                <a:cs typeface="Calibri"/>
              </a:rPr>
              <a:t>ceil(n)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ceil(3.78)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4</a:t>
            </a:r>
            <a:endParaRPr sz="3200">
              <a:latin typeface="Calibri"/>
              <a:cs typeface="Calibri"/>
            </a:endParaRPr>
          </a:p>
          <a:p>
            <a:pPr marL="470534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70534" algn="l"/>
              </a:tabLst>
            </a:pPr>
            <a:r>
              <a:rPr sz="3200" dirty="0">
                <a:latin typeface="Calibri"/>
                <a:cs typeface="Calibri"/>
              </a:rPr>
              <a:t>floor(n)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floor(2.4)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2</a:t>
            </a:r>
            <a:endParaRPr sz="3200">
              <a:latin typeface="Calibri"/>
              <a:cs typeface="Calibri"/>
            </a:endParaRPr>
          </a:p>
          <a:p>
            <a:pPr marL="471170" indent="-457834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71170" algn="l"/>
              </a:tabLst>
            </a:pPr>
            <a:r>
              <a:rPr sz="3200" spc="-10" dirty="0">
                <a:latin typeface="Calibri"/>
                <a:cs typeface="Calibri"/>
              </a:rPr>
              <a:t>sqrt(n)</a:t>
            </a:r>
            <a:endParaRPr sz="3200">
              <a:latin typeface="Calibri"/>
              <a:cs typeface="Calibri"/>
            </a:endParaRPr>
          </a:p>
          <a:p>
            <a:pPr marL="471170" indent="-4572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471170" algn="l"/>
              </a:tabLst>
            </a:pPr>
            <a:r>
              <a:rPr sz="3200" spc="-10" dirty="0">
                <a:latin typeface="Calibri"/>
                <a:cs typeface="Calibri"/>
              </a:rPr>
              <a:t>power(n,m)</a:t>
            </a:r>
            <a:endParaRPr sz="32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355"/>
              </a:spcBef>
              <a:tabLst>
                <a:tab pos="5881370" algn="l"/>
              </a:tabLst>
            </a:pPr>
            <a:r>
              <a:rPr sz="2800" dirty="0">
                <a:latin typeface="Calibri"/>
                <a:cs typeface="Calibri"/>
              </a:rPr>
              <a:t>SQL&gt;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power(5,2)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dual;</a:t>
            </a:r>
            <a:r>
              <a:rPr sz="2800" dirty="0">
                <a:latin typeface="Calibri"/>
                <a:cs typeface="Calibri"/>
              </a:rPr>
              <a:t>	- </a:t>
            </a:r>
            <a:r>
              <a:rPr sz="2800" spc="-25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mod(a,b)</a:t>
            </a:r>
            <a:endParaRPr sz="3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spc="-10" dirty="0">
                <a:latin typeface="Calibri"/>
                <a:cs typeface="Calibri"/>
              </a:rPr>
              <a:t>cos(n)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858" y="202025"/>
            <a:ext cx="5049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SQL</a:t>
            </a:r>
            <a:r>
              <a:rPr spc="-35" dirty="0"/>
              <a:t> </a:t>
            </a:r>
            <a:r>
              <a:rPr dirty="0"/>
              <a:t>Built</a:t>
            </a:r>
            <a:r>
              <a:rPr spc="-3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023302"/>
            <a:ext cx="6855459" cy="270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sng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String/Character</a:t>
            </a:r>
            <a:r>
              <a:rPr sz="3000" b="1" u="sng" spc="-16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FUNCTIONS</a:t>
            </a:r>
            <a:r>
              <a:rPr sz="3000" spc="-10" dirty="0">
                <a:solidFill>
                  <a:srgbClr val="00B050"/>
                </a:solidFill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latin typeface="Calibri"/>
                <a:cs typeface="Calibri"/>
              </a:rPr>
              <a:t>initcap(string)</a:t>
            </a:r>
            <a:endParaRPr sz="3000">
              <a:latin typeface="Calibri"/>
              <a:cs typeface="Calibri"/>
            </a:endParaRPr>
          </a:p>
          <a:p>
            <a:pPr marL="812165">
              <a:lnSpc>
                <a:spcPts val="3110"/>
              </a:lnSpc>
              <a:spcBef>
                <a:spcPts val="15"/>
              </a:spcBef>
            </a:pPr>
            <a:r>
              <a:rPr sz="2600" dirty="0">
                <a:latin typeface="Calibri"/>
                <a:cs typeface="Calibri"/>
              </a:rPr>
              <a:t>SQL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initcap(‘hello’)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dual;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Hello</a:t>
            </a:r>
            <a:endParaRPr sz="2600">
              <a:latin typeface="Calibri"/>
              <a:cs typeface="Calibri"/>
            </a:endParaRPr>
          </a:p>
          <a:p>
            <a:pPr marL="469265" indent="-456565">
              <a:lnSpc>
                <a:spcPts val="359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latin typeface="Calibri"/>
                <a:cs typeface="Calibri"/>
              </a:rPr>
              <a:t>upper(string)</a:t>
            </a:r>
            <a:endParaRPr sz="3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latin typeface="Calibri"/>
                <a:cs typeface="Calibri"/>
              </a:rPr>
              <a:t>lower(string)</a:t>
            </a:r>
            <a:endParaRPr sz="3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latin typeface="Calibri"/>
                <a:cs typeface="Calibri"/>
              </a:rPr>
              <a:t>ltrim(string)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965" y="3707066"/>
            <a:ext cx="32543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hello’)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dual;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hello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3707066"/>
            <a:ext cx="3411220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SQL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ltrim(‘</a:t>
            </a:r>
            <a:endParaRPr sz="2600">
              <a:latin typeface="Calibri"/>
              <a:cs typeface="Calibri"/>
            </a:endParaRPr>
          </a:p>
          <a:p>
            <a:pPr marL="469265" indent="-456565">
              <a:lnSpc>
                <a:spcPts val="359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spc="-10" dirty="0">
                <a:latin typeface="Calibri"/>
                <a:cs typeface="Calibri"/>
              </a:rPr>
              <a:t>rtrim(string)</a:t>
            </a:r>
            <a:endParaRPr sz="3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replace(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5017706"/>
            <a:ext cx="772414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>
              <a:lnSpc>
                <a:spcPts val="311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SQL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replace(‘hello’,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’ll’,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’r’)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dual;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hero</a:t>
            </a:r>
            <a:endParaRPr sz="2600">
              <a:latin typeface="Calibri"/>
              <a:cs typeface="Calibri"/>
            </a:endParaRPr>
          </a:p>
          <a:p>
            <a:pPr marL="469265" indent="-456565">
              <a:lnSpc>
                <a:spcPts val="3590"/>
              </a:lnSpc>
              <a:buFont typeface="Arial MT"/>
              <a:buChar char="•"/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length(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)</a:t>
            </a:r>
            <a:endParaRPr sz="3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20"/>
              </a:spcBef>
            </a:pPr>
            <a:r>
              <a:rPr sz="2600" dirty="0">
                <a:latin typeface="Calibri"/>
                <a:cs typeface="Calibri"/>
              </a:rPr>
              <a:t>SQL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&gt;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length(‘hello’)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dual;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8317"/>
            <a:ext cx="7971790" cy="49631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24193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fundamental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relational </a:t>
            </a:r>
            <a:r>
              <a:rPr sz="3000" dirty="0">
                <a:latin typeface="Calibri"/>
                <a:cs typeface="Calibri"/>
              </a:rPr>
              <a:t>algebra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select,</a:t>
            </a: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project,</a:t>
            </a:r>
            <a:r>
              <a:rPr sz="3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union,</a:t>
            </a:r>
            <a:r>
              <a:rPr sz="3000" i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3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difference,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Cartesian</a:t>
            </a:r>
            <a:r>
              <a:rPr sz="30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product,</a:t>
            </a:r>
            <a:r>
              <a:rPr sz="30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0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select,</a:t>
            </a:r>
            <a:r>
              <a:rPr sz="30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project,</a:t>
            </a:r>
            <a:r>
              <a:rPr sz="3000" b="1" spc="-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3000" b="1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00B050"/>
                </a:solidFill>
                <a:latin typeface="Calibri"/>
                <a:cs typeface="Calibri"/>
              </a:rPr>
              <a:t>rename</a:t>
            </a:r>
            <a:r>
              <a:rPr sz="3000" b="1" spc="-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unary</a:t>
            </a:r>
            <a:r>
              <a:rPr sz="3000" i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FF0000"/>
                </a:solidFill>
                <a:latin typeface="Calibri"/>
                <a:cs typeface="Calibri"/>
              </a:rPr>
              <a:t>operations</a:t>
            </a:r>
            <a:r>
              <a:rPr sz="3000" i="1" dirty="0">
                <a:latin typeface="Calibri"/>
                <a:cs typeface="Calibri"/>
              </a:rPr>
              <a:t>,</a:t>
            </a:r>
            <a:r>
              <a:rPr sz="3000" i="1" spc="-7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because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on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relation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55600" marR="417195" indent="-342900">
              <a:lnSpc>
                <a:spcPts val="324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three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operations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pairs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relations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therefore,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i="1" spc="-10" dirty="0">
                <a:solidFill>
                  <a:srgbClr val="FF0000"/>
                </a:solidFill>
                <a:latin typeface="Calibri"/>
                <a:cs typeface="Calibri"/>
              </a:rPr>
              <a:t>binary operations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Unary</a:t>
            </a:r>
            <a:r>
              <a:rPr spc="-100" dirty="0"/>
              <a:t> </a:t>
            </a:r>
            <a:r>
              <a:rPr dirty="0"/>
              <a:t>Relational</a:t>
            </a:r>
            <a:r>
              <a:rPr spc="-13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97583"/>
            <a:ext cx="7725409" cy="443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SELECT</a:t>
            </a:r>
            <a:r>
              <a:rPr sz="3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(symbol:</a:t>
            </a:r>
            <a:r>
              <a:rPr sz="3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8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(sigma))</a:t>
            </a:r>
            <a:endParaRPr sz="3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065"/>
              </a:spcBef>
              <a:buFont typeface="Wingdings"/>
              <a:buChar char="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Selects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subset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rows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from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0"/>
              </a:spcBef>
              <a:buFont typeface="Wingdings"/>
              <a:buChar char=""/>
              <a:tabLst>
                <a:tab pos="354965" algn="l"/>
              </a:tabLst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PROJECT</a:t>
            </a:r>
            <a:r>
              <a:rPr sz="38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(symbol:</a:t>
            </a:r>
            <a:r>
              <a:rPr sz="3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38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(pi))</a:t>
            </a:r>
            <a:endParaRPr sz="3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065"/>
              </a:spcBef>
              <a:buFont typeface="Wingdings"/>
              <a:buChar char="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Selects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columns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from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relation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0"/>
              </a:spcBef>
              <a:buFont typeface="Wingdings"/>
              <a:buChar char=""/>
              <a:tabLst>
                <a:tab pos="354965" algn="l"/>
              </a:tabLst>
            </a:pP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RENAME</a:t>
            </a:r>
            <a:r>
              <a:rPr sz="3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Calibri"/>
                <a:cs typeface="Calibri"/>
              </a:rPr>
              <a:t>(symbol:</a:t>
            </a:r>
            <a:r>
              <a:rPr sz="3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800" dirty="0">
                <a:solidFill>
                  <a:srgbClr val="FF0000"/>
                </a:solidFill>
                <a:latin typeface="Symbol"/>
                <a:cs typeface="Symbol"/>
              </a:rPr>
              <a:t></a:t>
            </a:r>
            <a:r>
              <a:rPr sz="3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800" spc="-10" dirty="0">
                <a:solidFill>
                  <a:srgbClr val="FF0000"/>
                </a:solidFill>
                <a:latin typeface="Calibri"/>
                <a:cs typeface="Calibri"/>
              </a:rPr>
              <a:t>(rho))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SELECTION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503" y="1451597"/>
            <a:ext cx="7179480" cy="4495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86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440" y="1311656"/>
            <a:ext cx="8182609" cy="192532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68300" marR="17780" indent="-343535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368300" algn="l"/>
              </a:tabLst>
            </a:pP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EMPLOYEE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department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4:</a:t>
            </a:r>
            <a:endParaRPr sz="2600">
              <a:latin typeface="Calibri"/>
              <a:cs typeface="Calibri"/>
            </a:endParaRPr>
          </a:p>
          <a:p>
            <a:pPr marL="141605" algn="ctr">
              <a:lnSpc>
                <a:spcPts val="3695"/>
              </a:lnSpc>
              <a:spcBef>
                <a:spcPts val="65"/>
              </a:spcBef>
            </a:pPr>
            <a:r>
              <a:rPr sz="3100" spc="-25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3100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baseline="-20833" dirty="0">
                <a:solidFill>
                  <a:srgbClr val="FF0000"/>
                </a:solidFill>
                <a:latin typeface="Calibri"/>
                <a:cs typeface="Calibri"/>
              </a:rPr>
              <a:t>DNO</a:t>
            </a:r>
            <a:r>
              <a:rPr sz="2400" b="1" spc="-7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baseline="-20833" dirty="0">
                <a:solidFill>
                  <a:srgbClr val="FF0000"/>
                </a:solidFill>
                <a:latin typeface="Calibri"/>
                <a:cs typeface="Calibri"/>
              </a:rPr>
              <a:t>= 4</a:t>
            </a:r>
            <a:r>
              <a:rPr sz="2400" b="1" spc="240" baseline="-20833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2400">
              <a:latin typeface="Calibri"/>
              <a:cs typeface="Calibri"/>
            </a:endParaRPr>
          </a:p>
          <a:p>
            <a:pPr marL="367665" indent="-342265">
              <a:lnSpc>
                <a:spcPts val="2785"/>
              </a:lnSpc>
              <a:buFont typeface="Arial MT"/>
              <a:buChar char="•"/>
              <a:tabLst>
                <a:tab pos="367665" algn="l"/>
              </a:tabLst>
            </a:pP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employee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salary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greater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than</a:t>
            </a:r>
            <a:endParaRPr sz="2600">
              <a:latin typeface="Calibri"/>
              <a:cs typeface="Calibri"/>
            </a:endParaRPr>
          </a:p>
          <a:p>
            <a:pPr marL="368300">
              <a:lnSpc>
                <a:spcPts val="2810"/>
              </a:lnSpc>
            </a:pPr>
            <a:r>
              <a:rPr sz="2600" spc="-10" dirty="0">
                <a:latin typeface="Calibri"/>
                <a:cs typeface="Calibri"/>
              </a:rPr>
              <a:t>$30,000: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2544" y="3212084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0044" y="3286759"/>
            <a:ext cx="306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SALARY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30,000</a:t>
            </a:r>
            <a:r>
              <a:rPr sz="1600" b="1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3600" baseline="13888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3942079"/>
            <a:ext cx="7707630" cy="178053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indent="-342900">
              <a:lnSpc>
                <a:spcPct val="76500"/>
              </a:lnSpc>
              <a:spcBef>
                <a:spcPts val="860"/>
              </a:spcBef>
              <a:buFont typeface="Arial MT"/>
              <a:buChar char="•"/>
              <a:tabLst>
                <a:tab pos="355600" algn="l"/>
                <a:tab pos="3448050" algn="l"/>
              </a:tabLst>
            </a:pP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instructors</a:t>
            </a:r>
            <a:r>
              <a:rPr sz="2700" dirty="0">
                <a:latin typeface="Calibri"/>
                <a:cs typeface="Calibri"/>
              </a:rPr>
              <a:t>	in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Physics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salary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greater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$90,000,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i="1" dirty="0">
                <a:latin typeface="Calibri"/>
                <a:cs typeface="Calibri"/>
              </a:rPr>
              <a:t>and</a:t>
            </a:r>
            <a:r>
              <a:rPr sz="2700" i="1" spc="-5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(</a:t>
            </a:r>
            <a:r>
              <a:rPr sz="2850" dirty="0">
                <a:latin typeface="Cambria Math"/>
                <a:cs typeface="Cambria Math"/>
              </a:rPr>
              <a:t>∧</a:t>
            </a:r>
            <a:r>
              <a:rPr sz="2700" i="1" dirty="0">
                <a:latin typeface="Calibri"/>
                <a:cs typeface="Calibri"/>
              </a:rPr>
              <a:t>),</a:t>
            </a:r>
            <a:r>
              <a:rPr sz="2700" i="1" spc="-5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or</a:t>
            </a:r>
            <a:r>
              <a:rPr sz="2700" i="1" spc="-3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(</a:t>
            </a:r>
            <a:r>
              <a:rPr sz="2850" dirty="0">
                <a:latin typeface="Cambria Math"/>
                <a:cs typeface="Cambria Math"/>
              </a:rPr>
              <a:t>∨</a:t>
            </a:r>
            <a:r>
              <a:rPr sz="2700" i="1" dirty="0">
                <a:latin typeface="Calibri"/>
                <a:cs typeface="Calibri"/>
              </a:rPr>
              <a:t>),</a:t>
            </a:r>
            <a:r>
              <a:rPr sz="2700" i="1" spc="-5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and</a:t>
            </a:r>
            <a:r>
              <a:rPr sz="2700" i="1" spc="-4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not</a:t>
            </a:r>
            <a:r>
              <a:rPr sz="2700" i="1" spc="-40" dirty="0">
                <a:latin typeface="Calibri"/>
                <a:cs typeface="Calibri"/>
              </a:rPr>
              <a:t> </a:t>
            </a:r>
            <a:r>
              <a:rPr sz="2700" i="1" spc="-20" dirty="0">
                <a:latin typeface="Calibri"/>
                <a:cs typeface="Calibri"/>
              </a:rPr>
              <a:t>(</a:t>
            </a:r>
            <a:r>
              <a:rPr sz="2850" spc="-20" dirty="0">
                <a:latin typeface="MS Gothic"/>
                <a:cs typeface="MS Gothic"/>
              </a:rPr>
              <a:t>￢</a:t>
            </a:r>
            <a:r>
              <a:rPr sz="2700" i="1" spc="-20" dirty="0">
                <a:latin typeface="Calibri"/>
                <a:cs typeface="Calibri"/>
              </a:rPr>
              <a:t>))</a:t>
            </a:r>
            <a:endParaRPr sz="2700">
              <a:latin typeface="Calibri"/>
              <a:cs typeface="Calibri"/>
            </a:endParaRPr>
          </a:p>
          <a:p>
            <a:pPr marL="593090">
              <a:lnSpc>
                <a:spcPct val="100000"/>
              </a:lnSpc>
              <a:spcBef>
                <a:spcPts val="3160"/>
              </a:spcBef>
            </a:pPr>
            <a:r>
              <a:rPr sz="4000" spc="-30" dirty="0">
                <a:solidFill>
                  <a:srgbClr val="FF0000"/>
                </a:solidFill>
                <a:latin typeface="Symbol"/>
                <a:cs typeface="Symbol"/>
              </a:rPr>
              <a:t></a:t>
            </a:r>
            <a:r>
              <a:rPr sz="4000" spc="-3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dept</a:t>
            </a:r>
            <a:r>
              <a:rPr sz="1800" i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=“Physics”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FF0000"/>
                </a:solidFill>
                <a:latin typeface="Cambria Math"/>
                <a:cs typeface="Cambria Math"/>
              </a:rPr>
              <a:t>∧</a:t>
            </a:r>
            <a:r>
              <a:rPr sz="1900" spc="3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salary&gt;90000</a:t>
            </a:r>
            <a:r>
              <a:rPr sz="1800" i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(instructor</a:t>
            </a:r>
            <a:r>
              <a:rPr sz="27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i="1" spc="-5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7563" y="461581"/>
            <a:ext cx="2927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PROJECTION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200" y="1406547"/>
            <a:ext cx="7622600" cy="4353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DE8F2-849B-4B03-BFAF-C6F951BFCCDA}"/>
              </a:ext>
            </a:extLst>
          </p:cNvPr>
          <p:cNvSpPr txBox="1"/>
          <p:nvPr/>
        </p:nvSpPr>
        <p:spPr>
          <a:xfrm>
            <a:off x="993200" y="5867400"/>
            <a:ext cx="5041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extracting the values of specified attributes and​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eliminating duplicates.​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86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607312"/>
            <a:ext cx="7915909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Example: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2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employee’s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last </a:t>
            </a:r>
            <a:r>
              <a:rPr sz="3200" dirty="0">
                <a:latin typeface="Calibri"/>
                <a:cs typeface="Calibri"/>
              </a:rPr>
              <a:t>name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salary,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used:</a:t>
            </a:r>
            <a:endParaRPr sz="3200">
              <a:latin typeface="Calibri"/>
              <a:cs typeface="Calibri"/>
            </a:endParaRPr>
          </a:p>
          <a:p>
            <a:pPr marL="662305" algn="ctr">
              <a:lnSpc>
                <a:spcPct val="100000"/>
              </a:lnSpc>
              <a:spcBef>
                <a:spcPts val="1920"/>
              </a:spcBef>
            </a:pPr>
            <a:r>
              <a:rPr sz="6000" baseline="13888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2650" dirty="0">
                <a:solidFill>
                  <a:srgbClr val="FF0000"/>
                </a:solidFill>
                <a:latin typeface="Calibri"/>
                <a:cs typeface="Calibri"/>
              </a:rPr>
              <a:t>LNAME,</a:t>
            </a:r>
            <a:r>
              <a:rPr sz="265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Calibri"/>
                <a:cs typeface="Calibri"/>
              </a:rPr>
              <a:t>FNAME,SALARY</a:t>
            </a:r>
            <a:r>
              <a:rPr sz="6000" spc="-15" baseline="13888" dirty="0">
                <a:solidFill>
                  <a:srgbClr val="FF0000"/>
                </a:solidFill>
                <a:latin typeface="Calibri"/>
                <a:cs typeface="Calibri"/>
              </a:rPr>
              <a:t>(EMPLOYEE)</a:t>
            </a:r>
            <a:endParaRPr sz="6000" baseline="138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0000"/>
                </a:solidFill>
              </a:rPr>
              <a:t>Composition</a:t>
            </a:r>
            <a:r>
              <a:rPr sz="4000" spc="-13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of</a:t>
            </a:r>
            <a:r>
              <a:rPr sz="4000" spc="-145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Relational</a:t>
            </a:r>
            <a:r>
              <a:rPr sz="4000" spc="-114" dirty="0">
                <a:solidFill>
                  <a:srgbClr val="FF0000"/>
                </a:solidFill>
              </a:rPr>
              <a:t> </a:t>
            </a:r>
            <a:r>
              <a:rPr sz="4000" spc="-10" dirty="0">
                <a:solidFill>
                  <a:srgbClr val="FF0000"/>
                </a:solidFill>
              </a:rPr>
              <a:t>Operations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901" y="1467362"/>
            <a:ext cx="4180147" cy="4913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938</Words>
  <Application>Microsoft Office PowerPoint</Application>
  <PresentationFormat>On-screen Show (4:3)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MS Gothic</vt:lpstr>
      <vt:lpstr>Arial</vt:lpstr>
      <vt:lpstr>Arial MT</vt:lpstr>
      <vt:lpstr>Calibri</vt:lpstr>
      <vt:lpstr>Cambria Math</vt:lpstr>
      <vt:lpstr>Lato</vt:lpstr>
      <vt:lpstr>Symbol</vt:lpstr>
      <vt:lpstr>Times New Roman</vt:lpstr>
      <vt:lpstr>Wingdings</vt:lpstr>
      <vt:lpstr>Office Theme</vt:lpstr>
      <vt:lpstr>INTRODUCTION TO RELATIONAL ALGEBRA</vt:lpstr>
      <vt:lpstr>Relational Algebra</vt:lpstr>
      <vt:lpstr>Cont.</vt:lpstr>
      <vt:lpstr>Unary Relational Operations</vt:lpstr>
      <vt:lpstr>SELECTION</vt:lpstr>
      <vt:lpstr>EXAMPLE</vt:lpstr>
      <vt:lpstr>PROJECTION</vt:lpstr>
      <vt:lpstr>EXAMPLE</vt:lpstr>
      <vt:lpstr>Composition of Relational Operations</vt:lpstr>
      <vt:lpstr>Example</vt:lpstr>
      <vt:lpstr>RENAME</vt:lpstr>
      <vt:lpstr>Relational Algebra Operations Set Theory</vt:lpstr>
      <vt:lpstr>UNION</vt:lpstr>
      <vt:lpstr>UNION</vt:lpstr>
      <vt:lpstr>Example</vt:lpstr>
      <vt:lpstr>PowerPoint Presentation</vt:lpstr>
      <vt:lpstr>INTERSECTION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Cartesian-Product Operation</vt:lpstr>
      <vt:lpstr>Cartesian-Product Operation</vt:lpstr>
      <vt:lpstr>SQL Built in Functions</vt:lpstr>
      <vt:lpstr>SQL Built in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Vigneshsaravanan</dc:creator>
  <cp:lastModifiedBy>Vikas Gokhale</cp:lastModifiedBy>
  <cp:revision>3</cp:revision>
  <dcterms:created xsi:type="dcterms:W3CDTF">2025-08-12T01:23:06Z</dcterms:created>
  <dcterms:modified xsi:type="dcterms:W3CDTF">2025-08-12T01:45:54Z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2019-08-08T00:00:00Z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2025-08-12T00:00:00Z</vt:filetime>
  </property>
  <property fmtid="{D5CDD505-2E9C-101B-9397-08002B2CF9AE}" pid="5" name="Producer">
    <vt:lpwstr>Adobe PDF Library 10.0</vt:lpwstr>
  </property>
</Properties>
</file>