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1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86529" y="2517140"/>
            <a:ext cx="117094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457190" y="4960620"/>
            <a:ext cx="3119120" cy="1203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1850" y="232409"/>
            <a:ext cx="7480300" cy="877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29100" y="1371600"/>
            <a:ext cx="4343400" cy="2099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Joins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579370">
              <a:lnSpc>
                <a:spcPct val="100000"/>
              </a:lnSpc>
              <a:spcBef>
                <a:spcPts val="100"/>
              </a:spcBef>
            </a:pPr>
            <a:r>
              <a:rPr u="sng" dirty="0">
                <a:uFill>
                  <a:solidFill>
                    <a:srgbClr val="000000"/>
                  </a:solidFill>
                </a:uFill>
              </a:rPr>
              <a:t>Outer</a:t>
            </a:r>
            <a:r>
              <a:rPr u="sng" spc="-9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20" dirty="0">
                <a:uFill>
                  <a:solidFill>
                    <a:srgbClr val="000000"/>
                  </a:solidFill>
                </a:uFill>
              </a:rPr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137400" cy="335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Outer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Join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based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both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matched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unmatched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3200">
              <a:latin typeface="Calibri"/>
              <a:cs typeface="Calibri"/>
            </a:endParaRPr>
          </a:p>
          <a:p>
            <a:pPr marL="12700" marR="4398645">
              <a:lnSpc>
                <a:spcPct val="120800"/>
              </a:lnSpc>
            </a:pPr>
            <a:r>
              <a:rPr sz="3200" b="1" dirty="0">
                <a:latin typeface="Calibri"/>
                <a:cs typeface="Calibri"/>
              </a:rPr>
              <a:t>Left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Outer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Join </a:t>
            </a:r>
            <a:r>
              <a:rPr sz="3200" b="1" dirty="0">
                <a:latin typeface="Calibri"/>
                <a:cs typeface="Calibri"/>
              </a:rPr>
              <a:t>Right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Outer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Join </a:t>
            </a:r>
            <a:r>
              <a:rPr sz="3200" b="1" dirty="0">
                <a:latin typeface="Calibri"/>
                <a:cs typeface="Calibri"/>
              </a:rPr>
              <a:t>Full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Outer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Join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190750">
              <a:lnSpc>
                <a:spcPct val="100000"/>
              </a:lnSpc>
              <a:spcBef>
                <a:spcPts val="100"/>
              </a:spcBef>
            </a:pPr>
            <a:r>
              <a:rPr u="sng" dirty="0">
                <a:uFill>
                  <a:solidFill>
                    <a:srgbClr val="000000"/>
                  </a:solidFill>
                </a:uFill>
              </a:rPr>
              <a:t>Left</a:t>
            </a:r>
            <a:r>
              <a:rPr u="sng" spc="-7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Outer</a:t>
            </a:r>
            <a:r>
              <a:rPr u="sng" spc="-7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20" dirty="0">
                <a:uFill>
                  <a:solidFill>
                    <a:srgbClr val="000000"/>
                  </a:solidFill>
                </a:uFill>
              </a:rPr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7500"/>
            <a:ext cx="7960359" cy="42468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ct val="899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left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outer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join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returns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result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table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b="1" dirty="0">
                <a:latin typeface="Calibri"/>
                <a:cs typeface="Calibri"/>
              </a:rPr>
              <a:t>matched</a:t>
            </a:r>
            <a:r>
              <a:rPr sz="3000" b="1" spc="-4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data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two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tables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remaining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rows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left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table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null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b="1" dirty="0">
                <a:latin typeface="Calibri"/>
                <a:cs typeface="Calibri"/>
              </a:rPr>
              <a:t>right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table's column.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3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Syntax</a:t>
            </a:r>
            <a:endParaRPr sz="3000">
              <a:latin typeface="Calibri"/>
              <a:cs typeface="Calibri"/>
            </a:endParaRPr>
          </a:p>
          <a:p>
            <a:pPr marL="12700" marR="4823460">
              <a:lnSpc>
                <a:spcPts val="3190"/>
              </a:lnSpc>
              <a:spcBef>
                <a:spcPts val="150"/>
              </a:spcBef>
            </a:pP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column-name-</a:t>
            </a:r>
            <a:r>
              <a:rPr sz="2400" spc="-20" dirty="0">
                <a:latin typeface="Calibri"/>
                <a:cs typeface="Calibri"/>
              </a:rPr>
              <a:t>list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table-</a:t>
            </a:r>
            <a:r>
              <a:rPr sz="2400" i="1" spc="-10" dirty="0">
                <a:latin typeface="Calibri"/>
                <a:cs typeface="Calibri"/>
              </a:rPr>
              <a:t>name1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400" b="1" dirty="0">
                <a:latin typeface="Calibri"/>
                <a:cs typeface="Calibri"/>
              </a:rPr>
              <a:t>LEFT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OUTER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i="1" spc="-20" dirty="0">
                <a:latin typeface="Calibri"/>
                <a:cs typeface="Calibri"/>
              </a:rPr>
              <a:t>table-name2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Calibri"/>
                <a:cs typeface="Calibri"/>
              </a:rPr>
              <a:t>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table-</a:t>
            </a:r>
            <a:r>
              <a:rPr sz="2400" spc="-10" dirty="0">
                <a:latin typeface="Calibri"/>
                <a:cs typeface="Calibri"/>
              </a:rPr>
              <a:t>name1.column-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table-</a:t>
            </a:r>
            <a:r>
              <a:rPr sz="2400" spc="-10" dirty="0">
                <a:latin typeface="Calibri"/>
                <a:cs typeface="Calibri"/>
              </a:rPr>
              <a:t>name2.column-name;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179320" marR="5080" indent="-2166620">
              <a:lnSpc>
                <a:spcPts val="3350"/>
              </a:lnSpc>
              <a:spcBef>
                <a:spcPts val="210"/>
              </a:spcBef>
            </a:pPr>
            <a:r>
              <a:rPr sz="2800" b="0" dirty="0">
                <a:latin typeface="Calibri"/>
                <a:cs typeface="Calibri"/>
              </a:rPr>
              <a:t>SELECT</a:t>
            </a:r>
            <a:r>
              <a:rPr sz="2800" b="0" spc="-4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*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FROM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class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LEFT</a:t>
            </a:r>
            <a:r>
              <a:rPr sz="2800" b="0" spc="-4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OUTER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JOIN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classinfo</a:t>
            </a:r>
            <a:r>
              <a:rPr sz="2800" b="0" spc="-45" dirty="0">
                <a:latin typeface="Calibri"/>
                <a:cs typeface="Calibri"/>
              </a:rPr>
              <a:t> </a:t>
            </a:r>
            <a:r>
              <a:rPr sz="2800" b="0" spc="-25" dirty="0">
                <a:latin typeface="Calibri"/>
                <a:cs typeface="Calibri"/>
              </a:rPr>
              <a:t>ON </a:t>
            </a:r>
            <a:r>
              <a:rPr sz="2800" b="0" spc="-10" dirty="0">
                <a:latin typeface="Calibri"/>
                <a:cs typeface="Calibri"/>
              </a:rPr>
              <a:t>(class.id=classinfo.id);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7200" y="1295400"/>
          <a:ext cx="381000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ABHI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ADAM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ALEX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ANU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ASHISH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7800" y="4038600"/>
          <a:ext cx="6172200" cy="2224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7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725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8382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ABHI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ADAM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MUMBAI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ALEX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CHENNAI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ANU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ASHISH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53000" y="1447800"/>
          <a:ext cx="3505200" cy="2223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8185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solidFill>
                      <a:srgbClr val="CFD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2766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solidFill>
                      <a:srgbClr val="CFD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E8EC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960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MUMBAI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E8EC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960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CHENNAI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8EC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5179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NOIDA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8EC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960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PANIPAT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3850" y="139700"/>
            <a:ext cx="34150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dirty="0">
                <a:uFill>
                  <a:solidFill>
                    <a:srgbClr val="000000"/>
                  </a:solidFill>
                </a:uFill>
              </a:rPr>
              <a:t>Right</a:t>
            </a:r>
            <a:r>
              <a:rPr u="sng" spc="-10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Outer</a:t>
            </a:r>
            <a:r>
              <a:rPr u="sng" spc="-9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20" dirty="0">
                <a:uFill>
                  <a:solidFill>
                    <a:srgbClr val="000000"/>
                  </a:solidFill>
                </a:uFill>
              </a:rPr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7500"/>
            <a:ext cx="8063230" cy="42468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ct val="899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right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outer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join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returns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result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table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b="1" dirty="0">
                <a:latin typeface="Calibri"/>
                <a:cs typeface="Calibri"/>
              </a:rPr>
              <a:t>matched</a:t>
            </a:r>
            <a:r>
              <a:rPr sz="3000" b="1" spc="-4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data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two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tables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remaining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rows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right</a:t>
            </a:r>
            <a:r>
              <a:rPr sz="3000" b="1" spc="-4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table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null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left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table's columns.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3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Syntax</a:t>
            </a:r>
            <a:endParaRPr sz="3000">
              <a:latin typeface="Calibri"/>
              <a:cs typeface="Calibri"/>
            </a:endParaRPr>
          </a:p>
          <a:p>
            <a:pPr marL="12700" marR="5080000">
              <a:lnSpc>
                <a:spcPts val="3190"/>
              </a:lnSpc>
              <a:spcBef>
                <a:spcPts val="150"/>
              </a:spcBef>
            </a:pP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column-name-</a:t>
            </a:r>
            <a:r>
              <a:rPr sz="2400" spc="-20" dirty="0">
                <a:latin typeface="Calibri"/>
                <a:cs typeface="Calibri"/>
              </a:rPr>
              <a:t>list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table-</a:t>
            </a:r>
            <a:r>
              <a:rPr sz="2400" i="1" spc="-10" dirty="0">
                <a:latin typeface="Calibri"/>
                <a:cs typeface="Calibri"/>
              </a:rPr>
              <a:t>name1 </a:t>
            </a:r>
            <a:r>
              <a:rPr sz="2400" b="1" dirty="0">
                <a:latin typeface="Calibri"/>
                <a:cs typeface="Calibri"/>
              </a:rPr>
              <a:t>RIGHT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OUTER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400" i="1" spc="-20" dirty="0">
                <a:latin typeface="Calibri"/>
                <a:cs typeface="Calibri"/>
              </a:rPr>
              <a:t>table-name2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Calibri"/>
                <a:cs typeface="Calibri"/>
              </a:rPr>
              <a:t>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table-</a:t>
            </a:r>
            <a:r>
              <a:rPr sz="2400" spc="-10" dirty="0">
                <a:latin typeface="Calibri"/>
                <a:cs typeface="Calibri"/>
              </a:rPr>
              <a:t>name1.column-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table-</a:t>
            </a:r>
            <a:r>
              <a:rPr sz="2400" spc="-10" dirty="0">
                <a:latin typeface="Calibri"/>
                <a:cs typeface="Calibri"/>
              </a:rPr>
              <a:t>name2.column-name;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639" y="223520"/>
            <a:ext cx="70262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libri"/>
                <a:cs typeface="Calibri"/>
              </a:rPr>
              <a:t>select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*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from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class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right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outer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join </a:t>
            </a:r>
            <a:r>
              <a:rPr b="0" dirty="0">
                <a:latin typeface="Calibri"/>
                <a:cs typeface="Calibri"/>
              </a:rPr>
              <a:t>classinfo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on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(class.id=classinfo.id);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7200" y="1600200"/>
          <a:ext cx="33528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2107565" algn="l"/>
                        </a:tabLst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solidFill>
                      <a:srgbClr val="4E80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12388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ABHI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2388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ADAM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12388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ALEX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2388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ANU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12388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ASHISH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57800" y="1524000"/>
          <a:ext cx="3505200" cy="2375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510">
                <a:tc gridSpan="2">
                  <a:txBody>
                    <a:bodyPr/>
                    <a:lstStyle/>
                    <a:p>
                      <a:pPr marL="730250"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038985" algn="l"/>
                        </a:tabLst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solidFill>
                      <a:srgbClr val="4E80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12973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2973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MUMBAI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12973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CHENNAI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2973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NOIDA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12973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PANIPAT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7800" y="4191000"/>
          <a:ext cx="6172200" cy="2223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0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marL="635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725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ABHI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ADAM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MUMBAI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ALEX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CHENNAI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NOIDA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PANIPAT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216150">
              <a:lnSpc>
                <a:spcPct val="100000"/>
              </a:lnSpc>
              <a:spcBef>
                <a:spcPts val="100"/>
              </a:spcBef>
            </a:pPr>
            <a:r>
              <a:rPr dirty="0"/>
              <a:t>Full</a:t>
            </a:r>
            <a:r>
              <a:rPr spc="-80" dirty="0"/>
              <a:t> </a:t>
            </a:r>
            <a:r>
              <a:rPr dirty="0"/>
              <a:t>Outer</a:t>
            </a:r>
            <a:r>
              <a:rPr spc="-85" dirty="0"/>
              <a:t> </a:t>
            </a:r>
            <a:r>
              <a:rPr spc="-20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825740" cy="404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999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full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outer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join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returns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result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table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b="1" dirty="0">
                <a:latin typeface="Calibri"/>
                <a:cs typeface="Calibri"/>
              </a:rPr>
              <a:t>matched</a:t>
            </a:r>
            <a:r>
              <a:rPr sz="3000" b="1" spc="-4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data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two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table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then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remaining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rows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both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left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table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right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table.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 marR="4842510">
              <a:lnSpc>
                <a:spcPct val="1208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column-name-</a:t>
            </a:r>
            <a:r>
              <a:rPr sz="2400" spc="-20" dirty="0">
                <a:latin typeface="Calibri"/>
                <a:cs typeface="Calibri"/>
              </a:rPr>
              <a:t>list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table-</a:t>
            </a:r>
            <a:r>
              <a:rPr sz="2400" i="1" spc="-10" dirty="0">
                <a:latin typeface="Calibri"/>
                <a:cs typeface="Calibri"/>
              </a:rPr>
              <a:t>name1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b="1" dirty="0">
                <a:latin typeface="Calibri"/>
                <a:cs typeface="Calibri"/>
              </a:rPr>
              <a:t>FULL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OUTER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i="1" spc="-20" dirty="0">
                <a:latin typeface="Calibri"/>
                <a:cs typeface="Calibri"/>
              </a:rPr>
              <a:t>table-name2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Calibri"/>
                <a:cs typeface="Calibri"/>
              </a:rPr>
              <a:t>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table-</a:t>
            </a:r>
            <a:r>
              <a:rPr sz="2400" spc="-10" dirty="0">
                <a:latin typeface="Calibri"/>
                <a:cs typeface="Calibri"/>
              </a:rPr>
              <a:t>name1.column-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table-</a:t>
            </a:r>
            <a:r>
              <a:rPr sz="2400" spc="-10" dirty="0">
                <a:latin typeface="Calibri"/>
                <a:cs typeface="Calibri"/>
              </a:rPr>
              <a:t>name2.column-name;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060" y="316229"/>
            <a:ext cx="7416165" cy="87756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150110" marR="5080" indent="-2137410">
              <a:lnSpc>
                <a:spcPts val="3350"/>
              </a:lnSpc>
              <a:spcBef>
                <a:spcPts val="210"/>
              </a:spcBef>
            </a:pPr>
            <a:r>
              <a:rPr sz="2800" b="0" dirty="0">
                <a:latin typeface="Calibri"/>
                <a:cs typeface="Calibri"/>
              </a:rPr>
              <a:t>SELECT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*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FROM</a:t>
            </a:r>
            <a:r>
              <a:rPr sz="2800" b="0" spc="-4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class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FULL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OUTER</a:t>
            </a:r>
            <a:r>
              <a:rPr sz="2800" b="0" spc="-4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JOIN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classinfo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spc="-25" dirty="0">
                <a:latin typeface="Calibri"/>
                <a:cs typeface="Calibri"/>
              </a:rPr>
              <a:t>on </a:t>
            </a:r>
            <a:r>
              <a:rPr sz="2800" b="0" spc="-10" dirty="0">
                <a:latin typeface="Calibri"/>
                <a:cs typeface="Calibri"/>
              </a:rPr>
              <a:t>(class.id=classinfo.id);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7200" y="1295400"/>
          <a:ext cx="3581400" cy="2224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89661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ABHI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ADAM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ALEX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ANU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ASHISH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67200" y="1371600"/>
          <a:ext cx="4343400" cy="2099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5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50">
                <a:tc gridSpan="2">
                  <a:txBody>
                    <a:bodyPr/>
                    <a:lstStyle/>
                    <a:p>
                      <a:pPr marL="405130" algn="ctr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2133600" algn="l"/>
                        </a:tabLst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solidFill>
                      <a:srgbClr val="4E80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16103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6103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MUMBAI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16103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CHENNAI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6103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NOIDA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16103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PANIPAT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4000" y="4114800"/>
          <a:ext cx="6172200" cy="2223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7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725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8369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ABHI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ADAM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MUMBAI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ALEX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CHENNAI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ANU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ASHISH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6459" y="528320"/>
            <a:ext cx="22904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Join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pc="-25" dirty="0"/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6500"/>
            <a:ext cx="7856220" cy="49745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125095" indent="-342900" algn="just">
              <a:lnSpc>
                <a:spcPct val="899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SQL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Join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fetch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data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from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two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more </a:t>
            </a:r>
            <a:r>
              <a:rPr sz="3000" dirty="0">
                <a:latin typeface="Calibri"/>
                <a:cs typeface="Calibri"/>
              </a:rPr>
              <a:t>tables,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which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joined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appear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single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data.</a:t>
            </a:r>
            <a:endParaRPr sz="3000">
              <a:latin typeface="Calibri"/>
              <a:cs typeface="Calibri"/>
            </a:endParaRPr>
          </a:p>
          <a:p>
            <a:pPr marL="355600" marR="52705" indent="-342900" algn="just">
              <a:lnSpc>
                <a:spcPct val="89900"/>
              </a:lnSpc>
              <a:spcBef>
                <a:spcPts val="75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SQL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Join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combining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column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from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two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more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tables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by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using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values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common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both </a:t>
            </a:r>
            <a:r>
              <a:rPr sz="3000" spc="-10" dirty="0">
                <a:latin typeface="Calibri"/>
                <a:cs typeface="Calibri"/>
              </a:rPr>
              <a:t>tables.</a:t>
            </a:r>
            <a:endParaRPr sz="3000">
              <a:latin typeface="Calibri"/>
              <a:cs typeface="Calibri"/>
            </a:endParaRPr>
          </a:p>
          <a:p>
            <a:pPr marL="355600" marR="318135" indent="-342900">
              <a:lnSpc>
                <a:spcPts val="3240"/>
              </a:lnSpc>
              <a:spcBef>
                <a:spcPts val="80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Join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Keyword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used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SQL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queries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joining </a:t>
            </a:r>
            <a:r>
              <a:rPr sz="3000" dirty="0">
                <a:latin typeface="Calibri"/>
                <a:cs typeface="Calibri"/>
              </a:rPr>
              <a:t>two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more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tables.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ts val="3420"/>
              </a:lnSpc>
              <a:spcBef>
                <a:spcPts val="33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Minimum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required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condition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joining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table,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is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3420"/>
              </a:lnSpc>
            </a:pPr>
            <a:r>
              <a:rPr sz="3000" b="1" spc="-10" dirty="0">
                <a:latin typeface="Calibri"/>
                <a:cs typeface="Calibri"/>
              </a:rPr>
              <a:t>(n-</a:t>
            </a:r>
            <a:r>
              <a:rPr sz="3000" b="1" dirty="0">
                <a:latin typeface="Calibri"/>
                <a:cs typeface="Calibri"/>
              </a:rPr>
              <a:t>1)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where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number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tables.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table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also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join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itself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known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as,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Self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Join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91770"/>
            <a:ext cx="2286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Types</a:t>
            </a:r>
            <a:r>
              <a:rPr sz="32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32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Join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1026" name="Picture 2" descr="sql joins">
            <a:extLst>
              <a:ext uri="{FF2B5EF4-FFF2-40B4-BE49-F238E27FC236}">
                <a16:creationId xmlns:a16="http://schemas.microsoft.com/office/drawing/2014/main" id="{E694AD9E-DAC6-44FB-A0E7-FD7BC9AC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7" y="914400"/>
            <a:ext cx="8928649" cy="575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9045">
              <a:lnSpc>
                <a:spcPct val="100000"/>
              </a:lnSpc>
              <a:spcBef>
                <a:spcPts val="100"/>
              </a:spcBef>
            </a:pPr>
            <a:r>
              <a:rPr dirty="0"/>
              <a:t>INNER</a:t>
            </a:r>
            <a:r>
              <a:rPr spc="-90" dirty="0"/>
              <a:t> </a:t>
            </a:r>
            <a:r>
              <a:rPr dirty="0"/>
              <a:t>Join</a:t>
            </a:r>
            <a:r>
              <a:rPr spc="-80" dirty="0"/>
              <a:t> </a:t>
            </a:r>
            <a:r>
              <a:rPr dirty="0"/>
              <a:t>or</a:t>
            </a:r>
            <a:r>
              <a:rPr spc="-90" dirty="0"/>
              <a:t> </a:t>
            </a:r>
            <a:r>
              <a:rPr dirty="0"/>
              <a:t>EQUI</a:t>
            </a:r>
            <a:r>
              <a:rPr spc="-85" dirty="0"/>
              <a:t> </a:t>
            </a:r>
            <a:r>
              <a:rPr spc="-20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74800"/>
            <a:ext cx="1416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1592579"/>
            <a:ext cx="7395845" cy="113538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0"/>
              </a:spcBef>
            </a:pPr>
            <a:r>
              <a:rPr sz="2600" dirty="0">
                <a:latin typeface="Calibri"/>
                <a:cs typeface="Calibri"/>
              </a:rPr>
              <a:t>This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simple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JOIN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result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based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matched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equality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condition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specified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query.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702559"/>
            <a:ext cx="7194550" cy="3703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Syntax</a:t>
            </a:r>
            <a:endParaRPr sz="3200">
              <a:latin typeface="Calibri"/>
              <a:cs typeface="Calibri"/>
            </a:endParaRPr>
          </a:p>
          <a:p>
            <a:pPr marL="12700" marR="3020060">
              <a:lnSpc>
                <a:spcPct val="110700"/>
              </a:lnSpc>
            </a:pPr>
            <a:r>
              <a:rPr sz="3200" dirty="0">
                <a:latin typeface="Calibri"/>
                <a:cs typeface="Calibri"/>
              </a:rPr>
              <a:t>SELECT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column-</a:t>
            </a:r>
            <a:r>
              <a:rPr sz="3200" spc="-20" dirty="0">
                <a:latin typeface="Calibri"/>
                <a:cs typeface="Calibri"/>
              </a:rPr>
              <a:t>name-list </a:t>
            </a:r>
            <a:r>
              <a:rPr sz="3200" dirty="0">
                <a:latin typeface="Calibri"/>
                <a:cs typeface="Calibri"/>
              </a:rPr>
              <a:t>from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i="1" spc="-20" dirty="0">
                <a:latin typeface="Calibri"/>
                <a:cs typeface="Calibri"/>
              </a:rPr>
              <a:t>table-name1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3200" b="1" dirty="0">
                <a:latin typeface="Calibri"/>
                <a:cs typeface="Calibri"/>
              </a:rPr>
              <a:t>INNER</a:t>
            </a:r>
            <a:r>
              <a:rPr sz="3200" b="1" spc="-114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JOIN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200" i="1" spc="-20" dirty="0">
                <a:latin typeface="Calibri"/>
                <a:cs typeface="Calibri"/>
              </a:rPr>
              <a:t>table-name2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450"/>
              </a:lnSpc>
              <a:spcBef>
                <a:spcPts val="850"/>
              </a:spcBef>
            </a:pPr>
            <a:r>
              <a:rPr sz="3200" dirty="0">
                <a:latin typeface="Calibri"/>
                <a:cs typeface="Calibri"/>
              </a:rPr>
              <a:t>WHERE </a:t>
            </a:r>
            <a:r>
              <a:rPr sz="3200" spc="-20" dirty="0">
                <a:latin typeface="Calibri"/>
                <a:cs typeface="Calibri"/>
              </a:rPr>
              <a:t>table-</a:t>
            </a:r>
            <a:r>
              <a:rPr sz="3200" spc="-25" dirty="0">
                <a:latin typeface="Calibri"/>
                <a:cs typeface="Calibri"/>
              </a:rPr>
              <a:t>name1.column-</a:t>
            </a:r>
            <a:r>
              <a:rPr sz="3200" dirty="0">
                <a:latin typeface="Calibri"/>
                <a:cs typeface="Calibri"/>
              </a:rPr>
              <a:t>name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10" dirty="0">
                <a:latin typeface="Calibri"/>
                <a:cs typeface="Calibri"/>
              </a:rPr>
              <a:t>table- </a:t>
            </a:r>
            <a:r>
              <a:rPr sz="3200" spc="-25" dirty="0">
                <a:latin typeface="Calibri"/>
                <a:cs typeface="Calibri"/>
              </a:rPr>
              <a:t>name2.column-</a:t>
            </a:r>
            <a:r>
              <a:rPr sz="3200" spc="-10" dirty="0">
                <a:latin typeface="Calibri"/>
                <a:cs typeface="Calibri"/>
              </a:rPr>
              <a:t>name;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0419" y="223520"/>
            <a:ext cx="74961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8290" marR="5080" indent="-154559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libri"/>
                <a:cs typeface="Calibri"/>
              </a:rPr>
              <a:t>SELECT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*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from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class,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classinfo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where </a:t>
            </a:r>
            <a:r>
              <a:rPr b="0" dirty="0">
                <a:latin typeface="Calibri"/>
                <a:cs typeface="Calibri"/>
              </a:rPr>
              <a:t>class.id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=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classinfo.id;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7200" y="1600200"/>
          <a:ext cx="3581400" cy="1826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89661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ABHI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ADAM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ALEX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ANU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57800" y="1600200"/>
          <a:ext cx="3429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7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CFD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6746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CFD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E8EC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6746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MUMBAI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E8EC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CFD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6746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CHENNAI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CFD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7800" y="3886200"/>
          <a:ext cx="6553200" cy="210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79692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74612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ABHI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ADAM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MUMBAI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ALEX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CHENNAI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439" y="223520"/>
            <a:ext cx="66700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dirty="0">
                <a:uFill>
                  <a:solidFill>
                    <a:srgbClr val="000000"/>
                  </a:solidFill>
                </a:uFill>
              </a:rPr>
              <a:t>Cross</a:t>
            </a:r>
            <a:r>
              <a:rPr u="sng" spc="-10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JOIN</a:t>
            </a:r>
            <a:r>
              <a:rPr u="sng" spc="-9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or</a:t>
            </a:r>
            <a:r>
              <a:rPr u="sng" spc="-10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Cartesian</a:t>
            </a:r>
            <a:r>
              <a:rPr u="sng" spc="-10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Product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5840"/>
            <a:ext cx="1416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023620"/>
            <a:ext cx="7411720" cy="160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This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JOIN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returns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Cartesian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product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tables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Join.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return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table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which </a:t>
            </a:r>
            <a:r>
              <a:rPr sz="2600" dirty="0">
                <a:latin typeface="Calibri"/>
                <a:cs typeface="Calibri"/>
              </a:rPr>
              <a:t>consists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records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combines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row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first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table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row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second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196589"/>
            <a:ext cx="4178935" cy="297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Cross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JOIN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Syntax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is, </a:t>
            </a:r>
            <a:r>
              <a:rPr sz="3200" dirty="0">
                <a:latin typeface="Calibri"/>
                <a:cs typeface="Calibri"/>
              </a:rPr>
              <a:t>SELECT </a:t>
            </a:r>
            <a:r>
              <a:rPr sz="3200" spc="-25" dirty="0">
                <a:latin typeface="Calibri"/>
                <a:cs typeface="Calibri"/>
              </a:rPr>
              <a:t>column-</a:t>
            </a:r>
            <a:r>
              <a:rPr sz="3200" spc="-20" dirty="0">
                <a:latin typeface="Calibri"/>
                <a:cs typeface="Calibri"/>
              </a:rPr>
              <a:t>name-list </a:t>
            </a:r>
            <a:r>
              <a:rPr sz="3200" dirty="0">
                <a:latin typeface="Calibri"/>
                <a:cs typeface="Calibri"/>
              </a:rPr>
              <a:t>from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i="1" spc="-20" dirty="0">
                <a:latin typeface="Calibri"/>
                <a:cs typeface="Calibri"/>
              </a:rPr>
              <a:t>table-name1</a:t>
            </a:r>
            <a:r>
              <a:rPr sz="3200" i="1" spc="80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CROSS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JOIN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i="1" spc="-20" dirty="0">
                <a:latin typeface="Calibri"/>
                <a:cs typeface="Calibri"/>
              </a:rPr>
              <a:t>table-</a:t>
            </a:r>
            <a:r>
              <a:rPr sz="3200" i="1" spc="-10" dirty="0">
                <a:latin typeface="Calibri"/>
                <a:cs typeface="Calibri"/>
              </a:rPr>
              <a:t>name2</a:t>
            </a:r>
            <a:r>
              <a:rPr sz="3200" spc="-10" dirty="0">
                <a:latin typeface="Calibri"/>
                <a:cs typeface="Calibri"/>
              </a:rPr>
              <a:t>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94640"/>
            <a:ext cx="7489190" cy="124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27710">
              <a:lnSpc>
                <a:spcPct val="124700"/>
              </a:lnSpc>
              <a:spcBef>
                <a:spcPts val="100"/>
              </a:spcBef>
              <a:tabLst>
                <a:tab pos="4582795" algn="l"/>
              </a:tabLst>
            </a:pPr>
            <a:r>
              <a:rPr sz="3200" b="0" dirty="0">
                <a:latin typeface="Calibri"/>
                <a:cs typeface="Calibri"/>
              </a:rPr>
              <a:t>SELECT</a:t>
            </a:r>
            <a:r>
              <a:rPr sz="3200" b="0" spc="-6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*</a:t>
            </a:r>
            <a:r>
              <a:rPr sz="3200" b="0" spc="-4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from</a:t>
            </a:r>
            <a:r>
              <a:rPr sz="3200" b="0" spc="-5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class,</a:t>
            </a:r>
            <a:r>
              <a:rPr sz="3200" b="0" spc="-5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cross</a:t>
            </a:r>
            <a:r>
              <a:rPr sz="3200" b="0" spc="-5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JOIN</a:t>
            </a:r>
            <a:r>
              <a:rPr sz="3200" b="0" spc="-5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classinfo; class</a:t>
            </a:r>
            <a:r>
              <a:rPr sz="3200" b="0" dirty="0">
                <a:latin typeface="Calibri"/>
                <a:cs typeface="Calibri"/>
              </a:rPr>
              <a:t>	</a:t>
            </a:r>
            <a:r>
              <a:rPr sz="3200" b="0" spc="-10" dirty="0">
                <a:latin typeface="Calibri"/>
                <a:cs typeface="Calibri"/>
              </a:rPr>
              <a:t>classinfo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7200" y="1600200"/>
          <a:ext cx="3581400" cy="1463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855">
                <a:tc>
                  <a:txBody>
                    <a:bodyPr/>
                    <a:lstStyle/>
                    <a:p>
                      <a:pPr marL="74930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2279015" algn="l"/>
                        </a:tabLst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9"/>
                        </a:spcBef>
                        <a:tabLst>
                          <a:tab pos="1760855" algn="l"/>
                        </a:tabLst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ABHI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1760855" algn="l"/>
                        </a:tabLst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ADAM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1760855" algn="l"/>
                        </a:tabLst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ALEX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57800" y="1600200"/>
          <a:ext cx="3429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7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CFD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6746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CFD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E8EC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6746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MUMBAI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E8EC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CFD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6746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CHENNAI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CFD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7800" y="3505200"/>
          <a:ext cx="6172200" cy="334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7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4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7258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6762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ABHI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ADAM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ALEX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ABHI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MUMBAI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ADAM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MUMBAI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ALEX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MUMBAI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ABHI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CHENNAI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ADAM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CHENNAI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ALEX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CHENNAI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2400300">
              <a:lnSpc>
                <a:spcPct val="100000"/>
              </a:lnSpc>
              <a:spcBef>
                <a:spcPts val="100"/>
              </a:spcBef>
            </a:pPr>
            <a:r>
              <a:rPr dirty="0"/>
              <a:t>Natural</a:t>
            </a:r>
            <a:r>
              <a:rPr spc="-190" dirty="0"/>
              <a:t> </a:t>
            </a:r>
            <a:r>
              <a:rPr spc="-20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6020"/>
            <a:ext cx="8054975" cy="4919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999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Natural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Join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Inner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join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based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column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having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same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name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same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present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both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tables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joined.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Syntax</a:t>
            </a:r>
            <a:r>
              <a:rPr sz="3200" b="1" u="sng" spc="8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latin typeface="Calibri"/>
                <a:cs typeface="Calibri"/>
              </a:rPr>
              <a:t>SELECT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latin typeface="Calibri"/>
                <a:cs typeface="Calibri"/>
              </a:rPr>
              <a:t>from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i="1" spc="-20" dirty="0">
                <a:latin typeface="Calibri"/>
                <a:cs typeface="Calibri"/>
              </a:rPr>
              <a:t>table-name1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b="1" dirty="0">
                <a:latin typeface="Calibri"/>
                <a:cs typeface="Calibri"/>
              </a:rPr>
              <a:t>NATURAL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JOIN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i="1" spc="-20" dirty="0">
                <a:latin typeface="Calibri"/>
                <a:cs typeface="Calibri"/>
              </a:rPr>
              <a:t>table-</a:t>
            </a:r>
            <a:r>
              <a:rPr sz="3200" i="1" spc="-10" dirty="0">
                <a:latin typeface="Calibri"/>
                <a:cs typeface="Calibri"/>
              </a:rPr>
              <a:t>name2</a:t>
            </a:r>
            <a:r>
              <a:rPr sz="3200" spc="-10" dirty="0">
                <a:latin typeface="Calibri"/>
                <a:cs typeface="Calibri"/>
              </a:rPr>
              <a:t>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513080">
              <a:lnSpc>
                <a:spcPct val="100000"/>
              </a:lnSpc>
              <a:spcBef>
                <a:spcPts val="100"/>
              </a:spcBef>
            </a:pPr>
            <a:r>
              <a:rPr sz="2800" b="0" dirty="0">
                <a:latin typeface="Calibri"/>
                <a:cs typeface="Calibri"/>
              </a:rPr>
              <a:t>SELECT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*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from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class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NATURAL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JOIN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classinfo;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1176020"/>
            <a:ext cx="58350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1185" algn="l"/>
              </a:tabLst>
            </a:pPr>
            <a:r>
              <a:rPr sz="3200" spc="-10" dirty="0">
                <a:latin typeface="Calibri"/>
                <a:cs typeface="Calibri"/>
              </a:rPr>
              <a:t>class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classinfo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2000" y="1828800"/>
          <a:ext cx="3581400" cy="1826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8972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ABHI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ADAM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ALEX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ANU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29200" y="1828800"/>
          <a:ext cx="3429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7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CFD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6746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CFD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E8EC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6746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MUMBAI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E8EC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CFD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6746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CHENNAI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solidFill>
                      <a:srgbClr val="CFD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00200" y="4038600"/>
          <a:ext cx="61722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110617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solidFill>
                      <a:srgbClr val="4E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ABHI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ADAM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MUMBAI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ALEX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CHENNAI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782</Words>
  <Application>Microsoft Office PowerPoint</Application>
  <PresentationFormat>On-screen Show (4:3)</PresentationFormat>
  <Paragraphs>317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MT</vt:lpstr>
      <vt:lpstr>Calibri</vt:lpstr>
      <vt:lpstr>Times New Roman</vt:lpstr>
      <vt:lpstr>Office Theme</vt:lpstr>
      <vt:lpstr>Joins</vt:lpstr>
      <vt:lpstr>Join in SQL</vt:lpstr>
      <vt:lpstr>PowerPoint Presentation</vt:lpstr>
      <vt:lpstr>INNER Join or EQUI Join</vt:lpstr>
      <vt:lpstr>SELECT * from class, classinfo where class.id = classinfo.id;</vt:lpstr>
      <vt:lpstr>Cross JOIN or Cartesian Product</vt:lpstr>
      <vt:lpstr>SELECT * from class, cross JOIN classinfo; class classinfo</vt:lpstr>
      <vt:lpstr>Natural JOIN</vt:lpstr>
      <vt:lpstr>SELECT * from class NATURAL JOIN classinfo;</vt:lpstr>
      <vt:lpstr>Outer JOIN</vt:lpstr>
      <vt:lpstr>Left Outer Join</vt:lpstr>
      <vt:lpstr>SELECT * FROM class LEFT OUTER JOIN classinfo ON (class.id=classinfo.id);</vt:lpstr>
      <vt:lpstr>Right Outer Join</vt:lpstr>
      <vt:lpstr>select * from class right outer join classinfo on (class.id=classinfo.id);</vt:lpstr>
      <vt:lpstr>Full Outer Join</vt:lpstr>
      <vt:lpstr>SELECT * FROM class FULL OUTER JOIN classinfo on (class.id=classinfo.id);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</dc:title>
  <cp:lastModifiedBy>Vikas Gokhale</cp:lastModifiedBy>
  <cp:revision>2</cp:revision>
  <dcterms:created xsi:type="dcterms:W3CDTF">2025-08-20T05:40:03Z</dcterms:created>
  <dcterms:modified xsi:type="dcterms:W3CDTF">2025-08-20T05:44:16Z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2014-06-24T00:00:00Z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2025-08-20T00:00:00Z</vt:filetime>
  </property>
  <property fmtid="{D5CDD505-2E9C-101B-9397-08002B2CF9AE}" pid="5" name="Producer">
    <vt:lpwstr>itext-paulo-155 (itextpdf.sf.net-lowagie.com)</vt:lpwstr>
  </property>
</Properties>
</file>