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51"/>
  </p:notesMasterIdLst>
  <p:handoutMasterIdLst>
    <p:handoutMasterId r:id="rId52"/>
  </p:handoutMasterIdLst>
  <p:sldIdLst>
    <p:sldId id="386" r:id="rId2"/>
    <p:sldId id="270" r:id="rId3"/>
    <p:sldId id="258" r:id="rId4"/>
    <p:sldId id="367" r:id="rId5"/>
    <p:sldId id="376" r:id="rId6"/>
    <p:sldId id="324" r:id="rId7"/>
    <p:sldId id="373" r:id="rId8"/>
    <p:sldId id="368" r:id="rId9"/>
    <p:sldId id="377" r:id="rId10"/>
    <p:sldId id="378" r:id="rId11"/>
    <p:sldId id="379" r:id="rId12"/>
    <p:sldId id="380" r:id="rId13"/>
    <p:sldId id="381" r:id="rId14"/>
    <p:sldId id="299" r:id="rId15"/>
    <p:sldId id="261" r:id="rId16"/>
    <p:sldId id="325" r:id="rId17"/>
    <p:sldId id="359" r:id="rId18"/>
    <p:sldId id="334" r:id="rId19"/>
    <p:sldId id="339" r:id="rId20"/>
    <p:sldId id="337" r:id="rId21"/>
    <p:sldId id="340" r:id="rId22"/>
    <p:sldId id="341" r:id="rId23"/>
    <p:sldId id="383" r:id="rId24"/>
    <p:sldId id="384" r:id="rId25"/>
    <p:sldId id="385" r:id="rId26"/>
    <p:sldId id="342" r:id="rId27"/>
    <p:sldId id="343" r:id="rId28"/>
    <p:sldId id="361" r:id="rId29"/>
    <p:sldId id="344" r:id="rId30"/>
    <p:sldId id="372" r:id="rId31"/>
    <p:sldId id="371" r:id="rId32"/>
    <p:sldId id="336" r:id="rId33"/>
    <p:sldId id="345" r:id="rId34"/>
    <p:sldId id="346" r:id="rId35"/>
    <p:sldId id="348" r:id="rId36"/>
    <p:sldId id="355" r:id="rId37"/>
    <p:sldId id="349" r:id="rId38"/>
    <p:sldId id="362" r:id="rId39"/>
    <p:sldId id="365" r:id="rId40"/>
    <p:sldId id="363" r:id="rId41"/>
    <p:sldId id="353" r:id="rId42"/>
    <p:sldId id="327" r:id="rId43"/>
    <p:sldId id="328" r:id="rId44"/>
    <p:sldId id="330" r:id="rId45"/>
    <p:sldId id="364" r:id="rId46"/>
    <p:sldId id="374" r:id="rId47"/>
    <p:sldId id="382" r:id="rId48"/>
    <p:sldId id="366" r:id="rId49"/>
    <p:sldId id="375" r:id="rId50"/>
  </p:sldIdLst>
  <p:sldSz cx="9144000" cy="6858000" type="screen4x3"/>
  <p:notesSz cx="6746875" cy="99139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FFFF"/>
    <a:srgbClr val="57ABFF"/>
    <a:srgbClr val="DDDDDD"/>
    <a:srgbClr val="33CC33"/>
    <a:srgbClr val="FF0000"/>
    <a:srgbClr val="445C00"/>
    <a:srgbClr val="99CC00"/>
    <a:srgbClr val="0099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3210" autoAdjust="0"/>
  </p:normalViewPr>
  <p:slideViewPr>
    <p:cSldViewPr>
      <p:cViewPr varScale="1">
        <p:scale>
          <a:sx n="62" d="100"/>
          <a:sy n="62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70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8638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700" y="9418638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9A56F2-ACE7-40D0-BB45-758FC72746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55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2700" y="0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7763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08525"/>
            <a:ext cx="494665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8638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2700" y="9418638"/>
            <a:ext cx="29241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95D6DD-BFD6-4AC0-B9AC-59DD0DE362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1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3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3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AA048-CB1C-4018-A62F-80F1860646C4}" type="slidenum">
              <a:rPr lang="en-US"/>
              <a:pPr/>
              <a:t>14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AFA4A-01ED-437B-92C9-C0564533B01C}" type="slidenum">
              <a:rPr lang="en-US"/>
              <a:pPr/>
              <a:t>15</a:t>
            </a:fld>
            <a:endParaRPr 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51A11-E51F-4766-8BD0-014BCBAF4042}" type="slidenum">
              <a:rPr lang="en-US"/>
              <a:pPr/>
              <a:t>16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024B8-BECD-4B9C-8477-FB6F80ADEB23}" type="slidenum">
              <a:rPr lang="en-US"/>
              <a:pPr/>
              <a:t>17</a:t>
            </a:fld>
            <a:endParaRPr lang="en-US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2E38B-C3EF-4A36-A67E-21246F34EBCC}" type="slidenum">
              <a:rPr lang="en-US"/>
              <a:pPr/>
              <a:t>18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E0D29-4F4C-4A48-930A-E695F0274FFE}" type="slidenum">
              <a:rPr lang="en-US"/>
              <a:pPr/>
              <a:t>19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36CB2-C449-4A0A-9056-3EC65BABC105}" type="slidenum">
              <a:rPr lang="en-US"/>
              <a:pPr/>
              <a:t>2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0FA66-8043-4E33-B069-FBD8CBF5E05C}" type="slidenum">
              <a:rPr lang="en-US"/>
              <a:pPr/>
              <a:t>20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53F81-70D0-4B5D-A995-7935D43F80B3}" type="slidenum">
              <a:rPr lang="en-US"/>
              <a:pPr/>
              <a:t>21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3A991F-F3A3-49AB-A43B-25942AB0CBD5}" type="slidenum">
              <a:rPr lang="en-US"/>
              <a:pPr/>
              <a:t>22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02191-AFFD-4EBE-A50B-DEDD4E5281C8}" type="slidenum">
              <a:rPr lang="en-US"/>
              <a:pPr/>
              <a:t>26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00230-E7A8-438E-AAA3-618EF34018CC}" type="slidenum">
              <a:rPr lang="en-US"/>
              <a:pPr/>
              <a:t>27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AA187-C77C-4682-92ED-832299ED3332}" type="slidenum">
              <a:rPr lang="en-US"/>
              <a:pPr/>
              <a:t>28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AEC93-9533-41DE-B7C9-5E55903C60C8}" type="slidenum">
              <a:rPr lang="en-US"/>
              <a:pPr/>
              <a:t>29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3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3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1D7F1-6D67-4A9C-B024-1DD2C186034E}" type="slidenum">
              <a:rPr lang="en-US"/>
              <a:pPr/>
              <a:t>32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EEEEB-BC28-4434-81AC-2794D1AAC223}" type="slidenum">
              <a:rPr lang="en-US"/>
              <a:pPr/>
              <a:t>3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E739A-5620-4686-AACC-1A5E22CDB628}" type="slidenum">
              <a:rPr lang="en-US"/>
              <a:pPr/>
              <a:t>33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BD25C-07B0-4A2F-A4E9-60E53195475D}" type="slidenum">
              <a:rPr lang="en-US"/>
              <a:pPr/>
              <a:t>34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42F66-1301-4BC7-9B5E-59A84DDC5986}" type="slidenum">
              <a:rPr lang="en-US"/>
              <a:pPr/>
              <a:t>35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BABEE-151A-4586-8D99-893CBB3B9A59}" type="slidenum">
              <a:rPr lang="en-US"/>
              <a:pPr/>
              <a:t>36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90B3B-8F92-4AA3-B887-8315580255CC}" type="slidenum">
              <a:rPr lang="en-US"/>
              <a:pPr/>
              <a:t>37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07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9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E2227-6B84-4EFC-9AED-D7AD587248ED}" type="slidenum">
              <a:rPr lang="en-US"/>
              <a:pPr/>
              <a:t>40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z="600">
              <a:solidFill>
                <a:srgbClr val="00339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5A9CF-F373-49A3-9448-EB1733479801}" type="slidenum">
              <a:rPr lang="en-US"/>
              <a:pPr/>
              <a:t>41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71826-14B5-4BFC-B484-E69CA57856E8}" type="slidenum">
              <a:rPr lang="en-US"/>
              <a:pPr/>
              <a:t>42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36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87348-4CFE-49BE-91B6-4324ED8D1273}" type="slidenum">
              <a:rPr lang="en-US"/>
              <a:pPr/>
              <a:t>43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6606E-0CB9-4C8C-B0DC-6A05F12C6447}" type="slidenum">
              <a:rPr lang="en-US"/>
              <a:pPr/>
              <a:t>44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C7AE5-33A4-41F8-B170-5F2C4076E1C6}" type="slidenum">
              <a:rPr lang="en-US"/>
              <a:pPr/>
              <a:t>45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sz="600">
              <a:solidFill>
                <a:srgbClr val="003399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0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902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40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27256-A759-4C4D-B227-BB5A1446799D}" type="slidenum">
              <a:rPr lang="en-US"/>
              <a:pPr/>
              <a:t>6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18" charset="2"/>
              <a:buNone/>
            </a:pPr>
            <a:endParaRPr lang="en-US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3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D6DD-BFD6-4AC0-B9AC-59DD0DE362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5/20/2012</a:t>
            </a:r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Oracle Tutorials: PL/SQL </a:t>
            </a:r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346778-B4CA-2942-9CB4-6224AC312088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5/20/2012</a:t>
            </a:r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ABEF-A29F-C745-BB91-ED315AB6F9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5/20/2012</a:t>
            </a:r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7" name="Prostokąt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3ABEF-A29F-C745-BB91-ED315AB6F9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ytuł, tekst i 2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0"/>
          </p:nvPr>
        </p:nvSpPr>
        <p:spPr>
          <a:xfrm>
            <a:off x="2133600" y="6329363"/>
            <a:ext cx="5257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Oracle Tutorials: PL/SQL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5/20/2012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346778-B4CA-2942-9CB4-6224AC31208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7" name="Prostokąt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5/20/2012</a:t>
            </a:r>
            <a:endParaRPr lang="en-GB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3ABEF-A29F-C745-BB91-ED315AB6F9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8" name="Symbol zastępczy daty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5/20/2012</a:t>
            </a:r>
            <a:endParaRPr lang="en-GB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3ABEF-A29F-C745-BB91-ED315AB6F9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altLang="en-US"/>
              <a:t>Oracle Tutorials: PL/SQL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5/20/2012</a:t>
            </a:r>
            <a:endParaRPr lang="en-GB"/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3ABEF-A29F-C745-BB91-ED315AB6F9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5/20/2012</a:t>
            </a:r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3ABEF-A29F-C745-BB91-ED315AB6F9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5/20/2012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Oracle Tutorials: PL/SQL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5/20/2012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3ABEF-A29F-C745-BB91-ED315AB6F9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8" name="Prostokąt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1" name="Prostokąt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daty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5/20/2012</a:t>
            </a:r>
            <a:endParaRPr lang="en-GB"/>
          </a:p>
        </p:txBody>
      </p:sp>
      <p:sp>
        <p:nvSpPr>
          <p:cNvPr id="13" name="Symbol zastępczy numeru slajd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3ABEF-A29F-C745-BB91-ED315AB6F9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Symbol zastępczy stopki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5/20/2012</a:t>
            </a:r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Oracle Tutorials: PL/SQL </a:t>
            </a:r>
          </a:p>
        </p:txBody>
      </p:sp>
      <p:sp>
        <p:nvSpPr>
          <p:cNvPr id="7" name="Prostokąt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346778-B4CA-2942-9CB4-6224AC31208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45720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en-US" sz="1000">
                <a:solidFill>
                  <a:schemeClr val="bg1"/>
                </a:solidFill>
                <a:latin typeface="Comic Sans MS" pitchFamily="66" charset="0"/>
              </a:rPr>
              <a:t>1 June 2006</a:t>
            </a:r>
            <a:endParaRPr lang="en-US" altLang="en-US" sz="10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7467600" y="6324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/>
            <a:fld id="{A58BE867-499D-4F0A-A2AA-144035CE6298}" type="slidenum">
              <a:rPr lang="en-US" altLang="en-US" sz="1000">
                <a:solidFill>
                  <a:schemeClr val="bg1"/>
                </a:solidFill>
                <a:latin typeface="Comic Sans MS" pitchFamily="66" charset="0"/>
              </a:rPr>
              <a:pPr algn="r"/>
              <a:t>‹#›</a:t>
            </a:fld>
            <a:endParaRPr lang="en-US" altLang="en-US" sz="1000">
              <a:solidFill>
                <a:schemeClr val="bg1"/>
              </a:solidFill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pls/db112/homepag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cd/E11882_01/appdev.112/e25788/toc.htm" TargetMode="External"/><Relationship Id="rId4" Type="http://schemas.openxmlformats.org/officeDocument/2006/relationships/hyperlink" Target="http://docs.oracle.com/cd/E11882_01/appdev.112/e25519/toc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Oracle Tutorials: PL/SQL 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33400" y="1676400"/>
            <a:ext cx="8382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Oracle Tutorials</a:t>
            </a:r>
            <a:br>
              <a:rPr lang="en-US" sz="32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br>
              <a:rPr lang="en-US" sz="36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en-US" sz="44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PL/SQL</a:t>
            </a:r>
            <a:r>
              <a:rPr lang="en-US" sz="40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br>
              <a:rPr lang="en-US" sz="40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en-US" sz="24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Procedural Language / Structured Query Language</a:t>
            </a:r>
            <a:br>
              <a:rPr lang="en-US" sz="2400" b="1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endParaRPr lang="en-US" b="1" dirty="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52CDB-C9CD-4AC2-8AD6-7ACDB3540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Vikas Gokhale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PL/SQL </a:t>
            </a:r>
            <a:r>
              <a:rPr lang="en-US" dirty="0"/>
              <a:t>placeholders</a:t>
            </a:r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Scalar type</a:t>
            </a:r>
          </a:p>
          <a:p>
            <a:pPr lvl="1"/>
            <a:r>
              <a:rPr lang="en-GB" dirty="0"/>
              <a:t>variable</a:t>
            </a:r>
          </a:p>
          <a:p>
            <a:pPr lvl="1"/>
            <a:r>
              <a:rPr lang="en-GB" dirty="0"/>
              <a:t>constant</a:t>
            </a:r>
          </a:p>
          <a:p>
            <a:pPr lvl="1"/>
            <a:endParaRPr lang="en-GB" dirty="0"/>
          </a:p>
          <a:p>
            <a:r>
              <a:rPr lang="en-GB" dirty="0"/>
              <a:t>Single composite/vector type</a:t>
            </a:r>
          </a:p>
          <a:p>
            <a:pPr lvl="1"/>
            <a:r>
              <a:rPr lang="en-GB" dirty="0"/>
              <a:t>record</a:t>
            </a:r>
          </a:p>
          <a:p>
            <a:pPr lvl="2"/>
            <a:r>
              <a:rPr lang="en-GB" dirty="0"/>
              <a:t>used for reading rows from table</a:t>
            </a:r>
          </a:p>
          <a:p>
            <a:pPr lvl="2"/>
            <a:endParaRPr lang="en-GB" dirty="0"/>
          </a:p>
          <a:p>
            <a:r>
              <a:rPr lang="en-GB" dirty="0"/>
              <a:t>Collections</a:t>
            </a:r>
          </a:p>
          <a:p>
            <a:pPr lvl="1"/>
            <a:r>
              <a:rPr lang="en-GB" dirty="0"/>
              <a:t>Associative Array</a:t>
            </a:r>
          </a:p>
          <a:p>
            <a:pPr lvl="1"/>
            <a:r>
              <a:rPr lang="en-GB" dirty="0"/>
              <a:t>Variable-sized Array (VARRAY)</a:t>
            </a:r>
          </a:p>
          <a:p>
            <a:pPr lvl="1"/>
            <a:r>
              <a:rPr lang="en-GB" dirty="0"/>
              <a:t>Nested Tables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5760" lvl="1" indent="0">
              <a:buNone/>
            </a:pP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4419600"/>
            <a:ext cx="8382000" cy="1828800"/>
          </a:xfrm>
          <a:prstGeom prst="rect">
            <a:avLst/>
          </a:prstGeom>
          <a:solidFill>
            <a:srgbClr val="DDDDDD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TYPE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T_TIME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RECORD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(minutes INTEGER, hours NUMBER(2));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current_time_rec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T_TIME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Current_time_rec.hours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:= 12;</a:t>
            </a:r>
            <a:endParaRPr lang="en-GB" sz="18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7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PL/SQL </a:t>
            </a:r>
            <a:r>
              <a:rPr lang="en-US" dirty="0"/>
              <a:t>placeholders</a:t>
            </a:r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Scalar type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variable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constant</a:t>
            </a: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Single composite/vector type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record</a:t>
            </a:r>
          </a:p>
          <a:p>
            <a:pPr lvl="2"/>
            <a:r>
              <a:rPr lang="en-GB" dirty="0">
                <a:solidFill>
                  <a:srgbClr val="FFFFFF"/>
                </a:solidFill>
              </a:rPr>
              <a:t>used for reading rows from table</a:t>
            </a:r>
          </a:p>
          <a:p>
            <a:pPr lvl="2"/>
            <a:endParaRPr lang="en-GB" dirty="0"/>
          </a:p>
          <a:p>
            <a:r>
              <a:rPr lang="en-GB" dirty="0"/>
              <a:t>Collections</a:t>
            </a:r>
          </a:p>
          <a:p>
            <a:pPr lvl="1"/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Associative Array</a:t>
            </a:r>
          </a:p>
          <a:p>
            <a:pPr lvl="1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Variable-sized Array (VARRAY)</a:t>
            </a:r>
          </a:p>
          <a:p>
            <a:pPr lvl="1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Nested Tables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5760" lvl="1" indent="0">
              <a:buNone/>
            </a:pP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688805"/>
            <a:ext cx="8458200" cy="2743200"/>
          </a:xfrm>
          <a:prstGeom prst="rect">
            <a:avLst/>
          </a:prstGeom>
          <a:solidFill>
            <a:srgbClr val="DDDDDD"/>
          </a:solidFill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br>
              <a:rPr lang="en-US" sz="1800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TYPE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T_POPULATION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IS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TABLE OF NUMBER INDEX BY VARCHAR2(64)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city_population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T_POPULATION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BEGIN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city_population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('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Smallville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')  := 2000;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:= 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city_population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('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Smallville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') 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END;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/   </a:t>
            </a:r>
          </a:p>
        </p:txBody>
      </p:sp>
    </p:spTree>
    <p:extLst>
      <p:ext uri="{BB962C8B-B14F-4D97-AF65-F5344CB8AC3E}">
        <p14:creationId xmlns:p14="http://schemas.microsoft.com/office/powerpoint/2010/main" val="260214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PL/SQL </a:t>
            </a:r>
            <a:r>
              <a:rPr lang="en-US" dirty="0"/>
              <a:t>placeholders</a:t>
            </a:r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Scalar type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variable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constant</a:t>
            </a: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Single composite/vector type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record</a:t>
            </a:r>
          </a:p>
          <a:p>
            <a:pPr lvl="2"/>
            <a:r>
              <a:rPr lang="en-GB" dirty="0">
                <a:solidFill>
                  <a:srgbClr val="FFFFFF"/>
                </a:solidFill>
              </a:rPr>
              <a:t>used for reading rows from table</a:t>
            </a:r>
          </a:p>
          <a:p>
            <a:pPr lvl="2"/>
            <a:endParaRPr lang="en-GB" dirty="0"/>
          </a:p>
          <a:p>
            <a:r>
              <a:rPr lang="en-GB" dirty="0"/>
              <a:t>Collections</a:t>
            </a:r>
          </a:p>
          <a:p>
            <a:pPr lvl="1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Associative Array</a:t>
            </a:r>
          </a:p>
          <a:p>
            <a:pPr lvl="1"/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Variable-sized Array (VARRAY)</a:t>
            </a:r>
          </a:p>
          <a:p>
            <a:pPr lvl="1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Nested Tables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5760" lvl="1" indent="0">
              <a:buNone/>
            </a:pP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47332" y="1534633"/>
            <a:ext cx="8458200" cy="3035595"/>
          </a:xfrm>
          <a:prstGeom prst="rect">
            <a:avLst/>
          </a:prstGeom>
          <a:solidFill>
            <a:srgbClr val="DDDDDD"/>
          </a:solidFill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14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br>
              <a:rPr lang="en-US" sz="1400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TYPE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T_FOURSOME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IS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VARRAY(</a:t>
            </a:r>
            <a:r>
              <a:rPr lang="pl-PL" sz="1400" b="1" dirty="0">
                <a:solidFill>
                  <a:srgbClr val="003399"/>
                </a:solidFill>
                <a:latin typeface="Courier New" pitchFamily="49" charset="0"/>
              </a:rPr>
              <a:t>4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) OF VARCHAR2(15)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team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T_FOURSOME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:=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T_FOURSOME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('John', 'Mary', 'Alberto');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b="1" dirty="0" err="1">
                <a:solidFill>
                  <a:srgbClr val="003399"/>
                </a:solidFill>
                <a:latin typeface="Courier New" pitchFamily="49" charset="0"/>
              </a:rPr>
              <a:t>team.EXTEND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                  -- Append one null element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 	 </a:t>
            </a:r>
            <a:r>
              <a:rPr lang="pl-PL" sz="1400" b="1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team(</a:t>
            </a:r>
            <a:r>
              <a:rPr lang="pl-PL" sz="1400" b="1" dirty="0">
                <a:solidFill>
                  <a:srgbClr val="003399"/>
                </a:solidFill>
                <a:latin typeface="Courier New" pitchFamily="49" charset="0"/>
              </a:rPr>
              <a:t>4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)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:='Mike';		-- Set 5</a:t>
            </a:r>
            <a:r>
              <a:rPr lang="en-US" sz="1400" baseline="30000" dirty="0">
                <a:solidFill>
                  <a:srgbClr val="003399"/>
                </a:solidFill>
                <a:latin typeface="Courier New" pitchFamily="49" charset="0"/>
              </a:rPr>
              <a:t>th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element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element</a:t>
            </a:r>
            <a:endParaRPr lang="pl-PL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None/>
            </a:pP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DBMS_OUTPUT.PUT_LINE(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l_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team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( l_</a:t>
            </a:r>
            <a:r>
              <a:rPr lang="en-US" sz="1400" b="1" dirty="0" err="1">
                <a:solidFill>
                  <a:srgbClr val="003399"/>
                </a:solidFill>
                <a:latin typeface="Courier New" pitchFamily="49" charset="0"/>
              </a:rPr>
              <a:t>team.first</a:t>
            </a:r>
            <a:r>
              <a:rPr lang="pl-PL" sz="1400" b="1" dirty="0">
                <a:solidFill>
                  <a:srgbClr val="003399"/>
                </a:solidFill>
                <a:latin typeface="Courier New" pitchFamily="49" charset="0"/>
              </a:rPr>
              <a:t> )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); -- Print first element</a:t>
            </a:r>
            <a:endParaRPr lang="pl-PL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None/>
            </a:pP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	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DBMS_OUTPUT.PUT_LINE(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l_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team</a:t>
            </a:r>
            <a:r>
              <a:rPr lang="pl-PL" sz="1400" b="1" dirty="0">
                <a:solidFill>
                  <a:srgbClr val="003399"/>
                </a:solidFill>
                <a:latin typeface="Courier New" pitchFamily="49" charset="0"/>
              </a:rPr>
              <a:t>(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b="1" dirty="0" err="1">
                <a:solidFill>
                  <a:srgbClr val="003399"/>
                </a:solidFill>
                <a:latin typeface="Courier New" pitchFamily="49" charset="0"/>
              </a:rPr>
              <a:t>team.last</a:t>
            </a:r>
            <a:r>
              <a:rPr lang="pl-PL" sz="1400" b="1" dirty="0">
                <a:solidFill>
                  <a:srgbClr val="003399"/>
                </a:solidFill>
                <a:latin typeface="Courier New" pitchFamily="49" charset="0"/>
              </a:rPr>
              <a:t> )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);  -- Print last element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endParaRPr lang="en-US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endParaRPr lang="en-US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END;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/   </a:t>
            </a:r>
          </a:p>
        </p:txBody>
      </p:sp>
    </p:spTree>
    <p:extLst>
      <p:ext uri="{BB962C8B-B14F-4D97-AF65-F5344CB8AC3E}">
        <p14:creationId xmlns:p14="http://schemas.microsoft.com/office/powerpoint/2010/main" val="405702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PL/SQL </a:t>
            </a:r>
            <a:r>
              <a:rPr lang="en-US" dirty="0"/>
              <a:t>placeholders</a:t>
            </a:r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Scalar type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variable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constant</a:t>
            </a:r>
          </a:p>
          <a:p>
            <a:pPr lvl="1"/>
            <a:endParaRPr lang="en-GB" dirty="0">
              <a:solidFill>
                <a:srgbClr val="FFFFFF"/>
              </a:solidFill>
            </a:endParaRPr>
          </a:p>
          <a:p>
            <a:r>
              <a:rPr lang="en-GB" dirty="0">
                <a:solidFill>
                  <a:srgbClr val="FFFFFF"/>
                </a:solidFill>
              </a:rPr>
              <a:t>Single composite/vector type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record</a:t>
            </a:r>
          </a:p>
          <a:p>
            <a:pPr lvl="2"/>
            <a:r>
              <a:rPr lang="en-GB" dirty="0">
                <a:solidFill>
                  <a:srgbClr val="FFFFFF"/>
                </a:solidFill>
              </a:rPr>
              <a:t>used for reading rows from table</a:t>
            </a:r>
          </a:p>
          <a:p>
            <a:pPr lvl="2"/>
            <a:endParaRPr lang="en-GB" dirty="0"/>
          </a:p>
          <a:p>
            <a:r>
              <a:rPr lang="en-GB" dirty="0"/>
              <a:t>Collections</a:t>
            </a:r>
          </a:p>
          <a:p>
            <a:pPr lvl="1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Associative Array</a:t>
            </a:r>
          </a:p>
          <a:p>
            <a:pPr lvl="1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Variable-sized Array (VARRAY)</a:t>
            </a:r>
          </a:p>
          <a:p>
            <a:pPr lvl="1"/>
            <a:r>
              <a:rPr lang="en-GB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Nested Tables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5760" lvl="1" indent="0">
              <a:buNone/>
            </a:pP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688805"/>
            <a:ext cx="8458200" cy="2743200"/>
          </a:xfrm>
          <a:prstGeom prst="rect">
            <a:avLst/>
          </a:prstGeom>
          <a:solidFill>
            <a:srgbClr val="DDDDDD"/>
          </a:solidFill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br>
              <a:rPr lang="en-US" sz="1400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TYPE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T_ROSTER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IS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TABLE OF VARCHAR2(15)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names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T_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R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OSTER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:=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T_ROSTER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('D Caruso', 'J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Hamil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', 'D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Piro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', 'R Singh');</a:t>
            </a:r>
            <a:endParaRPr lang="pl-PL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l_i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number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  <a:endParaRPr lang="en-US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FOR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IN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names.FIRST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..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names.LAST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LOOP  --For first to last element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     DBMS_OUTPUT.PUT_LINE(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names(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));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  END LOOP;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END;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/  </a:t>
            </a:r>
          </a:p>
        </p:txBody>
      </p:sp>
    </p:spTree>
    <p:extLst>
      <p:ext uri="{BB962C8B-B14F-4D97-AF65-F5344CB8AC3E}">
        <p14:creationId xmlns:p14="http://schemas.microsoft.com/office/powerpoint/2010/main" val="207864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Attributes %TYPE &amp; %ROWTYPE</a:t>
            </a:r>
          </a:p>
        </p:txBody>
      </p:sp>
      <p:sp>
        <p:nvSpPr>
          <p:cNvPr id="4" name="Symbol zastępczy stopki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%TYPE references type of a variable or a database column</a:t>
            </a:r>
          </a:p>
          <a:p>
            <a:r>
              <a:rPr lang="en-GB" dirty="0"/>
              <a:t>%ROWTYPE references type of a record structure, table row or a cursor</a:t>
            </a:r>
          </a:p>
          <a:p>
            <a:r>
              <a:rPr lang="en-GB" dirty="0"/>
              <a:t>Advantages:</a:t>
            </a:r>
          </a:p>
          <a:p>
            <a:pPr lvl="1"/>
            <a:r>
              <a:rPr lang="en-GB" dirty="0"/>
              <a:t>Actual type does not need to be known</a:t>
            </a:r>
          </a:p>
          <a:p>
            <a:pPr lvl="1"/>
            <a:r>
              <a:rPr lang="en-GB" dirty="0"/>
              <a:t>referenced type had changed -&gt; will be recompiled automatically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%TYPE &amp; %ROWTYPE Examples</a:t>
            </a:r>
          </a:p>
        </p:txBody>
      </p:sp>
      <p:sp>
        <p:nvSpPr>
          <p:cNvPr id="8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2209800"/>
            <a:ext cx="7086600" cy="3124200"/>
          </a:xfrm>
          <a:solidFill>
            <a:srgbClr val="DDDDDD"/>
          </a:solidFill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balance              NUMBER(7,2);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minimum_balance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    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balance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</a:rPr>
              <a:t>%TYPE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:= 10.00;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my_dname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           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scott.dept.dname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</a:rPr>
              <a:t>%TYPE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dept_rec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           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dept</a:t>
            </a:r>
            <a:r>
              <a:rPr lang="en-US" sz="1800" b="1" dirty="0" err="1">
                <a:solidFill>
                  <a:srgbClr val="003399"/>
                </a:solidFill>
                <a:latin typeface="Courier New" pitchFamily="49" charset="0"/>
              </a:rPr>
              <a:t>%ROWTYPE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sz="1800" dirty="0">
              <a:solidFill>
                <a:srgbClr val="003399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SELECT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dname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, loc 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INTO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dept_rec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FROM dept WHERE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= 30;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2000" y="2286000"/>
            <a:ext cx="6781800" cy="19050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762000" y="4343400"/>
            <a:ext cx="6781800" cy="8382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895600" y="1828800"/>
            <a:ext cx="472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99CC00"/>
                </a:solidFill>
                <a:latin typeface="Comic Sans MS" pitchFamily="66" charset="0"/>
              </a:rPr>
              <a:t>variable declarations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295400" y="5318125"/>
            <a:ext cx="6324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>
                <a:solidFill>
                  <a:srgbClr val="99CC00"/>
                </a:solidFill>
                <a:latin typeface="Comic Sans MS" pitchFamily="66" charset="0"/>
              </a:rPr>
              <a:t>using record variable to read a row from a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Control Structures</a:t>
            </a:r>
          </a:p>
        </p:txBody>
      </p:sp>
      <p:sp>
        <p:nvSpPr>
          <p:cNvPr id="8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Conditional Control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Using IF and CASE statements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3">
              <a:lnSpc>
                <a:spcPct val="90000"/>
              </a:lnSpc>
            </a:pPr>
            <a:endParaRPr lang="en-US" sz="1800" dirty="0"/>
          </a:p>
          <a:p>
            <a:pPr lvl="3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dirty="0"/>
              <a:t>Sequential Control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Using GOTO statement</a:t>
            </a:r>
            <a:endParaRPr lang="en-US" sz="1700" dirty="0">
              <a:latin typeface="Courier New" pitchFamily="49" charset="0"/>
            </a:endParaRPr>
          </a:p>
        </p:txBody>
      </p:sp>
      <p:sp>
        <p:nvSpPr>
          <p:cNvPr id="110601" name="Rectangle 2057"/>
          <p:cNvSpPr>
            <a:spLocks noChangeArrowheads="1"/>
          </p:cNvSpPr>
          <p:nvPr/>
        </p:nvSpPr>
        <p:spPr bwMode="auto">
          <a:xfrm>
            <a:off x="1506748" y="3340732"/>
            <a:ext cx="4267200" cy="919162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0602" name="Rectangle 2058"/>
          <p:cNvSpPr>
            <a:spLocks noChangeArrowheads="1"/>
          </p:cNvSpPr>
          <p:nvPr/>
        </p:nvSpPr>
        <p:spPr bwMode="auto">
          <a:xfrm>
            <a:off x="2979948" y="3301044"/>
            <a:ext cx="5232400" cy="1779588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0600" name="Rectangle 2056"/>
          <p:cNvSpPr>
            <a:spLocks noChangeArrowheads="1"/>
          </p:cNvSpPr>
          <p:nvPr/>
        </p:nvSpPr>
        <p:spPr bwMode="auto">
          <a:xfrm>
            <a:off x="2649748" y="2615244"/>
            <a:ext cx="5638800" cy="2743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endParaRPr lang="en-US" sz="1200" dirty="0">
              <a:solidFill>
                <a:schemeClr val="bg2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l_g</a:t>
            </a:r>
            <a:r>
              <a:rPr lang="en-US" sz="1200" dirty="0" err="1">
                <a:solidFill>
                  <a:srgbClr val="003399"/>
                </a:solidFill>
                <a:latin typeface="Courier New" pitchFamily="49" charset="0"/>
              </a:rPr>
              <a:t>rade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CHAR(1) := 'B';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BEGIN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CASE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grade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WHEN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'A' 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THEN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DBMS_OUTPUT.PUT_LINE('Excellent');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WHEN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'B' 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THEN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DBMS_OUTPUT.PUT_LINE('Very Good');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WHEN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'C' 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THEN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DBMS_OUTPUT.PUT_LINE('Good');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WHEN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'D' 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THEN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DBMS_OUTPUT.PUT_LINE('Fair');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WHEN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'F' 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THEN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DBMS_OUTPUT.PUT_LINE('Poor');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ELSE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DBMS_OUTPUT.PUT_LINE('No such grade');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END CASE;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END;  </a:t>
            </a:r>
          </a:p>
        </p:txBody>
      </p:sp>
      <p:sp>
        <p:nvSpPr>
          <p:cNvPr id="110597" name="Rectangle 2053"/>
          <p:cNvSpPr>
            <a:spLocks noChangeArrowheads="1"/>
          </p:cNvSpPr>
          <p:nvPr/>
        </p:nvSpPr>
        <p:spPr bwMode="auto">
          <a:xfrm>
            <a:off x="1201948" y="2462844"/>
            <a:ext cx="4970252" cy="2286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br>
              <a:rPr lang="en-US" sz="1200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l_s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ales NUMBER(8,2) := 20000;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l_b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onus NUMBER(6,2);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BEGIN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IF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l_s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ales &gt; 50000 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THEN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l_b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onus := 1500;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ELSIF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sales &gt; 35000 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THEN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bonus := 500;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ELSE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bonus := 100;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END IF;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UPDATE employees SET salary = salary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+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 l_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bonus;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END;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1" grpId="0" animBg="1"/>
      <p:bldP spid="110602" grpId="0" animBg="1"/>
      <p:bldP spid="110600" grpId="0" animBg="1"/>
      <p:bldP spid="1105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Control Structures</a:t>
            </a:r>
          </a:p>
        </p:txBody>
      </p:sp>
      <p:sp>
        <p:nvSpPr>
          <p:cNvPr id="10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609600" y="6379234"/>
            <a:ext cx="5421083" cy="365125"/>
          </a:xfrm>
        </p:spPr>
        <p:txBody>
          <a:bodyPr/>
          <a:lstStyle/>
          <a:p>
            <a:r>
              <a:rPr lang="en-US" altLang="en-US" dirty="0"/>
              <a:t>Oracle Tutorials: PL/SQL 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114800"/>
          </a:xfrm>
          <a:noFill/>
          <a:ln/>
        </p:spPr>
        <p:txBody>
          <a:bodyPr/>
          <a:lstStyle/>
          <a:p>
            <a:r>
              <a:rPr lang="en-US" dirty="0"/>
              <a:t>Iterative loops</a:t>
            </a:r>
          </a:p>
          <a:p>
            <a:pPr lvl="1"/>
            <a:r>
              <a:rPr lang="en-US" sz="2200" dirty="0"/>
              <a:t>Simple loop (infinite)</a:t>
            </a:r>
          </a:p>
          <a:p>
            <a:pPr lvl="1"/>
            <a:r>
              <a:rPr lang="en-US" sz="2200" dirty="0"/>
              <a:t>WHILE loop </a:t>
            </a:r>
          </a:p>
          <a:p>
            <a:pPr lvl="1"/>
            <a:r>
              <a:rPr lang="en-US" sz="2200" dirty="0"/>
              <a:t>FOR loop</a:t>
            </a:r>
          </a:p>
          <a:p>
            <a:pPr lvl="2"/>
            <a:r>
              <a:rPr lang="en-US" sz="2000" dirty="0"/>
              <a:t>Numeric range</a:t>
            </a:r>
          </a:p>
          <a:p>
            <a:pPr lvl="3"/>
            <a:r>
              <a:rPr lang="en-US" dirty="0"/>
              <a:t>Reversed</a:t>
            </a:r>
          </a:p>
          <a:p>
            <a:pPr lvl="2"/>
            <a:r>
              <a:rPr lang="en-US" sz="2000" dirty="0"/>
              <a:t>Cursor based</a:t>
            </a:r>
          </a:p>
          <a:p>
            <a:pPr lvl="2"/>
            <a:endParaRPr lang="en-US" dirty="0">
              <a:latin typeface="Courier New" pitchFamily="49" charset="0"/>
            </a:endParaRP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4360650" y="1515374"/>
            <a:ext cx="4648200" cy="496162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 	NUMBER := 0;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LOOP</a:t>
            </a:r>
            <a:endParaRPr lang="en-US" sz="11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DBMS_OUTPUT.PUT_LINE (TO_CHAR(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));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:=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i+1;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END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LOOP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endParaRPr lang="en-US" sz="11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WHILE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&lt; 10 LOOP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DBMS_OUTPUT.PUT_LINE (TO_CHAR(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));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:=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+ 1;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END LOOP;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endParaRPr lang="en-US" sz="11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FOR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IN 1..500 LOOP 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 DBMS_OUTPUT.PUT_LINE (TO_CHAR(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));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END LOOP;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FOR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IN REVERSE 1..3 LOOP  		DBMS_OUTPUT.PUT_LINE (TO_CHAR(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));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END LOOP;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END;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146175" algn="l"/>
              </a:tabLst>
            </a:pPr>
            <a:endParaRPr lang="en-US" sz="1100" dirty="0">
              <a:solidFill>
                <a:srgbClr val="003399"/>
              </a:solidFill>
              <a:latin typeface="Courier New" pitchFamily="49" charset="0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4275826" y="3446252"/>
            <a:ext cx="4800600" cy="973348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4281578" y="4648200"/>
            <a:ext cx="4800600" cy="6858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275826" y="5612922"/>
            <a:ext cx="4800600" cy="6096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261449" y="2336322"/>
            <a:ext cx="4800600" cy="897148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  <p:bldP spid="169992" grpId="0" animBg="1"/>
      <p:bldP spid="16999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Control Structures</a:t>
            </a:r>
          </a:p>
        </p:txBody>
      </p:sp>
      <p:sp>
        <p:nvSpPr>
          <p:cNvPr id="11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Oracle Tutorials: PL/SQL 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267200"/>
          </a:xfrm>
        </p:spPr>
        <p:txBody>
          <a:bodyPr/>
          <a:lstStyle/>
          <a:p>
            <a:r>
              <a:rPr lang="en-US" dirty="0"/>
              <a:t>Iterative loops</a:t>
            </a:r>
          </a:p>
          <a:p>
            <a:pPr lvl="1"/>
            <a:r>
              <a:rPr lang="en-US" sz="2200" dirty="0"/>
              <a:t>Named loops</a:t>
            </a:r>
          </a:p>
          <a:p>
            <a:pPr lvl="1"/>
            <a:endParaRPr lang="en-US" sz="2200" dirty="0"/>
          </a:p>
          <a:p>
            <a:r>
              <a:rPr lang="en-US" sz="2500" dirty="0"/>
              <a:t>Exiting loops</a:t>
            </a:r>
          </a:p>
          <a:p>
            <a:pPr lvl="1"/>
            <a:r>
              <a:rPr lang="en-US" sz="2200" dirty="0"/>
              <a:t>EXIT statement</a:t>
            </a:r>
          </a:p>
          <a:p>
            <a:r>
              <a:rPr lang="en-US" sz="2500" dirty="0"/>
              <a:t>Loop skipping</a:t>
            </a:r>
          </a:p>
          <a:p>
            <a:pPr lvl="1"/>
            <a:r>
              <a:rPr lang="en-US" sz="2200" dirty="0"/>
              <a:t>CONTINUE</a:t>
            </a:r>
          </a:p>
          <a:p>
            <a:pPr lvl="2"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4273550" y="1524000"/>
            <a:ext cx="4648200" cy="4800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NUMBER := 0;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j NUMBER := 0;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  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s NUMBER :=0;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3399"/>
                </a:solidFill>
                <a:latin typeface="Courier New" pitchFamily="49" charset="0"/>
              </a:rPr>
              <a:t>&lt;&lt;</a:t>
            </a:r>
            <a:r>
              <a:rPr lang="en-US" sz="1100" b="1" dirty="0" err="1">
                <a:solidFill>
                  <a:srgbClr val="003399"/>
                </a:solidFill>
                <a:latin typeface="Courier New" pitchFamily="49" charset="0"/>
              </a:rPr>
              <a:t>outer_loop</a:t>
            </a:r>
            <a:r>
              <a:rPr lang="en-US" sz="1100" b="1" dirty="0">
                <a:solidFill>
                  <a:srgbClr val="003399"/>
                </a:solidFill>
                <a:latin typeface="Courier New" pitchFamily="49" charset="0"/>
              </a:rPr>
              <a:t>&gt;&gt;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LOOP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:=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+ 1;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 </a:t>
            </a:r>
            <a:r>
              <a:rPr lang="en-US" sz="1100" b="1" dirty="0">
                <a:solidFill>
                  <a:srgbClr val="003399"/>
                </a:solidFill>
                <a:latin typeface="Courier New" pitchFamily="49" charset="0"/>
              </a:rPr>
              <a:t>&lt;&lt;</a:t>
            </a:r>
            <a:r>
              <a:rPr lang="en-US" sz="1100" b="1" dirty="0" err="1">
                <a:solidFill>
                  <a:srgbClr val="003399"/>
                </a:solidFill>
                <a:latin typeface="Courier New" pitchFamily="49" charset="0"/>
              </a:rPr>
              <a:t>inner_loop</a:t>
            </a:r>
            <a:r>
              <a:rPr lang="en-US" sz="1100" b="1" dirty="0">
                <a:solidFill>
                  <a:srgbClr val="003399"/>
                </a:solidFill>
                <a:latin typeface="Courier New" pitchFamily="49" charset="0"/>
              </a:rPr>
              <a:t>&gt;&gt;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LOOP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j :=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j + 1;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	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s :=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s +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*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j;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 		EXIT 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inner_loop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WHEN (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j &gt; 5);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	EXIT 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outer_loop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WHEN ((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 err="1">
                <a:solidFill>
                  <a:srgbClr val="003399"/>
                </a:solidFill>
                <a:latin typeface="Courier New" pitchFamily="49" charset="0"/>
              </a:rPr>
              <a:t>i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*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j) &gt; 15);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END LOOP </a:t>
            </a:r>
            <a:r>
              <a:rPr lang="en-US" sz="1100" b="1" dirty="0" err="1">
                <a:solidFill>
                  <a:srgbClr val="003399"/>
                </a:solidFill>
                <a:latin typeface="Courier New" pitchFamily="49" charset="0"/>
              </a:rPr>
              <a:t>inner_loop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DBMS_OUTPUT.PUT_LINE('Sum:'||TO_CHAR(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s));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	IF </a:t>
            </a:r>
            <a:r>
              <a:rPr lang="pl-PL" sz="11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s &gt; 100 THEN EXIT;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        END IF;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	END LOOP </a:t>
            </a:r>
            <a:r>
              <a:rPr lang="en-US" sz="1100" b="1" dirty="0" err="1">
                <a:solidFill>
                  <a:srgbClr val="003399"/>
                </a:solidFill>
                <a:latin typeface="Courier New" pitchFamily="49" charset="0"/>
              </a:rPr>
              <a:t>outer_loop</a:t>
            </a: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100" dirty="0">
                <a:solidFill>
                  <a:srgbClr val="003399"/>
                </a:solidFill>
                <a:latin typeface="Courier New" pitchFamily="49" charset="0"/>
              </a:rPr>
              <a:t>END;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4114800" y="2754898"/>
            <a:ext cx="4953000" cy="3325295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4310330" y="3505200"/>
            <a:ext cx="4554538" cy="160020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540" name="Freeform 20"/>
          <p:cNvSpPr>
            <a:spLocks/>
          </p:cNvSpPr>
          <p:nvPr/>
        </p:nvSpPr>
        <p:spPr bwMode="auto">
          <a:xfrm>
            <a:off x="2743200" y="4552603"/>
            <a:ext cx="2570430" cy="476597"/>
          </a:xfrm>
          <a:custGeom>
            <a:avLst/>
            <a:gdLst/>
            <a:ahLst/>
            <a:cxnLst>
              <a:cxn ang="0">
                <a:pos x="1336" y="0"/>
              </a:cxn>
              <a:cxn ang="0">
                <a:pos x="40" y="240"/>
              </a:cxn>
              <a:cxn ang="0">
                <a:pos x="1096" y="528"/>
              </a:cxn>
            </a:cxnLst>
            <a:rect l="0" t="0" r="r" b="b"/>
            <a:pathLst>
              <a:path w="1336" h="528">
                <a:moveTo>
                  <a:pt x="1336" y="0"/>
                </a:moveTo>
                <a:cubicBezTo>
                  <a:pt x="708" y="76"/>
                  <a:pt x="80" y="152"/>
                  <a:pt x="40" y="240"/>
                </a:cubicBezTo>
                <a:cubicBezTo>
                  <a:pt x="0" y="328"/>
                  <a:pt x="920" y="480"/>
                  <a:pt x="1096" y="528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7542" name="Rectangle 22"/>
          <p:cNvSpPr>
            <a:spLocks noChangeArrowheads="1"/>
          </p:cNvSpPr>
          <p:nvPr/>
        </p:nvSpPr>
        <p:spPr bwMode="auto">
          <a:xfrm>
            <a:off x="5334000" y="4427875"/>
            <a:ext cx="2590800" cy="23830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5334000" y="4683432"/>
            <a:ext cx="33528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7544" name="Freeform 24"/>
          <p:cNvSpPr>
            <a:spLocks/>
          </p:cNvSpPr>
          <p:nvPr/>
        </p:nvSpPr>
        <p:spPr bwMode="auto">
          <a:xfrm>
            <a:off x="3307030" y="4797732"/>
            <a:ext cx="2006600" cy="1145868"/>
          </a:xfrm>
          <a:custGeom>
            <a:avLst/>
            <a:gdLst/>
            <a:ahLst/>
            <a:cxnLst>
              <a:cxn ang="0">
                <a:pos x="1264" y="0"/>
              </a:cxn>
              <a:cxn ang="0">
                <a:pos x="64" y="384"/>
              </a:cxn>
              <a:cxn ang="0">
                <a:pos x="880" y="624"/>
              </a:cxn>
            </a:cxnLst>
            <a:rect l="0" t="0" r="r" b="b"/>
            <a:pathLst>
              <a:path w="1264" h="624">
                <a:moveTo>
                  <a:pt x="1264" y="0"/>
                </a:moveTo>
                <a:cubicBezTo>
                  <a:pt x="696" y="140"/>
                  <a:pt x="128" y="280"/>
                  <a:pt x="64" y="384"/>
                </a:cubicBezTo>
                <a:cubicBezTo>
                  <a:pt x="0" y="488"/>
                  <a:pt x="440" y="556"/>
                  <a:pt x="880" y="624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 type="oval" w="med" len="med"/>
            <a:tailEnd type="triangle" w="lg" len="lg"/>
          </a:ln>
          <a:effectLst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nimBg="1"/>
      <p:bldP spid="107529" grpId="0" animBg="1"/>
      <p:bldP spid="107540" grpId="0" animBg="1"/>
      <p:bldP spid="107542" grpId="0" animBg="1"/>
      <p:bldP spid="107543" grpId="0" animBg="1"/>
      <p:bldP spid="1075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Data in the Database</a:t>
            </a:r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Oracle Tutorials: PL/SQL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Selecting at most one row: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SELECT INTO statement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endParaRPr lang="pl-PL" dirty="0"/>
          </a:p>
          <a:p>
            <a:pPr>
              <a:lnSpc>
                <a:spcPct val="90000"/>
              </a:lnSpc>
            </a:pPr>
            <a:r>
              <a:rPr lang="en-US" dirty="0"/>
              <a:t>Selecting Multiple rows: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 Cursors</a:t>
            </a:r>
          </a:p>
          <a:p>
            <a:pPr>
              <a:lnSpc>
                <a:spcPct val="90000"/>
              </a:lnSpc>
            </a:pPr>
            <a:r>
              <a:rPr lang="en-US" dirty="0"/>
              <a:t>Inserting and updating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371600" y="2819400"/>
            <a:ext cx="6553200" cy="757130"/>
          </a:xfrm>
          <a:prstGeom prst="rect">
            <a:avLst/>
          </a:prstGeom>
          <a:solidFill>
            <a:srgbClr val="DDDDDD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COUNT(*)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INTO variable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FROM table;</a:t>
            </a: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INTO record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FROM table WHERE …;</a:t>
            </a:r>
            <a:endParaRPr lang="en-GB" sz="18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447800" y="5334000"/>
            <a:ext cx="6229709" cy="341632"/>
          </a:xfrm>
          <a:prstGeom prst="rect">
            <a:avLst/>
          </a:prstGeom>
          <a:solidFill>
            <a:srgbClr val="DDDDDD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INSERT INTO table VALUES (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, …);</a:t>
            </a:r>
            <a:endParaRPr lang="en-GB" sz="18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Overview of PL/SQL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Blocks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Variables</a:t>
            </a:r>
            <a:r>
              <a:rPr lang="pl-PL" sz="2400" dirty="0"/>
              <a:t> and </a:t>
            </a:r>
            <a:r>
              <a:rPr lang="en-US" sz="2400" dirty="0"/>
              <a:t>placeholders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Program Flow Control Statements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Cursors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Functions and Procedures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Error Handling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Packages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Triggers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Jobs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</p:spPr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924800" cy="4114800"/>
          </a:xfrm>
        </p:spPr>
        <p:txBody>
          <a:bodyPr/>
          <a:lstStyle/>
          <a:p>
            <a:r>
              <a:rPr lang="en-US" sz="2600" dirty="0"/>
              <a:t>Every SQL query produces a result </a:t>
            </a:r>
            <a:r>
              <a:rPr lang="en-US" sz="2600" u="sng" dirty="0"/>
              <a:t>set </a:t>
            </a:r>
            <a:r>
              <a:rPr lang="en-US" sz="2600" dirty="0"/>
              <a:t>- cursor</a:t>
            </a:r>
          </a:p>
          <a:p>
            <a:pPr lvl="1"/>
            <a:r>
              <a:rPr lang="en-US" sz="2200" dirty="0"/>
              <a:t>set of rows that answer the query</a:t>
            </a:r>
          </a:p>
          <a:p>
            <a:pPr lvl="1"/>
            <a:r>
              <a:rPr lang="en-US" sz="2200" dirty="0"/>
              <a:t>resides on the server in the client process memory</a:t>
            </a:r>
          </a:p>
          <a:p>
            <a:r>
              <a:rPr lang="en-US" sz="2600" dirty="0"/>
              <a:t>PL/SQL program can read the result set in </a:t>
            </a:r>
            <a:r>
              <a:rPr lang="en-US" sz="2600" dirty="0" err="1"/>
              <a:t>interating</a:t>
            </a:r>
            <a:r>
              <a:rPr lang="en-US" sz="2600" dirty="0"/>
              <a:t> </a:t>
            </a:r>
            <a:r>
              <a:rPr lang="en-US" sz="2600" dirty="0" err="1"/>
              <a:t>fashon</a:t>
            </a:r>
            <a:endParaRPr lang="en-US" sz="2600" dirty="0"/>
          </a:p>
        </p:txBody>
      </p:sp>
      <p:graphicFrame>
        <p:nvGraphicFramePr>
          <p:cNvPr id="111934" name="Group 318"/>
          <p:cNvGraphicFramePr>
            <a:graphicFrameLocks noGrp="1"/>
          </p:cNvGraphicFramePr>
          <p:nvPr>
            <p:ph sz="quarter" idx="2"/>
          </p:nvPr>
        </p:nvGraphicFramePr>
        <p:xfrm>
          <a:off x="3657600" y="3657600"/>
          <a:ext cx="5257800" cy="2819403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EMP_NO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EMP_NAME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EMP_JOB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EMP_HIREDATE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EMP_DEPTNO</a:t>
                      </a:r>
                      <a:endParaRPr kumimoji="0" lang="en-GB" sz="1000" b="1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380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KING</a:t>
                      </a:r>
                      <a:endParaRPr kumimoji="0" lang="en-GB" sz="10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1-JAN-1982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  <a:endParaRPr kumimoji="0" lang="en-GB" sz="10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381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BLAKE</a:t>
                      </a:r>
                      <a:endParaRPr kumimoji="0" lang="en-GB" sz="10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11-JAN-1982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  <a:endParaRPr kumimoji="0" lang="en-GB" sz="10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392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CLARK</a:t>
                      </a:r>
                      <a:endParaRPr kumimoji="0" lang="en-GB" sz="10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1-FEB-1981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  <a:endParaRPr kumimoji="0" lang="en-GB" sz="1000" b="0" i="0" u="none" strike="noStrike" cap="none" normalizeH="0" baseline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569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2-DEC-1980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566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MANAGER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5-JUL-1978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788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SCOTT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20-JUL-1981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ADAMS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14-MAR-1980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902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ANALYST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A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25-SEP-1978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FFCC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Comic Sans MS" pitchFamily="66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4" name="Symbol zastępczy stopki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Oracle Tutorials: PL/SQL </a:t>
            </a:r>
          </a:p>
        </p:txBody>
      </p:sp>
      <p:grpSp>
        <p:nvGrpSpPr>
          <p:cNvPr id="111961" name="Group 345"/>
          <p:cNvGrpSpPr>
            <a:grpSpLocks/>
          </p:cNvGrpSpPr>
          <p:nvPr/>
        </p:nvGrpSpPr>
        <p:grpSpPr bwMode="auto">
          <a:xfrm>
            <a:off x="1524000" y="4662488"/>
            <a:ext cx="5132388" cy="1858962"/>
            <a:chOff x="960" y="2937"/>
            <a:chExt cx="3233" cy="1171"/>
          </a:xfrm>
        </p:grpSpPr>
        <p:sp>
          <p:nvSpPr>
            <p:cNvPr id="111775" name="Text Box 159"/>
            <p:cNvSpPr txBox="1">
              <a:spLocks noChangeArrowheads="1"/>
            </p:cNvSpPr>
            <p:nvPr/>
          </p:nvSpPr>
          <p:spPr bwMode="auto">
            <a:xfrm>
              <a:off x="960" y="2937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800">
                  <a:solidFill>
                    <a:srgbClr val="99CC00"/>
                  </a:solidFill>
                  <a:latin typeface="Comic Sans MS" pitchFamily="66" charset="0"/>
                </a:rPr>
                <a:t>Result Set</a:t>
              </a:r>
            </a:p>
          </p:txBody>
        </p:sp>
        <p:sp>
          <p:nvSpPr>
            <p:cNvPr id="111777" name="AutoShape 161"/>
            <p:cNvSpPr>
              <a:spLocks/>
            </p:cNvSpPr>
            <p:nvPr/>
          </p:nvSpPr>
          <p:spPr bwMode="auto">
            <a:xfrm>
              <a:off x="2283" y="3072"/>
              <a:ext cx="1910" cy="1036"/>
            </a:xfrm>
            <a:prstGeom prst="accentBorderCallout1">
              <a:avLst>
                <a:gd name="adj1" fmla="val 6949"/>
                <a:gd name="adj2" fmla="val -2514"/>
                <a:gd name="adj3" fmla="val 7144"/>
                <a:gd name="adj4" fmla="val -29370"/>
              </a:avLst>
            </a:prstGeom>
            <a:noFill/>
            <a:ln w="25400">
              <a:solidFill>
                <a:srgbClr val="99CC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s-ES" sz="2400"/>
            </a:p>
          </p:txBody>
        </p:sp>
      </p:grpSp>
      <p:sp>
        <p:nvSpPr>
          <p:cNvPr id="111875" name="Text Box 259"/>
          <p:cNvSpPr txBox="1">
            <a:spLocks noChangeArrowheads="1"/>
          </p:cNvSpPr>
          <p:nvPr/>
        </p:nvSpPr>
        <p:spPr bwMode="auto">
          <a:xfrm>
            <a:off x="533400" y="60960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 sz="2400"/>
          </a:p>
        </p:txBody>
      </p:sp>
      <p:sp>
        <p:nvSpPr>
          <p:cNvPr id="13" name="pole tekstowe 12"/>
          <p:cNvSpPr txBox="1"/>
          <p:nvPr/>
        </p:nvSpPr>
        <p:spPr>
          <a:xfrm>
            <a:off x="0" y="4114800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l-PL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emp_no</a:t>
            </a:r>
            <a:endParaRPr lang="pl-PL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pl-PL" sz="2000" b="1" dirty="0">
                <a:latin typeface="Courier New" pitchFamily="49" charset="0"/>
                <a:cs typeface="Courier New" pitchFamily="49" charset="0"/>
              </a:rPr>
              <a:t> ,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emp_name</a:t>
            </a:r>
            <a:endParaRPr lang="pl-PL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pl-PL" sz="2000" b="1" dirty="0">
                <a:latin typeface="Courier New" pitchFamily="49" charset="0"/>
                <a:cs typeface="Courier New" pitchFamily="49" charset="0"/>
              </a:rPr>
              <a:t> ,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emp_job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employees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>
                <a:latin typeface="Courier New" pitchFamily="49" charset="0"/>
                <a:cs typeface="Courier New" pitchFamily="49" charset="0"/>
              </a:rPr>
              <a:t>emp_no</a:t>
            </a:r>
            <a:r>
              <a:rPr lang="pl-PL" sz="2000" b="1" dirty="0">
                <a:latin typeface="Courier New" pitchFamily="49" charset="0"/>
                <a:cs typeface="Courier New" pitchFamily="49" charset="0"/>
              </a:rPr>
              <a:t> &gt; 500;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explicit cursors</a:t>
            </a:r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Oracle Tutorials: PL/SQL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simplest cursor:</a:t>
            </a:r>
          </a:p>
          <a:p>
            <a:endParaRPr lang="en-US" dirty="0"/>
          </a:p>
          <a:p>
            <a:r>
              <a:rPr lang="en-US" dirty="0"/>
              <a:t>Full cursor syntax</a:t>
            </a:r>
          </a:p>
          <a:p>
            <a:pPr lvl="1"/>
            <a:endParaRPr lang="en-US" sz="2700" dirty="0"/>
          </a:p>
          <a:p>
            <a:pPr lvl="1"/>
            <a:endParaRPr lang="en-US" sz="2700" dirty="0"/>
          </a:p>
          <a:p>
            <a:pPr lvl="1"/>
            <a:r>
              <a:rPr lang="en-US" sz="2400" dirty="0"/>
              <a:t>The SQL select statement is static (hardcoded)</a:t>
            </a:r>
          </a:p>
          <a:p>
            <a:pPr lvl="2"/>
            <a:r>
              <a:rPr lang="en-US" dirty="0"/>
              <a:t>But may be parameterized</a:t>
            </a:r>
          </a:p>
          <a:p>
            <a:pPr lvl="1"/>
            <a:r>
              <a:rPr lang="en-US" sz="2400" dirty="0"/>
              <a:t>The return type clause is useful in packages</a:t>
            </a:r>
            <a:endParaRPr lang="pl-PL" sz="2400" dirty="0"/>
          </a:p>
          <a:p>
            <a:r>
              <a:rPr lang="en-US" sz="2800" dirty="0"/>
              <a:t>Attributes</a:t>
            </a:r>
          </a:p>
          <a:p>
            <a:pPr lvl="1"/>
            <a:r>
              <a:rPr lang="en-US" sz="2000" dirty="0"/>
              <a:t>%FOUND, %NOTFOUND, %ROWCOUNT, %ISOPEN</a:t>
            </a:r>
          </a:p>
          <a:p>
            <a:pPr lvl="1"/>
            <a:endParaRPr lang="pl-PL" sz="2400" dirty="0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6629400" cy="348557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FFEA9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CURSOR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my_cursor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i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SELECT * from table;</a:t>
            </a:r>
            <a:endParaRPr lang="en-GB" sz="1800" i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914400" y="3429000"/>
            <a:ext cx="7924800" cy="369332"/>
          </a:xfrm>
          <a:prstGeom prst="rect">
            <a:avLst/>
          </a:prstGeom>
          <a:solidFill>
            <a:srgbClr val="DDDDDD"/>
          </a:solidFill>
          <a:ln w="12700" cap="sq">
            <a:solidFill>
              <a:srgbClr val="FFEA93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CURSOR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name(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parameter_list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rowtype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US" sz="1800" i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SELECT …; </a:t>
            </a:r>
            <a:endParaRPr lang="en-GB" sz="1800" i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explicit cursors</a:t>
            </a:r>
          </a:p>
        </p:txBody>
      </p:sp>
      <p:sp>
        <p:nvSpPr>
          <p:cNvPr id="9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8153400" cy="4876800"/>
          </a:xfrm>
        </p:spPr>
        <p:txBody>
          <a:bodyPr/>
          <a:lstStyle/>
          <a:p>
            <a:r>
              <a:rPr lang="en-US" dirty="0"/>
              <a:t>Fetching  results of a query into RECORD 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838200" y="2819400"/>
            <a:ext cx="7924800" cy="3505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_employees </a:t>
            </a:r>
            <a:r>
              <a:rPr lang="en-US" sz="1200" dirty="0" err="1">
                <a:solidFill>
                  <a:srgbClr val="003399"/>
                </a:solidFill>
                <a:latin typeface="Courier New" pitchFamily="49" charset="0"/>
              </a:rPr>
              <a:t>employees%ROWTYPE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;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CURSOR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c (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low NUMBER DEFAULT 0, 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high NUMBER DEFAULT 99) is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	SELECT * FROM employees WHERE </a:t>
            </a:r>
            <a:r>
              <a:rPr lang="en-US" sz="1200" dirty="0" err="1">
                <a:solidFill>
                  <a:srgbClr val="003399"/>
                </a:solidFill>
                <a:latin typeface="Courier New" pitchFamily="49" charset="0"/>
              </a:rPr>
              <a:t>job_id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&gt; 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low AND </a:t>
            </a:r>
            <a:r>
              <a:rPr lang="en-US" sz="1200" dirty="0" err="1">
                <a:solidFill>
                  <a:srgbClr val="003399"/>
                </a:solidFill>
                <a:latin typeface="Courier New" pitchFamily="49" charset="0"/>
              </a:rPr>
              <a:t>job_id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&lt; </a:t>
            </a:r>
            <a:r>
              <a:rPr lang="pl-PL" sz="12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high;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OPEN </a:t>
            </a:r>
            <a:r>
              <a:rPr lang="pl-PL" sz="1200" b="1" dirty="0" err="1">
                <a:solidFill>
                  <a:srgbClr val="003399"/>
                </a:solidFill>
                <a:latin typeface="Courier New" pitchFamily="49" charset="0"/>
              </a:rPr>
              <a:t>l_c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(3,20);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LOOP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   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FETCH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l_c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INTO </a:t>
            </a: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_employees;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   EXIT WHEN </a:t>
            </a:r>
            <a:r>
              <a:rPr lang="pl-PL" sz="1200" b="1" dirty="0" err="1">
                <a:solidFill>
                  <a:srgbClr val="003399"/>
                </a:solidFill>
                <a:latin typeface="Courier New" pitchFamily="49" charset="0"/>
              </a:rPr>
              <a:t>l_c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%NOTFOUND;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   DBMS_OUTPUT.PUT_LINE(</a:t>
            </a: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_</a:t>
            </a:r>
            <a:r>
              <a:rPr lang="en-US" sz="1200" dirty="0" err="1">
                <a:solidFill>
                  <a:srgbClr val="003399"/>
                </a:solidFill>
                <a:latin typeface="Courier New" pitchFamily="49" charset="0"/>
              </a:rPr>
              <a:t>employees.last_name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||  </a:t>
            </a:r>
            <a:r>
              <a:rPr lang="pl-PL" sz="1200" dirty="0" err="1">
                <a:solidFill>
                  <a:srgbClr val="003399"/>
                </a:solidFill>
                <a:latin typeface="Courier New" pitchFamily="49" charset="0"/>
              </a:rPr>
              <a:t>l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_</a:t>
            </a:r>
            <a:r>
              <a:rPr lang="en-US" sz="1200" dirty="0" err="1">
                <a:solidFill>
                  <a:srgbClr val="003399"/>
                </a:solidFill>
                <a:latin typeface="Courier New" pitchFamily="49" charset="0"/>
              </a:rPr>
              <a:t>employees.job_id</a:t>
            </a: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 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END LOOP;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CLOSE </a:t>
            </a:r>
            <a:r>
              <a:rPr lang="pl-PL" sz="1200" b="1" dirty="0" err="1">
                <a:solidFill>
                  <a:srgbClr val="003399"/>
                </a:solidFill>
                <a:latin typeface="Courier New" pitchFamily="49" charset="0"/>
              </a:rPr>
              <a:t>l_c</a:t>
            </a:r>
            <a:r>
              <a:rPr lang="en-US" sz="1200" b="1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END;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143000" y="3429000"/>
            <a:ext cx="7543800" cy="504825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1143000" y="4191000"/>
            <a:ext cx="7543800" cy="2286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1157288" y="4708525"/>
            <a:ext cx="7543800" cy="2286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143000" y="5715000"/>
            <a:ext cx="7543800" cy="2286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70" grpId="0" animBg="1"/>
      <p:bldP spid="117771" grpId="0" animBg="1"/>
      <p:bldP spid="1177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cursor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4800" y="1600200"/>
            <a:ext cx="8610600" cy="3588675"/>
          </a:xfrm>
          <a:prstGeom prst="rect">
            <a:avLst/>
          </a:prstGeom>
          <a:solidFill>
            <a:srgbClr val="DDDDDD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DECLARE 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l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_rows number(5);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BEGIN 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UPDATE employee SET salary = salary + 1000; 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SQL%NOTFOUND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THEN 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('None of the salaries where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updated'); 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ELSIF </a:t>
            </a:r>
            <a:r>
              <a:rPr lang="en-GB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SQL%FOUND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THEN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_rows := </a:t>
            </a:r>
            <a:r>
              <a:rPr lang="en-GB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SQL%ROWCOUNT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   	</a:t>
            </a:r>
            <a:r>
              <a:rPr lang="en-GB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dbms_output.put_line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('Salaries for ' ||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_rows ||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'employees are updated'); 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END IF; 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END;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pl-PL" dirty="0"/>
              <a:t>PL/</a:t>
            </a:r>
            <a:r>
              <a:rPr lang="en-US" dirty="0"/>
              <a:t>SQL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Execution of statement composed in strings</a:t>
            </a:r>
          </a:p>
          <a:p>
            <a:r>
              <a:rPr lang="en-US" dirty="0"/>
              <a:t>For SQL which text is unknown at compiling time</a:t>
            </a:r>
          </a:p>
          <a:p>
            <a:pPr lvl="1"/>
            <a:r>
              <a:rPr lang="en-US" dirty="0"/>
              <a:t>Some parts of SQL cannot be bind by variables</a:t>
            </a:r>
          </a:p>
          <a:p>
            <a:pPr lvl="2"/>
            <a:r>
              <a:rPr lang="en-US" dirty="0"/>
              <a:t>table name</a:t>
            </a:r>
          </a:p>
          <a:p>
            <a:pPr lvl="2"/>
            <a:r>
              <a:rPr lang="en-US" dirty="0"/>
              <a:t>database link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Be aware of SQL injections!</a:t>
            </a:r>
          </a:p>
          <a:p>
            <a:r>
              <a:rPr lang="en-US" dirty="0"/>
              <a:t>Use dynamic SQL when it is really needed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SQL &amp; PL/SQL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Inserting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Selecting data from dynamic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Dynamic PL/SQL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2133600"/>
            <a:ext cx="8610600" cy="683264"/>
          </a:xfrm>
          <a:prstGeom prst="rect">
            <a:avLst/>
          </a:prstGeom>
          <a:solidFill>
            <a:srgbClr val="DDDDDD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Clr>
                <a:srgbClr val="FFCC00"/>
              </a:buClr>
            </a:pPr>
            <a:r>
              <a:rPr lang="en-GB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sql_stmt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:= 'INSERT INTO payroll VALUES (:x, :x, :y, :x)';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GB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EXECUTE IMMEDIATE </a:t>
            </a:r>
            <a:r>
              <a:rPr lang="en-GB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sql_stmt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a, b;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--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endParaRPr lang="en-GB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3733800"/>
            <a:ext cx="8610600" cy="584775"/>
          </a:xfrm>
          <a:prstGeom prst="rect">
            <a:avLst/>
          </a:prstGeom>
          <a:solidFill>
            <a:srgbClr val="DDDDDD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GB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EXECUTE IMMEDIATE</a:t>
            </a:r>
            <a:r>
              <a:rPr lang="pl-PL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id form 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||'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name=:a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' </a:t>
            </a:r>
            <a:r>
              <a:rPr lang="pl-PL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job_name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returning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into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job_id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5410200"/>
            <a:ext cx="8610600" cy="683264"/>
          </a:xfrm>
          <a:prstGeom prst="rect">
            <a:avLst/>
          </a:prstGeom>
          <a:solidFill>
            <a:srgbClr val="DDDDDD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buClr>
                <a:srgbClr val="FFCC00"/>
              </a:buClr>
            </a:pPr>
            <a:r>
              <a:rPr lang="en-GB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plsql_block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:= 'BEGIN </a:t>
            </a:r>
            <a:r>
              <a:rPr lang="en-GB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calc_stats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(:x, :x, :y, :x); END;';</a:t>
            </a:r>
            <a:endParaRPr lang="pl-PL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40000"/>
              </a:spcBef>
              <a:buClr>
                <a:srgbClr val="FFCC00"/>
              </a:buClr>
            </a:pPr>
            <a:r>
              <a:rPr lang="en-GB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EXECUTE IMMEDIATE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plsql_block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GB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a, b;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Subprograms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153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Named block</a:t>
            </a:r>
          </a:p>
          <a:p>
            <a:pPr lvl="1"/>
            <a:r>
              <a:rPr lang="en-US" sz="2400" dirty="0"/>
              <a:t>stored in the database</a:t>
            </a:r>
          </a:p>
          <a:p>
            <a:pPr lvl="1"/>
            <a:r>
              <a:rPr lang="en-US" sz="2400" dirty="0"/>
              <a:t>can have set of parameters</a:t>
            </a:r>
          </a:p>
          <a:p>
            <a:pPr lvl="1"/>
            <a:r>
              <a:rPr lang="en-US" sz="2300" dirty="0"/>
              <a:t>invocation</a:t>
            </a:r>
            <a:endParaRPr lang="en-US" sz="2000" dirty="0"/>
          </a:p>
          <a:p>
            <a:pPr lvl="2"/>
            <a:r>
              <a:rPr lang="en-US" sz="2000" dirty="0"/>
              <a:t>from named block</a:t>
            </a:r>
          </a:p>
          <a:p>
            <a:pPr lvl="2"/>
            <a:r>
              <a:rPr lang="en-US" sz="2000" dirty="0"/>
              <a:t>from anonymous blocks </a:t>
            </a:r>
          </a:p>
          <a:p>
            <a:pPr lvl="2"/>
            <a:r>
              <a:rPr lang="en-US" sz="2000" dirty="0"/>
              <a:t>recursively</a:t>
            </a:r>
          </a:p>
          <a:p>
            <a:r>
              <a:rPr lang="en-US" dirty="0"/>
              <a:t>Subprogram types</a:t>
            </a:r>
          </a:p>
          <a:p>
            <a:pPr lvl="1"/>
            <a:r>
              <a:rPr lang="en-US" dirty="0"/>
              <a:t>Procedures </a:t>
            </a:r>
          </a:p>
          <a:p>
            <a:pPr lvl="2"/>
            <a:r>
              <a:rPr lang="en-US" dirty="0"/>
              <a:t>complex data processing</a:t>
            </a:r>
          </a:p>
          <a:p>
            <a:pPr lvl="1"/>
            <a:r>
              <a:rPr lang="en-US" dirty="0"/>
              <a:t>Functions </a:t>
            </a:r>
          </a:p>
          <a:p>
            <a:pPr lvl="2"/>
            <a:r>
              <a:rPr lang="en-US" dirty="0"/>
              <a:t>frequent, simple operations </a:t>
            </a:r>
          </a:p>
          <a:p>
            <a:pPr lvl="2"/>
            <a:r>
              <a:rPr lang="en-US" dirty="0"/>
              <a:t>returns a value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Subprograms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229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header specifies:</a:t>
            </a:r>
          </a:p>
          <a:p>
            <a:pPr lvl="1"/>
            <a:r>
              <a:rPr lang="en-US" sz="2400" dirty="0"/>
              <a:t>Name and parameter list </a:t>
            </a:r>
          </a:p>
          <a:p>
            <a:pPr lvl="1"/>
            <a:r>
              <a:rPr lang="en-US" sz="2400" dirty="0"/>
              <a:t>Return type (function headers)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sz="2400" dirty="0"/>
              <a:t>Any of them can have a default value </a:t>
            </a:r>
          </a:p>
          <a:p>
            <a:pPr lvl="1"/>
            <a:r>
              <a:rPr lang="en-US" sz="2400" dirty="0"/>
              <a:t>Parameter input modes:</a:t>
            </a:r>
          </a:p>
          <a:p>
            <a:pPr lvl="2"/>
            <a:r>
              <a:rPr lang="en-US" sz="2100" dirty="0"/>
              <a:t>IN (default)</a:t>
            </a:r>
          </a:p>
          <a:p>
            <a:pPr lvl="3"/>
            <a:r>
              <a:rPr lang="en-US" sz="1800" dirty="0"/>
              <a:t>Passes value to that cannot be changed by the subprogram</a:t>
            </a:r>
          </a:p>
          <a:p>
            <a:pPr lvl="2"/>
            <a:r>
              <a:rPr lang="en-US" sz="2000" dirty="0"/>
              <a:t>OUT</a:t>
            </a:r>
          </a:p>
          <a:p>
            <a:pPr lvl="3"/>
            <a:r>
              <a:rPr lang="en-US" sz="1700" dirty="0"/>
              <a:t>Return value. Should be initialized in the subprogram</a:t>
            </a:r>
          </a:p>
          <a:p>
            <a:pPr lvl="2"/>
            <a:r>
              <a:rPr lang="en-US" sz="2100" dirty="0"/>
              <a:t>IN OUT</a:t>
            </a:r>
          </a:p>
          <a:p>
            <a:pPr lvl="3"/>
            <a:r>
              <a:rPr lang="en-US" sz="1800" dirty="0"/>
              <a:t>Passes a value and returns updated one by subprogram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Procedures</a:t>
            </a: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905000"/>
            <a:ext cx="8915400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Procedure definition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pl-PL" dirty="0"/>
          </a:p>
          <a:p>
            <a:pPr>
              <a:lnSpc>
                <a:spcPct val="90000"/>
              </a:lnSpc>
            </a:pPr>
            <a:r>
              <a:rPr lang="en-US" dirty="0"/>
              <a:t>Procedure invocation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pl-PL" sz="1900" dirty="0" err="1">
                <a:latin typeface="Courier New" pitchFamily="49" charset="0"/>
              </a:rPr>
              <a:t>EXE$RAISE_SALARY</a:t>
            </a:r>
            <a:r>
              <a:rPr lang="en-US" sz="1900" dirty="0">
                <a:latin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</a:rPr>
              <a:t>emp_num</a:t>
            </a:r>
            <a:r>
              <a:rPr lang="en-US" sz="1900" dirty="0">
                <a:latin typeface="Courier New" pitchFamily="49" charset="0"/>
              </a:rPr>
              <a:t>, bonus);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900" dirty="0">
                <a:latin typeface="Courier New" pitchFamily="49" charset="0"/>
              </a:rPr>
              <a:t>	</a:t>
            </a:r>
            <a:r>
              <a:rPr lang="pl-PL" sz="1900" dirty="0" err="1">
                <a:latin typeface="Courier New" pitchFamily="49" charset="0"/>
              </a:rPr>
              <a:t>EXE$RAISE_SALARY</a:t>
            </a:r>
            <a:r>
              <a:rPr lang="en-US" sz="1900" dirty="0">
                <a:latin typeface="Courier New" pitchFamily="49" charset="0"/>
              </a:rPr>
              <a:t>(</a:t>
            </a:r>
            <a:r>
              <a:rPr lang="pl-PL" sz="1900" dirty="0">
                <a:latin typeface="Courier New" pitchFamily="49" charset="0"/>
              </a:rPr>
              <a:t>l_</a:t>
            </a:r>
            <a:r>
              <a:rPr lang="en-US" sz="1900" dirty="0">
                <a:latin typeface="Courier New" pitchFamily="49" charset="0"/>
              </a:rPr>
              <a:t>amount =&gt; bonus,</a:t>
            </a:r>
            <a:r>
              <a:rPr lang="pl-PL" sz="1900" dirty="0">
                <a:latin typeface="Courier New" pitchFamily="49" charset="0"/>
              </a:rPr>
              <a:t> l_</a:t>
            </a:r>
            <a:r>
              <a:rPr lang="en-US" sz="1900" dirty="0" err="1">
                <a:latin typeface="Courier New" pitchFamily="49" charset="0"/>
              </a:rPr>
              <a:t>emp_id</a:t>
            </a:r>
            <a:r>
              <a:rPr lang="en-US" sz="1900" dirty="0">
                <a:latin typeface="Courier New" pitchFamily="49" charset="0"/>
              </a:rPr>
              <a:t> =&gt; </a:t>
            </a:r>
            <a:r>
              <a:rPr lang="en-US" sz="1900" dirty="0" err="1">
                <a:latin typeface="Courier New" pitchFamily="49" charset="0"/>
              </a:rPr>
              <a:t>emp_num</a:t>
            </a:r>
            <a:r>
              <a:rPr lang="en-US" sz="1900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l-PL" sz="1900" dirty="0">
                <a:latin typeface="Courier New" pitchFamily="49" charset="0"/>
              </a:rPr>
              <a:t>  </a:t>
            </a:r>
            <a:r>
              <a:rPr lang="pl-PL" sz="1900" dirty="0" err="1">
                <a:latin typeface="Courier New" pitchFamily="49" charset="0"/>
              </a:rPr>
              <a:t>EXE$RAISE_SALARY</a:t>
            </a:r>
            <a:r>
              <a:rPr lang="en-US" sz="1900" dirty="0">
                <a:latin typeface="Courier New" pitchFamily="49" charset="0"/>
              </a:rPr>
              <a:t>(</a:t>
            </a:r>
            <a:r>
              <a:rPr lang="en-US" sz="1900" dirty="0" err="1">
                <a:latin typeface="Courier New" pitchFamily="49" charset="0"/>
              </a:rPr>
              <a:t>emp_num</a:t>
            </a:r>
            <a:r>
              <a:rPr lang="en-US" sz="1900" dirty="0">
                <a:latin typeface="Courier New" pitchFamily="49" charset="0"/>
              </a:rPr>
              <a:t>, </a:t>
            </a:r>
            <a:r>
              <a:rPr lang="pl-PL" sz="1900" dirty="0">
                <a:latin typeface="Courier New" pitchFamily="49" charset="0"/>
              </a:rPr>
              <a:t>l_</a:t>
            </a:r>
            <a:r>
              <a:rPr lang="en-US" sz="1900" dirty="0">
                <a:latin typeface="Courier New" pitchFamily="49" charset="0"/>
              </a:rPr>
              <a:t>amount =&gt; bonus); </a:t>
            </a:r>
            <a:endParaRPr lang="pl-PL" sz="19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52400" y="2590800"/>
            <a:ext cx="8839200" cy="1905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CREATE OR REPLACE PROCEDURE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EXE$RAISE_SALARY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IN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NUMBER</a:t>
            </a:r>
            <a:endParaRPr lang="pl-PL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,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amount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IN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NUMBER) IS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UPDATE employees SET salary = salary +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amount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WHERE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employee_id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=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END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EXE$RAISE_SALARY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Functions</a:t>
            </a:r>
          </a:p>
        </p:txBody>
      </p:sp>
      <p:sp>
        <p:nvSpPr>
          <p:cNvPr id="5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Function definition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Function invocation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br>
              <a:rPr lang="en-US" sz="2000" dirty="0">
                <a:latin typeface="Courier New" pitchFamily="49" charset="0"/>
              </a:rPr>
            </a:br>
            <a:endParaRPr lang="en-US" sz="2000" dirty="0">
              <a:latin typeface="Courier New" pitchFamily="49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838200" y="1981200"/>
            <a:ext cx="7543800" cy="1676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CREATE OR REPLACE FUNCTION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STF$HALF_OF_SQUARE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original NUMBER)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RETURN NUMBER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IS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RETURN 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original *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original)/2 + 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original * 4);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END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STF$HALF_OF_SQUARE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6762" y="4198189"/>
            <a:ext cx="670560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square INTEGER := </a:t>
            </a:r>
            <a:r>
              <a:rPr lang="pl-PL" sz="1400" b="1" dirty="0" err="1">
                <a:solidFill>
                  <a:srgbClr val="003399"/>
                </a:solidFill>
                <a:latin typeface="Courier New" pitchFamily="49" charset="0"/>
              </a:rPr>
              <a:t>STF$HALF_OF_SQUARE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(25)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4953000"/>
            <a:ext cx="6705600" cy="457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select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b="1" dirty="0" err="1">
                <a:solidFill>
                  <a:srgbClr val="003399"/>
                </a:solidFill>
                <a:latin typeface="Courier New" pitchFamily="49" charset="0"/>
              </a:rPr>
              <a:t>STF$HALF_OF_SQUARE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( a ) from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squers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77724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Procedural language extension to SQL</a:t>
            </a:r>
          </a:p>
          <a:p>
            <a:pPr lvl="1"/>
            <a:r>
              <a:rPr lang="en-US" sz="2400" dirty="0"/>
              <a:t>procedural data manipulation </a:t>
            </a:r>
          </a:p>
          <a:p>
            <a:pPr lvl="2"/>
            <a:r>
              <a:rPr lang="en-US" sz="2000" dirty="0"/>
              <a:t>conditionals, loops etc.</a:t>
            </a:r>
          </a:p>
          <a:p>
            <a:r>
              <a:rPr lang="en-US" sz="2800" dirty="0"/>
              <a:t>High-level language features </a:t>
            </a:r>
          </a:p>
          <a:p>
            <a:pPr lvl="1"/>
            <a:r>
              <a:rPr lang="en-US" sz="2000" dirty="0"/>
              <a:t>Complex data types</a:t>
            </a:r>
          </a:p>
          <a:p>
            <a:pPr lvl="1"/>
            <a:r>
              <a:rPr lang="en-US" sz="2000" dirty="0"/>
              <a:t>Data encapsulation</a:t>
            </a:r>
          </a:p>
          <a:p>
            <a:pPr lvl="1"/>
            <a:r>
              <a:rPr lang="en-US" sz="2000" dirty="0"/>
              <a:t>Modular programming</a:t>
            </a:r>
          </a:p>
          <a:p>
            <a:r>
              <a:rPr lang="en-US" sz="2800" dirty="0"/>
              <a:t>Integrated with the ORACLE database server</a:t>
            </a:r>
          </a:p>
          <a:p>
            <a:pPr lvl="1"/>
            <a:r>
              <a:rPr lang="en-US" sz="2400" dirty="0"/>
              <a:t>Server-side</a:t>
            </a:r>
          </a:p>
          <a:p>
            <a:pPr lvl="2"/>
            <a:r>
              <a:rPr lang="en-US" sz="2100" dirty="0"/>
              <a:t>parsing / compilation</a:t>
            </a:r>
          </a:p>
          <a:p>
            <a:pPr lvl="2"/>
            <a:r>
              <a:rPr lang="en-US" sz="2100" dirty="0"/>
              <a:t>execution / interpretation</a:t>
            </a:r>
          </a:p>
          <a:p>
            <a:pPr lvl="1"/>
            <a:r>
              <a:rPr lang="en-US" sz="2400" dirty="0"/>
              <a:t>End-user platform independent (like SQL)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Subprograms privileges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Creator/owner has full privileges on stored objects</a:t>
            </a:r>
          </a:p>
          <a:p>
            <a:r>
              <a:rPr lang="en-GB" dirty="0"/>
              <a:t>Invoker that is not an owner has to have EXECUTE privilege granted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Granted </a:t>
            </a:r>
            <a:r>
              <a:rPr lang="en-GB" dirty="0" err="1"/>
              <a:t>privs</a:t>
            </a:r>
            <a:r>
              <a:rPr lang="en-GB" dirty="0"/>
              <a:t> can be checked in USER_TAB_PRIVS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09600" y="3124200"/>
            <a:ext cx="5867400" cy="2062103"/>
          </a:xfrm>
          <a:prstGeom prst="rect">
            <a:avLst/>
          </a:prstGeom>
          <a:solidFill>
            <a:srgbClr val="DDDDDD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-- USER1</a:t>
            </a:r>
          </a:p>
          <a:p>
            <a:endParaRPr lang="en-US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create or replace 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600" i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my_</a:t>
            </a:r>
            <a:r>
              <a:rPr lang="pl-PL" sz="1600" i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fuction</a:t>
            </a:r>
            <a:r>
              <a:rPr lang="en-US" sz="1600" i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is…</a:t>
            </a:r>
          </a:p>
          <a:p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grant execute 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1600" i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my_procedure1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to user2;</a:t>
            </a:r>
          </a:p>
          <a:p>
            <a:endParaRPr lang="en-US" sz="1600" i="1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-- USER2</a:t>
            </a:r>
          </a:p>
          <a:p>
            <a:endParaRPr lang="en-US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user1.myprocedure;</a:t>
            </a:r>
            <a:endParaRPr lang="en-GB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2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Subprograms rights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Definer rights (default for named blocks)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Invoker rights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Anonymous blocks have always invoker rights!</a:t>
            </a:r>
          </a:p>
          <a:p>
            <a:endParaRPr lang="en-GB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7200" y="2286000"/>
            <a:ext cx="8001000" cy="584775"/>
          </a:xfrm>
          <a:prstGeom prst="rect">
            <a:avLst/>
          </a:prstGeom>
          <a:solidFill>
            <a:srgbClr val="DDDDDD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create or replace procedure </a:t>
            </a:r>
            <a:r>
              <a:rPr lang="en-US" sz="1600" i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procedure_name</a:t>
            </a:r>
            <a:r>
              <a:rPr lang="en-US" sz="1600" i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authid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definer]</a:t>
            </a:r>
            <a:endParaRPr lang="en-US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is…</a:t>
            </a:r>
            <a:endParaRPr lang="en-GB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92642" y="3657600"/>
            <a:ext cx="8001000" cy="584775"/>
          </a:xfrm>
          <a:prstGeom prst="rect">
            <a:avLst/>
          </a:prstGeom>
          <a:solidFill>
            <a:srgbClr val="DDDDDD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create or replace function </a:t>
            </a:r>
            <a:r>
              <a:rPr lang="en-US" sz="1600" i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procedure_name</a:t>
            </a:r>
            <a:r>
              <a:rPr lang="en-US" sz="1600" i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authid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current_user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is…</a:t>
            </a:r>
            <a:endParaRPr lang="en-GB" sz="1600" dirty="0">
              <a:solidFill>
                <a:srgbClr val="003399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59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8305800" cy="4724400"/>
          </a:xfrm>
        </p:spPr>
        <p:txBody>
          <a:bodyPr/>
          <a:lstStyle/>
          <a:p>
            <a:r>
              <a:rPr lang="en-US"/>
              <a:t>An error interrupts the execution of the program</a:t>
            </a:r>
          </a:p>
          <a:p>
            <a:pPr lvl="1"/>
            <a:r>
              <a:rPr lang="en-US" sz="2800"/>
              <a:t>An exception is raised</a:t>
            </a:r>
          </a:p>
          <a:p>
            <a:r>
              <a:rPr lang="en-US"/>
              <a:t>Exception to be handled </a:t>
            </a:r>
          </a:p>
          <a:p>
            <a:pPr lvl="1"/>
            <a:r>
              <a:rPr lang="en-US"/>
              <a:t>in the exception section or</a:t>
            </a:r>
          </a:p>
          <a:p>
            <a:pPr lvl="1"/>
            <a:r>
              <a:rPr lang="en-US"/>
              <a:t>will be propagated to the enclosing block</a:t>
            </a:r>
          </a:p>
          <a:p>
            <a:r>
              <a:rPr lang="en-US"/>
              <a:t>After the exception is handled, the control passes to the enclosing block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Exceptions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programmer can create, name and raise exception</a:t>
            </a:r>
          </a:p>
          <a:p>
            <a:r>
              <a:rPr lang="en-US" dirty="0"/>
              <a:t>Exceptions can by caught and handled by </a:t>
            </a:r>
            <a:r>
              <a:rPr lang="pl-PL" dirty="0" err="1"/>
              <a:t>the</a:t>
            </a:r>
            <a:r>
              <a:rPr lang="pl-PL" dirty="0"/>
              <a:t> </a:t>
            </a:r>
            <a:r>
              <a:rPr lang="pl-PL" dirty="0" err="1"/>
              <a:t>user’s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en-US" dirty="0"/>
          </a:p>
          <a:p>
            <a:r>
              <a:rPr lang="en-US" dirty="0"/>
              <a:t>Exceptions does not rollback or commit changes!</a:t>
            </a:r>
            <a:endParaRPr lang="pl-PL" dirty="0"/>
          </a:p>
          <a:p>
            <a:r>
              <a:rPr lang="en-US" dirty="0"/>
              <a:t>Categories</a:t>
            </a:r>
          </a:p>
          <a:p>
            <a:pPr lvl="1"/>
            <a:r>
              <a:rPr lang="en-US" dirty="0"/>
              <a:t>Internally defined (without name, just error code)</a:t>
            </a:r>
          </a:p>
          <a:p>
            <a:pPr lvl="1"/>
            <a:r>
              <a:rPr lang="en-US" dirty="0"/>
              <a:t>Predefined (with name and error code)</a:t>
            </a:r>
          </a:p>
          <a:p>
            <a:pPr lvl="1"/>
            <a:r>
              <a:rPr lang="en-US" b="1" dirty="0"/>
              <a:t>User-defined</a:t>
            </a:r>
            <a:r>
              <a:rPr lang="en-US" dirty="0"/>
              <a:t> (with name, raised always explicitly)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Exceptions</a:t>
            </a:r>
          </a:p>
        </p:txBody>
      </p:sp>
      <p:sp>
        <p:nvSpPr>
          <p:cNvPr id="6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04800" y="1752600"/>
            <a:ext cx="8534400" cy="4953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out_of_stock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EXCEPTION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number_on_hand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NUMBER := 0;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IF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number_on_hand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&lt; 1 THEN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RAISE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out_of_stock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END IF;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EXCEPTION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WHEN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out_of_stock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THEN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DBMS_OUTPUT.PUT_LINE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( 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'Encountered out of stock error'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);</a:t>
            </a:r>
            <a:endParaRPr lang="pl-PL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pl-PL" sz="1600" b="1" dirty="0">
                <a:solidFill>
                  <a:srgbClr val="003399"/>
                </a:solidFill>
                <a:latin typeface="Courier New" pitchFamily="49" charset="0"/>
              </a:rPr>
              <a:t>WHEN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003399"/>
                </a:solidFill>
                <a:latin typeface="Courier New" pitchFamily="49" charset="0"/>
              </a:rPr>
              <a:t>OTHERS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003399"/>
                </a:solidFill>
                <a:latin typeface="Courier New" pitchFamily="49" charset="0"/>
              </a:rPr>
              <a:t>THEN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DBMS_OUTPUT.PUT_LINE (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 'Houston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</a:rPr>
              <a:t>we''ve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</a:rPr>
              <a:t>got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 a problem!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' );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endParaRPr lang="pl-PL" sz="16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END;</a:t>
            </a:r>
            <a:endParaRPr lang="pl-PL" sz="16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END;</a:t>
            </a:r>
            <a:endParaRPr lang="en-US" sz="1600" dirty="0">
              <a:solidFill>
                <a:srgbClr val="003399"/>
              </a:solidFill>
              <a:latin typeface="Courier New" pitchFamily="49" charset="0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228600" y="3562773"/>
            <a:ext cx="8686800" cy="399627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228600" y="4267200"/>
            <a:ext cx="8686800" cy="19812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 animBg="1"/>
      <p:bldP spid="12698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752600"/>
            <a:ext cx="8153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Group logically related PL/SQL types, items and modules</a:t>
            </a:r>
          </a:p>
          <a:p>
            <a:pPr>
              <a:lnSpc>
                <a:spcPct val="90000"/>
              </a:lnSpc>
            </a:pPr>
            <a:r>
              <a:rPr lang="en-US"/>
              <a:t>2 parts: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Specification </a:t>
            </a:r>
            <a:r>
              <a:rPr lang="en-US" sz="2400">
                <a:sym typeface="Symbol" pitchFamily="18" charset="2"/>
              </a:rPr>
              <a:t></a:t>
            </a:r>
            <a:r>
              <a:rPr lang="en-US" sz="2400"/>
              <a:t> public interface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Body </a:t>
            </a:r>
            <a:r>
              <a:rPr lang="en-US" sz="2400">
                <a:sym typeface="Symbol" pitchFamily="18" charset="2"/>
              </a:rPr>
              <a:t></a:t>
            </a:r>
            <a:r>
              <a:rPr lang="en-US" sz="2400"/>
              <a:t> private implementation</a:t>
            </a:r>
          </a:p>
          <a:p>
            <a:pPr>
              <a:lnSpc>
                <a:spcPct val="90000"/>
              </a:lnSpc>
            </a:pPr>
            <a:r>
              <a:rPr lang="en-US"/>
              <a:t>Packages are global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Cannot be called, parameterized, or nested.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Package state persist for the duration of the database session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Packages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Modularity</a:t>
            </a:r>
          </a:p>
          <a:p>
            <a:r>
              <a:rPr lang="en-US" dirty="0"/>
              <a:t>Encapsulation of data and functionality</a:t>
            </a:r>
          </a:p>
          <a:p>
            <a:r>
              <a:rPr lang="en-US" dirty="0"/>
              <a:t>Clear specifications independent of the implementation</a:t>
            </a:r>
          </a:p>
          <a:p>
            <a:r>
              <a:rPr lang="en-US" dirty="0"/>
              <a:t>Easier development</a:t>
            </a:r>
          </a:p>
          <a:p>
            <a:r>
              <a:rPr lang="en-US" dirty="0"/>
              <a:t>Added functionality: 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global types</a:t>
            </a:r>
          </a:p>
          <a:p>
            <a:r>
              <a:rPr lang="en-US" dirty="0"/>
              <a:t>Better performance</a:t>
            </a:r>
            <a:endParaRPr lang="en-US" sz="26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Specification 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32123" name="Rectangle 27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229600" cy="4648200"/>
          </a:xfrm>
          <a:noFill/>
          <a:ln/>
        </p:spPr>
        <p:txBody>
          <a:bodyPr/>
          <a:lstStyle/>
          <a:p>
            <a:r>
              <a:rPr lang="en-US" dirty="0"/>
              <a:t>Header</a:t>
            </a:r>
          </a:p>
          <a:p>
            <a:r>
              <a:rPr lang="en-US" dirty="0"/>
              <a:t>Declarations of </a:t>
            </a:r>
            <a:r>
              <a:rPr lang="pl-PL" dirty="0"/>
              <a:t>global </a:t>
            </a:r>
            <a:r>
              <a:rPr lang="en-US" dirty="0"/>
              <a:t>types and variables</a:t>
            </a:r>
          </a:p>
          <a:p>
            <a:r>
              <a:rPr lang="en-US" dirty="0"/>
              <a:t>Specification of cursors</a:t>
            </a:r>
          </a:p>
          <a:p>
            <a:pPr lvl="2"/>
            <a:r>
              <a:rPr lang="en-US" dirty="0"/>
              <a:t>With RETURN clause, but no SELECT statement</a:t>
            </a:r>
          </a:p>
          <a:p>
            <a:r>
              <a:rPr lang="en-US" dirty="0"/>
              <a:t>Specification of </a:t>
            </a:r>
            <a:r>
              <a:rPr lang="pl-PL" dirty="0"/>
              <a:t>public </a:t>
            </a:r>
            <a:r>
              <a:rPr lang="en-US" dirty="0"/>
              <a:t>modules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Specification</a:t>
            </a:r>
            <a:endParaRPr lang="es-E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52400" y="1752600"/>
            <a:ext cx="8839200" cy="4343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CREATE OR REPLACE PACKAGE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KNL_EMP_ADM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AS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TYPE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T_EMPRECTYP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IS RECORD (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NUMBER,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NUMBER);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CURSOR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desc_salary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RETURN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T_EMPRECTYP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  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invalid_salary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EXCEPTION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endParaRPr lang="en-US" sz="18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PROCEDURE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EXE$FIRE_EMPLOYEE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(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NUMBER);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PROCEDURE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EXE$RAISE_SALARY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(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8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NUMBER,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amount NUMBER);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FUNCTION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STF$HIGHEST_SALARY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(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n NUMBER) 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RETURN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T_EMPRECTYP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END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KNL_EMP_ADM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Body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Header</a:t>
            </a:r>
          </a:p>
          <a:p>
            <a:r>
              <a:rPr lang="en-GB" dirty="0"/>
              <a:t>Additional declarations of types and variables</a:t>
            </a:r>
          </a:p>
          <a:p>
            <a:r>
              <a:rPr lang="en-GB" dirty="0"/>
              <a:t>Specification and SELECT statements of cursors</a:t>
            </a:r>
          </a:p>
          <a:p>
            <a:r>
              <a:rPr lang="en-GB" dirty="0"/>
              <a:t>Specification and body of modules</a:t>
            </a:r>
          </a:p>
          <a:p>
            <a:r>
              <a:rPr lang="en-GB" dirty="0"/>
              <a:t>Initialization code</a:t>
            </a:r>
          </a:p>
          <a:p>
            <a:pPr lvl="1"/>
            <a:r>
              <a:rPr lang="en-GB" dirty="0"/>
              <a:t>Execution and exception sections</a:t>
            </a:r>
          </a:p>
          <a:p>
            <a:pPr lvl="1"/>
            <a:r>
              <a:rPr lang="en-GB" dirty="0"/>
              <a:t>Executed once when the package is first accessed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PL/SQL programs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Each program is a block consisting of</a:t>
            </a:r>
          </a:p>
          <a:p>
            <a:pPr lvl="1"/>
            <a:r>
              <a:rPr lang="en-US" dirty="0"/>
              <a:t>PL/SQL statements – logic</a:t>
            </a:r>
          </a:p>
          <a:p>
            <a:pPr lvl="1"/>
            <a:r>
              <a:rPr lang="en-US" dirty="0"/>
              <a:t>SQL statements – data manipulation</a:t>
            </a:r>
          </a:p>
          <a:p>
            <a:pPr lvl="1"/>
            <a:endParaRPr lang="en-US" dirty="0"/>
          </a:p>
          <a:p>
            <a:r>
              <a:rPr lang="en-US" dirty="0"/>
              <a:t>Type of block</a:t>
            </a:r>
            <a:endParaRPr lang="pl-PL" dirty="0"/>
          </a:p>
          <a:p>
            <a:pPr lvl="1"/>
            <a:r>
              <a:rPr lang="en-US" dirty="0"/>
              <a:t>Anonymous</a:t>
            </a:r>
          </a:p>
          <a:p>
            <a:pPr lvl="2"/>
            <a:r>
              <a:rPr lang="en-US" dirty="0"/>
              <a:t>External scripts (file or input)</a:t>
            </a:r>
          </a:p>
          <a:p>
            <a:pPr lvl="2"/>
            <a:r>
              <a:rPr lang="en-US" dirty="0"/>
              <a:t>Nested blocks</a:t>
            </a:r>
          </a:p>
          <a:p>
            <a:pPr lvl="1"/>
            <a:r>
              <a:rPr lang="en-US" dirty="0"/>
              <a:t>Named / Stored (on the database)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Body</a:t>
            </a:r>
            <a:endParaRPr lang="es-ES"/>
          </a:p>
        </p:txBody>
      </p:sp>
      <p:sp>
        <p:nvSpPr>
          <p:cNvPr id="8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762000" y="1905000"/>
            <a:ext cx="7924800" cy="4572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CREATE OR REPLACE PACKAGE BODY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KNL_EMP_ADM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AS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number_hired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NUMBER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CURSOR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desc_salary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RETURN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T_EMPRECTYP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IS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	SELECT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employee_id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, salary FROM employees ORDER BY salary DESC;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003399"/>
                </a:solidFill>
                <a:latin typeface="Courier New" pitchFamily="49" charset="0"/>
              </a:rPr>
              <a:t>PROCEDURE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EXE$FIRE_EMPLOYEE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NUMBER) IS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	DELETE FROM employees WHERE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employee_id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= 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END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EXE$FIRE_EMPLOYEE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400" b="1" dirty="0">
                <a:solidFill>
                  <a:srgbClr val="003399"/>
                </a:solidFill>
                <a:latin typeface="Courier New" pitchFamily="49" charset="0"/>
              </a:rPr>
              <a:t>PROCEDURE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EXE$RAISE_SALARY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(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NUMBER,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p_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amount NUMBER) IS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...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INSERT INTO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emp_audit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VALUES (SYSDATE, USER, 'EMP_ADMIN');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400" dirty="0" err="1">
                <a:solidFill>
                  <a:srgbClr val="003399"/>
                </a:solidFill>
                <a:latin typeface="Courier New" pitchFamily="49" charset="0"/>
              </a:rPr>
              <a:t>number_hired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 := 0;</a:t>
            </a:r>
            <a:endParaRPr lang="pl-PL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pl-PL" sz="1400" dirty="0">
                <a:solidFill>
                  <a:srgbClr val="003399"/>
                </a:solidFill>
                <a:latin typeface="Courier New" pitchFamily="49" charset="0"/>
              </a:rPr>
              <a:t>   END;</a:t>
            </a:r>
            <a:endParaRPr lang="en-US" sz="14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END </a:t>
            </a:r>
            <a:r>
              <a:rPr lang="pl-PL" sz="1400" dirty="0" err="1">
                <a:solidFill>
                  <a:srgbClr val="003399"/>
                </a:solidFill>
                <a:latin typeface="Courier New" pitchFamily="49" charset="0"/>
              </a:rPr>
              <a:t>KNL_EMP_ADM</a:t>
            </a:r>
            <a:r>
              <a:rPr lang="en-US" sz="14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609600" y="2286000"/>
            <a:ext cx="7848600" cy="3048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1066800" y="2590800"/>
            <a:ext cx="7543800" cy="6096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685800" y="3200400"/>
            <a:ext cx="6781800" cy="17526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838200" y="4953000"/>
            <a:ext cx="7315200" cy="12954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 animBg="1"/>
      <p:bldP spid="193543" grpId="0" animBg="1"/>
      <p:bldP spid="193544" grpId="0" animBg="1"/>
      <p:bldP spid="1935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Oracle Supplied Packages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8382000" cy="4572000"/>
          </a:xfrm>
        </p:spPr>
        <p:txBody>
          <a:bodyPr/>
          <a:lstStyle/>
          <a:p>
            <a:r>
              <a:rPr lang="en-US"/>
              <a:t>Extend the functionality of the database</a:t>
            </a:r>
          </a:p>
          <a:p>
            <a:r>
              <a:rPr lang="en-US" sz="2400"/>
              <a:t>Some example packages: </a:t>
            </a:r>
            <a:endParaRPr lang="en-US" sz="2000"/>
          </a:p>
          <a:p>
            <a:pPr lvl="1"/>
            <a:r>
              <a:rPr lang="en-US" sz="2400"/>
              <a:t>DBMS_JOB: for task scheduling</a:t>
            </a:r>
          </a:p>
          <a:p>
            <a:pPr lvl="1"/>
            <a:r>
              <a:rPr lang="en-US" sz="2400"/>
              <a:t>DBMS_PIPE: for communication between sessions</a:t>
            </a:r>
          </a:p>
          <a:p>
            <a:pPr lvl="1"/>
            <a:r>
              <a:rPr lang="en-US" sz="2400"/>
              <a:t>DBMS_OUTPUT: display messages to the session output device</a:t>
            </a:r>
          </a:p>
          <a:p>
            <a:pPr lvl="1"/>
            <a:r>
              <a:rPr lang="en-US" sz="2400"/>
              <a:t>UTL_HTTP: makes HTTP callouts.</a:t>
            </a:r>
          </a:p>
          <a:p>
            <a:pPr lvl="1"/>
            <a:r>
              <a:rPr lang="en-US" sz="2400"/>
              <a:t>Many others…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Stored procedure </a:t>
            </a:r>
          </a:p>
          <a:p>
            <a:pPr>
              <a:lnSpc>
                <a:spcPct val="90000"/>
              </a:lnSpc>
            </a:pPr>
            <a:r>
              <a:rPr lang="en-US" dirty="0"/>
              <a:t>Execute automatically when: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modification (DML Trigger)</a:t>
            </a:r>
          </a:p>
          <a:p>
            <a:pPr lvl="2">
              <a:lnSpc>
                <a:spcPct val="90000"/>
              </a:lnSpc>
            </a:pPr>
            <a:r>
              <a:rPr lang="en-US" sz="2100" dirty="0"/>
              <a:t>INSERT, UPDATE, UPDATE column or DELETE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schema modification (DDL Trigger)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system event, user logon/logoff (System Trigger) 	</a:t>
            </a:r>
          </a:p>
          <a:p>
            <a:pPr>
              <a:lnSpc>
                <a:spcPct val="90000"/>
              </a:lnSpc>
            </a:pPr>
            <a:r>
              <a:rPr lang="en-US" dirty="0"/>
              <a:t>Basic DML triggers types: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BEFORE statement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BEFORE each row modification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AFTER each row modification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AFTER statement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INSTEAD OF - to enable data modification </a:t>
            </a:r>
            <a:r>
              <a:rPr lang="pl-PL" sz="2100" dirty="0"/>
              <a:t>by</a:t>
            </a:r>
            <a:r>
              <a:rPr lang="en-US" sz="2100" dirty="0"/>
              <a:t> view</a:t>
            </a:r>
            <a:r>
              <a:rPr lang="pl-PL" sz="2100" dirty="0"/>
              <a:t>s</a:t>
            </a:r>
            <a:endParaRPr lang="en-US" sz="2100" dirty="0"/>
          </a:p>
          <a:p>
            <a:pPr lvl="1">
              <a:lnSpc>
                <a:spcPct val="90000"/>
              </a:lnSpc>
            </a:pPr>
            <a:endParaRPr lang="en-US" sz="21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Triggers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76400"/>
            <a:ext cx="83058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Automatic data generation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Auditing (logging), statistics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Derived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Data replication</a:t>
            </a:r>
          </a:p>
          <a:p>
            <a:pPr>
              <a:lnSpc>
                <a:spcPct val="90000"/>
              </a:lnSpc>
            </a:pPr>
            <a:r>
              <a:rPr lang="en-US" dirty="0"/>
              <a:t>Special referential constrains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Complex logic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Distributed constrains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Time based constrains</a:t>
            </a:r>
          </a:p>
          <a:p>
            <a:pPr>
              <a:lnSpc>
                <a:spcPct val="90000"/>
              </a:lnSpc>
            </a:pPr>
            <a:r>
              <a:rPr lang="en-US" dirty="0"/>
              <a:t>Updates of </a:t>
            </a:r>
            <a:r>
              <a:rPr lang="pl-PL" dirty="0" err="1"/>
              <a:t>complex</a:t>
            </a:r>
            <a:r>
              <a:rPr lang="pl-PL" dirty="0"/>
              <a:t> </a:t>
            </a:r>
            <a:r>
              <a:rPr lang="en-US" dirty="0"/>
              <a:t>views</a:t>
            </a:r>
          </a:p>
          <a:p>
            <a:pPr>
              <a:lnSpc>
                <a:spcPct val="90000"/>
              </a:lnSpc>
            </a:pPr>
            <a:r>
              <a:rPr lang="en-US" dirty="0"/>
              <a:t>Triggers may introduce hard to spot interdependencies to the database schema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Body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8153400" cy="4648200"/>
          </a:xfrm>
        </p:spPr>
        <p:txBody>
          <a:bodyPr/>
          <a:lstStyle/>
          <a:p>
            <a:r>
              <a:rPr lang="en-US" dirty="0"/>
              <a:t>Built like a PL/SQL procedure</a:t>
            </a:r>
          </a:p>
          <a:p>
            <a:r>
              <a:rPr lang="en-US" dirty="0"/>
              <a:t>Additionally:</a:t>
            </a:r>
          </a:p>
          <a:p>
            <a:pPr lvl="1"/>
            <a:r>
              <a:rPr lang="en-US" dirty="0"/>
              <a:t>Type of the triggering event can be determined inside the trigger using conditional predicators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itchFamily="49" charset="0"/>
              </a:rPr>
              <a:t> IF </a:t>
            </a:r>
            <a:r>
              <a:rPr lang="en-US" sz="2400" b="1" dirty="0">
                <a:latin typeface="Courier New" pitchFamily="49" charset="0"/>
              </a:rPr>
              <a:t>inserting</a:t>
            </a:r>
            <a:r>
              <a:rPr lang="en-US" sz="2400" dirty="0">
                <a:latin typeface="Courier New" pitchFamily="49" charset="0"/>
              </a:rPr>
              <a:t> THEN … END IF;</a:t>
            </a:r>
          </a:p>
          <a:p>
            <a:pPr lvl="1"/>
            <a:r>
              <a:rPr lang="en-US" dirty="0"/>
              <a:t>Old and new row values are accessible via </a:t>
            </a:r>
            <a:r>
              <a:rPr lang="en-US" sz="2400" b="1" dirty="0">
                <a:latin typeface="Courier New" pitchFamily="49" charset="0"/>
              </a:rPr>
              <a:t>:old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sz="2400" b="1" dirty="0">
                <a:latin typeface="Courier New" pitchFamily="49" charset="0"/>
              </a:rPr>
              <a:t>:new</a:t>
            </a:r>
            <a:r>
              <a:rPr lang="en-US" b="1" dirty="0"/>
              <a:t>  </a:t>
            </a:r>
            <a:r>
              <a:rPr lang="en-US" dirty="0"/>
              <a:t>qualifiers (record type variables)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Trigger Example</a:t>
            </a:r>
            <a:endParaRPr lang="es-E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228600" y="1828800"/>
            <a:ext cx="8763000" cy="2819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CREATE OR REPLACE TRIGGER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audit_sal</a:t>
            </a:r>
            <a:endParaRPr lang="en-US" sz="1600" dirty="0">
              <a:solidFill>
                <a:srgbClr val="003399"/>
              </a:solidFill>
              <a:latin typeface="Courier New" pitchFamily="49" charset="0"/>
            </a:endParaRP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BEFORE UPDATE OF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salary ON employees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FOR EACH ROW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INSERT INTO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emp_audit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VALUES( :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old.employee_id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, SYSDATE, :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new.salary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, :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old.salary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COMMIT;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END;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PL/SQL subprogram (but not only)</a:t>
            </a:r>
          </a:p>
          <a:p>
            <a:r>
              <a:rPr lang="en-US" dirty="0"/>
              <a:t>Many possibilities for the scheduling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Using DBMS_SCHEDULER internal package</a:t>
            </a:r>
          </a:p>
          <a:p>
            <a:pPr lvl="2"/>
            <a:r>
              <a:rPr lang="en-US" dirty="0"/>
              <a:t>Alternative DBMS_JOB is old and should by avoided</a:t>
            </a:r>
          </a:p>
          <a:p>
            <a:pPr lvl="1"/>
            <a:r>
              <a:rPr lang="en-US" dirty="0"/>
              <a:t>Privileges needed</a:t>
            </a:r>
          </a:p>
          <a:p>
            <a:pPr lvl="2"/>
            <a:r>
              <a:rPr lang="en-US" b="1" dirty="0"/>
              <a:t>execute</a:t>
            </a:r>
            <a:r>
              <a:rPr lang="en-US" dirty="0"/>
              <a:t> on DBMS_SCHEDULER </a:t>
            </a:r>
          </a:p>
          <a:p>
            <a:pPr lvl="2"/>
            <a:r>
              <a:rPr lang="en-US" b="1" dirty="0"/>
              <a:t>create job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51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Jobs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Daily execution (everyday at 12) of </a:t>
            </a:r>
            <a:r>
              <a:rPr lang="en-US" i="1" dirty="0" err="1"/>
              <a:t>my_saved_procedure</a:t>
            </a:r>
            <a:endParaRPr lang="en-US" i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3048000"/>
            <a:ext cx="8763000" cy="28194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508000">
              <a:lnSpc>
                <a:spcPct val="0"/>
              </a:lnSpc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2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DBMS_SCHEDULER.CREATE_JOB (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job_name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         =&gt;  'my_new_job1',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program_name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     =&gt;  '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my_saved_procedure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', 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repeat_interval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  =&gt;  'FREQ=DAILY;BYHOUR=12',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  comments          =&gt;  'Daily at noon');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END;</a:t>
            </a:r>
          </a:p>
          <a:p>
            <a:pPr marL="342900" indent="-342900" defTabSz="5080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  <a:tabLst>
                <a:tab pos="739775" algn="l"/>
                <a:tab pos="1204913" algn="l"/>
                <a:tab pos="2119313" algn="l"/>
              </a:tabLst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23521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PL/SQL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Tightly integrated with SQL</a:t>
            </a:r>
          </a:p>
          <a:p>
            <a:r>
              <a:rPr lang="en-US" dirty="0"/>
              <a:t>Reduced network traffic</a:t>
            </a:r>
          </a:p>
          <a:p>
            <a:r>
              <a:rPr lang="en-US" dirty="0"/>
              <a:t>Portability - easy deployment and distribution</a:t>
            </a:r>
          </a:p>
          <a:p>
            <a:r>
              <a:rPr lang="en-US" dirty="0"/>
              <a:t>Data layer separated from client language</a:t>
            </a:r>
          </a:p>
          <a:p>
            <a:pPr lvl="1"/>
            <a:r>
              <a:rPr lang="en-US" dirty="0"/>
              <a:t>Modification without changing of application code</a:t>
            </a:r>
          </a:p>
          <a:p>
            <a:pPr lvl="1"/>
            <a:r>
              <a:rPr lang="en-US" dirty="0"/>
              <a:t>Can be shared by many platform</a:t>
            </a:r>
          </a:p>
          <a:p>
            <a:r>
              <a:rPr lang="en-US" dirty="0"/>
              <a:t>Server-side periodical data maintenance (jobs)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Oracle Documentation</a:t>
            </a:r>
          </a:p>
          <a:p>
            <a:pPr lvl="1"/>
            <a:r>
              <a:rPr lang="en-GB" dirty="0">
                <a:hlinkClick r:id="rId3"/>
              </a:rPr>
              <a:t>http://www.oracle.com/pls/db112/homepage</a:t>
            </a:r>
            <a:endParaRPr lang="en-GB" dirty="0"/>
          </a:p>
          <a:p>
            <a:r>
              <a:rPr lang="en-GB" dirty="0"/>
              <a:t>PL/SQL language reference</a:t>
            </a:r>
          </a:p>
          <a:p>
            <a:pPr lvl="1"/>
            <a:r>
              <a:rPr lang="en-GB" dirty="0">
                <a:hlinkClick r:id="rId4"/>
              </a:rPr>
              <a:t>http://docs.oracle.com/cd/E11882_01/appdev.112/e25519/toc.htm</a:t>
            </a:r>
            <a:endParaRPr lang="en-GB" dirty="0"/>
          </a:p>
          <a:p>
            <a:r>
              <a:rPr lang="en-GB" dirty="0"/>
              <a:t>PL/SQL packages </a:t>
            </a:r>
            <a:r>
              <a:rPr lang="en-GB" dirty="0" err="1"/>
              <a:t>refernece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http://docs.oracle.com/cd/E11882_01/appdev.112/e25788/toc.htm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63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PL/SQL execution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pic>
        <p:nvPicPr>
          <p:cNvPr id="1026" name="Picture 2" descr="Description of Figure 1-1 foll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386" y="1828800"/>
            <a:ext cx="6096000" cy="41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4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PL/SQL Block Structure</a:t>
            </a:r>
          </a:p>
        </p:txBody>
      </p:sp>
      <p:sp>
        <p:nvSpPr>
          <p:cNvPr id="7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93190" name="Rectangle 1030"/>
          <p:cNvSpPr>
            <a:spLocks noChangeArrowheads="1"/>
          </p:cNvSpPr>
          <p:nvPr/>
        </p:nvSpPr>
        <p:spPr bwMode="auto">
          <a:xfrm>
            <a:off x="1295400" y="1600200"/>
            <a:ext cx="7696200" cy="4648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55000"/>
              </a:lnSpc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DECLARE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–-declaration section (types, variables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</a:rPr>
              <a:t>, …)</a:t>
            </a:r>
            <a:br>
              <a:rPr lang="en-US" sz="1600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commission 		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NUMBER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</a:rPr>
              <a:t>L_COMM_MISSING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	EXCEPTION;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BEGIN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–-executable section (program body)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SELECT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commission_pct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/ 100 INTO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commission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FROM employees WHERE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employee_id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IF 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commission IS NULL THEN RAISE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</a:rPr>
              <a:t>COMM_MISSING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ELSE 	UPDATE employees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	SET salary = salary + bonus*</a:t>
            </a:r>
            <a:r>
              <a:rPr lang="pl-PL" sz="1600" dirty="0">
                <a:solidFill>
                  <a:srgbClr val="003399"/>
                </a:solidFill>
                <a:latin typeface="Courier New" pitchFamily="49" charset="0"/>
              </a:rPr>
              <a:t>l_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commission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	WHERE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employee_id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= </a:t>
            </a:r>
            <a:r>
              <a:rPr lang="en-US" sz="1600" dirty="0" err="1">
                <a:solidFill>
                  <a:srgbClr val="003399"/>
                </a:solidFill>
                <a:latin typeface="Courier New" pitchFamily="49" charset="0"/>
              </a:rPr>
              <a:t>emp_id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END IF;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EXCEPTION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</a:rPr>
              <a:t>--exception section (error handling)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	WHEN </a:t>
            </a:r>
            <a:r>
              <a:rPr lang="pl-PL" sz="1600" dirty="0" err="1">
                <a:solidFill>
                  <a:srgbClr val="003399"/>
                </a:solidFill>
                <a:latin typeface="Courier New" pitchFamily="49" charset="0"/>
              </a:rPr>
              <a:t>L_COMM_MISSING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 THEN DBMS_OUTPUT.PUT_LINE('This 	employee does not receive a commission.');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3399"/>
                </a:solidFill>
                <a:latin typeface="Courier New" pitchFamily="49" charset="0"/>
              </a:rPr>
              <a:t>END</a:t>
            </a:r>
            <a:r>
              <a:rPr lang="en-US" sz="1600" dirty="0">
                <a:solidFill>
                  <a:srgbClr val="003399"/>
                </a:solidFill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40000"/>
              </a:spcBef>
              <a:buClr>
                <a:srgbClr val="FFCC00"/>
              </a:buClr>
              <a:buFont typeface="Wingdings" pitchFamily="2" charset="2"/>
              <a:buNone/>
            </a:pPr>
            <a:endParaRPr lang="en-US" sz="1600" dirty="0">
              <a:solidFill>
                <a:srgbClr val="003399"/>
              </a:solidFill>
              <a:latin typeface="Courier New" pitchFamily="49" charset="0"/>
            </a:endParaRPr>
          </a:p>
        </p:txBody>
      </p:sp>
      <p:sp>
        <p:nvSpPr>
          <p:cNvPr id="93191" name="Rectangle 1031"/>
          <p:cNvSpPr>
            <a:spLocks noChangeArrowheads="1"/>
          </p:cNvSpPr>
          <p:nvPr/>
        </p:nvSpPr>
        <p:spPr bwMode="auto">
          <a:xfrm>
            <a:off x="1377351" y="1752600"/>
            <a:ext cx="6781800" cy="914400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3192" name="Rectangle 1032"/>
          <p:cNvSpPr>
            <a:spLocks noChangeArrowheads="1"/>
          </p:cNvSpPr>
          <p:nvPr/>
        </p:nvSpPr>
        <p:spPr bwMode="auto">
          <a:xfrm>
            <a:off x="1371600" y="2717322"/>
            <a:ext cx="7543800" cy="35052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solidFill>
                <a:srgbClr val="57ABFF"/>
              </a:solidFill>
            </a:endParaRPr>
          </a:p>
        </p:txBody>
      </p:sp>
      <p:sp>
        <p:nvSpPr>
          <p:cNvPr id="93193" name="Rectangle 1033"/>
          <p:cNvSpPr>
            <a:spLocks noChangeArrowheads="1"/>
          </p:cNvSpPr>
          <p:nvPr/>
        </p:nvSpPr>
        <p:spPr bwMode="auto">
          <a:xfrm>
            <a:off x="1574322" y="5037826"/>
            <a:ext cx="7162800" cy="829574"/>
          </a:xfrm>
          <a:prstGeom prst="rect">
            <a:avLst/>
          </a:prstGeom>
          <a:noFill/>
          <a:ln w="25400">
            <a:solidFill>
              <a:srgbClr val="99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/>
      <p:bldP spid="93192" grpId="0" animBg="1"/>
      <p:bldP spid="931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PL/SQL placeholders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u="sng" dirty="0"/>
              <a:t>All SQL types are supported by PL/SQL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Numerical types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NUMBER, PLS_INTEGER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Many derived types, e.g. POSITIVE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Character types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CHAR, VARCHAR2, NCHAR,…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Other scalar types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BOOLEAN, DATE, UROWID, RAW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80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PL/SQL </a:t>
            </a:r>
            <a:r>
              <a:rPr lang="en-US" dirty="0"/>
              <a:t>placeholders</a:t>
            </a:r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Scalar type</a:t>
            </a:r>
          </a:p>
          <a:p>
            <a:pPr lvl="1"/>
            <a:r>
              <a:rPr lang="en-US" dirty="0"/>
              <a:t>variable</a:t>
            </a:r>
          </a:p>
          <a:p>
            <a:pPr lvl="1"/>
            <a:r>
              <a:rPr lang="en-US" dirty="0"/>
              <a:t>constant</a:t>
            </a:r>
          </a:p>
          <a:p>
            <a:pPr lvl="1"/>
            <a:endParaRPr lang="en-US" dirty="0"/>
          </a:p>
          <a:p>
            <a:r>
              <a:rPr lang="en-US" dirty="0"/>
              <a:t>Composite/vector type</a:t>
            </a:r>
          </a:p>
          <a:p>
            <a:pPr lvl="1"/>
            <a:r>
              <a:rPr lang="en-US" dirty="0"/>
              <a:t>record</a:t>
            </a:r>
          </a:p>
          <a:p>
            <a:pPr lvl="2"/>
            <a:r>
              <a:rPr lang="en-US" dirty="0"/>
              <a:t>used for reading rows from table</a:t>
            </a:r>
          </a:p>
          <a:p>
            <a:pPr lvl="2"/>
            <a:endParaRPr lang="en-US" dirty="0"/>
          </a:p>
          <a:p>
            <a:r>
              <a:rPr lang="en-US" dirty="0"/>
              <a:t>Collections</a:t>
            </a:r>
          </a:p>
          <a:p>
            <a:pPr lvl="1"/>
            <a:r>
              <a:rPr lang="en-US" dirty="0"/>
              <a:t>Associative Array - dictionary</a:t>
            </a:r>
          </a:p>
          <a:p>
            <a:pPr lvl="1"/>
            <a:r>
              <a:rPr lang="en-US" dirty="0"/>
              <a:t>Variable-sized Array (VARRAY) – fixed size</a:t>
            </a:r>
          </a:p>
          <a:p>
            <a:pPr lvl="1"/>
            <a:r>
              <a:rPr lang="en-US" dirty="0"/>
              <a:t>Nested Tables – dynamic size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PL/SQL </a:t>
            </a:r>
            <a:r>
              <a:rPr lang="en-US" dirty="0"/>
              <a:t>placeholders</a:t>
            </a:r>
            <a:endParaRPr lang="en-GB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Oracle Tutorials: PL/SQL 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343400"/>
          </a:xfrm>
        </p:spPr>
        <p:txBody>
          <a:bodyPr>
            <a:normAutofit/>
          </a:bodyPr>
          <a:lstStyle/>
          <a:p>
            <a:r>
              <a:rPr lang="en-GB" sz="2700" dirty="0"/>
              <a:t>Scalar</a:t>
            </a:r>
            <a:r>
              <a:rPr lang="en-GB" sz="2800" dirty="0"/>
              <a:t> type</a:t>
            </a:r>
          </a:p>
          <a:p>
            <a:pPr lvl="1"/>
            <a:r>
              <a:rPr lang="en-GB" sz="2400" dirty="0"/>
              <a:t>variable</a:t>
            </a:r>
          </a:p>
          <a:p>
            <a:pPr lvl="1"/>
            <a:r>
              <a:rPr lang="en-GB" sz="2400" dirty="0"/>
              <a:t>constant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65760" lvl="1" indent="0">
              <a:buNone/>
            </a:pPr>
            <a:endParaRPr lang="en-GB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3200400"/>
            <a:ext cx="7086600" cy="3124200"/>
          </a:xfrm>
          <a:prstGeom prst="rect">
            <a:avLst/>
          </a:prstGeom>
          <a:solidFill>
            <a:srgbClr val="DDDDDD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sz="900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DECLARE</a:t>
            </a:r>
            <a:r>
              <a:rPr lang="en-US" sz="1800" b="1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br>
              <a:rPr lang="en-US" sz="1800" dirty="0">
                <a:solidFill>
                  <a:schemeClr val="bg2"/>
                </a:solidFill>
                <a:latin typeface="Courier New" pitchFamily="49" charset="0"/>
              </a:rPr>
            </a:b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l_x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NUMBER := 20000; 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l_message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VARCHAR2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(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40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	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C_PI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CONSTANT NUMBER(3,2):=3.14;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BEGIN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l_x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:= 1000 *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C_PI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 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l_message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:= 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'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Hello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 </a:t>
            </a:r>
            <a:r>
              <a:rPr lang="pl-PL" sz="1800" dirty="0" err="1">
                <a:solidFill>
                  <a:srgbClr val="003399"/>
                </a:solidFill>
                <a:latin typeface="Courier New" pitchFamily="49" charset="0"/>
              </a:rPr>
              <a:t>world</a:t>
            </a:r>
            <a:r>
              <a:rPr lang="pl-PL" sz="1800" dirty="0">
                <a:solidFill>
                  <a:srgbClr val="003399"/>
                </a:solidFill>
                <a:latin typeface="Courier New" pitchFamily="49" charset="0"/>
              </a:rPr>
              <a:t>'</a:t>
            </a: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rgbClr val="FFCC00"/>
              </a:buClr>
              <a:buFont typeface="Wingdings" pitchFamily="2" charset="2"/>
              <a:buNone/>
            </a:pPr>
            <a:r>
              <a:rPr lang="en-US" sz="1800" dirty="0">
                <a:solidFill>
                  <a:srgbClr val="003399"/>
                </a:solidFill>
                <a:latin typeface="Courier New" pitchFamily="49" charset="0"/>
              </a:rPr>
              <a:t> END; </a:t>
            </a:r>
          </a:p>
        </p:txBody>
      </p:sp>
    </p:spTree>
    <p:extLst>
      <p:ext uri="{BB962C8B-B14F-4D97-AF65-F5344CB8AC3E}">
        <p14:creationId xmlns:p14="http://schemas.microsoft.com/office/powerpoint/2010/main" val="78235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Średni">
  <a:themeElements>
    <a:clrScheme name="Średni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Średni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Średni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12439</TotalTime>
  <Words>4050</Words>
  <Application>Microsoft Office PowerPoint</Application>
  <PresentationFormat>On-screen Show (4:3)</PresentationFormat>
  <Paragraphs>802</Paragraphs>
  <Slides>49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Comic Sans MS</vt:lpstr>
      <vt:lpstr>Courier New</vt:lpstr>
      <vt:lpstr>Symbol</vt:lpstr>
      <vt:lpstr>Times New Roman</vt:lpstr>
      <vt:lpstr>Tw Cen MT</vt:lpstr>
      <vt:lpstr>Wingdings</vt:lpstr>
      <vt:lpstr>Wingdings 2</vt:lpstr>
      <vt:lpstr>Średni</vt:lpstr>
      <vt:lpstr>PowerPoint Presentation</vt:lpstr>
      <vt:lpstr>Agenda</vt:lpstr>
      <vt:lpstr>PL/SQL</vt:lpstr>
      <vt:lpstr>Writing PL/SQL programs</vt:lpstr>
      <vt:lpstr>PL/SQL execution</vt:lpstr>
      <vt:lpstr>PL/SQL Block Structure</vt:lpstr>
      <vt:lpstr>PL/SQL placeholders</vt:lpstr>
      <vt:lpstr>PL/SQL placeholders</vt:lpstr>
      <vt:lpstr>PL/SQL placeholders</vt:lpstr>
      <vt:lpstr>PL/SQL placeholders</vt:lpstr>
      <vt:lpstr>PL/SQL placeholders</vt:lpstr>
      <vt:lpstr>PL/SQL placeholders</vt:lpstr>
      <vt:lpstr>PL/SQL placeholders</vt:lpstr>
      <vt:lpstr>Attributes %TYPE &amp; %ROWTYPE</vt:lpstr>
      <vt:lpstr>%TYPE &amp; %ROWTYPE Examples</vt:lpstr>
      <vt:lpstr>PL/SQL Control Structures</vt:lpstr>
      <vt:lpstr>PL/SQL Control Structures</vt:lpstr>
      <vt:lpstr>PL/SQL Control Structures</vt:lpstr>
      <vt:lpstr>Accessing Data in the Database</vt:lpstr>
      <vt:lpstr>Cursors</vt:lpstr>
      <vt:lpstr>Defining explicit cursors</vt:lpstr>
      <vt:lpstr>Using explicit cursors</vt:lpstr>
      <vt:lpstr>Implicit cursor</vt:lpstr>
      <vt:lpstr>Dynamic PL/SQL</vt:lpstr>
      <vt:lpstr>Dynamic SQL &amp; PL/SQL</vt:lpstr>
      <vt:lpstr>PL/SQL Subprograms</vt:lpstr>
      <vt:lpstr>PL/SQL Subprograms</vt:lpstr>
      <vt:lpstr>PL/SQL Procedures</vt:lpstr>
      <vt:lpstr>PL/SQL Functions</vt:lpstr>
      <vt:lpstr>Subprograms privileges</vt:lpstr>
      <vt:lpstr>Subprograms rights</vt:lpstr>
      <vt:lpstr>Error Handling</vt:lpstr>
      <vt:lpstr>PL/SQL Exceptions</vt:lpstr>
      <vt:lpstr>PL/SQL Exceptions</vt:lpstr>
      <vt:lpstr>Packages</vt:lpstr>
      <vt:lpstr>Why use Packages</vt:lpstr>
      <vt:lpstr>Package Specification </vt:lpstr>
      <vt:lpstr>Package Specification</vt:lpstr>
      <vt:lpstr>Package Body</vt:lpstr>
      <vt:lpstr>Package Body</vt:lpstr>
      <vt:lpstr>Oracle Supplied Packages</vt:lpstr>
      <vt:lpstr>Triggers</vt:lpstr>
      <vt:lpstr>When To Use Triggers</vt:lpstr>
      <vt:lpstr>Trigger Body</vt:lpstr>
      <vt:lpstr>Trigger Example</vt:lpstr>
      <vt:lpstr>Jobs</vt:lpstr>
      <vt:lpstr>Jobs example</vt:lpstr>
      <vt:lpstr>Advantages of PL/SQL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zbyszek</dc:creator>
  <cp:lastModifiedBy>Vikas Gokhale</cp:lastModifiedBy>
  <cp:revision>605</cp:revision>
  <dcterms:created xsi:type="dcterms:W3CDTF">1601-01-01T00:00:00Z</dcterms:created>
  <dcterms:modified xsi:type="dcterms:W3CDTF">2025-09-11T02:45:26Z</dcterms:modified>
</cp:coreProperties>
</file>