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9" r:id="rId12"/>
    <p:sldId id="261" r:id="rId13"/>
    <p:sldId id="270" r:id="rId14"/>
    <p:sldId id="271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oleObject" Target="file:///C:\Users\Bhushan\Desktop\ExcelR\%23%20Internships\KPMG\Module%202\KPMG_VI_New_raw_data_update_final.xlsx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4.xml"/><Relationship Id="rId1" Type="http://schemas.microsoft.com/office/2011/relationships/chartStyle" Target="style4.xml"/><Relationship Id="rId6" Type="http://schemas.openxmlformats.org/officeDocument/2006/relationships/oleObject" Target="file:///C:\Users\Bhushan\Desktop\ExcelR\%23%20Internships\KPMG\Module%202\KPMG_VI_New_raw_data_update_final.xlsx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shan\Desktop\ExcelR\%23%20Internships\KPMG\Module%202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hushan\Desktop\ExcelR\%23%20Internships\KPMG\Module%202\KPMG_VI_New_raw_data_update_fin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hushan\Desktop\ExcelR\%23%20Internships\KPMG\Module%202\KPMG_VI_New_raw_data_update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 Customer Age Distribution</a:t>
            </a:r>
          </a:p>
        </c:rich>
      </c:tx>
      <c:layout>
        <c:manualLayout>
          <c:xMode val="edge"/>
          <c:yMode val="edge"/>
          <c:x val="0.19493571595714179"/>
          <c:y val="7.3722671006612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Sheet4!$A$4:$A$11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Sheet4!$B$4:$B$11</c:f>
              <c:numCache>
                <c:formatCode>General</c:formatCode>
                <c:ptCount val="7"/>
                <c:pt idx="0">
                  <c:v>139</c:v>
                </c:pt>
                <c:pt idx="1">
                  <c:v>90</c:v>
                </c:pt>
                <c:pt idx="2">
                  <c:v>199</c:v>
                </c:pt>
                <c:pt idx="3">
                  <c:v>156</c:v>
                </c:pt>
                <c:pt idx="4">
                  <c:v>147</c:v>
                </c:pt>
                <c:pt idx="5">
                  <c:v>103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D-4310-BBC3-D41DCF6EF63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938592912"/>
        <c:axId val="504016208"/>
      </c:barChart>
      <c:catAx>
        <c:axId val="193859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016208"/>
        <c:crosses val="autoZero"/>
        <c:auto val="1"/>
        <c:lblAlgn val="ctr"/>
        <c:lblOffset val="100"/>
        <c:noMultiLvlLbl val="0"/>
      </c:catAx>
      <c:valAx>
        <c:axId val="504016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59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Customer</a:t>
            </a:r>
            <a:r>
              <a:rPr lang="en-IN" baseline="0" dirty="0"/>
              <a:t> Title and Score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Sheet1!$L$30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Sheet1!$K$31:$K$42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Sheet1!$L$31:$L$42</c:f>
              <c:numCache>
                <c:formatCode>0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9-4491-9053-F152651B3D3B}"/>
            </c:ext>
          </c:extLst>
        </c:ser>
        <c:ser>
          <c:idx val="1"/>
          <c:order val="1"/>
          <c:tx>
            <c:strRef>
              <c:f>Sheet1!$M$30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Sheet1!$K$31:$K$42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Sheet1!$M$31:$M$42</c:f>
              <c:numCache>
                <c:formatCode>0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9-4491-9053-F152651B3D3B}"/>
            </c:ext>
          </c:extLst>
        </c:ser>
        <c:ser>
          <c:idx val="2"/>
          <c:order val="2"/>
          <c:tx>
            <c:strRef>
              <c:f>Sheet1!$N$30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Sheet1!$K$31:$K$42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Sheet1!$N$31:$N$42</c:f>
              <c:numCache>
                <c:formatCode>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9-4491-9053-F152651B3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99527727"/>
        <c:axId val="571700063"/>
      </c:barChart>
      <c:catAx>
        <c:axId val="299527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700063"/>
        <c:crosses val="autoZero"/>
        <c:auto val="1"/>
        <c:lblAlgn val="ctr"/>
        <c:lblOffset val="100"/>
        <c:noMultiLvlLbl val="0"/>
      </c:catAx>
      <c:valAx>
        <c:axId val="57170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527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Sheet1!$L$46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Sheet1!$K$47:$K$58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Sheet1!$L$47:$L$58</c:f>
              <c:numCache>
                <c:formatCode>General</c:formatCode>
                <c:ptCount val="11"/>
                <c:pt idx="0">
                  <c:v>326</c:v>
                </c:pt>
                <c:pt idx="1">
                  <c:v>330</c:v>
                </c:pt>
                <c:pt idx="2">
                  <c:v>395</c:v>
                </c:pt>
                <c:pt idx="3">
                  <c:v>359</c:v>
                </c:pt>
                <c:pt idx="4">
                  <c:v>351</c:v>
                </c:pt>
                <c:pt idx="5">
                  <c:v>346</c:v>
                </c:pt>
                <c:pt idx="6">
                  <c:v>293</c:v>
                </c:pt>
                <c:pt idx="7">
                  <c:v>174</c:v>
                </c:pt>
                <c:pt idx="8">
                  <c:v>366</c:v>
                </c:pt>
                <c:pt idx="9">
                  <c:v>370</c:v>
                </c:pt>
                <c:pt idx="10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1E-410F-985F-AEAEE88242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axId val="1421237695"/>
        <c:axId val="571683263"/>
      </c:barChart>
      <c:catAx>
        <c:axId val="1421237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683263"/>
        <c:crosses val="autoZero"/>
        <c:auto val="1"/>
        <c:lblAlgn val="ctr"/>
        <c:lblOffset val="100"/>
        <c:noMultiLvlLbl val="0"/>
      </c:catAx>
      <c:valAx>
        <c:axId val="571683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23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Sheet1!$L$62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53-496D-8DCB-F851D268DF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53-496D-8DCB-F851D268DF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53-496D-8DCB-F851D268DF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53-496D-8DCB-F851D268DF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53-496D-8DCB-F851D268DF1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53-496D-8DCB-F851D268DF1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53-496D-8DCB-F851D268DF1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553-496D-8DCB-F851D268DF1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553-496D-8DCB-F851D268DF1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553-496D-8DCB-F851D268DF1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553-496D-8DCB-F851D268DF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Sheet1!$K$63:$K$74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Sheet1!$L$63:$L$74</c:f>
              <c:numCache>
                <c:formatCode>0.00%</c:formatCode>
                <c:ptCount val="11"/>
                <c:pt idx="0">
                  <c:v>9.3276108726752502E-2</c:v>
                </c:pt>
                <c:pt idx="1">
                  <c:v>9.4420600858369105E-2</c:v>
                </c:pt>
                <c:pt idx="2">
                  <c:v>0.11301859799713877</c:v>
                </c:pt>
                <c:pt idx="3">
                  <c:v>0.10271816881258941</c:v>
                </c:pt>
                <c:pt idx="4">
                  <c:v>0.10042918454935622</c:v>
                </c:pt>
                <c:pt idx="5">
                  <c:v>9.8998569384835478E-2</c:v>
                </c:pt>
                <c:pt idx="6">
                  <c:v>8.3834048640915593E-2</c:v>
                </c:pt>
                <c:pt idx="7">
                  <c:v>4.978540772532189E-2</c:v>
                </c:pt>
                <c:pt idx="8">
                  <c:v>0.10472103004291845</c:v>
                </c:pt>
                <c:pt idx="9">
                  <c:v>0.10586552217453506</c:v>
                </c:pt>
                <c:pt idx="10">
                  <c:v>5.2932761087267528E-2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1553-496D-8DCB-F851D268DF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 Customers Age Distribution</a:t>
            </a:r>
          </a:p>
        </c:rich>
      </c:tx>
      <c:layout>
        <c:manualLayout>
          <c:xMode val="edge"/>
          <c:yMode val="edge"/>
          <c:x val="0.13861585932860582"/>
          <c:y val="2.98481645024005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Sheet3!$A$4:$A$12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8"/>
                <c:pt idx="0">
                  <c:v>498</c:v>
                </c:pt>
                <c:pt idx="1">
                  <c:v>605</c:v>
                </c:pt>
                <c:pt idx="2">
                  <c:v>1166</c:v>
                </c:pt>
                <c:pt idx="3">
                  <c:v>613</c:v>
                </c:pt>
                <c:pt idx="4">
                  <c:v>527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7A-423F-82E1-A3C241A2D5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3"/>
        <c:overlap val="-27"/>
        <c:axId val="1885608624"/>
        <c:axId val="492290000"/>
      </c:barChart>
      <c:catAx>
        <c:axId val="188560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90000"/>
        <c:crosses val="autoZero"/>
        <c:auto val="1"/>
        <c:lblAlgn val="ctr"/>
        <c:lblOffset val="100"/>
        <c:noMultiLvlLbl val="0"/>
      </c:catAx>
      <c:valAx>
        <c:axId val="49229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560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dirty="0">
                <a:solidFill>
                  <a:schemeClr val="tx1"/>
                </a:solidFill>
              </a:rPr>
              <a:t>Bike related purchases for</a:t>
            </a:r>
            <a:r>
              <a:rPr lang="en-US" sz="1100" b="0" baseline="0" dirty="0">
                <a:solidFill>
                  <a:schemeClr val="tx1"/>
                </a:solidFill>
              </a:rPr>
              <a:t> the</a:t>
            </a:r>
            <a:r>
              <a:rPr lang="en-US" sz="1100" b="0" dirty="0">
                <a:solidFill>
                  <a:schemeClr val="tx1"/>
                </a:solidFill>
              </a:rPr>
              <a:t> past 3 years by</a:t>
            </a:r>
            <a:r>
              <a:rPr lang="en-US" sz="1100" b="0" baseline="0" dirty="0">
                <a:solidFill>
                  <a:schemeClr val="tx1"/>
                </a:solidFill>
              </a:rPr>
              <a:t> gender</a:t>
            </a:r>
            <a:endParaRPr lang="en-US" sz="1100" b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3747695305921342"/>
          <c:y val="4.472278213736866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c:spPr>
      </c:pivotFmt>
      <c:pivotFmt>
        <c:idx val="5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6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c:spPr>
      </c:pivotFmt>
      <c:pivotFmt>
        <c:idx val="9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10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/>
        </c:spPr>
      </c:pivotFmt>
      <c:pivotFmt>
        <c:idx val="13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14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49832764482807"/>
          <c:y val="0.27871901630413631"/>
          <c:w val="0.82350329115273568"/>
          <c:h val="0.556685214729496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8B-4393-A459-D10FD6516FBE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8B-4393-A459-D10FD6516FBE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8B-4393-A459-D10FD6516F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Undisclosed</c:v>
                </c:pt>
              </c:strCache>
            </c:strRef>
          </c:cat>
          <c:val>
            <c:numRef>
              <c:f>Sheet6!$B$4:$B$7</c:f>
              <c:numCache>
                <c:formatCode>General</c:formatCode>
                <c:ptCount val="3"/>
                <c:pt idx="0">
                  <c:v>98359</c:v>
                </c:pt>
                <c:pt idx="1">
                  <c:v>93483</c:v>
                </c:pt>
                <c:pt idx="2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8B-4393-A459-D10FD6516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358114592"/>
        <c:axId val="344678128"/>
      </c:barChart>
      <c:catAx>
        <c:axId val="35811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678128"/>
        <c:crosses val="autoZero"/>
        <c:auto val="1"/>
        <c:lblAlgn val="ctr"/>
        <c:lblOffset val="100"/>
        <c:noMultiLvlLbl val="0"/>
      </c:catAx>
      <c:valAx>
        <c:axId val="344678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11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6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[KPMG_VI_New_raw_data_update_final.xlsx]Sheet8!PivotTable5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dirty="0"/>
              <a:t>Bike released purchases</a:t>
            </a:r>
            <a:r>
              <a:rPr lang="en-IN" sz="1100" baseline="0" dirty="0"/>
              <a:t> for the past 3 years by gender</a:t>
            </a:r>
            <a:endParaRPr lang="en-IN" sz="1100" dirty="0"/>
          </a:p>
        </c:rich>
      </c:tx>
      <c:layout>
        <c:manualLayout>
          <c:xMode val="edge"/>
          <c:yMode val="edge"/>
          <c:x val="9.179915320683707E-2"/>
          <c:y val="3.8409813578702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6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7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9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10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  <c:pivotFmt>
        <c:idx val="12"/>
        <c:spPr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DE-407E-8B23-B92220BB28B1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DE-407E-8B23-B92220BB28B1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tile tx="0" ty="0" sx="100000" sy="100000" flip="none" algn="tl"/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DE-407E-8B23-B92220BB28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Undisclosed</c:v>
                </c:pt>
              </c:strCache>
            </c:strRef>
          </c:cat>
          <c:val>
            <c:numRef>
              <c:f>Sheet8!$B$4:$B$7</c:f>
              <c:numCache>
                <c:formatCode>0.00%</c:formatCode>
                <c:ptCount val="3"/>
                <c:pt idx="0">
                  <c:v>0.50589934986756557</c:v>
                </c:pt>
                <c:pt idx="1">
                  <c:v>0.47686411429488723</c:v>
                </c:pt>
                <c:pt idx="2">
                  <c:v>1.7236535837547154E-2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DE-407E-8B23-B92220BB28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7"/>
        <c:overlap val="100"/>
        <c:axId val="212069552"/>
        <c:axId val="424651648"/>
      </c:barChart>
      <c:catAx>
        <c:axId val="21206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651648"/>
        <c:crosses val="autoZero"/>
        <c:auto val="1"/>
        <c:lblAlgn val="ctr"/>
        <c:lblOffset val="100"/>
        <c:noMultiLvlLbl val="0"/>
      </c:catAx>
      <c:valAx>
        <c:axId val="424651648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6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6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[KPMG_VI_New_raw_data_update_final.xlsx]Sheet7!PivotTable4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New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ln w="6350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1-406D-B4BE-5E17A33FDF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1-406D-B4BE-5E17A33FDF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B1-406D-B4BE-5E17A33FDF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B1-406D-B4BE-5E17A33FDF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B1-406D-B4BE-5E17A33FDF5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B1-406D-B4BE-5E17A33FDF5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5B1-406D-B4BE-5E17A33FDF5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5B1-406D-B4BE-5E17A33FDF5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5B1-406D-B4BE-5E17A33FDF5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5B1-406D-B4BE-5E17A33FDF5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5B1-406D-B4BE-5E17A33FDF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Sheet7!$A$4:$A$14</c:f>
              <c:strCache>
                <c:ptCount val="10"/>
                <c:pt idx="0">
                  <c:v>Agriculture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Sheet7!$B$4:$B$14</c:f>
              <c:numCache>
                <c:formatCode>General</c:formatCode>
                <c:ptCount val="10"/>
                <c:pt idx="0">
                  <c:v>24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5B1-406D-B4BE-5E17A33FDF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783783783783794"/>
          <c:y val="0.28457735527441047"/>
          <c:w val="0.3783783783783784"/>
          <c:h val="0.715422644725589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[KPMG_VI_New_raw_data_update_final.xlsx]Sheet12!PivotTable8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Old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ln w="6350">
              <a:solidFill>
                <a:schemeClr val="tx1">
                  <a:lumMod val="95000"/>
                  <a:lumOff val="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B5-4016-9EE7-EAC05652A1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B5-4016-9EE7-EAC05652A1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B5-4016-9EE7-EAC05652A1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B5-4016-9EE7-EAC05652A1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B5-4016-9EE7-EAC05652A1A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FB5-4016-9EE7-EAC05652A1A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FB5-4016-9EE7-EAC05652A1A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FB5-4016-9EE7-EAC05652A1A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FB5-4016-9EE7-EAC05652A1A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FB5-4016-9EE7-EAC05652A1A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FB5-4016-9EE7-EAC05652A1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Sheet12!$A$4:$A$14</c:f>
              <c:strCache>
                <c:ptCount val="10"/>
                <c:pt idx="0">
                  <c:v>Agriculture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Sheet12!$B$4:$B$14</c:f>
              <c:numCache>
                <c:formatCode>0.00%</c:formatCode>
                <c:ptCount val="10"/>
                <c:pt idx="0">
                  <c:v>2.4836929252383341E-2</c:v>
                </c:pt>
                <c:pt idx="1">
                  <c:v>3.4119417962870047E-2</c:v>
                </c:pt>
                <c:pt idx="2">
                  <c:v>0.19417962870045158</c:v>
                </c:pt>
                <c:pt idx="3">
                  <c:v>0.15102860010035124</c:v>
                </c:pt>
                <c:pt idx="4">
                  <c:v>5.594581033617662E-2</c:v>
                </c:pt>
                <c:pt idx="5">
                  <c:v>0.20045158053186152</c:v>
                </c:pt>
                <c:pt idx="6">
                  <c:v>0.16457601605619668</c:v>
                </c:pt>
                <c:pt idx="7">
                  <c:v>6.6984445559458108E-2</c:v>
                </c:pt>
                <c:pt idx="8">
                  <c:v>8.9814350225790263E-2</c:v>
                </c:pt>
                <c:pt idx="9">
                  <c:v>1.8063221274460611E-2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FB5-4016-9EE7-EAC05652A1A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087871062606823"/>
          <c:y val="0.1866063100684269"/>
          <c:w val="0.37880610695769246"/>
          <c:h val="0.74535836428059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[KPMG_VI_New_raw_data_update_final.xlsx]Sheet9!PivotTable6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dirty="0">
                <a:solidFill>
                  <a:schemeClr val="tx1"/>
                </a:solidFill>
              </a:rPr>
              <a:t>New</a:t>
            </a:r>
            <a:r>
              <a:rPr lang="en-IN" sz="1100" baseline="0" dirty="0">
                <a:solidFill>
                  <a:schemeClr val="tx1"/>
                </a:solidFill>
              </a:rPr>
              <a:t> Customer Wealth Segment by Age</a:t>
            </a:r>
            <a:endParaRPr lang="en-IN" sz="11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630145289168625"/>
          <c:y val="2.46002460024600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Sheet9!$A$5:$A$12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Sheet9!$B$5:$B$12</c:f>
              <c:numCache>
                <c:formatCode>General</c:formatCode>
                <c:ptCount val="7"/>
                <c:pt idx="0">
                  <c:v>42</c:v>
                </c:pt>
                <c:pt idx="1">
                  <c:v>14</c:v>
                </c:pt>
                <c:pt idx="2">
                  <c:v>53</c:v>
                </c:pt>
                <c:pt idx="3">
                  <c:v>37</c:v>
                </c:pt>
                <c:pt idx="4">
                  <c:v>37</c:v>
                </c:pt>
                <c:pt idx="5">
                  <c:v>23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A-43C4-8D21-7DC542ED536F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Sheet9!$A$5:$A$12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Sheet9!$C$5:$C$12</c:f>
              <c:numCache>
                <c:formatCode>General</c:formatCode>
                <c:ptCount val="7"/>
                <c:pt idx="0">
                  <c:v>33</c:v>
                </c:pt>
                <c:pt idx="1">
                  <c:v>29</c:v>
                </c:pt>
                <c:pt idx="2">
                  <c:v>47</c:v>
                </c:pt>
                <c:pt idx="3">
                  <c:v>31</c:v>
                </c:pt>
                <c:pt idx="4">
                  <c:v>44</c:v>
                </c:pt>
                <c:pt idx="5">
                  <c:v>28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DA-43C4-8D21-7DC542ED536F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Sheet9!$A$5:$A$12</c:f>
              <c:strCach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strCache>
            </c:strRef>
          </c:cat>
          <c:val>
            <c:numRef>
              <c:f>Sheet9!$D$5:$D$12</c:f>
              <c:numCache>
                <c:formatCode>General</c:formatCode>
                <c:ptCount val="7"/>
                <c:pt idx="0">
                  <c:v>64</c:v>
                </c:pt>
                <c:pt idx="1">
                  <c:v>47</c:v>
                </c:pt>
                <c:pt idx="2">
                  <c:v>99</c:v>
                </c:pt>
                <c:pt idx="3">
                  <c:v>88</c:v>
                </c:pt>
                <c:pt idx="4">
                  <c:v>66</c:v>
                </c:pt>
                <c:pt idx="5">
                  <c:v>52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DA-43C4-8D21-7DC542ED5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3642832"/>
        <c:axId val="424729408"/>
      </c:barChart>
      <c:catAx>
        <c:axId val="42364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29408"/>
        <c:crosses val="autoZero"/>
        <c:auto val="1"/>
        <c:lblAlgn val="ctr"/>
        <c:lblOffset val="100"/>
        <c:noMultiLvlLbl val="0"/>
      </c:catAx>
      <c:valAx>
        <c:axId val="4247294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42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[KPMG_VI_New_raw_data_update_final.xlsx]Sheet13!PivotTable9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baseline="0" dirty="0">
                <a:solidFill>
                  <a:schemeClr val="tx1"/>
                </a:solidFill>
              </a:rPr>
              <a:t>Old Customer Wealth Segment by Age</a:t>
            </a:r>
            <a:endParaRPr lang="en-IN" sz="11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0739344394033704"/>
          <c:y val="1.854780746441622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615676438015163"/>
          <c:y val="0.24937898598927735"/>
          <c:w val="0.72384323561984831"/>
          <c:h val="0.403328614013393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Sheet13!$B$3:$B$4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Sheet13!$B$5:$B$13</c:f>
              <c:numCache>
                <c:formatCode>General</c:formatCode>
                <c:ptCount val="8"/>
                <c:pt idx="0">
                  <c:v>137</c:v>
                </c:pt>
                <c:pt idx="1">
                  <c:v>144</c:v>
                </c:pt>
                <c:pt idx="2">
                  <c:v>281</c:v>
                </c:pt>
                <c:pt idx="3">
                  <c:v>159</c:v>
                </c:pt>
                <c:pt idx="4">
                  <c:v>125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70-4DD8-A1CF-786BAD1AE4FF}"/>
            </c:ext>
          </c:extLst>
        </c:ser>
        <c:ser>
          <c:idx val="1"/>
          <c:order val="1"/>
          <c:tx>
            <c:strRef>
              <c:f>Sheet13!$C$3:$C$4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Sheet13!$C$5:$C$13</c:f>
              <c:numCache>
                <c:formatCode>General</c:formatCode>
                <c:ptCount val="8"/>
                <c:pt idx="0">
                  <c:v>121</c:v>
                </c:pt>
                <c:pt idx="1">
                  <c:v>158</c:v>
                </c:pt>
                <c:pt idx="2">
                  <c:v>303</c:v>
                </c:pt>
                <c:pt idx="3">
                  <c:v>153</c:v>
                </c:pt>
                <c:pt idx="4">
                  <c:v>135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70-4DD8-A1CF-786BAD1AE4FF}"/>
            </c:ext>
          </c:extLst>
        </c:ser>
        <c:ser>
          <c:idx val="2"/>
          <c:order val="2"/>
          <c:tx>
            <c:strRef>
              <c:f>Sheet13!$D$3:$D$4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Sheet13!$A$5:$A$13</c:f>
              <c:strCach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strCache>
            </c:strRef>
          </c:cat>
          <c:val>
            <c:numRef>
              <c:f>Sheet13!$D$5:$D$13</c:f>
              <c:numCache>
                <c:formatCode>General</c:formatCode>
                <c:ptCount val="8"/>
                <c:pt idx="0">
                  <c:v>240</c:v>
                </c:pt>
                <c:pt idx="1">
                  <c:v>303</c:v>
                </c:pt>
                <c:pt idx="2">
                  <c:v>582</c:v>
                </c:pt>
                <c:pt idx="3">
                  <c:v>301</c:v>
                </c:pt>
                <c:pt idx="4">
                  <c:v>267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70-4DD8-A1CF-786BAD1AE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3642832"/>
        <c:axId val="424729408"/>
      </c:barChart>
      <c:catAx>
        <c:axId val="42364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29408"/>
        <c:crosses val="autoZero"/>
        <c:auto val="1"/>
        <c:lblAlgn val="ctr"/>
        <c:lblOffset val="100"/>
        <c:noMultiLvlLbl val="0"/>
      </c:catAx>
      <c:valAx>
        <c:axId val="424729408"/>
        <c:scaling>
          <c:orientation val="minMax"/>
          <c:max val="12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42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[KPMG_VI_New_raw_data_update_final.xlsx]Sheet5!PivotTable2</c:name>
    <c:fmtId val="14"/>
  </c:pivotSource>
  <c:chart>
    <c:title>
      <c:tx>
        <c:rich>
          <a:bodyPr/>
          <a:lstStyle/>
          <a:p>
            <a:pPr>
              <a:defRPr/>
            </a:pPr>
            <a:r>
              <a:rPr lang="en-IN" sz="1100" b="0" dirty="0"/>
              <a:t>Number</a:t>
            </a:r>
            <a:r>
              <a:rPr lang="en-IN" sz="1100" b="0" baseline="0" dirty="0"/>
              <a:t> of cars owned in each state</a:t>
            </a:r>
            <a:endParaRPr lang="en-IN" sz="1100" b="0" dirty="0"/>
          </a:p>
        </c:rich>
      </c:tx>
      <c:layout>
        <c:manualLayout>
          <c:xMode val="edge"/>
          <c:yMode val="edge"/>
          <c:x val="0.13336502519258689"/>
          <c:y val="0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No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Sheet5!$A$5:$A$8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Sheet5!$B$5:$B$8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E-4293-AFF4-4AAF4F5D5FFE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Yes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Sheet5!$A$5:$A$8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Sheet5!$C$5:$C$8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AE-4293-AFF4-4AAF4F5D5F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3412576"/>
        <c:axId val="344643568"/>
      </c:barChart>
      <c:catAx>
        <c:axId val="353412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b="0"/>
                  <a:t>State Names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643568"/>
        <c:crosses val="autoZero"/>
        <c:auto val="1"/>
        <c:lblAlgn val="ctr"/>
        <c:lblOffset val="100"/>
        <c:noMultiLvlLbl val="0"/>
      </c:catAx>
      <c:valAx>
        <c:axId val="3446435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 b="0" dirty="0"/>
                  <a:t>Number of cars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412576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Bhushan Pawar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942417"/>
            <a:ext cx="4134600" cy="237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RFM analysis is used to determine which customers a business should target to increase Its revenue and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RFM (Recency, Frequency, and Monetary) model shows customers that have displayed high levels of engagement with the business in the three categories mentioned.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9D4053-3602-16B0-942A-2A0253C72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180267"/>
              </p:ext>
            </p:extLst>
          </p:nvPr>
        </p:nvGraphicFramePr>
        <p:xfrm>
          <a:off x="5486401" y="1660477"/>
          <a:ext cx="3452574" cy="279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78960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Title Definition list with RFM values assigned</a:t>
            </a:r>
            <a:endParaRPr sz="1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83FCA6-608A-FFF2-8DDD-7D9925A0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18284"/>
              </p:ext>
            </p:extLst>
          </p:nvPr>
        </p:nvGraphicFramePr>
        <p:xfrm>
          <a:off x="137160" y="1387422"/>
          <a:ext cx="8709660" cy="369845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7636">
                  <a:extLst>
                    <a:ext uri="{9D8B030D-6E8A-4147-A177-3AD203B41FA5}">
                      <a16:colId xmlns:a16="http://schemas.microsoft.com/office/drawing/2014/main" val="3169640645"/>
                    </a:ext>
                  </a:extLst>
                </a:gridCol>
                <a:gridCol w="1764992">
                  <a:extLst>
                    <a:ext uri="{9D8B030D-6E8A-4147-A177-3AD203B41FA5}">
                      <a16:colId xmlns:a16="http://schemas.microsoft.com/office/drawing/2014/main" val="1580464969"/>
                    </a:ext>
                  </a:extLst>
                </a:gridCol>
                <a:gridCol w="5578794">
                  <a:extLst>
                    <a:ext uri="{9D8B030D-6E8A-4147-A177-3AD203B41FA5}">
                      <a16:colId xmlns:a16="http://schemas.microsoft.com/office/drawing/2014/main" val="1427304416"/>
                    </a:ext>
                  </a:extLst>
                </a:gridCol>
                <a:gridCol w="798238">
                  <a:extLst>
                    <a:ext uri="{9D8B030D-6E8A-4147-A177-3AD203B41FA5}">
                      <a16:colId xmlns:a16="http://schemas.microsoft.com/office/drawing/2014/main" val="2081070329"/>
                    </a:ext>
                  </a:extLst>
                </a:gridCol>
              </a:tblGrid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RFM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254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 buys often, most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07700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43128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 bought more than once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00468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26891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never bought before, spent small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18470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purchases recently, but RFM value is larger than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07467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Purchases was a while ago, below average RFM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72456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was long time ago, </a:t>
                      </a:r>
                      <a:r>
                        <a:rPr lang="en-US" dirty="0" err="1"/>
                        <a:t>frewuency</a:t>
                      </a:r>
                      <a:r>
                        <a:rPr lang="en-US" dirty="0"/>
                        <a:t> is quite high, amount spent is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95592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low frequency, but high amount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15512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Very low frequency, small amount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71246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Lost 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 Low 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405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Distribution in Dataset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2B337B2-658D-DF87-3176-6B10D2E8C0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152242"/>
              </p:ext>
            </p:extLst>
          </p:nvPr>
        </p:nvGraphicFramePr>
        <p:xfrm>
          <a:off x="205025" y="1864024"/>
          <a:ext cx="3772615" cy="286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FA1283-636D-EF2B-1977-FB297FC8E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698884"/>
              </p:ext>
            </p:extLst>
          </p:nvPr>
        </p:nvGraphicFramePr>
        <p:xfrm>
          <a:off x="4572000" y="1871365"/>
          <a:ext cx="4450080" cy="300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hape 88">
            <a:extLst>
              <a:ext uri="{FF2B5EF4-FFF2-40B4-BE49-F238E27FC236}">
                <a16:creationId xmlns:a16="http://schemas.microsoft.com/office/drawing/2014/main" id="{2C613AE3-CE20-1D8D-9C9B-5CA3502E1807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89">
            <a:extLst>
              <a:ext uri="{FF2B5EF4-FFF2-40B4-BE49-F238E27FC236}">
                <a16:creationId xmlns:a16="http://schemas.microsoft.com/office/drawing/2014/main" id="{FCC25B77-0B78-DB1A-F33B-00457A9FA851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60245" y="781904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Summary Table of the Top 1000 Customers to Target</a:t>
            </a:r>
            <a:endParaRPr sz="1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83FCA6-608A-FFF2-8DDD-7D9925A0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59794"/>
              </p:ext>
            </p:extLst>
          </p:nvPr>
        </p:nvGraphicFramePr>
        <p:xfrm>
          <a:off x="30479" y="1351847"/>
          <a:ext cx="9083041" cy="3721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118">
                  <a:extLst>
                    <a:ext uri="{9D8B030D-6E8A-4147-A177-3AD203B41FA5}">
                      <a16:colId xmlns:a16="http://schemas.microsoft.com/office/drawing/2014/main" val="3169640645"/>
                    </a:ext>
                  </a:extLst>
                </a:gridCol>
                <a:gridCol w="1741616">
                  <a:extLst>
                    <a:ext uri="{9D8B030D-6E8A-4147-A177-3AD203B41FA5}">
                      <a16:colId xmlns:a16="http://schemas.microsoft.com/office/drawing/2014/main" val="1580464969"/>
                    </a:ext>
                  </a:extLst>
                </a:gridCol>
                <a:gridCol w="3826313">
                  <a:extLst>
                    <a:ext uri="{9D8B030D-6E8A-4147-A177-3AD203B41FA5}">
                      <a16:colId xmlns:a16="http://schemas.microsoft.com/office/drawing/2014/main" val="1427304416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081070329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977656213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619628946"/>
                    </a:ext>
                  </a:extLst>
                </a:gridCol>
              </a:tblGrid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Number of Customers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Cumulative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Customer selection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254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 buys often, most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07700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184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184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43128"/>
                  </a:ext>
                </a:extLst>
              </a:tr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 bought more than once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704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344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00468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368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1072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296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26891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Potential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never bought before, spent small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355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1427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18470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Late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purchases recently, but RFM value is larger than 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333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07467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Losing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Purchases was a while ago, below average RFM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356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2116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72456"/>
                  </a:ext>
                </a:extLst>
              </a:tr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Risk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was long time ago, </a:t>
                      </a:r>
                      <a:r>
                        <a:rPr lang="en-US" dirty="0" err="1"/>
                        <a:t>frewuency</a:t>
                      </a:r>
                      <a:r>
                        <a:rPr lang="en-US" dirty="0"/>
                        <a:t> is quite high, amount spent is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2476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95592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Almost Lost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low frequency, but high amount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326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2802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15512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Evasive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Very low frequency, small amount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401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3203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71246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Lost 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 Low RFM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290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3493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85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0F70F6D-D0CF-1347-E03D-B2C589AFF253}"/>
              </a:ext>
            </a:extLst>
          </p:cNvPr>
          <p:cNvSpPr/>
          <p:nvPr/>
        </p:nvSpPr>
        <p:spPr>
          <a:xfrm>
            <a:off x="8168640" y="1752600"/>
            <a:ext cx="975360" cy="126492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5718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60245" y="781904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Customer Target and Methodology</a:t>
            </a:r>
            <a:endParaRPr sz="1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83FCA6-608A-FFF2-8DDD-7D9925A0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72205"/>
              </p:ext>
            </p:extLst>
          </p:nvPr>
        </p:nvGraphicFramePr>
        <p:xfrm>
          <a:off x="30479" y="1351847"/>
          <a:ext cx="9083041" cy="1636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118">
                  <a:extLst>
                    <a:ext uri="{9D8B030D-6E8A-4147-A177-3AD203B41FA5}">
                      <a16:colId xmlns:a16="http://schemas.microsoft.com/office/drawing/2014/main" val="3169640645"/>
                    </a:ext>
                  </a:extLst>
                </a:gridCol>
                <a:gridCol w="1741616">
                  <a:extLst>
                    <a:ext uri="{9D8B030D-6E8A-4147-A177-3AD203B41FA5}">
                      <a16:colId xmlns:a16="http://schemas.microsoft.com/office/drawing/2014/main" val="1580464969"/>
                    </a:ext>
                  </a:extLst>
                </a:gridCol>
                <a:gridCol w="3826313">
                  <a:extLst>
                    <a:ext uri="{9D8B030D-6E8A-4147-A177-3AD203B41FA5}">
                      <a16:colId xmlns:a16="http://schemas.microsoft.com/office/drawing/2014/main" val="1427304416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081070329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977656213"/>
                    </a:ext>
                  </a:extLst>
                </a:gridCol>
                <a:gridCol w="984998">
                  <a:extLst>
                    <a:ext uri="{9D8B030D-6E8A-4147-A177-3AD203B41FA5}">
                      <a16:colId xmlns:a16="http://schemas.microsoft.com/office/drawing/2014/main" val="2619628946"/>
                    </a:ext>
                  </a:extLst>
                </a:gridCol>
              </a:tblGrid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Number of Customers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Cumulative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Customer selection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9254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Platinum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 buys often, most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176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07700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184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360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184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43128"/>
                  </a:ext>
                </a:extLst>
              </a:tr>
              <a:tr h="3714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 bought more than once spends large amount of money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704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344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00468"/>
                  </a:ext>
                </a:extLst>
              </a:tr>
              <a:tr h="2814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Recent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368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1072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296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26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9BDA0B-CE85-1896-DD2B-BA3B345C3AB6}"/>
              </a:ext>
            </a:extLst>
          </p:cNvPr>
          <p:cNvSpPr txBox="1"/>
          <p:nvPr/>
        </p:nvSpPr>
        <p:spPr>
          <a:xfrm>
            <a:off x="164745" y="3251200"/>
            <a:ext cx="431292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top 1000 customers by assigning the conditions discussed in the table above.</a:t>
            </a:r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200" dirty="0"/>
          </a:p>
          <a:p>
            <a:pPr marL="171450" marR="0" indent="-1714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200" dirty="0"/>
              <a:t>The 1000 customers discovered would have bought recently, they have bought very frequently in the past and tend to spend more than other customers.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7137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Identify and Recommend Top 1000 Customer to Target from Datasets</a:t>
            </a:r>
            <a:endParaRPr sz="1800" dirty="0"/>
          </a:p>
        </p:txBody>
      </p:sp>
      <p:sp>
        <p:nvSpPr>
          <p:cNvPr id="124" name="Shape 73"/>
          <p:cNvSpPr/>
          <p:nvPr/>
        </p:nvSpPr>
        <p:spPr>
          <a:xfrm>
            <a:off x="39428" y="1623704"/>
            <a:ext cx="4134600" cy="286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Outline of Problem</a:t>
            </a:r>
          </a:p>
          <a:p>
            <a:endParaRPr lang="en-US" sz="1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Sprocket Central is a company that specializes in high-quality bikes and cycling accessories.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Their marketing team is looking to boost business sales by analyzing provided datasets.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Using the 3 datasets provided the aim is to analyze and recommend 1000 customers that Sprocket Central should target to drive higher value for the company.</a:t>
            </a:r>
            <a:endParaRPr sz="1200" dirty="0"/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FD0C9FD9-829A-7BB4-1107-E1BADAA20084}"/>
              </a:ext>
            </a:extLst>
          </p:cNvPr>
          <p:cNvSpPr/>
          <p:nvPr/>
        </p:nvSpPr>
        <p:spPr>
          <a:xfrm>
            <a:off x="4969972" y="1623704"/>
            <a:ext cx="4134600" cy="258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Contents of Data Analysis</a:t>
            </a:r>
          </a:p>
          <a:p>
            <a:endParaRPr 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'New' and 'Old' Customer Age Distributions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Bike related purchases over the last 3 years by gender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Job industry distributions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Wealth segmentation by age category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Number of cars owned and not owned by state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RFM analysis and customer classification</a:t>
            </a:r>
            <a:endParaRPr lang="en-US" sz="11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Data Quality Assessment and ‘Clean Up’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1188004" y="1829250"/>
            <a:ext cx="4199335" cy="307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400" b="1" dirty="0"/>
              <a:t>Key Issues for Data Quality Assessment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Accuracy: </a:t>
            </a:r>
            <a:r>
              <a:rPr lang="en-IN" sz="1200" dirty="0"/>
              <a:t>Correct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Completeness: </a:t>
            </a:r>
            <a:r>
              <a:rPr lang="en-IN" sz="1200" dirty="0"/>
              <a:t>Data Fields with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Consistency: </a:t>
            </a:r>
            <a:r>
              <a:rPr lang="en-IN" sz="1200" dirty="0"/>
              <a:t>Values Free from Contradiction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Currency:</a:t>
            </a:r>
            <a:r>
              <a:rPr lang="en-IN" sz="1200" dirty="0"/>
              <a:t> Values up to Date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Relevancy: </a:t>
            </a:r>
            <a:r>
              <a:rPr lang="en-IN" sz="1200" dirty="0"/>
              <a:t>Data items with Value Meta-data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Validity: </a:t>
            </a:r>
            <a:r>
              <a:rPr lang="en-IN" sz="1200" dirty="0"/>
              <a:t>Data Containing Allowable Values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/>
              <a:t>Uniqueness: </a:t>
            </a:r>
            <a:r>
              <a:rPr lang="en-IN" sz="1200" dirty="0"/>
              <a:t>Records that are Duplicated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1050" dirty="0"/>
              <a:t>An in-depth analysis has been sent via email.</a:t>
            </a:r>
            <a:endParaRPr sz="105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5029915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/>
              <a:t>'New' and 'Old' Customer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88490" y="1829250"/>
            <a:ext cx="4199335" cy="3062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Most customers are aged between 40-49 in 'New In 'Old' majority of customers are aged between 40-49 also.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The lowest age groups are under 80+ for both 'New' and 'Old' customer lists.</a:t>
            </a:r>
            <a:endParaRPr lang="en-US" sz="5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The 'New' customer list suggests that age groups 20- 29 and 40-69 are most populated.</a:t>
            </a:r>
            <a:endParaRPr lang="en-US" sz="4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The 'Old' customer list suggests 20-69.There is a steep drop of customers in the 30-39 age group in New."</a:t>
            </a:r>
            <a:endParaRPr sz="105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BCF6A4F-BB77-4465-A244-47D505B8F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107985"/>
              </p:ext>
            </p:extLst>
          </p:nvPr>
        </p:nvGraphicFramePr>
        <p:xfrm>
          <a:off x="5382354" y="820525"/>
          <a:ext cx="3642361" cy="2288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169FD7-6D4E-4992-B502-2E98E14077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918066"/>
              </p:ext>
            </p:extLst>
          </p:nvPr>
        </p:nvGraphicFramePr>
        <p:xfrm>
          <a:off x="5501639" y="3016066"/>
          <a:ext cx="3642361" cy="2127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96561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90724" y="994232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Bike related purchases Over the last three years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90724" y="1829250"/>
            <a:ext cx="4199335" cy="209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Over about 50% of bike related purchases were made by females to 48% of purchases made by males. Approximately 2% were made by unknown gender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Numerically, females purchases almost 5000 more than males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/>
              <a:t>Females make up majority of bike related sales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A563A1-50CE-411D-BB19-C2A527333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864683"/>
              </p:ext>
            </p:extLst>
          </p:nvPr>
        </p:nvGraphicFramePr>
        <p:xfrm>
          <a:off x="5196476" y="3143924"/>
          <a:ext cx="3977026" cy="19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2198406-6345-42B2-890E-1B2090E1C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400020"/>
              </p:ext>
            </p:extLst>
          </p:nvPr>
        </p:nvGraphicFramePr>
        <p:xfrm>
          <a:off x="5158375" y="1356360"/>
          <a:ext cx="3985625" cy="178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8658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3757375" cy="514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Job Industry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14594" y="1796447"/>
            <a:ext cx="4199335" cy="237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20% and 19%of 'New' Customers are in Manufacturing and Financial Services respectively.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smallest number of customers are in Agriculture and Telecommunications at 3%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Similar pattern in 'Old' customer list, at 20% and 19% in Manufacturing and Financial Services respectively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574C1F-91E8-4F30-BB7B-E44A97888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110764"/>
              </p:ext>
            </p:extLst>
          </p:nvPr>
        </p:nvGraphicFramePr>
        <p:xfrm>
          <a:off x="6628485" y="820525"/>
          <a:ext cx="2513592" cy="432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EF9758-CF87-4179-A1B4-1D2D2EE2A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12157"/>
              </p:ext>
            </p:extLst>
          </p:nvPr>
        </p:nvGraphicFramePr>
        <p:xfrm>
          <a:off x="4182926" y="730616"/>
          <a:ext cx="2513592" cy="4412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10679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Wealth Segmentation by age category</a:t>
            </a:r>
          </a:p>
        </p:txBody>
      </p:sp>
      <p:sp>
        <p:nvSpPr>
          <p:cNvPr id="133" name="Shape 82"/>
          <p:cNvSpPr/>
          <p:nvPr/>
        </p:nvSpPr>
        <p:spPr>
          <a:xfrm>
            <a:off x="121205" y="1801683"/>
            <a:ext cx="3879295" cy="264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all age categories the largest number of customers are classified as Mass Customer.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next category is the "High Net Worth' customers.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'Affluent Customer can outperforms the 'High Net Worth customer in the 40-49 age group.</a:t>
            </a:r>
            <a:endParaRPr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DF516F8-CF06-4483-9CB2-45A78A155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12547"/>
              </p:ext>
            </p:extLst>
          </p:nvPr>
        </p:nvGraphicFramePr>
        <p:xfrm>
          <a:off x="5351837" y="3078480"/>
          <a:ext cx="3670955" cy="206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927CBCD-F6F3-4245-94C0-8046013CA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640383"/>
              </p:ext>
            </p:extLst>
          </p:nvPr>
        </p:nvGraphicFramePr>
        <p:xfrm>
          <a:off x="5351838" y="820525"/>
          <a:ext cx="3670955" cy="2185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10813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Number of cars owned and not owned by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335281" y="1829250"/>
            <a:ext cx="3756660" cy="184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NSW has the largest amount of people that do not own a car. NSW seems to have a higher number of people from which data was collected.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Victoria is also split quite evenly. But both numbers are significantly lower than those of NSW.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QLD has a relatively high number of customer that own a car.</a:t>
            </a:r>
            <a:endParaRPr sz="105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79765E-A2A2-4EE4-8F15-F7B01ABC5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654922"/>
              </p:ext>
            </p:extLst>
          </p:nvPr>
        </p:nvGraphicFramePr>
        <p:xfrm>
          <a:off x="5356860" y="1182524"/>
          <a:ext cx="3819041" cy="3557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6463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On-screen Show (16:9)</PresentationFormat>
  <Paragraphs>255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Bhushan Pawar</cp:lastModifiedBy>
  <cp:revision>1</cp:revision>
  <dcterms:modified xsi:type="dcterms:W3CDTF">2023-03-07T09:11:06Z</dcterms:modified>
</cp:coreProperties>
</file>