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0" r:id="rId7"/>
    <p:sldId id="311" r:id="rId8"/>
    <p:sldId id="309" r:id="rId9"/>
    <p:sldId id="313" r:id="rId10"/>
    <p:sldId id="314" r:id="rId11"/>
    <p:sldId id="312"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5" d="100"/>
          <a:sy n="65" d="100"/>
        </p:scale>
        <p:origin x="112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9225C73-1633-42F1-AB3B-7CB183E5F8B8}">
      <dgm:prSet/>
      <dgm:spPr/>
      <dgm:t>
        <a:bodyPr/>
        <a:lstStyle/>
        <a:p>
          <a:pPr>
            <a:lnSpc>
              <a:spcPct val="100000"/>
            </a:lnSpc>
            <a:defRPr cap="all"/>
          </a:pPr>
          <a:r>
            <a:rPr lang="en-US" dirty="0"/>
            <a:t>What you will learn ?</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What you all NEED?</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40FC4FFE-8987-4A26-B7F4-8A516F18ADAE}">
      <dgm:prSet/>
      <dgm:spPr/>
      <dgm:t>
        <a:bodyPr/>
        <a:lstStyle/>
        <a:p>
          <a:pPr>
            <a:lnSpc>
              <a:spcPct val="100000"/>
            </a:lnSpc>
            <a:defRPr cap="all"/>
          </a:pPr>
          <a:r>
            <a:rPr lang="en-US" dirty="0"/>
            <a:t>Why Multithreading ?</a:t>
          </a:r>
        </a:p>
      </dgm:t>
    </dgm:pt>
    <dgm:pt modelId="{5B62599A-5C9B-48E7-896E-EA782AC60C8B}" type="sibTrans" cxnId="{C7AD8469-3C68-4AF9-AB82-79B0043AA120}">
      <dgm:prSet/>
      <dgm:spPr/>
      <dgm:t>
        <a:bodyPr/>
        <a:lstStyle/>
        <a:p>
          <a:endParaRPr lang="en-US"/>
        </a:p>
      </dgm:t>
    </dgm:pt>
    <dgm:pt modelId="{CAD7EF86-FB23-41F6-BF42-040B36DEFDB1}" type="parTrans" cxnId="{C7AD8469-3C68-4AF9-AB82-79B0043AA120}">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Why Multithreading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What you will learn ?</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What you all NEED?</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5/9/2025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5/9/2025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5/9/2025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5/9/2025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5/9/2025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5/9/2025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5/9/2025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5/9/2025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5/9/2025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5/9/2025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bhushanpoojary/MultiThreadingDot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pPr algn="ctr"/>
            <a:r>
              <a:rPr lang="en-US" sz="4000" dirty="0"/>
              <a:t>Mastering Multithreading in .NET: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From Basics to Concurrency Architect</a:t>
            </a:r>
            <a:endParaRPr lang="en-US" sz="40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Bhushan Poojary</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C63B319-5F17-70E7-D4F9-CE39CDC8BE4D}"/>
              </a:ext>
            </a:extLst>
          </p:cNvPr>
          <p:cNvPicPr>
            <a:picLocks noChangeAspect="1"/>
          </p:cNvPicPr>
          <p:nvPr/>
        </p:nvPicPr>
        <p:blipFill>
          <a:blip r:embed="rId4"/>
          <a:stretch>
            <a:fillRect/>
          </a:stretch>
        </p:blipFill>
        <p:spPr>
          <a:xfrm>
            <a:off x="9857598" y="4497925"/>
            <a:ext cx="1685474" cy="1683718"/>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110E-7087-DB47-4088-493EBD65342B}"/>
              </a:ext>
            </a:extLst>
          </p:cNvPr>
          <p:cNvSpPr>
            <a:spLocks noGrp="1"/>
          </p:cNvSpPr>
          <p:nvPr>
            <p:ph type="title"/>
          </p:nvPr>
        </p:nvSpPr>
        <p:spPr/>
        <p:txBody>
          <a:bodyPr>
            <a:normAutofit/>
          </a:bodyPr>
          <a:lstStyle/>
          <a:p>
            <a:r>
              <a:rPr lang="en-US" kern="100" dirty="0">
                <a:effectLst/>
                <a:latin typeface="Calibri" panose="020F0502020204030204" pitchFamily="34" charset="0"/>
                <a:ea typeface="Calibri" panose="020F0502020204030204" pitchFamily="34" charset="0"/>
                <a:cs typeface="Times New Roman" panose="02020603050405020304" pitchFamily="18" charset="0"/>
              </a:rPr>
              <a:t>Setting up the environment (Visual Studio, .NET SDK)</a:t>
            </a:r>
            <a:endParaRPr lang="en-US" dirty="0"/>
          </a:p>
        </p:txBody>
      </p:sp>
      <p:pic>
        <p:nvPicPr>
          <p:cNvPr id="4" name="Picture 4" descr="Visual Studio Community 2022 - Download and install on Windows | Microsoft  Store">
            <a:extLst>
              <a:ext uri="{FF2B5EF4-FFF2-40B4-BE49-F238E27FC236}">
                <a16:creationId xmlns:a16="http://schemas.microsoft.com/office/drawing/2014/main" id="{A4C02EF9-B5AA-D5D9-C658-93F75D85BB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1984" y="4127123"/>
            <a:ext cx="905652" cy="905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8603ECFA-C91E-E837-A308-428358C20CAC}"/>
              </a:ext>
            </a:extLst>
          </p:cNvPr>
          <p:cNvGraphicFramePr>
            <a:graphicFrameLocks noGrp="1"/>
          </p:cNvGraphicFramePr>
          <p:nvPr>
            <p:extLst>
              <p:ext uri="{D42A27DB-BD31-4B8C-83A1-F6EECF244321}">
                <p14:modId xmlns:p14="http://schemas.microsoft.com/office/powerpoint/2010/main" val="4157949690"/>
              </p:ext>
            </p:extLst>
          </p:nvPr>
        </p:nvGraphicFramePr>
        <p:xfrm>
          <a:off x="1307722" y="2172631"/>
          <a:ext cx="9927628" cy="1381760"/>
        </p:xfrm>
        <a:graphic>
          <a:graphicData uri="http://schemas.openxmlformats.org/drawingml/2006/table">
            <a:tbl>
              <a:tblPr firstRow="1" bandRow="1">
                <a:tableStyleId>{5C22544A-7EE6-4342-B048-85BDC9FD1C3A}</a:tableStyleId>
              </a:tblPr>
              <a:tblGrid>
                <a:gridCol w="2730124">
                  <a:extLst>
                    <a:ext uri="{9D8B030D-6E8A-4147-A177-3AD203B41FA5}">
                      <a16:colId xmlns:a16="http://schemas.microsoft.com/office/drawing/2014/main" val="4172380222"/>
                    </a:ext>
                  </a:extLst>
                </a:gridCol>
                <a:gridCol w="7197504">
                  <a:extLst>
                    <a:ext uri="{9D8B030D-6E8A-4147-A177-3AD203B41FA5}">
                      <a16:colId xmlns:a16="http://schemas.microsoft.com/office/drawing/2014/main" val="3300661665"/>
                    </a:ext>
                  </a:extLst>
                </a:gridCol>
              </a:tblGrid>
              <a:tr h="370840">
                <a:tc>
                  <a:txBody>
                    <a:bodyPr/>
                    <a:lstStyle/>
                    <a:p>
                      <a:r>
                        <a:rPr lang="en-US" dirty="0"/>
                        <a:t>Name</a:t>
                      </a:r>
                    </a:p>
                  </a:txBody>
                  <a:tcPr/>
                </a:tc>
                <a:tc>
                  <a:txBody>
                    <a:bodyPr/>
                    <a:lstStyle/>
                    <a:p>
                      <a:r>
                        <a:rPr lang="en-US" dirty="0" err="1"/>
                        <a:t>Url</a:t>
                      </a:r>
                      <a:endParaRPr lang="en-US" dirty="0"/>
                    </a:p>
                  </a:txBody>
                  <a:tcPr/>
                </a:tc>
                <a:extLst>
                  <a:ext uri="{0D108BD9-81ED-4DB2-BD59-A6C34878D82A}">
                    <a16:rowId xmlns:a16="http://schemas.microsoft.com/office/drawing/2014/main" val="11101774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Visual Studio Community 2022</a:t>
                      </a:r>
                    </a:p>
                  </a:txBody>
                  <a:tcPr/>
                </a:tc>
                <a:tc>
                  <a:txBody>
                    <a:bodyPr/>
                    <a:lstStyle/>
                    <a:p>
                      <a:r>
                        <a:rPr lang="en-US" dirty="0"/>
                        <a:t>https://visualstudio.microsoft.com/vs/community/</a:t>
                      </a:r>
                    </a:p>
                  </a:txBody>
                  <a:tcPr/>
                </a:tc>
                <a:extLst>
                  <a:ext uri="{0D108BD9-81ED-4DB2-BD59-A6C34878D82A}">
                    <a16:rowId xmlns:a16="http://schemas.microsoft.com/office/drawing/2014/main" val="723696455"/>
                  </a:ext>
                </a:extLst>
              </a:tr>
              <a:tr h="370840">
                <a:tc>
                  <a:txBody>
                    <a:bodyPr/>
                    <a:lstStyle/>
                    <a:p>
                      <a:r>
                        <a:rPr lang="en-US" dirty="0"/>
                        <a:t>.NET SDK 8</a:t>
                      </a:r>
                    </a:p>
                  </a:txBody>
                  <a:tcPr/>
                </a:tc>
                <a:tc>
                  <a:txBody>
                    <a:bodyPr/>
                    <a:lstStyle/>
                    <a:p>
                      <a:r>
                        <a:rPr lang="en-US" dirty="0"/>
                        <a:t>https://dotnet.microsoft.com/en-us/download/dotnet/8.0</a:t>
                      </a:r>
                    </a:p>
                  </a:txBody>
                  <a:tcPr/>
                </a:tc>
                <a:extLst>
                  <a:ext uri="{0D108BD9-81ED-4DB2-BD59-A6C34878D82A}">
                    <a16:rowId xmlns:a16="http://schemas.microsoft.com/office/drawing/2014/main" val="350345609"/>
                  </a:ext>
                </a:extLst>
              </a:tr>
            </a:tbl>
          </a:graphicData>
        </a:graphic>
      </p:graphicFrame>
      <p:pic>
        <p:nvPicPr>
          <p:cNvPr id="7" name="Picture 6">
            <a:extLst>
              <a:ext uri="{FF2B5EF4-FFF2-40B4-BE49-F238E27FC236}">
                <a16:creationId xmlns:a16="http://schemas.microsoft.com/office/drawing/2014/main" id="{C83CCE40-8980-899E-0A25-90F5D3ADA7C7}"/>
              </a:ext>
            </a:extLst>
          </p:cNvPr>
          <p:cNvPicPr>
            <a:picLocks noChangeAspect="1"/>
          </p:cNvPicPr>
          <p:nvPr/>
        </p:nvPicPr>
        <p:blipFill>
          <a:blip r:embed="rId3"/>
          <a:stretch>
            <a:fillRect/>
          </a:stretch>
        </p:blipFill>
        <p:spPr>
          <a:xfrm>
            <a:off x="5739587" y="4127123"/>
            <a:ext cx="948621" cy="905652"/>
          </a:xfrm>
          <a:prstGeom prst="rect">
            <a:avLst/>
          </a:prstGeom>
        </p:spPr>
      </p:pic>
    </p:spTree>
    <p:extLst>
      <p:ext uri="{BB962C8B-B14F-4D97-AF65-F5344CB8AC3E}">
        <p14:creationId xmlns:p14="http://schemas.microsoft.com/office/powerpoint/2010/main" val="345548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22ED-B7D8-B5AE-CA7A-5D5479CACB8F}"/>
              </a:ext>
            </a:extLst>
          </p:cNvPr>
          <p:cNvSpPr>
            <a:spLocks noGrp="1"/>
          </p:cNvSpPr>
          <p:nvPr>
            <p:ph type="title"/>
          </p:nvPr>
        </p:nvSpPr>
        <p:spPr/>
        <p:txBody>
          <a:bodyPr/>
          <a:lstStyle/>
          <a:p>
            <a:r>
              <a:rPr lang="en-US" dirty="0"/>
              <a:t>Thread</a:t>
            </a:r>
          </a:p>
        </p:txBody>
      </p:sp>
      <p:sp>
        <p:nvSpPr>
          <p:cNvPr id="3" name="Content Placeholder 2">
            <a:extLst>
              <a:ext uri="{FF2B5EF4-FFF2-40B4-BE49-F238E27FC236}">
                <a16:creationId xmlns:a16="http://schemas.microsoft.com/office/drawing/2014/main" id="{1B5BFD9E-4864-23B1-5AAE-01DF18F1CC96}"/>
              </a:ext>
            </a:extLst>
          </p:cNvPr>
          <p:cNvSpPr>
            <a:spLocks noGrp="1"/>
          </p:cNvSpPr>
          <p:nvPr>
            <p:ph idx="1"/>
          </p:nvPr>
        </p:nvSpPr>
        <p:spPr/>
        <p:txBody>
          <a:bodyPr/>
          <a:lstStyle/>
          <a:p>
            <a:r>
              <a:rPr lang="en-US" b="1" dirty="0"/>
              <a:t>Thread </a:t>
            </a:r>
            <a:r>
              <a:rPr lang="en-US" b="1" dirty="0" err="1"/>
              <a:t>thread</a:t>
            </a:r>
            <a:r>
              <a:rPr lang="en-US" b="1" dirty="0"/>
              <a:t> = new Thread</a:t>
            </a:r>
            <a:r>
              <a:rPr lang="en-US" dirty="0"/>
              <a:t>(() =&gt;</a:t>
            </a:r>
          </a:p>
          <a:p>
            <a:r>
              <a:rPr lang="en-US" dirty="0"/>
              <a:t>{</a:t>
            </a:r>
          </a:p>
          <a:p>
            <a:r>
              <a:rPr lang="en-US" dirty="0"/>
              <a:t>    </a:t>
            </a:r>
            <a:r>
              <a:rPr lang="en-US" dirty="0" err="1"/>
              <a:t>Console.WriteLine</a:t>
            </a:r>
            <a:r>
              <a:rPr lang="en-US" dirty="0"/>
              <a:t>("Running in a separate thread");</a:t>
            </a:r>
          </a:p>
          <a:p>
            <a:r>
              <a:rPr lang="en-US" dirty="0"/>
              <a:t>});</a:t>
            </a:r>
          </a:p>
          <a:p>
            <a:r>
              <a:rPr lang="en-US" dirty="0" err="1"/>
              <a:t>thread.Start</a:t>
            </a:r>
            <a:r>
              <a:rPr lang="en-US" dirty="0"/>
              <a:t>();</a:t>
            </a:r>
          </a:p>
          <a:p>
            <a:endParaRPr lang="en-US" dirty="0"/>
          </a:p>
        </p:txBody>
      </p:sp>
      <p:graphicFrame>
        <p:nvGraphicFramePr>
          <p:cNvPr id="5" name="Table 4">
            <a:extLst>
              <a:ext uri="{FF2B5EF4-FFF2-40B4-BE49-F238E27FC236}">
                <a16:creationId xmlns:a16="http://schemas.microsoft.com/office/drawing/2014/main" id="{2AF27341-CA05-0624-D9DF-1610759453FE}"/>
              </a:ext>
            </a:extLst>
          </p:cNvPr>
          <p:cNvGraphicFramePr>
            <a:graphicFrameLocks noGrp="1"/>
          </p:cNvGraphicFramePr>
          <p:nvPr>
            <p:extLst>
              <p:ext uri="{D42A27DB-BD31-4B8C-83A1-F6EECF244321}">
                <p14:modId xmlns:p14="http://schemas.microsoft.com/office/powerpoint/2010/main" val="1277999764"/>
              </p:ext>
            </p:extLst>
          </p:nvPr>
        </p:nvGraphicFramePr>
        <p:xfrm>
          <a:off x="1660808" y="4911421"/>
          <a:ext cx="8128000" cy="1112520"/>
        </p:xfrm>
        <a:graphic>
          <a:graphicData uri="http://schemas.openxmlformats.org/drawingml/2006/table">
            <a:tbl>
              <a:tblPr firstRow="1" bandRow="1">
                <a:tableStyleId>{5C22544A-7EE6-4342-B048-85BDC9FD1C3A}</a:tableStyleId>
              </a:tblPr>
              <a:tblGrid>
                <a:gridCol w="720253">
                  <a:extLst>
                    <a:ext uri="{9D8B030D-6E8A-4147-A177-3AD203B41FA5}">
                      <a16:colId xmlns:a16="http://schemas.microsoft.com/office/drawing/2014/main" val="1710146614"/>
                    </a:ext>
                  </a:extLst>
                </a:gridCol>
                <a:gridCol w="7407747">
                  <a:extLst>
                    <a:ext uri="{9D8B030D-6E8A-4147-A177-3AD203B41FA5}">
                      <a16:colId xmlns:a16="http://schemas.microsoft.com/office/drawing/2014/main" val="2688824305"/>
                    </a:ext>
                  </a:extLst>
                </a:gridCol>
              </a:tblGrid>
              <a:tr h="370840">
                <a:tc>
                  <a:txBody>
                    <a:bodyPr/>
                    <a:lstStyle/>
                    <a:p>
                      <a:endParaRPr lang="en-US" dirty="0"/>
                    </a:p>
                  </a:txBody>
                  <a:tcPr/>
                </a:tc>
                <a:tc>
                  <a:txBody>
                    <a:bodyPr/>
                    <a:lstStyle/>
                    <a:p>
                      <a:r>
                        <a:rPr lang="en-US" dirty="0"/>
                        <a:t>Pros and Cons</a:t>
                      </a:r>
                    </a:p>
                  </a:txBody>
                  <a:tcPr/>
                </a:tc>
                <a:extLst>
                  <a:ext uri="{0D108BD9-81ED-4DB2-BD59-A6C34878D82A}">
                    <a16:rowId xmlns:a16="http://schemas.microsoft.com/office/drawing/2014/main" val="4168608603"/>
                  </a:ext>
                </a:extLst>
              </a:tr>
              <a:tr h="370840">
                <a:tc>
                  <a:txBody>
                    <a:bodyPr/>
                    <a:lstStyle/>
                    <a:p>
                      <a:endParaRPr lang="en-US" dirty="0"/>
                    </a:p>
                  </a:txBody>
                  <a:tcPr/>
                </a:tc>
                <a:tc>
                  <a:txBody>
                    <a:bodyPr/>
                    <a:lstStyle/>
                    <a:p>
                      <a:r>
                        <a:rPr lang="en-US" dirty="0"/>
                        <a:t>More control (e.g., priority, abort)</a:t>
                      </a:r>
                    </a:p>
                  </a:txBody>
                  <a:tcPr/>
                </a:tc>
                <a:extLst>
                  <a:ext uri="{0D108BD9-81ED-4DB2-BD59-A6C34878D82A}">
                    <a16:rowId xmlns:a16="http://schemas.microsoft.com/office/drawing/2014/main" val="1091119578"/>
                  </a:ext>
                </a:extLst>
              </a:tr>
              <a:tr h="370840">
                <a:tc>
                  <a:txBody>
                    <a:bodyPr/>
                    <a:lstStyle/>
                    <a:p>
                      <a:endParaRPr lang="en-US" dirty="0"/>
                    </a:p>
                  </a:txBody>
                  <a:tcPr/>
                </a:tc>
                <a:tc>
                  <a:txBody>
                    <a:bodyPr/>
                    <a:lstStyle/>
                    <a:p>
                      <a:r>
                        <a:rPr lang="en-US" dirty="0"/>
                        <a:t>Higher overhead than thread pool</a:t>
                      </a:r>
                    </a:p>
                  </a:txBody>
                  <a:tcPr/>
                </a:tc>
                <a:extLst>
                  <a:ext uri="{0D108BD9-81ED-4DB2-BD59-A6C34878D82A}">
                    <a16:rowId xmlns:a16="http://schemas.microsoft.com/office/drawing/2014/main" val="3362328269"/>
                  </a:ext>
                </a:extLst>
              </a:tr>
            </a:tbl>
          </a:graphicData>
        </a:graphic>
      </p:graphicFrame>
      <p:pic>
        <p:nvPicPr>
          <p:cNvPr id="7" name="Graphic 6" descr="Thumbs up sign with solid fill">
            <a:extLst>
              <a:ext uri="{FF2B5EF4-FFF2-40B4-BE49-F238E27FC236}">
                <a16:creationId xmlns:a16="http://schemas.microsoft.com/office/drawing/2014/main" id="{7DE36768-E831-86A0-7E3B-980F13B4E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5398" y="5284348"/>
            <a:ext cx="374068" cy="374068"/>
          </a:xfrm>
          <a:prstGeom prst="rect">
            <a:avLst/>
          </a:prstGeom>
        </p:spPr>
      </p:pic>
      <p:pic>
        <p:nvPicPr>
          <p:cNvPr id="8" name="Graphic 7" descr="Thumbs up sign with solid fill">
            <a:extLst>
              <a:ext uri="{FF2B5EF4-FFF2-40B4-BE49-F238E27FC236}">
                <a16:creationId xmlns:a16="http://schemas.microsoft.com/office/drawing/2014/main" id="{4CA44AB4-3B07-7E4D-A077-77F7EC62CB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964654">
            <a:off x="1836345" y="5672786"/>
            <a:ext cx="374068" cy="374068"/>
          </a:xfrm>
          <a:prstGeom prst="rect">
            <a:avLst/>
          </a:prstGeom>
        </p:spPr>
      </p:pic>
    </p:spTree>
    <p:extLst>
      <p:ext uri="{BB962C8B-B14F-4D97-AF65-F5344CB8AC3E}">
        <p14:creationId xmlns:p14="http://schemas.microsoft.com/office/powerpoint/2010/main" val="132845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0DF5-4992-9192-EF78-EB37712F276C}"/>
              </a:ext>
            </a:extLst>
          </p:cNvPr>
          <p:cNvSpPr>
            <a:spLocks noGrp="1"/>
          </p:cNvSpPr>
          <p:nvPr>
            <p:ph type="title"/>
          </p:nvPr>
        </p:nvSpPr>
        <p:spPr/>
        <p:txBody>
          <a:bodyPr/>
          <a:lstStyle/>
          <a:p>
            <a:r>
              <a:rPr lang="en-US" dirty="0"/>
              <a:t>Thread Pool</a:t>
            </a:r>
          </a:p>
        </p:txBody>
      </p:sp>
      <p:sp>
        <p:nvSpPr>
          <p:cNvPr id="3" name="Content Placeholder 2">
            <a:extLst>
              <a:ext uri="{FF2B5EF4-FFF2-40B4-BE49-F238E27FC236}">
                <a16:creationId xmlns:a16="http://schemas.microsoft.com/office/drawing/2014/main" id="{5CE7E4F8-204F-707E-45B9-EFDD4FD68E21}"/>
              </a:ext>
            </a:extLst>
          </p:cNvPr>
          <p:cNvSpPr>
            <a:spLocks noGrp="1"/>
          </p:cNvSpPr>
          <p:nvPr>
            <p:ph idx="1"/>
          </p:nvPr>
        </p:nvSpPr>
        <p:spPr/>
        <p:txBody>
          <a:bodyPr>
            <a:normAutofit fontScale="92500" lnSpcReduction="10000"/>
          </a:bodyPr>
          <a:lstStyle/>
          <a:p>
            <a:pPr>
              <a:buNone/>
            </a:pPr>
            <a:r>
              <a:rPr lang="en-US" dirty="0"/>
              <a:t>In .NET, a </a:t>
            </a:r>
            <a:r>
              <a:rPr lang="en-US" b="1" dirty="0"/>
              <a:t>Thread Pool</a:t>
            </a:r>
            <a:r>
              <a:rPr lang="en-US" dirty="0"/>
              <a:t> is a pool of worker threads managed by the CLR (Common Language Runtime) that are used to perform tasks, process asynchronous calls, handle timers, and manage other background operations without the overhead of creating and destroying threads manually.</a:t>
            </a:r>
          </a:p>
          <a:p>
            <a:pPr>
              <a:buNone/>
            </a:pPr>
            <a:r>
              <a:rPr lang="en-US" b="1" dirty="0"/>
              <a:t>Key Characteristics:</a:t>
            </a:r>
          </a:p>
          <a:p>
            <a:pPr>
              <a:buFont typeface="Arial" panose="020B0604020202020204" pitchFamily="34" charset="0"/>
              <a:buChar char="•"/>
            </a:pPr>
            <a:r>
              <a:rPr lang="en-US" b="1" dirty="0"/>
              <a:t>Managed by .NET runtime</a:t>
            </a:r>
            <a:r>
              <a:rPr lang="en-US" dirty="0"/>
              <a:t>: You don't need to create or destroy threads manually.</a:t>
            </a:r>
          </a:p>
          <a:p>
            <a:pPr>
              <a:buFont typeface="Arial" panose="020B0604020202020204" pitchFamily="34" charset="0"/>
              <a:buChar char="•"/>
            </a:pPr>
            <a:r>
              <a:rPr lang="en-US" b="1" dirty="0"/>
              <a:t>Reuses threads</a:t>
            </a:r>
            <a:r>
              <a:rPr lang="en-US" dirty="0"/>
              <a:t>: It reuses threads to avoid the overhead of frequent creation and destruction.</a:t>
            </a:r>
          </a:p>
          <a:p>
            <a:pPr>
              <a:buFont typeface="Arial" panose="020B0604020202020204" pitchFamily="34" charset="0"/>
              <a:buChar char="•"/>
            </a:pPr>
            <a:r>
              <a:rPr lang="en-US" b="1" dirty="0"/>
              <a:t>Limits the number of concurrent threads</a:t>
            </a:r>
            <a:r>
              <a:rPr lang="en-US" dirty="0"/>
              <a:t>: Prevents system overload by restricting the number of active threads.</a:t>
            </a:r>
          </a:p>
          <a:p>
            <a:pPr>
              <a:buFont typeface="Arial" panose="020B0604020202020204" pitchFamily="34" charset="0"/>
              <a:buChar char="•"/>
            </a:pPr>
            <a:r>
              <a:rPr lang="en-US" b="1" dirty="0"/>
              <a:t>Efficient for short-lived operations</a:t>
            </a:r>
            <a:r>
              <a:rPr lang="en-US" dirty="0"/>
              <a:t>: Ideal for I/O-bound or short-running tasks.</a:t>
            </a:r>
          </a:p>
          <a:p>
            <a:endParaRPr lang="en-US" dirty="0"/>
          </a:p>
          <a:p>
            <a:endParaRPr lang="en-US" dirty="0"/>
          </a:p>
        </p:txBody>
      </p:sp>
    </p:spTree>
    <p:extLst>
      <p:ext uri="{BB962C8B-B14F-4D97-AF65-F5344CB8AC3E}">
        <p14:creationId xmlns:p14="http://schemas.microsoft.com/office/powerpoint/2010/main" val="32988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AD69E-550F-7E5B-3807-FDF5C2918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29236-05A4-31C8-11FA-92801164FB49}"/>
              </a:ext>
            </a:extLst>
          </p:cNvPr>
          <p:cNvSpPr>
            <a:spLocks noGrp="1"/>
          </p:cNvSpPr>
          <p:nvPr>
            <p:ph type="title"/>
          </p:nvPr>
        </p:nvSpPr>
        <p:spPr/>
        <p:txBody>
          <a:bodyPr/>
          <a:lstStyle/>
          <a:p>
            <a:r>
              <a:rPr lang="en-US" dirty="0"/>
              <a:t>Thread Pool</a:t>
            </a:r>
          </a:p>
        </p:txBody>
      </p:sp>
      <p:sp>
        <p:nvSpPr>
          <p:cNvPr id="3" name="Content Placeholder 2">
            <a:extLst>
              <a:ext uri="{FF2B5EF4-FFF2-40B4-BE49-F238E27FC236}">
                <a16:creationId xmlns:a16="http://schemas.microsoft.com/office/drawing/2014/main" id="{D86B0DBC-F14F-9E6F-991C-070698D42F8A}"/>
              </a:ext>
            </a:extLst>
          </p:cNvPr>
          <p:cNvSpPr>
            <a:spLocks noGrp="1"/>
          </p:cNvSpPr>
          <p:nvPr>
            <p:ph idx="1"/>
          </p:nvPr>
        </p:nvSpPr>
        <p:spPr/>
        <p:txBody>
          <a:bodyPr>
            <a:normAutofit/>
          </a:bodyPr>
          <a:lstStyle/>
          <a:p>
            <a:r>
              <a:rPr lang="en-US" dirty="0" err="1"/>
              <a:t>ThreadPool.</a:t>
            </a:r>
            <a:r>
              <a:rPr lang="en-US" b="1" dirty="0" err="1"/>
              <a:t>QueueUserWorkItem</a:t>
            </a:r>
            <a:r>
              <a:rPr lang="en-US" dirty="0"/>
              <a:t>(state =&gt;</a:t>
            </a:r>
          </a:p>
          <a:p>
            <a:r>
              <a:rPr lang="en-US" dirty="0"/>
              <a:t>{</a:t>
            </a:r>
          </a:p>
          <a:p>
            <a:r>
              <a:rPr lang="en-US" dirty="0"/>
              <a:t>    </a:t>
            </a:r>
            <a:r>
              <a:rPr lang="en-US" dirty="0" err="1"/>
              <a:t>Console.WriteLine</a:t>
            </a:r>
            <a:r>
              <a:rPr lang="en-US" dirty="0"/>
              <a:t>("Running in thread pool");</a:t>
            </a:r>
          </a:p>
          <a:p>
            <a:r>
              <a:rPr lang="en-US" dirty="0"/>
              <a:t>});</a:t>
            </a:r>
          </a:p>
          <a:p>
            <a:endParaRPr lang="en-US" dirty="0"/>
          </a:p>
          <a:p>
            <a:endParaRPr lang="en-US" dirty="0"/>
          </a:p>
        </p:txBody>
      </p:sp>
    </p:spTree>
    <p:extLst>
      <p:ext uri="{BB962C8B-B14F-4D97-AF65-F5344CB8AC3E}">
        <p14:creationId xmlns:p14="http://schemas.microsoft.com/office/powerpoint/2010/main" val="60949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24348-74BF-27D8-6898-4BCE397BE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CF97B-A673-9FE3-3DFC-B5E5A7B41D69}"/>
              </a:ext>
            </a:extLst>
          </p:cNvPr>
          <p:cNvSpPr>
            <a:spLocks noGrp="1"/>
          </p:cNvSpPr>
          <p:nvPr>
            <p:ph type="title"/>
          </p:nvPr>
        </p:nvSpPr>
        <p:spPr>
          <a:xfrm>
            <a:off x="1097280" y="263529"/>
            <a:ext cx="10058400" cy="1450757"/>
          </a:xfrm>
        </p:spPr>
        <p:txBody>
          <a:bodyPr/>
          <a:lstStyle/>
          <a:p>
            <a:r>
              <a:rPr lang="en-US" dirty="0"/>
              <a:t>Thread Pool</a:t>
            </a:r>
          </a:p>
        </p:txBody>
      </p:sp>
      <p:sp>
        <p:nvSpPr>
          <p:cNvPr id="3" name="Content Placeholder 2">
            <a:extLst>
              <a:ext uri="{FF2B5EF4-FFF2-40B4-BE49-F238E27FC236}">
                <a16:creationId xmlns:a16="http://schemas.microsoft.com/office/drawing/2014/main" id="{156FDC72-0E03-12F6-4B8C-9677990E20FB}"/>
              </a:ext>
            </a:extLst>
          </p:cNvPr>
          <p:cNvSpPr>
            <a:spLocks noGrp="1"/>
          </p:cNvSpPr>
          <p:nvPr>
            <p:ph idx="1"/>
          </p:nvPr>
        </p:nvSpPr>
        <p:spPr/>
        <p:txBody>
          <a:bodyPr>
            <a:normAutofit fontScale="92500" lnSpcReduction="20000"/>
          </a:bodyPr>
          <a:lstStyle/>
          <a:p>
            <a:r>
              <a:rPr lang="en-US" b="1" dirty="0"/>
              <a:t>How many threads are there at max in thread pool in given time in C# ? </a:t>
            </a:r>
          </a:p>
          <a:p>
            <a:r>
              <a:rPr lang="en-US" dirty="0" err="1"/>
              <a:t>ThreadPool.GetMaxThreads</a:t>
            </a:r>
            <a:r>
              <a:rPr lang="en-US" dirty="0"/>
              <a:t>(out int </a:t>
            </a:r>
            <a:r>
              <a:rPr lang="en-US" dirty="0" err="1"/>
              <a:t>workerThreads</a:t>
            </a:r>
            <a:r>
              <a:rPr lang="en-US" dirty="0"/>
              <a:t>, out int </a:t>
            </a:r>
            <a:r>
              <a:rPr lang="en-US" dirty="0" err="1"/>
              <a:t>completionPortThreads</a:t>
            </a:r>
            <a:r>
              <a:rPr lang="en-US" dirty="0"/>
              <a:t>); </a:t>
            </a:r>
            <a:r>
              <a:rPr lang="en-US" dirty="0" err="1"/>
              <a:t>ThreadPool.SetMaxThreads</a:t>
            </a:r>
            <a:r>
              <a:rPr lang="en-US" dirty="0"/>
              <a:t>(100, 100);</a:t>
            </a:r>
          </a:p>
          <a:p>
            <a:r>
              <a:rPr lang="en-US" b="1" dirty="0"/>
              <a:t>How many threads are created by default minimum for a process ? </a:t>
            </a:r>
          </a:p>
          <a:p>
            <a:r>
              <a:rPr lang="en-US" dirty="0" err="1"/>
              <a:t>ThreadPool.GetMinThreads</a:t>
            </a:r>
            <a:r>
              <a:rPr lang="en-US" dirty="0"/>
              <a:t>(out int </a:t>
            </a:r>
            <a:r>
              <a:rPr lang="en-US" dirty="0" err="1"/>
              <a:t>workerThreads</a:t>
            </a:r>
            <a:r>
              <a:rPr lang="en-US" dirty="0"/>
              <a:t>, out int </a:t>
            </a:r>
            <a:r>
              <a:rPr lang="en-US" dirty="0" err="1"/>
              <a:t>completionPortThreads</a:t>
            </a:r>
            <a:r>
              <a:rPr lang="en-US" dirty="0"/>
              <a:t>);</a:t>
            </a:r>
          </a:p>
          <a:p>
            <a:r>
              <a:rPr lang="en-US" dirty="0" err="1"/>
              <a:t>ThreadPool.SetMinThreads</a:t>
            </a:r>
            <a:r>
              <a:rPr lang="en-US" dirty="0"/>
              <a:t>(8, 8); // Increases readiness to spawn more threads</a:t>
            </a:r>
          </a:p>
          <a:p>
            <a:r>
              <a:rPr lang="en-US" b="1" dirty="0"/>
              <a:t>How many threads are created by default minimum for a process ? </a:t>
            </a:r>
          </a:p>
          <a:p>
            <a:r>
              <a:rPr lang="en-US" dirty="0" err="1"/>
              <a:t>ThreadPool.GetMinThreads</a:t>
            </a:r>
            <a:r>
              <a:rPr lang="en-US" dirty="0"/>
              <a:t>(out int </a:t>
            </a:r>
            <a:r>
              <a:rPr lang="en-US" dirty="0" err="1"/>
              <a:t>workerThreads</a:t>
            </a:r>
            <a:r>
              <a:rPr lang="en-US" dirty="0"/>
              <a:t>, out int </a:t>
            </a:r>
            <a:r>
              <a:rPr lang="en-US" dirty="0" err="1"/>
              <a:t>completionPortThreads</a:t>
            </a:r>
            <a:r>
              <a:rPr lang="en-US" dirty="0"/>
              <a:t>);</a:t>
            </a:r>
            <a:endParaRPr lang="en-US" b="1" dirty="0"/>
          </a:p>
          <a:p>
            <a:pPr marL="0" marR="0" lvl="0" indent="0" algn="l" defTabSz="914400" rtl="0" eaLnBrk="0" fontAlgn="base" latinLnBrk="0" hangingPunct="0">
              <a:lnSpc>
                <a:spcPct val="100000"/>
              </a:lnSpc>
              <a:spcBef>
                <a:spcPct val="0"/>
              </a:spcBef>
              <a:spcAft>
                <a:spcPct val="0"/>
              </a:spcAft>
              <a:buClrTx/>
              <a:buSzTx/>
              <a:buNone/>
              <a:tabLst/>
            </a:pPr>
            <a:r>
              <a:rPr lang="en-US" altLang="en-US" dirty="0"/>
              <a:t> Worker threads: 1 × number of logical processors</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t> I/O completion threads (IOCP): 1 × number of logical processors</a:t>
            </a:r>
          </a:p>
          <a:p>
            <a:endParaRPr lang="en-US" dirty="0"/>
          </a:p>
        </p:txBody>
      </p:sp>
    </p:spTree>
    <p:extLst>
      <p:ext uri="{BB962C8B-B14F-4D97-AF65-F5344CB8AC3E}">
        <p14:creationId xmlns:p14="http://schemas.microsoft.com/office/powerpoint/2010/main" val="336997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CF94-9275-3ABF-4E26-E94009169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51B87-5887-4A46-DFDC-ABB064CB55C5}"/>
              </a:ext>
            </a:extLst>
          </p:cNvPr>
          <p:cNvSpPr>
            <a:spLocks noGrp="1"/>
          </p:cNvSpPr>
          <p:nvPr>
            <p:ph type="title"/>
          </p:nvPr>
        </p:nvSpPr>
        <p:spPr>
          <a:xfrm>
            <a:off x="1097280" y="263529"/>
            <a:ext cx="10058400" cy="1450757"/>
          </a:xfrm>
        </p:spPr>
        <p:txBody>
          <a:bodyPr/>
          <a:lstStyle/>
          <a:p>
            <a:r>
              <a:rPr lang="en-US" dirty="0"/>
              <a:t>Thread Pool</a:t>
            </a:r>
          </a:p>
        </p:txBody>
      </p:sp>
      <p:sp>
        <p:nvSpPr>
          <p:cNvPr id="3" name="Content Placeholder 2">
            <a:extLst>
              <a:ext uri="{FF2B5EF4-FFF2-40B4-BE49-F238E27FC236}">
                <a16:creationId xmlns:a16="http://schemas.microsoft.com/office/drawing/2014/main" id="{AFC80A7B-C943-7B92-F67C-96336363BD58}"/>
              </a:ext>
            </a:extLst>
          </p:cNvPr>
          <p:cNvSpPr>
            <a:spLocks noGrp="1"/>
          </p:cNvSpPr>
          <p:nvPr>
            <p:ph idx="1"/>
          </p:nvPr>
        </p:nvSpPr>
        <p:spPr/>
        <p:txBody>
          <a:bodyPr>
            <a:normAutofit fontScale="85000" lnSpcReduction="20000"/>
          </a:bodyPr>
          <a:lstStyle/>
          <a:p>
            <a:r>
              <a:rPr lang="en-US" b="1" dirty="0"/>
              <a:t>   // Step 2: Offload email sending to </a:t>
            </a:r>
            <a:r>
              <a:rPr lang="en-US" b="1" dirty="0" err="1"/>
              <a:t>ThreadPool</a:t>
            </a:r>
            <a:endParaRPr lang="en-US" b="1" dirty="0"/>
          </a:p>
          <a:p>
            <a:r>
              <a:rPr lang="en-US" b="1" dirty="0"/>
              <a:t>    </a:t>
            </a:r>
            <a:r>
              <a:rPr lang="en-US" b="1" dirty="0" err="1"/>
              <a:t>ThreadPool.QueueUserWorkItem</a:t>
            </a:r>
            <a:r>
              <a:rPr lang="en-US" b="1" dirty="0"/>
              <a:t>(state =&gt;</a:t>
            </a:r>
          </a:p>
          <a:p>
            <a:r>
              <a:rPr lang="en-US" b="1" dirty="0"/>
              <a:t>    {</a:t>
            </a:r>
          </a:p>
          <a:p>
            <a:r>
              <a:rPr lang="en-US" b="1" dirty="0"/>
              <a:t>        </a:t>
            </a:r>
            <a:r>
              <a:rPr lang="en-US" b="1" dirty="0" err="1"/>
              <a:t>SendEmailConfirmation</a:t>
            </a:r>
            <a:r>
              <a:rPr lang="en-US" b="1" dirty="0"/>
              <a:t>((Order)state);</a:t>
            </a:r>
          </a:p>
          <a:p>
            <a:r>
              <a:rPr lang="en-US" b="1" dirty="0"/>
              <a:t>    }, order);</a:t>
            </a:r>
          </a:p>
          <a:p>
            <a:pPr>
              <a:buNone/>
            </a:pPr>
            <a:r>
              <a:rPr lang="en-US" b="1" dirty="0"/>
              <a:t>Why </a:t>
            </a:r>
            <a:r>
              <a:rPr lang="en-US" b="1" dirty="0" err="1"/>
              <a:t>ThreadPool</a:t>
            </a:r>
            <a:r>
              <a:rPr lang="en-US" b="1" dirty="0"/>
              <a:t> is a good fit here:</a:t>
            </a:r>
          </a:p>
          <a:p>
            <a:pPr>
              <a:buFont typeface="Arial" panose="020B0604020202020204" pitchFamily="34" charset="0"/>
              <a:buChar char="•"/>
            </a:pPr>
            <a:r>
              <a:rPr lang="en-US" dirty="0"/>
              <a:t>Email sending is a </a:t>
            </a:r>
            <a:r>
              <a:rPr lang="en-US" b="1" dirty="0"/>
              <a:t>short-lived</a:t>
            </a:r>
            <a:r>
              <a:rPr lang="en-US" dirty="0"/>
              <a:t>, </a:t>
            </a:r>
            <a:r>
              <a:rPr lang="en-US" b="1" dirty="0"/>
              <a:t>non-blocking</a:t>
            </a:r>
            <a:r>
              <a:rPr lang="en-US" dirty="0"/>
              <a:t> task.</a:t>
            </a:r>
          </a:p>
          <a:p>
            <a:pPr>
              <a:buFont typeface="Arial" panose="020B0604020202020204" pitchFamily="34" charset="0"/>
              <a:buChar char="•"/>
            </a:pPr>
            <a:r>
              <a:rPr lang="en-US" dirty="0" err="1"/>
              <a:t>ThreadPool</a:t>
            </a:r>
            <a:r>
              <a:rPr lang="en-US" dirty="0"/>
              <a:t> </a:t>
            </a:r>
            <a:r>
              <a:rPr lang="en-US" b="1" dirty="0"/>
              <a:t>reuses threads</a:t>
            </a:r>
            <a:r>
              <a:rPr lang="en-US" dirty="0"/>
              <a:t> — no overhead of creating new threads each time.</a:t>
            </a:r>
          </a:p>
          <a:p>
            <a:pPr>
              <a:buFont typeface="Arial" panose="020B0604020202020204" pitchFamily="34" charset="0"/>
              <a:buChar char="•"/>
            </a:pPr>
            <a:r>
              <a:rPr lang="en-US" dirty="0"/>
              <a:t>It’s </a:t>
            </a:r>
            <a:r>
              <a:rPr lang="en-US" b="1" dirty="0"/>
              <a:t>fire-and-forget</a:t>
            </a:r>
            <a:r>
              <a:rPr lang="en-US" dirty="0"/>
              <a:t> — you don’t need a return value or error handling in the main thread.</a:t>
            </a:r>
          </a:p>
          <a:p>
            <a:endParaRPr lang="en-US" dirty="0"/>
          </a:p>
        </p:txBody>
      </p:sp>
    </p:spTree>
    <p:extLst>
      <p:ext uri="{BB962C8B-B14F-4D97-AF65-F5344CB8AC3E}">
        <p14:creationId xmlns:p14="http://schemas.microsoft.com/office/powerpoint/2010/main" val="67200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8E0A0-2992-88D8-4091-E7BA3A4DD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2C639-4AF5-3DAB-3391-F2474955F4D4}"/>
              </a:ext>
            </a:extLst>
          </p:cNvPr>
          <p:cNvSpPr>
            <a:spLocks noGrp="1"/>
          </p:cNvSpPr>
          <p:nvPr>
            <p:ph type="title"/>
          </p:nvPr>
        </p:nvSpPr>
        <p:spPr>
          <a:xfrm>
            <a:off x="1097280" y="263529"/>
            <a:ext cx="10058400" cy="1450757"/>
          </a:xfrm>
        </p:spPr>
        <p:txBody>
          <a:bodyPr/>
          <a:lstStyle/>
          <a:p>
            <a:r>
              <a:rPr lang="en-US" dirty="0"/>
              <a:t>Cons Thread Pool</a:t>
            </a:r>
          </a:p>
        </p:txBody>
      </p:sp>
      <p:sp>
        <p:nvSpPr>
          <p:cNvPr id="3" name="Content Placeholder 2">
            <a:extLst>
              <a:ext uri="{FF2B5EF4-FFF2-40B4-BE49-F238E27FC236}">
                <a16:creationId xmlns:a16="http://schemas.microsoft.com/office/drawing/2014/main" id="{07C1C1E9-0D28-689D-B5B9-F3507DAE1C7D}"/>
              </a:ext>
            </a:extLst>
          </p:cNvPr>
          <p:cNvSpPr>
            <a:spLocks noGrp="1"/>
          </p:cNvSpPr>
          <p:nvPr>
            <p:ph idx="1"/>
          </p:nvPr>
        </p:nvSpPr>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1900" b="1" dirty="0">
                <a:solidFill>
                  <a:schemeClr val="tx1"/>
                </a:solidFill>
                <a:latin typeface="Arial" panose="020B0604020202020204" pitchFamily="34" charset="0"/>
              </a:rPr>
              <a:t> No return value or result tracking</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900" dirty="0">
                <a:solidFill>
                  <a:schemeClr val="tx1"/>
                </a:solidFill>
                <a:latin typeface="Arial" panose="020B0604020202020204" pitchFamily="34" charset="0"/>
              </a:rPr>
              <a:t>Unlike Task&lt;T&gt;, you can’t get the result of the operation.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No built-in way to </a:t>
            </a:r>
            <a:r>
              <a:rPr kumimoji="0" lang="en-US" altLang="en-US" sz="1900" b="0" i="0" u="none" strike="noStrike" cap="none" normalizeH="0" baseline="0" dirty="0">
                <a:ln>
                  <a:noFill/>
                </a:ln>
                <a:solidFill>
                  <a:schemeClr val="tx1"/>
                </a:solidFill>
                <a:effectLst/>
                <a:latin typeface="Arial Unicode MS" panose="020B0604020202020204" pitchFamily="34" charset="-128"/>
              </a:rPr>
              <a:t>await</a:t>
            </a:r>
            <a:r>
              <a:rPr kumimoji="0" lang="en-US" altLang="en-US" sz="1900" b="0" i="0" u="none" strike="noStrike" cap="none" normalizeH="0" baseline="0" dirty="0">
                <a:ln>
                  <a:noFill/>
                </a:ln>
                <a:solidFill>
                  <a:schemeClr val="tx1"/>
                </a:solidFill>
                <a:effectLst/>
              </a:rPr>
              <a:t> </a:t>
            </a:r>
            <a:r>
              <a:rPr lang="en-US" altLang="en-US" sz="1900" dirty="0">
                <a:solidFill>
                  <a:schemeClr val="tx1"/>
                </a:solidFill>
                <a:latin typeface="Arial" panose="020B0604020202020204" pitchFamily="34" charset="0"/>
              </a:rPr>
              <a:t>the completion.</a:t>
            </a: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9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900" b="1" i="0" u="none" strike="noStrike" cap="none" normalizeH="0" baseline="0" dirty="0">
                <a:ln>
                  <a:noFill/>
                </a:ln>
                <a:solidFill>
                  <a:schemeClr val="tx1"/>
                </a:solidFill>
                <a:effectLst/>
                <a:latin typeface="Arial" panose="020B0604020202020204" pitchFamily="34" charset="0"/>
              </a:rPr>
              <a:t> No built-in error handling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If an exception occurs in the thread pool thread, it may go unobserved and crash the process unless handled carefully.</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900" b="1" i="0" u="none" strike="noStrike" cap="none" normalizeH="0" baseline="0" dirty="0">
                <a:ln>
                  <a:noFill/>
                </a:ln>
                <a:solidFill>
                  <a:schemeClr val="tx1"/>
                </a:solidFill>
                <a:effectLst/>
                <a:latin typeface="Arial" panose="020B0604020202020204" pitchFamily="34" charset="0"/>
              </a:rPr>
              <a:t> No cancellation support</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You can’t easily cancel the work once it’s queued.</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900" b="1" i="0" u="none" strike="noStrike" cap="none" normalizeH="0" baseline="0" dirty="0">
                <a:ln>
                  <a:noFill/>
                </a:ln>
                <a:solidFill>
                  <a:schemeClr val="tx1"/>
                </a:solidFill>
                <a:effectLst/>
                <a:latin typeface="Arial" panose="020B0604020202020204" pitchFamily="34" charset="0"/>
              </a:rPr>
              <a:t> No fine-grained control</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You can’t set thread priorities, thread affinity, or custom scheduling behavior.</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900" b="1" i="0" u="none" strike="noStrike" cap="none" normalizeH="0" baseline="0" dirty="0">
                <a:ln>
                  <a:noFill/>
                </a:ln>
                <a:solidFill>
                  <a:schemeClr val="tx1"/>
                </a:solidFill>
                <a:effectLst/>
                <a:latin typeface="Arial" panose="020B0604020202020204" pitchFamily="34" charset="0"/>
              </a:rPr>
              <a:t> Limited to short-lived tasks</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err="1">
                <a:ln>
                  <a:noFill/>
                </a:ln>
                <a:solidFill>
                  <a:schemeClr val="tx1"/>
                </a:solidFill>
                <a:effectLst/>
                <a:latin typeface="Arial" panose="020B0604020202020204" pitchFamily="34" charset="0"/>
              </a:rPr>
              <a:t>ThreadPool</a:t>
            </a:r>
            <a:r>
              <a:rPr kumimoji="0" lang="en-US" altLang="en-US" sz="1900" b="0" i="0" u="none" strike="noStrike" cap="none" normalizeH="0" baseline="0" dirty="0">
                <a:ln>
                  <a:noFill/>
                </a:ln>
                <a:solidFill>
                  <a:schemeClr val="tx1"/>
                </a:solidFill>
                <a:effectLst/>
                <a:latin typeface="Arial" panose="020B0604020202020204" pitchFamily="34" charset="0"/>
              </a:rPr>
              <a:t> is designed for </a:t>
            </a:r>
            <a:r>
              <a:rPr kumimoji="0" lang="en-US" altLang="en-US" sz="1900" b="1" i="0" u="none" strike="noStrike" cap="none" normalizeH="0" baseline="0" dirty="0">
                <a:ln>
                  <a:noFill/>
                </a:ln>
                <a:solidFill>
                  <a:schemeClr val="tx1"/>
                </a:solidFill>
                <a:effectLst/>
                <a:latin typeface="Arial" panose="020B0604020202020204" pitchFamily="34" charset="0"/>
              </a:rPr>
              <a:t>fast, short tasks</a:t>
            </a:r>
            <a:r>
              <a:rPr kumimoji="0" lang="en-US" altLang="en-US" sz="1900" b="0" i="0" u="none" strike="noStrike" cap="none" normalizeH="0" baseline="0" dirty="0">
                <a:ln>
                  <a:noFill/>
                </a:ln>
                <a:solidFill>
                  <a:schemeClr val="tx1"/>
                </a:solidFill>
                <a:effectLst/>
                <a:latin typeface="Arial" panose="020B0604020202020204" pitchFamily="34" charset="0"/>
              </a:rPr>
              <a:t>. Long-running tasks can block thread pool threads and exhaust available threads.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900" b="1" i="0" u="none" strike="noStrike" cap="none" normalizeH="0" baseline="0" dirty="0">
                <a:ln>
                  <a:noFill/>
                </a:ln>
                <a:solidFill>
                  <a:schemeClr val="tx1"/>
                </a:solidFill>
                <a:effectLst/>
                <a:latin typeface="Arial" panose="020B0604020202020204" pitchFamily="34" charset="0"/>
              </a:rPr>
              <a:t> Difficult debugging and tracing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Since the threads are pooled and reused, stack traces and debugging behavior can be harder to follow.</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900" b="1" i="0" u="none" strike="noStrike" cap="none" normalizeH="0" baseline="0" dirty="0">
                <a:ln>
                  <a:noFill/>
                </a:ln>
                <a:solidFill>
                  <a:schemeClr val="tx1"/>
                </a:solidFill>
                <a:effectLst/>
                <a:latin typeface="Arial" panose="020B0604020202020204" pitchFamily="34" charset="0"/>
              </a:rPr>
              <a:t> No dependency injection or scoped lifetime support</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In ASP.NET Core, </a:t>
            </a:r>
            <a:r>
              <a:rPr kumimoji="0" lang="en-US" altLang="en-US" sz="1900" b="0" i="0" u="none" strike="noStrike" cap="none" normalizeH="0" baseline="0" dirty="0" err="1">
                <a:ln>
                  <a:noFill/>
                </a:ln>
                <a:solidFill>
                  <a:schemeClr val="tx1"/>
                </a:solidFill>
                <a:effectLst/>
                <a:latin typeface="Arial" panose="020B0604020202020204" pitchFamily="34" charset="0"/>
              </a:rPr>
              <a:t>ThreadPool</a:t>
            </a:r>
            <a:r>
              <a:rPr kumimoji="0" lang="en-US" altLang="en-US" sz="1900" b="0" i="0" u="none" strike="noStrike" cap="none" normalizeH="0" baseline="0" dirty="0">
                <a:ln>
                  <a:noFill/>
                </a:ln>
                <a:solidFill>
                  <a:schemeClr val="tx1"/>
                </a:solidFill>
                <a:effectLst/>
                <a:latin typeface="Arial" panose="020B0604020202020204" pitchFamily="34" charset="0"/>
              </a:rPr>
              <a:t> threads don’t have access to scoped services. Using them can lead to service lifetime violations.</a:t>
            </a:r>
          </a:p>
          <a:p>
            <a:endParaRPr lang="en-US" dirty="0"/>
          </a:p>
        </p:txBody>
      </p:sp>
    </p:spTree>
    <p:extLst>
      <p:ext uri="{BB962C8B-B14F-4D97-AF65-F5344CB8AC3E}">
        <p14:creationId xmlns:p14="http://schemas.microsoft.com/office/powerpoint/2010/main" val="104223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DB77960-E31B-9B51-CDFA-A87A7CEDD9D4}"/>
              </a:ext>
            </a:extLst>
          </p:cNvPr>
          <p:cNvSpPr>
            <a:spLocks noGrp="1" noChangeArrowheads="1"/>
          </p:cNvSpPr>
          <p:nvPr>
            <p:ph type="title"/>
          </p:nvPr>
        </p:nvSpPr>
        <p:spPr bwMode="auto">
          <a:xfrm>
            <a:off x="1097280" y="719594"/>
            <a:ext cx="47452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Why was </a:t>
            </a:r>
            <a:r>
              <a:rPr kumimoji="0" lang="en-US" altLang="en-US" sz="3200" b="0" i="0" u="none" strike="noStrike" cap="none" normalizeH="0" baseline="0" dirty="0">
                <a:ln>
                  <a:noFill/>
                </a:ln>
                <a:solidFill>
                  <a:schemeClr val="tx1"/>
                </a:solidFill>
                <a:effectLst/>
                <a:latin typeface="Arial Unicode MS" panose="020B0604020202020204" pitchFamily="34" charset="-128"/>
              </a:rPr>
              <a:t>Task</a:t>
            </a:r>
            <a:r>
              <a:rPr kumimoji="0" lang="en-US" altLang="en-US" sz="3200" b="0" i="0" u="none" strike="noStrike" cap="none" normalizeH="0" baseline="0" dirty="0">
                <a:ln>
                  <a:noFill/>
                </a:ln>
                <a:solidFill>
                  <a:schemeClr val="tx1"/>
                </a:solidFill>
                <a:effectLst/>
              </a:rPr>
              <a:t> introduced?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9E66C66-FC7A-AF6B-41D4-FA289A75842F}"/>
              </a:ext>
            </a:extLst>
          </p:cNvPr>
          <p:cNvSpPr>
            <a:spLocks noGrp="1" noChangeArrowheads="1"/>
          </p:cNvSpPr>
          <p:nvPr>
            <p:ph idx="1"/>
          </p:nvPr>
        </p:nvSpPr>
        <p:spPr bwMode="auto">
          <a:xfrm>
            <a:off x="1097280" y="2141989"/>
            <a:ext cx="985212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Threads</a:t>
            </a:r>
            <a:r>
              <a:rPr kumimoji="0" lang="en-US" altLang="en-US" sz="1800" b="0" i="0" u="none" strike="noStrike" cap="none" normalizeH="0" baseline="0" dirty="0">
                <a:ln>
                  <a:noFill/>
                </a:ln>
                <a:solidFill>
                  <a:schemeClr val="tx1"/>
                </a:solidFill>
                <a:effectLst/>
                <a:latin typeface="Arial" panose="020B0604020202020204" pitchFamily="34" charset="0"/>
              </a:rPr>
              <a:t>: Manual, heavy, and harder to manage (e.g., synchronization, pooling, exceptions).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ThreadPool</a:t>
            </a:r>
            <a:r>
              <a:rPr kumimoji="0" lang="en-US" altLang="en-US" sz="1800" b="0" i="0" u="none" strike="noStrike" cap="none" normalizeH="0" baseline="0" dirty="0">
                <a:ln>
                  <a:noFill/>
                </a:ln>
                <a:solidFill>
                  <a:schemeClr val="tx1"/>
                </a:solidFill>
                <a:effectLst/>
                <a:latin typeface="Arial" panose="020B0604020202020204" pitchFamily="34" charset="0"/>
              </a:rPr>
              <a:t>: Lightweight, reusable threads, but limited flexibility and control.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Tasks (via TPL - Task Parallel Library)</a:t>
            </a:r>
            <a:r>
              <a:rPr kumimoji="0" lang="en-US" altLang="en-US" sz="1800" b="0" i="0" u="none" strike="noStrike" cap="none" normalizeH="0" baseline="0" dirty="0">
                <a:ln>
                  <a:noFill/>
                </a:ln>
                <a:solidFill>
                  <a:schemeClr val="tx1"/>
                </a:solidFill>
                <a:effectLst/>
                <a:latin typeface="Arial" panose="020B0604020202020204" pitchFamily="34" charset="0"/>
              </a:rPr>
              <a:t> were introduced in .NET 4.0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Simplify asynchronous and parallel programming.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thread pool threads efficiently under the hood.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a high-level abstraction over threads with more </a:t>
            </a:r>
            <a:r>
              <a:rPr kumimoji="0" lang="en-US" altLang="en-US" sz="1800" b="1" i="0" u="none" strike="noStrike" cap="none" normalizeH="0" baseline="0" dirty="0">
                <a:ln>
                  <a:noFill/>
                </a:ln>
                <a:solidFill>
                  <a:schemeClr val="tx1"/>
                </a:solidFill>
                <a:effectLst/>
                <a:latin typeface="Arial" panose="020B0604020202020204" pitchFamily="34" charset="0"/>
              </a:rPr>
              <a:t>control</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cancellation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continuations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exception handling</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composability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Analogy: If a Thread is like creating a new worker every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Task is like managing a group of pre-hired workers via a smart manager (</a:t>
            </a:r>
            <a:r>
              <a:rPr kumimoji="0" lang="en-US" altLang="en-US" sz="1800" b="0" i="0" u="none" strike="noStrike" cap="none" normalizeH="0" baseline="0" dirty="0" err="1">
                <a:ln>
                  <a:noFill/>
                </a:ln>
                <a:solidFill>
                  <a:schemeClr val="tx1"/>
                </a:solidFill>
                <a:effectLst/>
                <a:latin typeface="Arial" panose="020B0604020202020204" pitchFamily="34" charset="0"/>
              </a:rPr>
              <a:t>ThreadPool</a:t>
            </a:r>
            <a:r>
              <a:rPr kumimoji="0" lang="en-US" altLang="en-US" sz="1800" b="0" i="0" u="none" strike="noStrike" cap="none" normalizeH="0" baseline="0" dirty="0">
                <a:ln>
                  <a:noFill/>
                </a:ln>
                <a:solidFill>
                  <a:schemeClr val="tx1"/>
                </a:solidFill>
                <a:effectLst/>
                <a:latin typeface="Arial" panose="020B0604020202020204" pitchFamily="34" charset="0"/>
              </a:rPr>
              <a:t> + TPL).</a:t>
            </a:r>
          </a:p>
        </p:txBody>
      </p:sp>
    </p:spTree>
    <p:extLst>
      <p:ext uri="{BB962C8B-B14F-4D97-AF65-F5344CB8AC3E}">
        <p14:creationId xmlns:p14="http://schemas.microsoft.com/office/powerpoint/2010/main" val="34408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6358-AACF-A3FB-9DC7-8BAC9BCA835E}"/>
              </a:ext>
            </a:extLst>
          </p:cNvPr>
          <p:cNvSpPr>
            <a:spLocks noGrp="1"/>
          </p:cNvSpPr>
          <p:nvPr>
            <p:ph type="title"/>
          </p:nvPr>
        </p:nvSpPr>
        <p:spPr/>
        <p:txBody>
          <a:bodyPr/>
          <a:lstStyle/>
          <a:p>
            <a:r>
              <a:rPr lang="en-US" dirty="0"/>
              <a:t>Basic Thread vs Task Comparison</a:t>
            </a:r>
          </a:p>
        </p:txBody>
      </p:sp>
      <p:graphicFrame>
        <p:nvGraphicFramePr>
          <p:cNvPr id="4" name="Content Placeholder 3">
            <a:extLst>
              <a:ext uri="{FF2B5EF4-FFF2-40B4-BE49-F238E27FC236}">
                <a16:creationId xmlns:a16="http://schemas.microsoft.com/office/drawing/2014/main" id="{FA49E69F-5081-C892-FEE1-09D451913A7A}"/>
              </a:ext>
            </a:extLst>
          </p:cNvPr>
          <p:cNvGraphicFramePr>
            <a:graphicFrameLocks noGrp="1"/>
          </p:cNvGraphicFramePr>
          <p:nvPr>
            <p:ph idx="1"/>
            <p:extLst>
              <p:ext uri="{D42A27DB-BD31-4B8C-83A1-F6EECF244321}">
                <p14:modId xmlns:p14="http://schemas.microsoft.com/office/powerpoint/2010/main" val="3233711018"/>
              </p:ext>
            </p:extLst>
          </p:nvPr>
        </p:nvGraphicFramePr>
        <p:xfrm>
          <a:off x="1096963" y="2108200"/>
          <a:ext cx="10058400" cy="15595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4220550799"/>
                    </a:ext>
                  </a:extLst>
                </a:gridCol>
                <a:gridCol w="5029200">
                  <a:extLst>
                    <a:ext uri="{9D8B030D-6E8A-4147-A177-3AD203B41FA5}">
                      <a16:colId xmlns:a16="http://schemas.microsoft.com/office/drawing/2014/main" val="1285386997"/>
                    </a:ext>
                  </a:extLst>
                </a:gridCol>
              </a:tblGrid>
              <a:tr h="370840">
                <a:tc>
                  <a:txBody>
                    <a:bodyPr/>
                    <a:lstStyle/>
                    <a:p>
                      <a:r>
                        <a:rPr lang="en-US" dirty="0"/>
                        <a:t>Thread</a:t>
                      </a:r>
                    </a:p>
                  </a:txBody>
                  <a:tcPr/>
                </a:tc>
                <a:tc>
                  <a:txBody>
                    <a:bodyPr/>
                    <a:lstStyle/>
                    <a:p>
                      <a:r>
                        <a:rPr lang="en-US" dirty="0"/>
                        <a:t>Task</a:t>
                      </a:r>
                    </a:p>
                  </a:txBody>
                  <a:tcPr/>
                </a:tc>
                <a:extLst>
                  <a:ext uri="{0D108BD9-81ED-4DB2-BD59-A6C34878D82A}">
                    <a16:rowId xmlns:a16="http://schemas.microsoft.com/office/drawing/2014/main" val="1608612173"/>
                  </a:ext>
                </a:extLst>
              </a:tr>
              <a:tr h="370840">
                <a:tc>
                  <a:txBody>
                    <a:bodyPr/>
                    <a:lstStyle/>
                    <a:p>
                      <a:r>
                        <a:rPr lang="en-US" dirty="0"/>
                        <a:t>new Thread(() =&gt;</a:t>
                      </a:r>
                    </a:p>
                    <a:p>
                      <a:r>
                        <a:rPr lang="en-US" dirty="0"/>
                        <a:t>{</a:t>
                      </a:r>
                    </a:p>
                    <a:p>
                      <a:r>
                        <a:rPr lang="en-US" dirty="0"/>
                        <a:t>    </a:t>
                      </a:r>
                      <a:r>
                        <a:rPr lang="en-US" dirty="0" err="1"/>
                        <a:t>Console.WriteLine</a:t>
                      </a:r>
                      <a:r>
                        <a:rPr lang="en-US" dirty="0"/>
                        <a:t>("Running in a Thread");</a:t>
                      </a:r>
                    </a:p>
                    <a:p>
                      <a:r>
                        <a:rPr lang="en-US" dirty="0"/>
                        <a:t>}).Start();</a:t>
                      </a:r>
                    </a:p>
                  </a:txBody>
                  <a:tcPr/>
                </a:tc>
                <a:tc>
                  <a:txBody>
                    <a:bodyPr/>
                    <a:lstStyle/>
                    <a:p>
                      <a:r>
                        <a:rPr lang="en-US" b="1" dirty="0" err="1"/>
                        <a:t>Task.Run</a:t>
                      </a:r>
                      <a:r>
                        <a:rPr lang="en-US" b="1" dirty="0"/>
                        <a:t>(() =&gt;</a:t>
                      </a:r>
                    </a:p>
                    <a:p>
                      <a:r>
                        <a:rPr lang="en-US" b="1" dirty="0"/>
                        <a:t>{</a:t>
                      </a:r>
                    </a:p>
                    <a:p>
                      <a:r>
                        <a:rPr lang="en-US" b="1" dirty="0"/>
                        <a:t>    </a:t>
                      </a:r>
                      <a:r>
                        <a:rPr lang="en-US" b="1" dirty="0" err="1"/>
                        <a:t>Console.WriteLine</a:t>
                      </a:r>
                      <a:r>
                        <a:rPr lang="en-US" b="1" dirty="0"/>
                        <a:t>("Running in a Task");</a:t>
                      </a:r>
                    </a:p>
                    <a:p>
                      <a:r>
                        <a:rPr lang="en-US" b="1" dirty="0"/>
                        <a:t>});</a:t>
                      </a:r>
                    </a:p>
                  </a:txBody>
                  <a:tcPr/>
                </a:tc>
                <a:extLst>
                  <a:ext uri="{0D108BD9-81ED-4DB2-BD59-A6C34878D82A}">
                    <a16:rowId xmlns:a16="http://schemas.microsoft.com/office/drawing/2014/main" val="2723839016"/>
                  </a:ext>
                </a:extLst>
              </a:tr>
            </a:tbl>
          </a:graphicData>
        </a:graphic>
      </p:graphicFrame>
      <p:graphicFrame>
        <p:nvGraphicFramePr>
          <p:cNvPr id="5" name="Table 4">
            <a:extLst>
              <a:ext uri="{FF2B5EF4-FFF2-40B4-BE49-F238E27FC236}">
                <a16:creationId xmlns:a16="http://schemas.microsoft.com/office/drawing/2014/main" id="{6E3F1724-66CF-04FC-91D5-FF7D179D8E87}"/>
              </a:ext>
            </a:extLst>
          </p:cNvPr>
          <p:cNvGraphicFramePr>
            <a:graphicFrameLocks noGrp="1"/>
          </p:cNvGraphicFramePr>
          <p:nvPr>
            <p:extLst>
              <p:ext uri="{D42A27DB-BD31-4B8C-83A1-F6EECF244321}">
                <p14:modId xmlns:p14="http://schemas.microsoft.com/office/powerpoint/2010/main" val="4218768826"/>
              </p:ext>
            </p:extLst>
          </p:nvPr>
        </p:nvGraphicFramePr>
        <p:xfrm>
          <a:off x="4145466" y="3721517"/>
          <a:ext cx="3961394" cy="2849880"/>
        </p:xfrm>
        <a:graphic>
          <a:graphicData uri="http://schemas.openxmlformats.org/drawingml/2006/table">
            <a:tbl>
              <a:tblPr firstRow="1" bandRow="1">
                <a:tableStyleId>{5C22544A-7EE6-4342-B048-85BDC9FD1C3A}</a:tableStyleId>
              </a:tblPr>
              <a:tblGrid>
                <a:gridCol w="3961394">
                  <a:extLst>
                    <a:ext uri="{9D8B030D-6E8A-4147-A177-3AD203B41FA5}">
                      <a16:colId xmlns:a16="http://schemas.microsoft.com/office/drawing/2014/main" val="3489056649"/>
                    </a:ext>
                  </a:extLst>
                </a:gridCol>
              </a:tblGrid>
              <a:tr h="370840">
                <a:tc>
                  <a:txBody>
                    <a:bodyPr/>
                    <a:lstStyle/>
                    <a:p>
                      <a:r>
                        <a:rPr lang="en-US" dirty="0"/>
                        <a:t>Benefits of Task</a:t>
                      </a:r>
                    </a:p>
                  </a:txBody>
                  <a:tcPr/>
                </a:tc>
                <a:extLst>
                  <a:ext uri="{0D108BD9-81ED-4DB2-BD59-A6C34878D82A}">
                    <a16:rowId xmlns:a16="http://schemas.microsoft.com/office/drawing/2014/main" val="4134398903"/>
                  </a:ext>
                </a:extLst>
              </a:tr>
              <a:tr h="370840">
                <a:tc>
                  <a:txBody>
                    <a:bodyPr/>
                    <a:lstStyle/>
                    <a:p>
                      <a:r>
                        <a:rPr lang="en-US" dirty="0"/>
                        <a:t>Task is simpler.</a:t>
                      </a:r>
                    </a:p>
                  </a:txBody>
                  <a:tcPr/>
                </a:tc>
                <a:extLst>
                  <a:ext uri="{0D108BD9-81ED-4DB2-BD59-A6C34878D82A}">
                    <a16:rowId xmlns:a16="http://schemas.microsoft.com/office/drawing/2014/main" val="2217343723"/>
                  </a:ext>
                </a:extLst>
              </a:tr>
              <a:tr h="370840">
                <a:tc>
                  <a:txBody>
                    <a:bodyPr/>
                    <a:lstStyle/>
                    <a:p>
                      <a:r>
                        <a:rPr lang="en-US" dirty="0"/>
                        <a:t>Runs on </a:t>
                      </a:r>
                      <a:r>
                        <a:rPr lang="en-US" dirty="0" err="1"/>
                        <a:t>ThreadPool</a:t>
                      </a:r>
                      <a:r>
                        <a:rPr lang="en-US" dirty="0"/>
                        <a:t>.</a:t>
                      </a:r>
                    </a:p>
                  </a:txBody>
                  <a:tcPr/>
                </a:tc>
                <a:extLst>
                  <a:ext uri="{0D108BD9-81ED-4DB2-BD59-A6C34878D82A}">
                    <a16:rowId xmlns:a16="http://schemas.microsoft.com/office/drawing/2014/main" val="896547560"/>
                  </a:ext>
                </a:extLst>
              </a:tr>
              <a:tr h="370840">
                <a:tc>
                  <a:txBody>
                    <a:bodyPr/>
                    <a:lstStyle/>
                    <a:p>
                      <a:r>
                        <a:rPr lang="en-US" dirty="0"/>
                        <a:t>Returns a Task object, allowing you to</a:t>
                      </a:r>
                    </a:p>
                    <a:p>
                      <a:pPr marL="285750" indent="-285750">
                        <a:buFont typeface="Arial" panose="020B0604020202020204" pitchFamily="34" charset="0"/>
                        <a:buChar char="•"/>
                      </a:pPr>
                      <a:r>
                        <a:rPr lang="en-US" dirty="0"/>
                        <a:t>Use .</a:t>
                      </a:r>
                      <a:r>
                        <a:rPr lang="en-US" dirty="0" err="1"/>
                        <a:t>ContinueWith</a:t>
                      </a:r>
                      <a:r>
                        <a:rPr lang="en-US" dirty="0"/>
                        <a:t>()</a:t>
                      </a:r>
                    </a:p>
                    <a:p>
                      <a:pPr marL="285750" indent="-285750">
                        <a:buFont typeface="Arial" panose="020B0604020202020204" pitchFamily="34" charset="0"/>
                        <a:buChar char="•"/>
                      </a:pPr>
                      <a:r>
                        <a:rPr lang="en-US" dirty="0"/>
                        <a:t>Await the result (await)</a:t>
                      </a:r>
                    </a:p>
                    <a:p>
                      <a:pPr marL="285750" indent="-285750">
                        <a:buFont typeface="Arial" panose="020B0604020202020204" pitchFamily="34" charset="0"/>
                        <a:buChar char="•"/>
                      </a:pPr>
                      <a:r>
                        <a:rPr lang="en-US" dirty="0"/>
                        <a:t>Handle exceptions easily</a:t>
                      </a:r>
                    </a:p>
                    <a:p>
                      <a:pPr marL="285750" indent="-285750">
                        <a:buFont typeface="Arial" panose="020B0604020202020204" pitchFamily="34" charset="0"/>
                        <a:buChar char="•"/>
                      </a:pPr>
                      <a:r>
                        <a:rPr lang="en-US" dirty="0"/>
                        <a:t>Use cancellation tokens</a:t>
                      </a:r>
                    </a:p>
                    <a:p>
                      <a:endParaRPr lang="en-US" dirty="0"/>
                    </a:p>
                  </a:txBody>
                  <a:tcPr/>
                </a:tc>
                <a:extLst>
                  <a:ext uri="{0D108BD9-81ED-4DB2-BD59-A6C34878D82A}">
                    <a16:rowId xmlns:a16="http://schemas.microsoft.com/office/drawing/2014/main" val="1679162172"/>
                  </a:ext>
                </a:extLst>
              </a:tr>
            </a:tbl>
          </a:graphicData>
        </a:graphic>
      </p:graphicFrame>
    </p:spTree>
    <p:extLst>
      <p:ext uri="{BB962C8B-B14F-4D97-AF65-F5344CB8AC3E}">
        <p14:creationId xmlns:p14="http://schemas.microsoft.com/office/powerpoint/2010/main" val="1727636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EBE0-7E53-65E9-7956-0C4B624E0A75}"/>
              </a:ext>
            </a:extLst>
          </p:cNvPr>
          <p:cNvSpPr>
            <a:spLocks noGrp="1"/>
          </p:cNvSpPr>
          <p:nvPr>
            <p:ph type="title"/>
          </p:nvPr>
        </p:nvSpPr>
        <p:spPr/>
        <p:txBody>
          <a:bodyPr/>
          <a:lstStyle/>
          <a:p>
            <a:r>
              <a:rPr lang="en-US" dirty="0"/>
              <a:t>Real-World Use Case of Task</a:t>
            </a:r>
          </a:p>
        </p:txBody>
      </p:sp>
      <p:sp>
        <p:nvSpPr>
          <p:cNvPr id="3" name="Content Placeholder 2">
            <a:extLst>
              <a:ext uri="{FF2B5EF4-FFF2-40B4-BE49-F238E27FC236}">
                <a16:creationId xmlns:a16="http://schemas.microsoft.com/office/drawing/2014/main" id="{DD6CA077-6652-372C-856F-097F650C38A5}"/>
              </a:ext>
            </a:extLst>
          </p:cNvPr>
          <p:cNvSpPr>
            <a:spLocks noGrp="1"/>
          </p:cNvSpPr>
          <p:nvPr>
            <p:ph idx="1"/>
          </p:nvPr>
        </p:nvSpPr>
        <p:spPr/>
        <p:txBody>
          <a:bodyPr/>
          <a:lstStyle/>
          <a:p>
            <a:r>
              <a:rPr lang="en-US" b="1" dirty="0"/>
              <a:t>Task t1 = </a:t>
            </a:r>
            <a:r>
              <a:rPr lang="en-US" b="1" dirty="0" err="1"/>
              <a:t>Task.Run</a:t>
            </a:r>
            <a:r>
              <a:rPr lang="en-US" b="1" dirty="0"/>
              <a:t>(() =&gt; </a:t>
            </a:r>
            <a:r>
              <a:rPr lang="en-US" b="1" dirty="0" err="1"/>
              <a:t>DownloadFile</a:t>
            </a:r>
            <a:r>
              <a:rPr lang="en-US" b="1" dirty="0"/>
              <a:t>("file1.txt"));</a:t>
            </a:r>
          </a:p>
          <a:p>
            <a:r>
              <a:rPr lang="en-US" b="1" dirty="0"/>
              <a:t>Task t2 = </a:t>
            </a:r>
            <a:r>
              <a:rPr lang="en-US" b="1" dirty="0" err="1"/>
              <a:t>Task.Run</a:t>
            </a:r>
            <a:r>
              <a:rPr lang="en-US" b="1" dirty="0"/>
              <a:t>(() =&gt; </a:t>
            </a:r>
            <a:r>
              <a:rPr lang="en-US" b="1" dirty="0" err="1"/>
              <a:t>DownloadFile</a:t>
            </a:r>
            <a:r>
              <a:rPr lang="en-US" b="1" dirty="0"/>
              <a:t>("file2.txt"));</a:t>
            </a:r>
          </a:p>
          <a:p>
            <a:r>
              <a:rPr lang="en-US" b="1" dirty="0"/>
              <a:t>await </a:t>
            </a:r>
            <a:r>
              <a:rPr lang="en-US" b="1" dirty="0" err="1"/>
              <a:t>Task.WhenAll</a:t>
            </a:r>
            <a:r>
              <a:rPr lang="en-US" b="1" dirty="0"/>
              <a:t>(t1, t2);</a:t>
            </a:r>
          </a:p>
          <a:p>
            <a:endParaRPr lang="en-US" b="1" dirty="0"/>
          </a:p>
          <a:p>
            <a:endParaRPr lang="en-US" dirty="0"/>
          </a:p>
        </p:txBody>
      </p:sp>
    </p:spTree>
    <p:extLst>
      <p:ext uri="{BB962C8B-B14F-4D97-AF65-F5344CB8AC3E}">
        <p14:creationId xmlns:p14="http://schemas.microsoft.com/office/powerpoint/2010/main" val="327464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Multithreading</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83749624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C4E9-A17A-9AAD-74EA-CBF2F97F2735}"/>
              </a:ext>
            </a:extLst>
          </p:cNvPr>
          <p:cNvSpPr>
            <a:spLocks noGrp="1"/>
          </p:cNvSpPr>
          <p:nvPr>
            <p:ph type="title"/>
          </p:nvPr>
        </p:nvSpPr>
        <p:spPr/>
        <p:txBody>
          <a:bodyPr/>
          <a:lstStyle/>
          <a:p>
            <a:r>
              <a:rPr lang="en-US" dirty="0"/>
              <a:t>Why Task over Thread Today</a:t>
            </a:r>
          </a:p>
        </p:txBody>
      </p:sp>
      <p:graphicFrame>
        <p:nvGraphicFramePr>
          <p:cNvPr id="4" name="Content Placeholder 3">
            <a:extLst>
              <a:ext uri="{FF2B5EF4-FFF2-40B4-BE49-F238E27FC236}">
                <a16:creationId xmlns:a16="http://schemas.microsoft.com/office/drawing/2014/main" id="{51B2F9D1-6D2F-8371-E608-8B138A357075}"/>
              </a:ext>
            </a:extLst>
          </p:cNvPr>
          <p:cNvGraphicFramePr>
            <a:graphicFrameLocks noGrp="1"/>
          </p:cNvGraphicFramePr>
          <p:nvPr>
            <p:ph idx="1"/>
            <p:extLst>
              <p:ext uri="{D42A27DB-BD31-4B8C-83A1-F6EECF244321}">
                <p14:modId xmlns:p14="http://schemas.microsoft.com/office/powerpoint/2010/main" val="1462571601"/>
              </p:ext>
            </p:extLst>
          </p:nvPr>
        </p:nvGraphicFramePr>
        <p:xfrm>
          <a:off x="1096963" y="2108200"/>
          <a:ext cx="10058400" cy="185420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888329694"/>
                    </a:ext>
                  </a:extLst>
                </a:gridCol>
              </a:tblGrid>
              <a:tr h="370840">
                <a:tc>
                  <a:txBody>
                    <a:bodyPr/>
                    <a:lstStyle/>
                    <a:p>
                      <a:r>
                        <a:rPr lang="en-US" dirty="0"/>
                        <a:t>Why Task over Thread Today</a:t>
                      </a:r>
                    </a:p>
                  </a:txBody>
                  <a:tcPr/>
                </a:tc>
                <a:extLst>
                  <a:ext uri="{0D108BD9-81ED-4DB2-BD59-A6C34878D82A}">
                    <a16:rowId xmlns:a16="http://schemas.microsoft.com/office/drawing/2014/main" val="3254341812"/>
                  </a:ext>
                </a:extLst>
              </a:tr>
              <a:tr h="370840">
                <a:tc>
                  <a:txBody>
                    <a:bodyPr/>
                    <a:lstStyle/>
                    <a:p>
                      <a:r>
                        <a:rPr lang="en-US" dirty="0"/>
                        <a:t>Less error-prone (try catch , cancelation token, async await more readable)</a:t>
                      </a:r>
                    </a:p>
                  </a:txBody>
                  <a:tcPr/>
                </a:tc>
                <a:extLst>
                  <a:ext uri="{0D108BD9-81ED-4DB2-BD59-A6C34878D82A}">
                    <a16:rowId xmlns:a16="http://schemas.microsoft.com/office/drawing/2014/main" val="2956829529"/>
                  </a:ext>
                </a:extLst>
              </a:tr>
              <a:tr h="370840">
                <a:tc>
                  <a:txBody>
                    <a:bodyPr/>
                    <a:lstStyle/>
                    <a:p>
                      <a:r>
                        <a:rPr lang="en-US" dirty="0"/>
                        <a:t>More scalable (less overhead , Thread pool)</a:t>
                      </a:r>
                    </a:p>
                  </a:txBody>
                  <a:tcPr/>
                </a:tc>
                <a:extLst>
                  <a:ext uri="{0D108BD9-81ED-4DB2-BD59-A6C34878D82A}">
                    <a16:rowId xmlns:a16="http://schemas.microsoft.com/office/drawing/2014/main" val="2946631268"/>
                  </a:ext>
                </a:extLst>
              </a:tr>
              <a:tr h="370840">
                <a:tc>
                  <a:txBody>
                    <a:bodyPr/>
                    <a:lstStyle/>
                    <a:p>
                      <a:r>
                        <a:rPr lang="en-US" dirty="0"/>
                        <a:t>Integrates with async/await.</a:t>
                      </a:r>
                    </a:p>
                  </a:txBody>
                  <a:tcPr/>
                </a:tc>
                <a:extLst>
                  <a:ext uri="{0D108BD9-81ED-4DB2-BD59-A6C34878D82A}">
                    <a16:rowId xmlns:a16="http://schemas.microsoft.com/office/drawing/2014/main" val="9965065"/>
                  </a:ext>
                </a:extLst>
              </a:tr>
              <a:tr h="370840">
                <a:tc>
                  <a:txBody>
                    <a:bodyPr/>
                    <a:lstStyle/>
                    <a:p>
                      <a:r>
                        <a:rPr lang="en-US" dirty="0"/>
                        <a:t>Built-in support for performance optimization and system resource reuse.</a:t>
                      </a:r>
                    </a:p>
                  </a:txBody>
                  <a:tcPr/>
                </a:tc>
                <a:extLst>
                  <a:ext uri="{0D108BD9-81ED-4DB2-BD59-A6C34878D82A}">
                    <a16:rowId xmlns:a16="http://schemas.microsoft.com/office/drawing/2014/main" val="1190679673"/>
                  </a:ext>
                </a:extLst>
              </a:tr>
            </a:tbl>
          </a:graphicData>
        </a:graphic>
      </p:graphicFrame>
    </p:spTree>
    <p:extLst>
      <p:ext uri="{BB962C8B-B14F-4D97-AF65-F5344CB8AC3E}">
        <p14:creationId xmlns:p14="http://schemas.microsoft.com/office/powerpoint/2010/main" val="4274328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FB885-BA09-DB7F-CA95-8124768AD28B}"/>
              </a:ext>
            </a:extLst>
          </p:cNvPr>
          <p:cNvSpPr>
            <a:spLocks noGrp="1"/>
          </p:cNvSpPr>
          <p:nvPr>
            <p:ph type="title"/>
          </p:nvPr>
        </p:nvSpPr>
        <p:spPr/>
        <p:txBody>
          <a:bodyPr/>
          <a:lstStyle/>
          <a:p>
            <a:r>
              <a:rPr lang="en-US" dirty="0"/>
              <a:t>What Does an Async Method Really Return?</a:t>
            </a:r>
          </a:p>
        </p:txBody>
      </p:sp>
      <p:sp>
        <p:nvSpPr>
          <p:cNvPr id="3" name="Content Placeholder 2">
            <a:extLst>
              <a:ext uri="{FF2B5EF4-FFF2-40B4-BE49-F238E27FC236}">
                <a16:creationId xmlns:a16="http://schemas.microsoft.com/office/drawing/2014/main" id="{ECACDAA2-14CB-6A25-9089-3B60B3E906D0}"/>
              </a:ext>
            </a:extLst>
          </p:cNvPr>
          <p:cNvSpPr>
            <a:spLocks noGrp="1"/>
          </p:cNvSpPr>
          <p:nvPr>
            <p:ph idx="1"/>
          </p:nvPr>
        </p:nvSpPr>
        <p:spPr/>
        <p:txBody>
          <a:bodyPr/>
          <a:lstStyle/>
          <a:p>
            <a:r>
              <a:rPr lang="en-US" dirty="0"/>
              <a:t>Method Signature</a:t>
            </a:r>
          </a:p>
          <a:p>
            <a:r>
              <a:rPr lang="en-US" b="1" dirty="0"/>
              <a:t>async Task&lt;string&gt; </a:t>
            </a:r>
            <a:r>
              <a:rPr lang="en-US" b="1" dirty="0" err="1"/>
              <a:t>DownloadContentAsync</a:t>
            </a:r>
            <a:r>
              <a:rPr lang="en-US" b="1" dirty="0"/>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92608" lvl="1" indent="0" eaLnBrk="0" fontAlgn="base" hangingPunct="0">
              <a:spcBef>
                <a:spcPct val="0"/>
              </a:spcBef>
              <a:spcAft>
                <a:spcPct val="0"/>
              </a:spcAft>
              <a:buFontTx/>
              <a:buChar char="•"/>
            </a:pPr>
            <a:r>
              <a:rPr lang="en-US" altLang="en-US" dirty="0"/>
              <a:t>async keyword: tells compiler to enable await.</a:t>
            </a:r>
          </a:p>
          <a:p>
            <a:pPr marL="292608" lvl="1" indent="0" eaLnBrk="0" fontAlgn="base" hangingPunct="0">
              <a:spcBef>
                <a:spcPct val="0"/>
              </a:spcBef>
              <a:spcAft>
                <a:spcPct val="0"/>
              </a:spcAft>
              <a:buFontTx/>
              <a:buChar char="•"/>
            </a:pPr>
            <a:r>
              <a:rPr lang="en-US" altLang="en-US" dirty="0"/>
              <a:t>Task&lt;string&gt;: promises a future string, not a string right now.</a:t>
            </a:r>
          </a:p>
          <a:p>
            <a:pPr marL="292608" lvl="1" indent="0" eaLnBrk="0" fontAlgn="base" hangingPunct="0">
              <a:spcBef>
                <a:spcPct val="0"/>
              </a:spcBef>
              <a:spcAft>
                <a:spcPct val="0"/>
              </a:spcAft>
              <a:buFontTx/>
              <a:buChar char="•"/>
            </a:pPr>
            <a:r>
              <a:rPr lang="en-US" altLang="en-US" dirty="0"/>
              <a:t>Return type is a Task, not a direct value.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 “This method returns immediately with a task that completes later.”</a:t>
            </a:r>
          </a:p>
          <a:p>
            <a:endParaRPr lang="en-US" dirty="0"/>
          </a:p>
        </p:txBody>
      </p:sp>
    </p:spTree>
    <p:extLst>
      <p:ext uri="{BB962C8B-B14F-4D97-AF65-F5344CB8AC3E}">
        <p14:creationId xmlns:p14="http://schemas.microsoft.com/office/powerpoint/2010/main" val="1724944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E1EEC-E2E6-EA79-99D8-AB1759838D60}"/>
              </a:ext>
            </a:extLst>
          </p:cNvPr>
          <p:cNvSpPr>
            <a:spLocks noGrp="1"/>
          </p:cNvSpPr>
          <p:nvPr>
            <p:ph type="title"/>
          </p:nvPr>
        </p:nvSpPr>
        <p:spPr/>
        <p:txBody>
          <a:bodyPr/>
          <a:lstStyle/>
          <a:p>
            <a:r>
              <a:rPr lang="en-US" dirty="0"/>
              <a:t>Inside the Method</a:t>
            </a:r>
          </a:p>
        </p:txBody>
      </p:sp>
      <p:pic>
        <p:nvPicPr>
          <p:cNvPr id="5" name="Content Placeholder 4">
            <a:extLst>
              <a:ext uri="{FF2B5EF4-FFF2-40B4-BE49-F238E27FC236}">
                <a16:creationId xmlns:a16="http://schemas.microsoft.com/office/drawing/2014/main" id="{142B46A9-801F-AFA2-1602-5A70D5F924D2}"/>
              </a:ext>
            </a:extLst>
          </p:cNvPr>
          <p:cNvPicPr>
            <a:picLocks noGrp="1" noChangeAspect="1"/>
          </p:cNvPicPr>
          <p:nvPr>
            <p:ph idx="1"/>
          </p:nvPr>
        </p:nvPicPr>
        <p:blipFill>
          <a:blip r:embed="rId2"/>
          <a:stretch>
            <a:fillRect/>
          </a:stretch>
        </p:blipFill>
        <p:spPr>
          <a:xfrm>
            <a:off x="3578532" y="2108200"/>
            <a:ext cx="5095261" cy="3760788"/>
          </a:xfrm>
        </p:spPr>
      </p:pic>
    </p:spTree>
    <p:extLst>
      <p:ext uri="{BB962C8B-B14F-4D97-AF65-F5344CB8AC3E}">
        <p14:creationId xmlns:p14="http://schemas.microsoft.com/office/powerpoint/2010/main" val="1012457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C4B6B-7931-FC26-BF7C-CE2DDD5F4F88}"/>
              </a:ext>
            </a:extLst>
          </p:cNvPr>
          <p:cNvSpPr>
            <a:spLocks noGrp="1"/>
          </p:cNvSpPr>
          <p:nvPr>
            <p:ph type="title"/>
          </p:nvPr>
        </p:nvSpPr>
        <p:spPr/>
        <p:txBody>
          <a:bodyPr/>
          <a:lstStyle/>
          <a:p>
            <a:r>
              <a:rPr lang="en-US" dirty="0"/>
              <a:t>Return Flow Explanation</a:t>
            </a:r>
          </a:p>
        </p:txBody>
      </p:sp>
      <p:sp>
        <p:nvSpPr>
          <p:cNvPr id="4" name="Rectangle 1">
            <a:extLst>
              <a:ext uri="{FF2B5EF4-FFF2-40B4-BE49-F238E27FC236}">
                <a16:creationId xmlns:a16="http://schemas.microsoft.com/office/drawing/2014/main" id="{EDAE3666-486C-E8C5-D0E5-D029F5D53601}"/>
              </a:ext>
            </a:extLst>
          </p:cNvPr>
          <p:cNvSpPr>
            <a:spLocks noGrp="1" noChangeArrowheads="1"/>
          </p:cNvSpPr>
          <p:nvPr>
            <p:ph idx="1"/>
          </p:nvPr>
        </p:nvSpPr>
        <p:spPr bwMode="auto">
          <a:xfrm>
            <a:off x="1097280" y="2726762"/>
            <a:ext cx="9300485"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spc="-50" dirty="0">
                <a:latin typeface="+mj-lt"/>
                <a:ea typeface="+mj-ea"/>
                <a:cs typeface="+mj-cs"/>
              </a:rPr>
              <a:t>return content ≠ returning a string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spc="-50" dirty="0">
              <a:latin typeface="+mj-lt"/>
              <a:ea typeface="+mj-ea"/>
              <a:cs typeface="+mj-cs"/>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spc="-50" dirty="0">
                <a:latin typeface="+mj-lt"/>
                <a:ea typeface="+mj-ea"/>
                <a:cs typeface="+mj-cs"/>
              </a:rPr>
              <a:t>  return content; completes the Task&lt;string&gt; with actual result.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spc="-50" dirty="0">
                <a:latin typeface="+mj-lt"/>
                <a:ea typeface="+mj-ea"/>
                <a:cs typeface="+mj-cs"/>
              </a:rPr>
              <a:t> Control goes back to caller after the await completes.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800" spc="-50" dirty="0">
                <a:latin typeface="+mj-lt"/>
                <a:ea typeface="+mj-ea"/>
                <a:cs typeface="+mj-cs"/>
              </a:rPr>
              <a:t>  Caller uses await to unwrap the final result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97D556F6-4EB8-A3C0-4C18-056101CBDD7A}"/>
              </a:ext>
            </a:extLst>
          </p:cNvPr>
          <p:cNvSpPr>
            <a:spLocks noChangeArrowheads="1"/>
          </p:cNvSpPr>
          <p:nvPr/>
        </p:nvSpPr>
        <p:spPr bwMode="auto">
          <a:xfrm>
            <a:off x="0" y="-107722"/>
            <a:ext cx="22955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712494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EF390-1012-FE8E-644F-706EE57E5C36}"/>
              </a:ext>
            </a:extLst>
          </p:cNvPr>
          <p:cNvSpPr>
            <a:spLocks noGrp="1"/>
          </p:cNvSpPr>
          <p:nvPr>
            <p:ph type="title"/>
          </p:nvPr>
        </p:nvSpPr>
        <p:spPr/>
        <p:txBody>
          <a:bodyPr/>
          <a:lstStyle/>
          <a:p>
            <a:r>
              <a:rPr lang="en-US" dirty="0"/>
              <a:t>Real-Life Analogy</a:t>
            </a:r>
          </a:p>
        </p:txBody>
      </p:sp>
      <p:sp>
        <p:nvSpPr>
          <p:cNvPr id="3" name="Content Placeholder 2">
            <a:extLst>
              <a:ext uri="{FF2B5EF4-FFF2-40B4-BE49-F238E27FC236}">
                <a16:creationId xmlns:a16="http://schemas.microsoft.com/office/drawing/2014/main" id="{4E92A8CB-729E-B235-2742-4D0268506293}"/>
              </a:ext>
            </a:extLst>
          </p:cNvPr>
          <p:cNvSpPr>
            <a:spLocks noGrp="1"/>
          </p:cNvSpPr>
          <p:nvPr>
            <p:ph idx="1"/>
          </p:nvPr>
        </p:nvSpPr>
        <p:spPr/>
        <p:txBody>
          <a:bodyPr/>
          <a:lstStyle/>
          <a:p>
            <a:r>
              <a:rPr lang="en-US" dirty="0"/>
              <a:t>Baking Analogy (Async Return)</a:t>
            </a:r>
          </a:p>
          <a:p>
            <a:endParaRPr lang="en-US" dirty="0"/>
          </a:p>
          <a:p>
            <a:r>
              <a:rPr lang="en-US" dirty="0"/>
              <a:t>You order a cake 🧁 → You get a buzzer 🔔 (Task)</a:t>
            </a:r>
          </a:p>
          <a:p>
            <a:r>
              <a:rPr lang="en-US" altLang="en-US" dirty="0"/>
              <a:t>Buzzer rings when cake is ready → You eat 🍰 (await gets string) </a:t>
            </a:r>
          </a:p>
          <a:p>
            <a:endParaRPr lang="en-US" dirty="0"/>
          </a:p>
          <a:p>
            <a:r>
              <a:rPr kumimoji="0" lang="en-US" altLang="en-US" sz="2800" b="0" i="0" u="none" strike="noStrike" cap="none" normalizeH="0" baseline="0" dirty="0">
                <a:ln>
                  <a:noFill/>
                </a:ln>
                <a:solidFill>
                  <a:schemeClr val="tx1"/>
                </a:solidFill>
                <a:effectLst/>
                <a:latin typeface="Arial Unicode MS" panose="020B0604020202020204" pitchFamily="34" charset="-128"/>
              </a:rPr>
              <a:t>Task&lt;string&gt;</a:t>
            </a:r>
            <a:r>
              <a:rPr kumimoji="0" lang="en-US" altLang="en-US" sz="2000" b="0" i="0" u="none" strike="noStrike" cap="none" normalizeH="0" baseline="0" dirty="0">
                <a:ln>
                  <a:noFill/>
                </a:ln>
                <a:solidFill>
                  <a:schemeClr val="tx1"/>
                </a:solidFill>
                <a:effectLst/>
              </a:rPr>
              <a:t> is like a buzzer that goes off when your data (string) is ready!" </a:t>
            </a:r>
            <a:endParaRPr kumimoji="0" lang="en-US" altLang="en-US" sz="54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p:txBody>
      </p:sp>
    </p:spTree>
    <p:extLst>
      <p:ext uri="{BB962C8B-B14F-4D97-AF65-F5344CB8AC3E}">
        <p14:creationId xmlns:p14="http://schemas.microsoft.com/office/powerpoint/2010/main" val="1141270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B516C-E32A-3CD3-03F8-B9E11ABEE233}"/>
              </a:ext>
            </a:extLst>
          </p:cNvPr>
          <p:cNvSpPr>
            <a:spLocks noGrp="1"/>
          </p:cNvSpPr>
          <p:nvPr>
            <p:ph type="title"/>
          </p:nvPr>
        </p:nvSpPr>
        <p:spPr/>
        <p:txBody>
          <a:bodyPr/>
          <a:lstStyle/>
          <a:p>
            <a:r>
              <a:rPr lang="en-US" dirty="0"/>
              <a:t>Comparison Table</a:t>
            </a:r>
          </a:p>
        </p:txBody>
      </p:sp>
      <p:pic>
        <p:nvPicPr>
          <p:cNvPr id="5" name="Content Placeholder 4">
            <a:extLst>
              <a:ext uri="{FF2B5EF4-FFF2-40B4-BE49-F238E27FC236}">
                <a16:creationId xmlns:a16="http://schemas.microsoft.com/office/drawing/2014/main" id="{FD074DBF-8D6B-CD87-9165-9FA7E2F44953}"/>
              </a:ext>
            </a:extLst>
          </p:cNvPr>
          <p:cNvPicPr>
            <a:picLocks noGrp="1" noChangeAspect="1"/>
          </p:cNvPicPr>
          <p:nvPr>
            <p:ph idx="1"/>
          </p:nvPr>
        </p:nvPicPr>
        <p:blipFill>
          <a:blip r:embed="rId2"/>
          <a:stretch>
            <a:fillRect/>
          </a:stretch>
        </p:blipFill>
        <p:spPr>
          <a:xfrm>
            <a:off x="2814298" y="2108200"/>
            <a:ext cx="6623730" cy="3760788"/>
          </a:xfrm>
        </p:spPr>
      </p:pic>
    </p:spTree>
    <p:extLst>
      <p:ext uri="{BB962C8B-B14F-4D97-AF65-F5344CB8AC3E}">
        <p14:creationId xmlns:p14="http://schemas.microsoft.com/office/powerpoint/2010/main" val="38311570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EC38-83D7-4B46-513F-E44A8DC202AF}"/>
              </a:ext>
            </a:extLst>
          </p:cNvPr>
          <p:cNvSpPr>
            <a:spLocks noGrp="1"/>
          </p:cNvSpPr>
          <p:nvPr>
            <p:ph type="title"/>
          </p:nvPr>
        </p:nvSpPr>
        <p:spPr/>
        <p:txBody>
          <a:bodyPr/>
          <a:lstStyle/>
          <a:p>
            <a:r>
              <a:rPr lang="en-US" dirty="0"/>
              <a:t>When to Use What</a:t>
            </a:r>
          </a:p>
        </p:txBody>
      </p:sp>
      <p:pic>
        <p:nvPicPr>
          <p:cNvPr id="5" name="Content Placeholder 4">
            <a:extLst>
              <a:ext uri="{FF2B5EF4-FFF2-40B4-BE49-F238E27FC236}">
                <a16:creationId xmlns:a16="http://schemas.microsoft.com/office/drawing/2014/main" id="{8B37F186-3000-12E3-A1EE-A5594226F6B7}"/>
              </a:ext>
            </a:extLst>
          </p:cNvPr>
          <p:cNvPicPr>
            <a:picLocks noGrp="1" noChangeAspect="1"/>
          </p:cNvPicPr>
          <p:nvPr>
            <p:ph idx="1"/>
          </p:nvPr>
        </p:nvPicPr>
        <p:blipFill>
          <a:blip r:embed="rId2"/>
          <a:stretch>
            <a:fillRect/>
          </a:stretch>
        </p:blipFill>
        <p:spPr>
          <a:xfrm>
            <a:off x="2678113" y="2174081"/>
            <a:ext cx="6896100" cy="3629025"/>
          </a:xfrm>
        </p:spPr>
      </p:pic>
    </p:spTree>
    <p:extLst>
      <p:ext uri="{BB962C8B-B14F-4D97-AF65-F5344CB8AC3E}">
        <p14:creationId xmlns:p14="http://schemas.microsoft.com/office/powerpoint/2010/main" val="338224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C3E7D-50DE-9519-8B71-B0ED63501631}"/>
              </a:ext>
            </a:extLst>
          </p:cNvPr>
          <p:cNvSpPr>
            <a:spLocks noGrp="1"/>
          </p:cNvSpPr>
          <p:nvPr>
            <p:ph type="title"/>
          </p:nvPr>
        </p:nvSpPr>
        <p:spPr/>
        <p:txBody>
          <a:bodyPr/>
          <a:lstStyle/>
          <a:p>
            <a:r>
              <a:rPr lang="en-US" dirty="0"/>
              <a:t>Summary </a:t>
            </a:r>
            <a:r>
              <a:rPr lang="en-US" dirty="0" err="1"/>
              <a:t>recommedations</a:t>
            </a:r>
            <a:endParaRPr lang="en-US" dirty="0"/>
          </a:p>
        </p:txBody>
      </p:sp>
      <p:pic>
        <p:nvPicPr>
          <p:cNvPr id="5" name="Content Placeholder 4">
            <a:extLst>
              <a:ext uri="{FF2B5EF4-FFF2-40B4-BE49-F238E27FC236}">
                <a16:creationId xmlns:a16="http://schemas.microsoft.com/office/drawing/2014/main" id="{8D705815-41EB-2240-6C6C-8894F82CC93C}"/>
              </a:ext>
            </a:extLst>
          </p:cNvPr>
          <p:cNvPicPr>
            <a:picLocks noGrp="1" noChangeAspect="1"/>
          </p:cNvPicPr>
          <p:nvPr>
            <p:ph idx="1"/>
          </p:nvPr>
        </p:nvPicPr>
        <p:blipFill>
          <a:blip r:embed="rId2"/>
          <a:stretch>
            <a:fillRect/>
          </a:stretch>
        </p:blipFill>
        <p:spPr>
          <a:xfrm>
            <a:off x="3254375" y="3002756"/>
            <a:ext cx="5743575" cy="1971675"/>
          </a:xfrm>
        </p:spPr>
      </p:pic>
    </p:spTree>
    <p:extLst>
      <p:ext uri="{BB962C8B-B14F-4D97-AF65-F5344CB8AC3E}">
        <p14:creationId xmlns:p14="http://schemas.microsoft.com/office/powerpoint/2010/main" val="1265499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2693-32C1-DF56-0DA2-0753A7C38DC7}"/>
              </a:ext>
            </a:extLst>
          </p:cNvPr>
          <p:cNvSpPr>
            <a:spLocks noGrp="1"/>
          </p:cNvSpPr>
          <p:nvPr>
            <p:ph type="title"/>
          </p:nvPr>
        </p:nvSpPr>
        <p:spPr/>
        <p:txBody>
          <a:bodyPr/>
          <a:lstStyle/>
          <a:p>
            <a:r>
              <a:rPr lang="en-US" dirty="0"/>
              <a:t>Why Multithreading?</a:t>
            </a:r>
          </a:p>
        </p:txBody>
      </p:sp>
      <p:sp>
        <p:nvSpPr>
          <p:cNvPr id="3" name="Content Placeholder 2">
            <a:extLst>
              <a:ext uri="{FF2B5EF4-FFF2-40B4-BE49-F238E27FC236}">
                <a16:creationId xmlns:a16="http://schemas.microsoft.com/office/drawing/2014/main" id="{38D26AF0-D2F7-73DF-7FF3-87A8E064F40E}"/>
              </a:ext>
            </a:extLst>
          </p:cNvPr>
          <p:cNvSpPr>
            <a:spLocks noGrp="1"/>
          </p:cNvSpPr>
          <p:nvPr>
            <p:ph idx="1"/>
          </p:nvPr>
        </p:nvSpPr>
        <p:spPr/>
        <p:txBody>
          <a:bodyPr>
            <a:normAutofit/>
          </a:bodyPr>
          <a:lstStyle/>
          <a:p>
            <a:r>
              <a:rPr lang="en-US" b="1" i="1" dirty="0"/>
              <a:t>Multithreading is Key to Performance </a:t>
            </a:r>
          </a:p>
          <a:p>
            <a:pPr>
              <a:buFont typeface="Arial" panose="020B0604020202020204" pitchFamily="34" charset="0"/>
              <a:buChar char="•"/>
            </a:pPr>
            <a:endParaRPr lang="en-US" dirty="0"/>
          </a:p>
          <a:p>
            <a:pPr>
              <a:buNone/>
            </a:pPr>
            <a:endParaRPr lang="en-US" dirty="0"/>
          </a:p>
          <a:p>
            <a:endParaRPr lang="en-US" b="1" dirty="0"/>
          </a:p>
        </p:txBody>
      </p:sp>
      <p:graphicFrame>
        <p:nvGraphicFramePr>
          <p:cNvPr id="4" name="Table 3">
            <a:extLst>
              <a:ext uri="{FF2B5EF4-FFF2-40B4-BE49-F238E27FC236}">
                <a16:creationId xmlns:a16="http://schemas.microsoft.com/office/drawing/2014/main" id="{9AA8C5C7-87BE-1514-F80E-25994660E681}"/>
              </a:ext>
            </a:extLst>
          </p:cNvPr>
          <p:cNvGraphicFramePr>
            <a:graphicFrameLocks noGrp="1"/>
          </p:cNvGraphicFramePr>
          <p:nvPr>
            <p:extLst>
              <p:ext uri="{D42A27DB-BD31-4B8C-83A1-F6EECF244321}">
                <p14:modId xmlns:p14="http://schemas.microsoft.com/office/powerpoint/2010/main" val="3326042493"/>
              </p:ext>
            </p:extLst>
          </p:nvPr>
        </p:nvGraphicFramePr>
        <p:xfrm>
          <a:off x="1636074" y="2799926"/>
          <a:ext cx="8128000" cy="2377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74594556"/>
                    </a:ext>
                  </a:extLst>
                </a:gridCol>
                <a:gridCol w="4064000">
                  <a:extLst>
                    <a:ext uri="{9D8B030D-6E8A-4147-A177-3AD203B41FA5}">
                      <a16:colId xmlns:a16="http://schemas.microsoft.com/office/drawing/2014/main" val="45910015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Real-World Applications:</a:t>
                      </a:r>
                    </a:p>
                    <a:p>
                      <a:endParaRPr lang="en-US" dirty="0"/>
                    </a:p>
                  </a:txBody>
                  <a:tcPr/>
                </a:tc>
                <a:tc>
                  <a:txBody>
                    <a:bodyPr/>
                    <a:lstStyle/>
                    <a:p>
                      <a:r>
                        <a:rPr lang="en-US" b="1" dirty="0"/>
                        <a:t>By the end of this course, you will:</a:t>
                      </a:r>
                      <a:endParaRPr lang="en-US" dirty="0"/>
                    </a:p>
                  </a:txBody>
                  <a:tcPr/>
                </a:tc>
                <a:extLst>
                  <a:ext uri="{0D108BD9-81ED-4DB2-BD59-A6C34878D82A}">
                    <a16:rowId xmlns:a16="http://schemas.microsoft.com/office/drawing/2014/main" val="3638444553"/>
                  </a:ext>
                </a:extLst>
              </a:tr>
              <a:tr h="370840">
                <a:tc>
                  <a:txBody>
                    <a:bodyPr/>
                    <a:lstStyle/>
                    <a:p>
                      <a:pPr>
                        <a:buFont typeface="Arial" panose="020B0604020202020204" pitchFamily="34" charset="0"/>
                        <a:buChar char="•"/>
                      </a:pPr>
                      <a:r>
                        <a:rPr lang="en-US" dirty="0"/>
                        <a:t>Responsive UI applications</a:t>
                      </a:r>
                    </a:p>
                    <a:p>
                      <a:pPr>
                        <a:buFont typeface="Arial" panose="020B0604020202020204" pitchFamily="34" charset="0"/>
                        <a:buChar char="•"/>
                      </a:pPr>
                      <a:r>
                        <a:rPr lang="en-US" dirty="0"/>
                        <a:t>Efficient background services</a:t>
                      </a:r>
                    </a:p>
                    <a:p>
                      <a:pPr>
                        <a:buFont typeface="Arial" panose="020B0604020202020204" pitchFamily="34" charset="0"/>
                        <a:buChar char="•"/>
                      </a:pPr>
                      <a:r>
                        <a:rPr lang="en-US" dirty="0"/>
                        <a:t>Scalable backend systems</a:t>
                      </a:r>
                    </a:p>
                    <a:p>
                      <a:endParaRPr lang="en-US" dirty="0"/>
                    </a:p>
                  </a:txBody>
                  <a:tcPr/>
                </a:tc>
                <a:tc>
                  <a:txBody>
                    <a:bodyPr/>
                    <a:lstStyle/>
                    <a:p>
                      <a:pPr>
                        <a:buFont typeface="Arial" panose="020B0604020202020204" pitchFamily="34" charset="0"/>
                        <a:buChar char="•"/>
                      </a:pPr>
                      <a:r>
                        <a:rPr lang="en-US" dirty="0"/>
                        <a:t> Understand how threads work</a:t>
                      </a:r>
                    </a:p>
                    <a:p>
                      <a:pPr>
                        <a:buFont typeface="Arial" panose="020B0604020202020204" pitchFamily="34" charset="0"/>
                        <a:buChar char="•"/>
                      </a:pPr>
                      <a:r>
                        <a:rPr lang="en-US" dirty="0"/>
                        <a:t> Know </a:t>
                      </a:r>
                      <a:r>
                        <a:rPr lang="en-US" b="1" dirty="0"/>
                        <a:t>when</a:t>
                      </a:r>
                      <a:r>
                        <a:rPr lang="en-US" dirty="0"/>
                        <a:t> and </a:t>
                      </a:r>
                      <a:r>
                        <a:rPr lang="en-US" b="1" dirty="0"/>
                        <a:t>why</a:t>
                      </a:r>
                      <a:r>
                        <a:rPr lang="en-US" dirty="0"/>
                        <a:t> to use concurrency</a:t>
                      </a:r>
                    </a:p>
                    <a:p>
                      <a:pPr>
                        <a:buFont typeface="Arial" panose="020B0604020202020204" pitchFamily="34" charset="0"/>
                        <a:buChar char="•"/>
                      </a:pPr>
                      <a:r>
                        <a:rPr lang="en-US" dirty="0"/>
                        <a:t> Avoid common multithreading </a:t>
                      </a:r>
                      <a:r>
                        <a:rPr lang="en-US" b="1" dirty="0"/>
                        <a:t>pitfalls</a:t>
                      </a:r>
                      <a:endParaRPr lang="en-US" dirty="0"/>
                    </a:p>
                    <a:p>
                      <a:pPr>
                        <a:buFont typeface="Arial" panose="020B0604020202020204" pitchFamily="34" charset="0"/>
                        <a:buChar char="•"/>
                      </a:pPr>
                      <a:r>
                        <a:rPr lang="en-US" dirty="0"/>
                        <a:t>  Write </a:t>
                      </a:r>
                      <a:r>
                        <a:rPr lang="en-US" b="1" dirty="0"/>
                        <a:t>thread-safe</a:t>
                      </a:r>
                      <a:r>
                        <a:rPr lang="en-US" dirty="0"/>
                        <a:t>, reliable code</a:t>
                      </a:r>
                    </a:p>
                    <a:p>
                      <a:endParaRPr lang="en-US" dirty="0"/>
                    </a:p>
                  </a:txBody>
                  <a:tcPr/>
                </a:tc>
                <a:extLst>
                  <a:ext uri="{0D108BD9-81ED-4DB2-BD59-A6C34878D82A}">
                    <a16:rowId xmlns:a16="http://schemas.microsoft.com/office/drawing/2014/main" val="3873605183"/>
                  </a:ext>
                </a:extLst>
              </a:tr>
            </a:tbl>
          </a:graphicData>
        </a:graphic>
      </p:graphicFrame>
    </p:spTree>
    <p:extLst>
      <p:ext uri="{BB962C8B-B14F-4D97-AF65-F5344CB8AC3E}">
        <p14:creationId xmlns:p14="http://schemas.microsoft.com/office/powerpoint/2010/main" val="171116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02F5-D829-9935-A7D5-B57E9EB33743}"/>
              </a:ext>
            </a:extLst>
          </p:cNvPr>
          <p:cNvSpPr>
            <a:spLocks noGrp="1"/>
          </p:cNvSpPr>
          <p:nvPr>
            <p:ph type="title"/>
          </p:nvPr>
        </p:nvSpPr>
        <p:spPr/>
        <p:txBody>
          <a:bodyPr/>
          <a:lstStyle/>
          <a:p>
            <a:r>
              <a:rPr lang="en-US" dirty="0"/>
              <a:t>Why Multithreading?</a:t>
            </a:r>
          </a:p>
        </p:txBody>
      </p:sp>
      <p:pic>
        <p:nvPicPr>
          <p:cNvPr id="6" name="Content Placeholder 5">
            <a:extLst>
              <a:ext uri="{FF2B5EF4-FFF2-40B4-BE49-F238E27FC236}">
                <a16:creationId xmlns:a16="http://schemas.microsoft.com/office/drawing/2014/main" id="{728DE0ED-9D5B-2D8F-A748-895E3FB9659C}"/>
              </a:ext>
            </a:extLst>
          </p:cNvPr>
          <p:cNvPicPr>
            <a:picLocks noGrp="1" noChangeAspect="1"/>
          </p:cNvPicPr>
          <p:nvPr>
            <p:ph idx="1"/>
          </p:nvPr>
        </p:nvPicPr>
        <p:blipFill>
          <a:blip r:embed="rId2"/>
          <a:stretch>
            <a:fillRect/>
          </a:stretch>
        </p:blipFill>
        <p:spPr>
          <a:xfrm>
            <a:off x="3299382" y="4253805"/>
            <a:ext cx="1690598" cy="1690598"/>
          </a:xfrm>
        </p:spPr>
      </p:pic>
      <p:sp>
        <p:nvSpPr>
          <p:cNvPr id="4" name="Speech Bubble: Rectangle with Corners Rounded 3">
            <a:extLst>
              <a:ext uri="{FF2B5EF4-FFF2-40B4-BE49-F238E27FC236}">
                <a16:creationId xmlns:a16="http://schemas.microsoft.com/office/drawing/2014/main" id="{762F7611-8033-D22C-4DED-345FE9AAC6B1}"/>
              </a:ext>
            </a:extLst>
          </p:cNvPr>
          <p:cNvSpPr/>
          <p:nvPr/>
        </p:nvSpPr>
        <p:spPr>
          <a:xfrm>
            <a:off x="1227055" y="2219174"/>
            <a:ext cx="9737889" cy="1687398"/>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t>"Concurrency is not just about performance—it's about writing smarter, more resilient software."</a:t>
            </a:r>
          </a:p>
        </p:txBody>
      </p:sp>
    </p:spTree>
    <p:extLst>
      <p:ext uri="{BB962C8B-B14F-4D97-AF65-F5344CB8AC3E}">
        <p14:creationId xmlns:p14="http://schemas.microsoft.com/office/powerpoint/2010/main" val="169110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DDF7-8CAD-6E3D-25D8-01386EAA46C8}"/>
              </a:ext>
            </a:extLst>
          </p:cNvPr>
          <p:cNvSpPr>
            <a:spLocks noGrp="1"/>
          </p:cNvSpPr>
          <p:nvPr>
            <p:ph type="title"/>
          </p:nvPr>
        </p:nvSpPr>
        <p:spPr/>
        <p:txBody>
          <a:bodyPr>
            <a:normAutofit/>
          </a:bodyPr>
          <a:lstStyle/>
          <a:p>
            <a:r>
              <a:rPr lang="en-US" dirty="0"/>
              <a:t>What You'll Learn</a:t>
            </a:r>
          </a:p>
        </p:txBody>
      </p:sp>
      <p:graphicFrame>
        <p:nvGraphicFramePr>
          <p:cNvPr id="5" name="Content Placeholder 4">
            <a:extLst>
              <a:ext uri="{FF2B5EF4-FFF2-40B4-BE49-F238E27FC236}">
                <a16:creationId xmlns:a16="http://schemas.microsoft.com/office/drawing/2014/main" id="{367BDB66-05C2-305E-7E43-7603AFE5D848}"/>
              </a:ext>
            </a:extLst>
          </p:cNvPr>
          <p:cNvGraphicFramePr>
            <a:graphicFrameLocks noGrp="1"/>
          </p:cNvGraphicFramePr>
          <p:nvPr>
            <p:ph idx="1"/>
            <p:extLst>
              <p:ext uri="{D42A27DB-BD31-4B8C-83A1-F6EECF244321}">
                <p14:modId xmlns:p14="http://schemas.microsoft.com/office/powerpoint/2010/main" val="2974414982"/>
              </p:ext>
            </p:extLst>
          </p:nvPr>
        </p:nvGraphicFramePr>
        <p:xfrm>
          <a:off x="1096963" y="2108200"/>
          <a:ext cx="10058400" cy="259588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1877721821"/>
                    </a:ext>
                  </a:extLst>
                </a:gridCol>
              </a:tblGrid>
              <a:tr h="370840">
                <a:tc>
                  <a:txBody>
                    <a:bodyPr/>
                    <a:lstStyle/>
                    <a:p>
                      <a:r>
                        <a:rPr lang="en-US" dirty="0"/>
                        <a:t>What You'll Learn</a:t>
                      </a:r>
                    </a:p>
                  </a:txBody>
                  <a:tcPr/>
                </a:tc>
                <a:extLst>
                  <a:ext uri="{0D108BD9-81ED-4DB2-BD59-A6C34878D82A}">
                    <a16:rowId xmlns:a16="http://schemas.microsoft.com/office/drawing/2014/main" val="3984080516"/>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Thread basics and life cycle</a:t>
                      </a:r>
                    </a:p>
                  </a:txBody>
                  <a:tcPr/>
                </a:tc>
                <a:extLst>
                  <a:ext uri="{0D108BD9-81ED-4DB2-BD59-A6C34878D82A}">
                    <a16:rowId xmlns:a16="http://schemas.microsoft.com/office/drawing/2014/main" val="33629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Synchronization and locks</a:t>
                      </a:r>
                    </a:p>
                  </a:txBody>
                  <a:tcPr/>
                </a:tc>
                <a:extLst>
                  <a:ext uri="{0D108BD9-81ED-4DB2-BD59-A6C34878D82A}">
                    <a16:rowId xmlns:a16="http://schemas.microsoft.com/office/drawing/2014/main" val="4149881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Thread pool vs Task-based concurrency</a:t>
                      </a:r>
                    </a:p>
                  </a:txBody>
                  <a:tcPr/>
                </a:tc>
                <a:extLst>
                  <a:ext uri="{0D108BD9-81ED-4DB2-BD59-A6C34878D82A}">
                    <a16:rowId xmlns:a16="http://schemas.microsoft.com/office/drawing/2014/main" val="3619643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async/await best practices</a:t>
                      </a:r>
                    </a:p>
                  </a:txBody>
                  <a:tcPr/>
                </a:tc>
                <a:extLst>
                  <a:ext uri="{0D108BD9-81ED-4DB2-BD59-A6C34878D82A}">
                    <a16:rowId xmlns:a16="http://schemas.microsoft.com/office/drawing/2014/main" val="40337698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Capstone project and interview prep</a:t>
                      </a:r>
                    </a:p>
                  </a:txBody>
                  <a:tcPr/>
                </a:tc>
                <a:extLst>
                  <a:ext uri="{0D108BD9-81ED-4DB2-BD59-A6C34878D82A}">
                    <a16:rowId xmlns:a16="http://schemas.microsoft.com/office/drawing/2014/main" val="26954612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Patterns, pitfalls, and real-world examples</a:t>
                      </a:r>
                    </a:p>
                  </a:txBody>
                  <a:tcPr/>
                </a:tc>
                <a:extLst>
                  <a:ext uri="{0D108BD9-81ED-4DB2-BD59-A6C34878D82A}">
                    <a16:rowId xmlns:a16="http://schemas.microsoft.com/office/drawing/2014/main" val="2693737945"/>
                  </a:ext>
                </a:extLst>
              </a:tr>
            </a:tbl>
          </a:graphicData>
        </a:graphic>
      </p:graphicFrame>
    </p:spTree>
    <p:extLst>
      <p:ext uri="{BB962C8B-B14F-4D97-AF65-F5344CB8AC3E}">
        <p14:creationId xmlns:p14="http://schemas.microsoft.com/office/powerpoint/2010/main" val="142692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2C70-E0C3-759A-B6F0-1A6FDA21D9BC}"/>
              </a:ext>
            </a:extLst>
          </p:cNvPr>
          <p:cNvSpPr>
            <a:spLocks noGrp="1"/>
          </p:cNvSpPr>
          <p:nvPr>
            <p:ph type="title"/>
          </p:nvPr>
        </p:nvSpPr>
        <p:spPr/>
        <p:txBody>
          <a:bodyPr/>
          <a:lstStyle/>
          <a:p>
            <a:r>
              <a:rPr lang="en-US" dirty="0"/>
              <a:t>Code and Quiz</a:t>
            </a:r>
          </a:p>
        </p:txBody>
      </p:sp>
      <p:pic>
        <p:nvPicPr>
          <p:cNvPr id="10" name="Content Placeholder 4">
            <a:extLst>
              <a:ext uri="{FF2B5EF4-FFF2-40B4-BE49-F238E27FC236}">
                <a16:creationId xmlns:a16="http://schemas.microsoft.com/office/drawing/2014/main" id="{3974518F-CB5C-8E5F-3360-31C3ACF08949}"/>
              </a:ext>
            </a:extLst>
          </p:cNvPr>
          <p:cNvPicPr>
            <a:picLocks noGrp="1" noChangeAspect="1"/>
          </p:cNvPicPr>
          <p:nvPr>
            <p:ph idx="1"/>
          </p:nvPr>
        </p:nvPicPr>
        <p:blipFill>
          <a:blip r:embed="rId2"/>
          <a:stretch>
            <a:fillRect/>
          </a:stretch>
        </p:blipFill>
        <p:spPr>
          <a:xfrm>
            <a:off x="1226093" y="2061066"/>
            <a:ext cx="7085221" cy="3760788"/>
          </a:xfrm>
        </p:spPr>
      </p:pic>
      <p:pic>
        <p:nvPicPr>
          <p:cNvPr id="13" name="Picture 12">
            <a:extLst>
              <a:ext uri="{FF2B5EF4-FFF2-40B4-BE49-F238E27FC236}">
                <a16:creationId xmlns:a16="http://schemas.microsoft.com/office/drawing/2014/main" id="{7913011C-7FEA-585F-C0E5-97819FA51287}"/>
              </a:ext>
            </a:extLst>
          </p:cNvPr>
          <p:cNvPicPr>
            <a:picLocks noChangeAspect="1"/>
          </p:cNvPicPr>
          <p:nvPr/>
        </p:nvPicPr>
        <p:blipFill>
          <a:blip r:embed="rId3"/>
          <a:stretch>
            <a:fillRect/>
          </a:stretch>
        </p:blipFill>
        <p:spPr>
          <a:xfrm>
            <a:off x="8634951" y="2540008"/>
            <a:ext cx="3012379" cy="3012379"/>
          </a:xfrm>
          <a:prstGeom prst="rect">
            <a:avLst/>
          </a:prstGeom>
        </p:spPr>
      </p:pic>
    </p:spTree>
    <p:extLst>
      <p:ext uri="{BB962C8B-B14F-4D97-AF65-F5344CB8AC3E}">
        <p14:creationId xmlns:p14="http://schemas.microsoft.com/office/powerpoint/2010/main" val="352381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AB32-2DF0-4303-A38B-FEF65C86DD7C}"/>
              </a:ext>
            </a:extLst>
          </p:cNvPr>
          <p:cNvSpPr>
            <a:spLocks noGrp="1"/>
          </p:cNvSpPr>
          <p:nvPr>
            <p:ph type="title"/>
          </p:nvPr>
        </p:nvSpPr>
        <p:spPr/>
        <p:txBody>
          <a:bodyPr/>
          <a:lstStyle/>
          <a:p>
            <a:r>
              <a:rPr lang="en-US" dirty="0"/>
              <a:t>What You’ll Need</a:t>
            </a:r>
          </a:p>
        </p:txBody>
      </p:sp>
      <p:graphicFrame>
        <p:nvGraphicFramePr>
          <p:cNvPr id="4" name="Content Placeholder 3">
            <a:extLst>
              <a:ext uri="{FF2B5EF4-FFF2-40B4-BE49-F238E27FC236}">
                <a16:creationId xmlns:a16="http://schemas.microsoft.com/office/drawing/2014/main" id="{8A2AA2DE-CAE4-504E-18BC-DDF4EEB8E479}"/>
              </a:ext>
            </a:extLst>
          </p:cNvPr>
          <p:cNvGraphicFramePr>
            <a:graphicFrameLocks noGrp="1"/>
          </p:cNvGraphicFramePr>
          <p:nvPr>
            <p:ph idx="1"/>
            <p:extLst>
              <p:ext uri="{D42A27DB-BD31-4B8C-83A1-F6EECF244321}">
                <p14:modId xmlns:p14="http://schemas.microsoft.com/office/powerpoint/2010/main" val="2054174971"/>
              </p:ext>
            </p:extLst>
          </p:nvPr>
        </p:nvGraphicFramePr>
        <p:xfrm>
          <a:off x="1096963" y="2108200"/>
          <a:ext cx="10058400" cy="148336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599095725"/>
                    </a:ext>
                  </a:extLst>
                </a:gridCol>
              </a:tblGrid>
              <a:tr h="370840">
                <a:tc>
                  <a:txBody>
                    <a:bodyPr/>
                    <a:lstStyle/>
                    <a:p>
                      <a:r>
                        <a:rPr lang="en-US" dirty="0"/>
                        <a:t>What You’ll Need</a:t>
                      </a:r>
                    </a:p>
                  </a:txBody>
                  <a:tcPr/>
                </a:tc>
                <a:extLst>
                  <a:ext uri="{0D108BD9-81ED-4DB2-BD59-A6C34878D82A}">
                    <a16:rowId xmlns:a16="http://schemas.microsoft.com/office/drawing/2014/main" val="1763001848"/>
                  </a:ext>
                </a:extLst>
              </a:tr>
              <a:tr h="370840">
                <a:tc>
                  <a:txBody>
                    <a:bodyPr/>
                    <a:lstStyle/>
                    <a:p>
                      <a:r>
                        <a:rPr lang="en-US" dirty="0"/>
                        <a:t>C#</a:t>
                      </a:r>
                    </a:p>
                  </a:txBody>
                  <a:tcPr/>
                </a:tc>
                <a:extLst>
                  <a:ext uri="{0D108BD9-81ED-4DB2-BD59-A6C34878D82A}">
                    <a16:rowId xmlns:a16="http://schemas.microsoft.com/office/drawing/2014/main" val="836295503"/>
                  </a:ext>
                </a:extLst>
              </a:tr>
              <a:tr h="370840">
                <a:tc>
                  <a:txBody>
                    <a:bodyPr/>
                    <a:lstStyle/>
                    <a:p>
                      <a:r>
                        <a:rPr lang="en-US" dirty="0"/>
                        <a:t>Visual Studio 2022</a:t>
                      </a:r>
                    </a:p>
                  </a:txBody>
                  <a:tcPr/>
                </a:tc>
                <a:extLst>
                  <a:ext uri="{0D108BD9-81ED-4DB2-BD59-A6C34878D82A}">
                    <a16:rowId xmlns:a16="http://schemas.microsoft.com/office/drawing/2014/main" val="247829621"/>
                  </a:ext>
                </a:extLst>
              </a:tr>
              <a:tr h="370840">
                <a:tc>
                  <a:txBody>
                    <a:bodyPr/>
                    <a:lstStyle/>
                    <a:p>
                      <a:r>
                        <a:rPr lang="en-US" dirty="0"/>
                        <a:t>.NET SDK 8.0</a:t>
                      </a:r>
                    </a:p>
                  </a:txBody>
                  <a:tcPr/>
                </a:tc>
                <a:extLst>
                  <a:ext uri="{0D108BD9-81ED-4DB2-BD59-A6C34878D82A}">
                    <a16:rowId xmlns:a16="http://schemas.microsoft.com/office/drawing/2014/main" val="2064168020"/>
                  </a:ext>
                </a:extLst>
              </a:tr>
            </a:tbl>
          </a:graphicData>
        </a:graphic>
      </p:graphicFrame>
      <p:pic>
        <p:nvPicPr>
          <p:cNvPr id="2050" name="Picture 2" descr="What is C#?">
            <a:extLst>
              <a:ext uri="{FF2B5EF4-FFF2-40B4-BE49-F238E27FC236}">
                <a16:creationId xmlns:a16="http://schemas.microsoft.com/office/drawing/2014/main" id="{387D0CF9-0E80-6F71-D173-EA797471F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782" y="3960043"/>
            <a:ext cx="269557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sual Studio Community 2022 - Download and install on Windows | Microsoft  Store">
            <a:extLst>
              <a:ext uri="{FF2B5EF4-FFF2-40B4-BE49-F238E27FC236}">
                <a16:creationId xmlns:a16="http://schemas.microsoft.com/office/drawing/2014/main" id="{AE3D63AB-1C50-9621-42AF-EEFB04FA7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654" y="3790359"/>
            <a:ext cx="2030691" cy="20306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5E6CF5A-FEA7-38A4-9499-FC4086946BFA}"/>
              </a:ext>
            </a:extLst>
          </p:cNvPr>
          <p:cNvPicPr>
            <a:picLocks noChangeAspect="1"/>
          </p:cNvPicPr>
          <p:nvPr/>
        </p:nvPicPr>
        <p:blipFill>
          <a:blip r:embed="rId4"/>
          <a:stretch>
            <a:fillRect/>
          </a:stretch>
        </p:blipFill>
        <p:spPr>
          <a:xfrm>
            <a:off x="8319825" y="3944530"/>
            <a:ext cx="1792140" cy="1710963"/>
          </a:xfrm>
          <a:prstGeom prst="rect">
            <a:avLst/>
          </a:prstGeom>
        </p:spPr>
      </p:pic>
    </p:spTree>
    <p:extLst>
      <p:ext uri="{BB962C8B-B14F-4D97-AF65-F5344CB8AC3E}">
        <p14:creationId xmlns:p14="http://schemas.microsoft.com/office/powerpoint/2010/main" val="280089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F1D6-28EF-11C5-B7E1-E5D950B951E8}"/>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676D251-8673-E746-2C30-65C1874288E1}"/>
              </a:ext>
            </a:extLst>
          </p:cNvPr>
          <p:cNvSpPr>
            <a:spLocks noGrp="1"/>
          </p:cNvSpPr>
          <p:nvPr>
            <p:ph idx="1"/>
          </p:nvPr>
        </p:nvSpPr>
        <p:spPr/>
        <p:txBody>
          <a:bodyPr/>
          <a:lstStyle/>
          <a:p>
            <a:r>
              <a:rPr lang="en-US" dirty="0">
                <a:hlinkClick r:id="rId2"/>
              </a:rPr>
              <a:t>https://github.com/bhushanpoojary/MultiThreadingDotNet</a:t>
            </a:r>
            <a:endParaRPr lang="en-US" dirty="0"/>
          </a:p>
          <a:p>
            <a:endParaRPr lang="en-US" dirty="0"/>
          </a:p>
        </p:txBody>
      </p:sp>
      <p:pic>
        <p:nvPicPr>
          <p:cNvPr id="5" name="Picture 4">
            <a:extLst>
              <a:ext uri="{FF2B5EF4-FFF2-40B4-BE49-F238E27FC236}">
                <a16:creationId xmlns:a16="http://schemas.microsoft.com/office/drawing/2014/main" id="{3270659D-5A34-F151-802B-33C5D1CB20FF}"/>
              </a:ext>
            </a:extLst>
          </p:cNvPr>
          <p:cNvPicPr>
            <a:picLocks noChangeAspect="1"/>
          </p:cNvPicPr>
          <p:nvPr/>
        </p:nvPicPr>
        <p:blipFill>
          <a:blip r:embed="rId3"/>
          <a:stretch>
            <a:fillRect/>
          </a:stretch>
        </p:blipFill>
        <p:spPr>
          <a:xfrm>
            <a:off x="3864988" y="3017362"/>
            <a:ext cx="2077039" cy="2077039"/>
          </a:xfrm>
          <a:prstGeom prst="rect">
            <a:avLst/>
          </a:prstGeom>
        </p:spPr>
      </p:pic>
    </p:spTree>
    <p:extLst>
      <p:ext uri="{BB962C8B-B14F-4D97-AF65-F5344CB8AC3E}">
        <p14:creationId xmlns:p14="http://schemas.microsoft.com/office/powerpoint/2010/main" val="49221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D2D1-3609-93EC-8828-05DD82B8EDA9}"/>
              </a:ext>
            </a:extLst>
          </p:cNvPr>
          <p:cNvSpPr>
            <a:spLocks noGrp="1"/>
          </p:cNvSpPr>
          <p:nvPr>
            <p:ph type="title"/>
          </p:nvPr>
        </p:nvSpPr>
        <p:spPr/>
        <p:txBody>
          <a:bodyPr/>
          <a:lstStyle/>
          <a:p>
            <a:r>
              <a:rPr lang="en-US" dirty="0"/>
              <a:t>See You in the Next Module!</a:t>
            </a:r>
          </a:p>
        </p:txBody>
      </p:sp>
      <p:sp>
        <p:nvSpPr>
          <p:cNvPr id="3" name="Content Placeholder 2">
            <a:extLst>
              <a:ext uri="{FF2B5EF4-FFF2-40B4-BE49-F238E27FC236}">
                <a16:creationId xmlns:a16="http://schemas.microsoft.com/office/drawing/2014/main" id="{6EB83771-7D0D-2DC4-3741-2D4994DF405C}"/>
              </a:ext>
            </a:extLst>
          </p:cNvPr>
          <p:cNvSpPr>
            <a:spLocks noGrp="1"/>
          </p:cNvSpPr>
          <p:nvPr>
            <p:ph idx="1"/>
          </p:nvPr>
        </p:nvSpPr>
        <p:spPr/>
        <p:txBody>
          <a:bodyPr/>
          <a:lstStyle/>
          <a:p>
            <a:r>
              <a:rPr lang="en-US" dirty="0"/>
              <a:t>"I'm excited to be your guide on this journey. Let’s dive into the world of multithreading and make your .NET apps faster and smarter. See you in the next module!"</a:t>
            </a:r>
          </a:p>
        </p:txBody>
      </p:sp>
    </p:spTree>
    <p:extLst>
      <p:ext uri="{BB962C8B-B14F-4D97-AF65-F5344CB8AC3E}">
        <p14:creationId xmlns:p14="http://schemas.microsoft.com/office/powerpoint/2010/main" val="93095341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3.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{FEDDAFBF-2099-4836-A2A8-C6B3ADCB398D}tf11437505_win32</Template>
  <TotalTime>497</TotalTime>
  <Words>1290</Words>
  <Application>Microsoft Office PowerPoint</Application>
  <PresentationFormat>Widescreen</PresentationFormat>
  <Paragraphs>178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 Unicode MS</vt:lpstr>
      <vt:lpstr>Arial</vt:lpstr>
      <vt:lpstr>Calibri</vt:lpstr>
      <vt:lpstr>Georgia Pro Cond Light</vt:lpstr>
      <vt:lpstr>Speak Pro</vt:lpstr>
      <vt:lpstr>RetrospectVTI</vt:lpstr>
      <vt:lpstr>Mastering Multithreading in .NET: From Basics to Concurrency Architect</vt:lpstr>
      <vt:lpstr>Multithreading</vt:lpstr>
      <vt:lpstr>Why Multithreading?</vt:lpstr>
      <vt:lpstr>Why Multithreading?</vt:lpstr>
      <vt:lpstr>What You'll Learn</vt:lpstr>
      <vt:lpstr>Code and Quiz</vt:lpstr>
      <vt:lpstr>What You’ll Need</vt:lpstr>
      <vt:lpstr>Resources</vt:lpstr>
      <vt:lpstr>See You in the Next Module!</vt:lpstr>
      <vt:lpstr>Setting up the environment (Visual Studio, .NET SDK)</vt:lpstr>
      <vt:lpstr>Thread</vt:lpstr>
      <vt:lpstr>Thread Pool</vt:lpstr>
      <vt:lpstr>Thread Pool</vt:lpstr>
      <vt:lpstr>Thread Pool</vt:lpstr>
      <vt:lpstr>Thread Pool</vt:lpstr>
      <vt:lpstr>Cons Thread Pool</vt:lpstr>
      <vt:lpstr>Why was Task introduced? </vt:lpstr>
      <vt:lpstr>Basic Thread vs Task Comparison</vt:lpstr>
      <vt:lpstr>Real-World Use Case of Task</vt:lpstr>
      <vt:lpstr>Why Task over Thread Today</vt:lpstr>
      <vt:lpstr>What Does an Async Method Really Return?</vt:lpstr>
      <vt:lpstr>Inside the Method</vt:lpstr>
      <vt:lpstr>Return Flow Explanation</vt:lpstr>
      <vt:lpstr>Real-Life Analogy</vt:lpstr>
      <vt:lpstr>Comparison Table</vt:lpstr>
      <vt:lpstr>When to Use What</vt:lpstr>
      <vt:lpstr>Summary recommedations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bhushan poojary</dc:creator>
  <cp:lastModifiedBy>bhushan poojary</cp:lastModifiedBy>
  <cp:revision>16</cp:revision>
  <dcterms:created xsi:type="dcterms:W3CDTF">2025-05-04T08:43:01Z</dcterms:created>
  <dcterms:modified xsi:type="dcterms:W3CDTF">2025-05-09T18:12:08Z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