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8" r:id="rId6"/>
    <p:sldId id="310" r:id="rId7"/>
    <p:sldId id="311" r:id="rId8"/>
    <p:sldId id="309" r:id="rId9"/>
    <p:sldId id="313" r:id="rId10"/>
    <p:sldId id="314" r:id="rId11"/>
    <p:sldId id="312"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102" d="100"/>
          <a:sy n="102" d="100"/>
        </p:scale>
        <p:origin x="9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9225C73-1633-42F1-AB3B-7CB183E5F8B8}">
      <dgm:prSet/>
      <dgm:spPr/>
      <dgm:t>
        <a:bodyPr/>
        <a:lstStyle/>
        <a:p>
          <a:pPr>
            <a:lnSpc>
              <a:spcPct val="100000"/>
            </a:lnSpc>
            <a:defRPr cap="all"/>
          </a:pPr>
          <a:r>
            <a:rPr lang="en-US" dirty="0"/>
            <a:t>What you will learn ?</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What you all NEED?</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40FC4FFE-8987-4A26-B7F4-8A516F18ADAE}">
      <dgm:prSet/>
      <dgm:spPr/>
      <dgm:t>
        <a:bodyPr/>
        <a:lstStyle/>
        <a:p>
          <a:pPr>
            <a:lnSpc>
              <a:spcPct val="100000"/>
            </a:lnSpc>
            <a:defRPr cap="all"/>
          </a:pPr>
          <a:r>
            <a:rPr lang="en-US" dirty="0"/>
            <a:t>Why Multithreading ?</a:t>
          </a:r>
        </a:p>
      </dgm:t>
    </dgm:pt>
    <dgm:pt modelId="{5B62599A-5C9B-48E7-896E-EA782AC60C8B}" type="sibTrans" cxnId="{C7AD8469-3C68-4AF9-AB82-79B0043AA120}">
      <dgm:prSet/>
      <dgm:spPr/>
      <dgm:t>
        <a:bodyPr/>
        <a:lstStyle/>
        <a:p>
          <a:endParaRPr lang="en-US"/>
        </a:p>
      </dgm:t>
    </dgm:pt>
    <dgm:pt modelId="{CAD7EF86-FB23-41F6-BF42-040B36DEFDB1}" type="parTrans" cxnId="{C7AD8469-3C68-4AF9-AB82-79B0043AA120}">
      <dgm:prSet/>
      <dgm:spPr/>
      <dgm:t>
        <a:bodyPr/>
        <a:lstStyle/>
        <a:p>
          <a:endParaRPr lang="en-US"/>
        </a:p>
      </dgm:t>
    </dgm:pt>
    <dgm:pt modelId="{B6056BFB-47D7-4C5F-BA11-2CB63C56A52D}" type="pres">
      <dgm:prSet presAssocID="{01A66772-F185-4D58-B8BB-E9370D7A7A2B}" presName="root" presStyleCnt="0">
        <dgm:presLayoutVars>
          <dgm:dir/>
          <dgm:resizeHandles val="exact"/>
        </dgm:presLayoutVars>
      </dgm:prSet>
      <dgm:spPr/>
    </dgm:pt>
    <dgm:pt modelId="{311B26C8-22B1-4363-B621-DD56FB7418C8}" type="pres">
      <dgm:prSet presAssocID="{40FC4FFE-8987-4A26-B7F4-8A516F18ADAE}" presName="compNode" presStyleCnt="0"/>
      <dgm:spPr/>
    </dgm:pt>
    <dgm:pt modelId="{A201D7A7-914C-4D24-8B82-EE40155AB0BE}" type="pres">
      <dgm:prSet presAssocID="{40FC4FFE-8987-4A26-B7F4-8A516F18ADAE}" presName="iconBgRect" presStyleLbl="bgShp" presStyleIdx="0" presStyleCnt="3"/>
      <dgm:spPr>
        <a:prstGeom prst="ellipse">
          <a:avLst/>
        </a:prstGeom>
      </dgm:spPr>
    </dgm:pt>
    <dgm:pt modelId="{8FA2F131-CD01-4CBD-B7A5-1B9B5E7F0402}" type="pres">
      <dgm:prSet presAssocID="{40FC4FFE-8987-4A26-B7F4-8A516F18ADA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ie chart"/>
        </a:ext>
      </dgm:extLst>
    </dgm:pt>
    <dgm:pt modelId="{F755F00C-B2DB-4097-B4BC-8F1BACC938B7}" type="pres">
      <dgm:prSet presAssocID="{40FC4FFE-8987-4A26-B7F4-8A516F18ADAE}" presName="spaceRect" presStyleCnt="0"/>
      <dgm:spPr/>
    </dgm:pt>
    <dgm:pt modelId="{08F4E96D-0DB6-4476-8C51-7CC7EC2F227B}" type="pres">
      <dgm:prSet presAssocID="{40FC4FFE-8987-4A26-B7F4-8A516F18ADAE}" presName="textRect" presStyleLbl="revTx" presStyleIdx="0" presStyleCnt="3">
        <dgm:presLayoutVars>
          <dgm:chMax val="1"/>
          <dgm:chPref val="1"/>
        </dgm:presLayoutVars>
      </dgm:prSet>
      <dgm:spPr/>
    </dgm:pt>
    <dgm:pt modelId="{5AB3C10D-885E-4522-AB39-7ED4318D191A}" type="pres">
      <dgm:prSet presAssocID="{5B62599A-5C9B-48E7-896E-EA782AC60C8B}" presName="sibTrans" presStyleCnt="0"/>
      <dgm:spPr/>
    </dgm:pt>
    <dgm:pt modelId="{2F278BF9-E1B2-4A1C-B065-C19A7B904219}" type="pres">
      <dgm:prSet presAssocID="{49225C73-1633-42F1-AB3B-7CB183E5F8B8}" presName="compNode" presStyleCnt="0"/>
      <dgm:spPr/>
    </dgm:pt>
    <dgm:pt modelId="{543C18BC-1989-44B2-9862-C670C61D3452}" type="pres">
      <dgm:prSet presAssocID="{49225C73-1633-42F1-AB3B-7CB183E5F8B8}" presName="iconBgRect" presStyleLbl="bgShp" presStyleIdx="1" presStyleCnt="3"/>
      <dgm:spPr>
        <a:prstGeom prst="ellipse">
          <a:avLst/>
        </a:prstGeom>
      </dgm:spPr>
    </dgm:pt>
    <dgm:pt modelId="{E94F35BC-9C76-400A-BBCA-0032259E2E5A}"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ullseye"/>
        </a:ext>
      </dgm:extLst>
    </dgm:pt>
    <dgm:pt modelId="{503A6D04-9ADD-43CC-9847-497CD48F2D11}" type="pres">
      <dgm:prSet presAssocID="{49225C73-1633-42F1-AB3B-7CB183E5F8B8}" presName="spaceRect" presStyleCnt="0"/>
      <dgm:spPr/>
    </dgm:pt>
    <dgm:pt modelId="{20363298-B2A6-463D-A7BE-F9F67404E389}" type="pres">
      <dgm:prSet presAssocID="{49225C73-1633-42F1-AB3B-7CB183E5F8B8}" presName="textRect" presStyleLbl="revTx" presStyleIdx="1" presStyleCnt="3">
        <dgm:presLayoutVars>
          <dgm:chMax val="1"/>
          <dgm:chPref val="1"/>
        </dgm:presLayoutVars>
      </dgm:prSet>
      <dgm:spPr/>
    </dgm:pt>
    <dgm:pt modelId="{A47947BB-708D-4F7E-B072-3C2E42B34B24}" type="pres">
      <dgm:prSet presAssocID="{9646853A-8964-4519-A5B1-0B7D18B2983D}" presName="sibTrans" presStyleCnt="0"/>
      <dgm:spPr/>
    </dgm:pt>
    <dgm:pt modelId="{BDCD0AC9-D564-4025-AD8A-36664A6CBE31}" type="pres">
      <dgm:prSet presAssocID="{1C383F32-22E8-4F62-A3E0-BDC3D5F48992}" presName="compNode" presStyleCnt="0"/>
      <dgm:spPr/>
    </dgm:pt>
    <dgm:pt modelId="{5BDDFF18-9AEC-4E5E-B9AA-33D86F01A63E}" type="pres">
      <dgm:prSet presAssocID="{1C383F32-22E8-4F62-A3E0-BDC3D5F48992}" presName="iconBgRect" presStyleLbl="bgShp" presStyleIdx="2" presStyleCnt="3"/>
      <dgm:spPr>
        <a:prstGeom prst="ellipse">
          <a:avLst/>
        </a:prstGeom>
      </dgm:spPr>
    </dgm:pt>
    <dgm:pt modelId="{F09AEBFF-D2D3-4FFF-AD65-C3CEAEEB10F2}"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F2EBFBCF-0520-415A-A886-3C4F90D208EF}" type="pres">
      <dgm:prSet presAssocID="{1C383F32-22E8-4F62-A3E0-BDC3D5F48992}" presName="spaceRect" presStyleCnt="0"/>
      <dgm:spPr/>
    </dgm:pt>
    <dgm:pt modelId="{AB9CAFAA-6939-48A6-A89B-19D1A94B9EA1}"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BA953D32-2DFF-47FE-AF26-C6B9E63D38DF}" type="presOf" srcId="{49225C73-1633-42F1-AB3B-7CB183E5F8B8}" destId="{20363298-B2A6-463D-A7BE-F9F67404E389}" srcOrd="0" destOrd="0" presId="urn:microsoft.com/office/officeart/2018/5/layout/IconLeafLabelList"/>
    <dgm:cxn modelId="{EC450542-0ED9-4BD6-9E85-5709B80794C5}" type="presOf" srcId="{01A66772-F185-4D58-B8BB-E9370D7A7A2B}" destId="{B6056BFB-47D7-4C5F-BA11-2CB63C56A52D}" srcOrd="0" destOrd="0" presId="urn:microsoft.com/office/officeart/2018/5/layout/IconLeafLabelList"/>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D55FAE9C-CF3C-44F3-9D1E-DE6DF574E6D9}" type="presOf" srcId="{1C383F32-22E8-4F62-A3E0-BDC3D5F48992}" destId="{AB9CAFAA-6939-48A6-A89B-19D1A94B9EA1}" srcOrd="0" destOrd="0" presId="urn:microsoft.com/office/officeart/2018/5/layout/IconLeafLabelList"/>
    <dgm:cxn modelId="{A85983B4-FADF-419C-BC71-B5F0871C3055}" type="presOf" srcId="{40FC4FFE-8987-4A26-B7F4-8A516F18ADAE}" destId="{08F4E96D-0DB6-4476-8C51-7CC7EC2F227B}" srcOrd="0" destOrd="0" presId="urn:microsoft.com/office/officeart/2018/5/layout/IconLeafLabelList"/>
    <dgm:cxn modelId="{A3E74EE8-8900-4EBD-8983-3BF0AFD6DCC7}" type="presParOf" srcId="{B6056BFB-47D7-4C5F-BA11-2CB63C56A52D}" destId="{311B26C8-22B1-4363-B621-DD56FB7418C8}" srcOrd="0" destOrd="0" presId="urn:microsoft.com/office/officeart/2018/5/layout/IconLeafLabelList"/>
    <dgm:cxn modelId="{044EA9E0-B51B-492A-BE32-015CEAD0BAC9}" type="presParOf" srcId="{311B26C8-22B1-4363-B621-DD56FB7418C8}" destId="{A201D7A7-914C-4D24-8B82-EE40155AB0BE}" srcOrd="0" destOrd="0" presId="urn:microsoft.com/office/officeart/2018/5/layout/IconLeafLabelList"/>
    <dgm:cxn modelId="{08373EC6-14CB-429D-9495-F32683B931D7}" type="presParOf" srcId="{311B26C8-22B1-4363-B621-DD56FB7418C8}" destId="{8FA2F131-CD01-4CBD-B7A5-1B9B5E7F0402}" srcOrd="1" destOrd="0" presId="urn:microsoft.com/office/officeart/2018/5/layout/IconLeafLabelList"/>
    <dgm:cxn modelId="{9AB500F0-62A2-4E73-B4F4-5056804C8D6A}" type="presParOf" srcId="{311B26C8-22B1-4363-B621-DD56FB7418C8}" destId="{F755F00C-B2DB-4097-B4BC-8F1BACC938B7}" srcOrd="2" destOrd="0" presId="urn:microsoft.com/office/officeart/2018/5/layout/IconLeafLabelList"/>
    <dgm:cxn modelId="{676606A7-6564-4CEB-ACE0-4FF9A3A04E67}" type="presParOf" srcId="{311B26C8-22B1-4363-B621-DD56FB7418C8}" destId="{08F4E96D-0DB6-4476-8C51-7CC7EC2F227B}" srcOrd="3" destOrd="0" presId="urn:microsoft.com/office/officeart/2018/5/layout/IconLeafLabelList"/>
    <dgm:cxn modelId="{EAE0F94A-A454-4049-84F7-9EC90E847A03}" type="presParOf" srcId="{B6056BFB-47D7-4C5F-BA11-2CB63C56A52D}" destId="{5AB3C10D-885E-4522-AB39-7ED4318D191A}" srcOrd="1" destOrd="0" presId="urn:microsoft.com/office/officeart/2018/5/layout/IconLeafLabelList"/>
    <dgm:cxn modelId="{B0B5B21A-5ADD-4500-9A67-9B26AF543EBA}" type="presParOf" srcId="{B6056BFB-47D7-4C5F-BA11-2CB63C56A52D}" destId="{2F278BF9-E1B2-4A1C-B065-C19A7B904219}" srcOrd="2" destOrd="0" presId="urn:microsoft.com/office/officeart/2018/5/layout/IconLeafLabelList"/>
    <dgm:cxn modelId="{11FEAF2C-54F7-4E9C-A1D6-5FA0BF7F3665}" type="presParOf" srcId="{2F278BF9-E1B2-4A1C-B065-C19A7B904219}" destId="{543C18BC-1989-44B2-9862-C670C61D3452}" srcOrd="0" destOrd="0" presId="urn:microsoft.com/office/officeart/2018/5/layout/IconLeafLabelList"/>
    <dgm:cxn modelId="{92C17ECB-A80D-4A0E-95CF-40A53D32275F}" type="presParOf" srcId="{2F278BF9-E1B2-4A1C-B065-C19A7B904219}" destId="{E94F35BC-9C76-400A-BBCA-0032259E2E5A}" srcOrd="1" destOrd="0" presId="urn:microsoft.com/office/officeart/2018/5/layout/IconLeafLabelList"/>
    <dgm:cxn modelId="{54E5AE33-4BE6-44E7-871B-1103A0BA7A56}" type="presParOf" srcId="{2F278BF9-E1B2-4A1C-B065-C19A7B904219}" destId="{503A6D04-9ADD-43CC-9847-497CD48F2D11}" srcOrd="2" destOrd="0" presId="urn:microsoft.com/office/officeart/2018/5/layout/IconLeafLabelList"/>
    <dgm:cxn modelId="{3575FCA0-4FCE-460A-8D84-2C767D311A20}" type="presParOf" srcId="{2F278BF9-E1B2-4A1C-B065-C19A7B904219}" destId="{20363298-B2A6-463D-A7BE-F9F67404E389}" srcOrd="3" destOrd="0" presId="urn:microsoft.com/office/officeart/2018/5/layout/IconLeafLabelList"/>
    <dgm:cxn modelId="{4FD22448-C17B-4C43-BAB3-A0B7AA9BCE0D}" type="presParOf" srcId="{B6056BFB-47D7-4C5F-BA11-2CB63C56A52D}" destId="{A47947BB-708D-4F7E-B072-3C2E42B34B24}" srcOrd="3" destOrd="0" presId="urn:microsoft.com/office/officeart/2018/5/layout/IconLeafLabelList"/>
    <dgm:cxn modelId="{75E30F4F-0E76-457B-9D4F-CDE27C2F7F77}" type="presParOf" srcId="{B6056BFB-47D7-4C5F-BA11-2CB63C56A52D}" destId="{BDCD0AC9-D564-4025-AD8A-36664A6CBE31}" srcOrd="4" destOrd="0" presId="urn:microsoft.com/office/officeart/2018/5/layout/IconLeafLabelList"/>
    <dgm:cxn modelId="{C6A367E7-6A7C-42CB-94E4-8EA78AEF87BF}" type="presParOf" srcId="{BDCD0AC9-D564-4025-AD8A-36664A6CBE31}" destId="{5BDDFF18-9AEC-4E5E-B9AA-33D86F01A63E}" srcOrd="0" destOrd="0" presId="urn:microsoft.com/office/officeart/2018/5/layout/IconLeafLabelList"/>
    <dgm:cxn modelId="{B180CBEB-FA9F-4E52-8CA3-A65CB80BB91B}" type="presParOf" srcId="{BDCD0AC9-D564-4025-AD8A-36664A6CBE31}" destId="{F09AEBFF-D2D3-4FFF-AD65-C3CEAEEB10F2}" srcOrd="1" destOrd="0" presId="urn:microsoft.com/office/officeart/2018/5/layout/IconLeafLabelList"/>
    <dgm:cxn modelId="{170B020E-1E19-4EB4-A72C-4FCF01A7DD7E}" type="presParOf" srcId="{BDCD0AC9-D564-4025-AD8A-36664A6CBE31}" destId="{F2EBFBCF-0520-415A-A886-3C4F90D208EF}" srcOrd="2" destOrd="0" presId="urn:microsoft.com/office/officeart/2018/5/layout/IconLeafLabelList"/>
    <dgm:cxn modelId="{CADD8F7D-722C-42A0-AF21-39A3559F8D7B}" type="presParOf" srcId="{BDCD0AC9-D564-4025-AD8A-36664A6CBE31}" destId="{AB9CAFAA-6939-48A6-A89B-19D1A94B9EA1}"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1D7A7-914C-4D24-8B82-EE40155AB0BE}">
      <dsp:nvSpPr>
        <dsp:cNvPr id="0" name=""/>
        <dsp:cNvSpPr/>
      </dsp:nvSpPr>
      <dsp:spPr>
        <a:xfrm>
          <a:off x="616949" y="340539"/>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A2F131-CD01-4CBD-B7A5-1B9B5E7F0402}">
      <dsp:nvSpPr>
        <dsp:cNvPr id="0" name=""/>
        <dsp:cNvSpPr/>
      </dsp:nvSpPr>
      <dsp:spPr>
        <a:xfrm>
          <a:off x="1004512" y="728102"/>
          <a:ext cx="1043437" cy="104343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F4E96D-0DB6-4476-8C51-7CC7EC2F227B}">
      <dsp:nvSpPr>
        <dsp:cNvPr id="0" name=""/>
        <dsp:cNvSpPr/>
      </dsp:nvSpPr>
      <dsp:spPr>
        <a:xfrm>
          <a:off x="35606"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dirty="0"/>
            <a:t>Why Multithreading ?</a:t>
          </a:r>
        </a:p>
      </dsp:txBody>
      <dsp:txXfrm>
        <a:off x="35606" y="2725540"/>
        <a:ext cx="2981250" cy="720000"/>
      </dsp:txXfrm>
    </dsp:sp>
    <dsp:sp modelId="{543C18BC-1989-44B2-9862-C670C61D3452}">
      <dsp:nvSpPr>
        <dsp:cNvPr id="0" name=""/>
        <dsp:cNvSpPr/>
      </dsp:nvSpPr>
      <dsp:spPr>
        <a:xfrm>
          <a:off x="4119918" y="34053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4F35BC-9C76-400A-BBCA-0032259E2E5A}">
      <dsp:nvSpPr>
        <dsp:cNvPr id="0" name=""/>
        <dsp:cNvSpPr/>
      </dsp:nvSpPr>
      <dsp:spPr>
        <a:xfrm>
          <a:off x="4507481" y="72810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363298-B2A6-463D-A7BE-F9F67404E389}">
      <dsp:nvSpPr>
        <dsp:cNvPr id="0" name=""/>
        <dsp:cNvSpPr/>
      </dsp:nvSpPr>
      <dsp:spPr>
        <a:xfrm>
          <a:off x="3538574"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dirty="0"/>
            <a:t>What you will learn ?</a:t>
          </a:r>
        </a:p>
      </dsp:txBody>
      <dsp:txXfrm>
        <a:off x="3538574" y="2725540"/>
        <a:ext cx="2981250" cy="720000"/>
      </dsp:txXfrm>
    </dsp:sp>
    <dsp:sp modelId="{5BDDFF18-9AEC-4E5E-B9AA-33D86F01A63E}">
      <dsp:nvSpPr>
        <dsp:cNvPr id="0" name=""/>
        <dsp:cNvSpPr/>
      </dsp:nvSpPr>
      <dsp:spPr>
        <a:xfrm>
          <a:off x="7622887" y="34053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9AEBFF-D2D3-4FFF-AD65-C3CEAEEB10F2}">
      <dsp:nvSpPr>
        <dsp:cNvPr id="0" name=""/>
        <dsp:cNvSpPr/>
      </dsp:nvSpPr>
      <dsp:spPr>
        <a:xfrm>
          <a:off x="8010450" y="72810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CAFAA-6939-48A6-A89B-19D1A94B9EA1}">
      <dsp:nvSpPr>
        <dsp:cNvPr id="0" name=""/>
        <dsp:cNvSpPr/>
      </dsp:nvSpPr>
      <dsp:spPr>
        <a:xfrm>
          <a:off x="7041543"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dirty="0"/>
            <a:t>What you all NEED?</a:t>
          </a:r>
        </a:p>
      </dsp:txBody>
      <dsp:txXfrm>
        <a:off x="7041543" y="2725540"/>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5/9/2025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5/9/2025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5/9/2025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5/9/2025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5/9/2025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5/9/2025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5/9/2025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5/9/2025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5/9/2025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5/9/2025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bhushanpoojary/MultiThreadingDotNe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pPr algn="ctr"/>
            <a:r>
              <a:rPr lang="en-US" sz="4000" dirty="0"/>
              <a:t>Mastering Multithreading in .NET: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From Basics to Concurrency Architect</a:t>
            </a:r>
            <a:endParaRPr lang="en-US" sz="4000"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Bhushan Poojary</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C63B319-5F17-70E7-D4F9-CE39CDC8BE4D}"/>
              </a:ext>
            </a:extLst>
          </p:cNvPr>
          <p:cNvPicPr>
            <a:picLocks noChangeAspect="1"/>
          </p:cNvPicPr>
          <p:nvPr/>
        </p:nvPicPr>
        <p:blipFill>
          <a:blip r:embed="rId4"/>
          <a:stretch>
            <a:fillRect/>
          </a:stretch>
        </p:blipFill>
        <p:spPr>
          <a:xfrm>
            <a:off x="9857598" y="4497925"/>
            <a:ext cx="1685474" cy="1683718"/>
          </a:xfrm>
          <a:prstGeom prst="rect">
            <a:avLst/>
          </a:prstGeom>
        </p:spPr>
      </p:pic>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C110E-7087-DB47-4088-493EBD65342B}"/>
              </a:ext>
            </a:extLst>
          </p:cNvPr>
          <p:cNvSpPr>
            <a:spLocks noGrp="1"/>
          </p:cNvSpPr>
          <p:nvPr>
            <p:ph type="title"/>
          </p:nvPr>
        </p:nvSpPr>
        <p:spPr/>
        <p:txBody>
          <a:bodyPr>
            <a:normAutofit/>
          </a:bodyPr>
          <a:lstStyle/>
          <a:p>
            <a:r>
              <a:rPr lang="en-US" kern="100" dirty="0">
                <a:effectLst/>
                <a:latin typeface="Calibri" panose="020F0502020204030204" pitchFamily="34" charset="0"/>
                <a:ea typeface="Calibri" panose="020F0502020204030204" pitchFamily="34" charset="0"/>
                <a:cs typeface="Times New Roman" panose="02020603050405020304" pitchFamily="18" charset="0"/>
              </a:rPr>
              <a:t>Setting up the environment (Visual Studio, .NET SDK)</a:t>
            </a:r>
            <a:endParaRPr lang="en-US" dirty="0"/>
          </a:p>
        </p:txBody>
      </p:sp>
      <p:pic>
        <p:nvPicPr>
          <p:cNvPr id="4" name="Picture 4" descr="Visual Studio Community 2022 - Download and install on Windows | Microsoft  Store">
            <a:extLst>
              <a:ext uri="{FF2B5EF4-FFF2-40B4-BE49-F238E27FC236}">
                <a16:creationId xmlns:a16="http://schemas.microsoft.com/office/drawing/2014/main" id="{A4C02EF9-B5AA-D5D9-C658-93F75D85BB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81984" y="4127123"/>
            <a:ext cx="905652" cy="9056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8603ECFA-C91E-E837-A308-428358C20CAC}"/>
              </a:ext>
            </a:extLst>
          </p:cNvPr>
          <p:cNvGraphicFramePr>
            <a:graphicFrameLocks noGrp="1"/>
          </p:cNvGraphicFramePr>
          <p:nvPr>
            <p:extLst>
              <p:ext uri="{D42A27DB-BD31-4B8C-83A1-F6EECF244321}">
                <p14:modId xmlns:p14="http://schemas.microsoft.com/office/powerpoint/2010/main" val="4157949690"/>
              </p:ext>
            </p:extLst>
          </p:nvPr>
        </p:nvGraphicFramePr>
        <p:xfrm>
          <a:off x="1307722" y="2172631"/>
          <a:ext cx="9927628" cy="1381760"/>
        </p:xfrm>
        <a:graphic>
          <a:graphicData uri="http://schemas.openxmlformats.org/drawingml/2006/table">
            <a:tbl>
              <a:tblPr firstRow="1" bandRow="1">
                <a:tableStyleId>{5C22544A-7EE6-4342-B048-85BDC9FD1C3A}</a:tableStyleId>
              </a:tblPr>
              <a:tblGrid>
                <a:gridCol w="2730124">
                  <a:extLst>
                    <a:ext uri="{9D8B030D-6E8A-4147-A177-3AD203B41FA5}">
                      <a16:colId xmlns:a16="http://schemas.microsoft.com/office/drawing/2014/main" val="4172380222"/>
                    </a:ext>
                  </a:extLst>
                </a:gridCol>
                <a:gridCol w="7197504">
                  <a:extLst>
                    <a:ext uri="{9D8B030D-6E8A-4147-A177-3AD203B41FA5}">
                      <a16:colId xmlns:a16="http://schemas.microsoft.com/office/drawing/2014/main" val="3300661665"/>
                    </a:ext>
                  </a:extLst>
                </a:gridCol>
              </a:tblGrid>
              <a:tr h="370840">
                <a:tc>
                  <a:txBody>
                    <a:bodyPr/>
                    <a:lstStyle/>
                    <a:p>
                      <a:r>
                        <a:rPr lang="en-US" dirty="0"/>
                        <a:t>Name</a:t>
                      </a:r>
                    </a:p>
                  </a:txBody>
                  <a:tcPr/>
                </a:tc>
                <a:tc>
                  <a:txBody>
                    <a:bodyPr/>
                    <a:lstStyle/>
                    <a:p>
                      <a:r>
                        <a:rPr lang="en-US" dirty="0" err="1"/>
                        <a:t>Url</a:t>
                      </a:r>
                      <a:endParaRPr lang="en-US" dirty="0"/>
                    </a:p>
                  </a:txBody>
                  <a:tcPr/>
                </a:tc>
                <a:extLst>
                  <a:ext uri="{0D108BD9-81ED-4DB2-BD59-A6C34878D82A}">
                    <a16:rowId xmlns:a16="http://schemas.microsoft.com/office/drawing/2014/main" val="11101774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Visual Studio Community 2022</a:t>
                      </a:r>
                    </a:p>
                  </a:txBody>
                  <a:tcPr/>
                </a:tc>
                <a:tc>
                  <a:txBody>
                    <a:bodyPr/>
                    <a:lstStyle/>
                    <a:p>
                      <a:r>
                        <a:rPr lang="en-US" dirty="0"/>
                        <a:t>https://visualstudio.microsoft.com/vs/community/</a:t>
                      </a:r>
                    </a:p>
                  </a:txBody>
                  <a:tcPr/>
                </a:tc>
                <a:extLst>
                  <a:ext uri="{0D108BD9-81ED-4DB2-BD59-A6C34878D82A}">
                    <a16:rowId xmlns:a16="http://schemas.microsoft.com/office/drawing/2014/main" val="723696455"/>
                  </a:ext>
                </a:extLst>
              </a:tr>
              <a:tr h="370840">
                <a:tc>
                  <a:txBody>
                    <a:bodyPr/>
                    <a:lstStyle/>
                    <a:p>
                      <a:r>
                        <a:rPr lang="en-US" dirty="0"/>
                        <a:t>.NET SDK 8</a:t>
                      </a:r>
                    </a:p>
                  </a:txBody>
                  <a:tcPr/>
                </a:tc>
                <a:tc>
                  <a:txBody>
                    <a:bodyPr/>
                    <a:lstStyle/>
                    <a:p>
                      <a:r>
                        <a:rPr lang="en-US" dirty="0"/>
                        <a:t>https://dotnet.microsoft.com/en-us/download/dotnet/8.0</a:t>
                      </a:r>
                    </a:p>
                  </a:txBody>
                  <a:tcPr/>
                </a:tc>
                <a:extLst>
                  <a:ext uri="{0D108BD9-81ED-4DB2-BD59-A6C34878D82A}">
                    <a16:rowId xmlns:a16="http://schemas.microsoft.com/office/drawing/2014/main" val="350345609"/>
                  </a:ext>
                </a:extLst>
              </a:tr>
            </a:tbl>
          </a:graphicData>
        </a:graphic>
      </p:graphicFrame>
      <p:pic>
        <p:nvPicPr>
          <p:cNvPr id="7" name="Picture 6">
            <a:extLst>
              <a:ext uri="{FF2B5EF4-FFF2-40B4-BE49-F238E27FC236}">
                <a16:creationId xmlns:a16="http://schemas.microsoft.com/office/drawing/2014/main" id="{C83CCE40-8980-899E-0A25-90F5D3ADA7C7}"/>
              </a:ext>
            </a:extLst>
          </p:cNvPr>
          <p:cNvPicPr>
            <a:picLocks noChangeAspect="1"/>
          </p:cNvPicPr>
          <p:nvPr/>
        </p:nvPicPr>
        <p:blipFill>
          <a:blip r:embed="rId3"/>
          <a:stretch>
            <a:fillRect/>
          </a:stretch>
        </p:blipFill>
        <p:spPr>
          <a:xfrm>
            <a:off x="5739587" y="4127123"/>
            <a:ext cx="948621" cy="905652"/>
          </a:xfrm>
          <a:prstGeom prst="rect">
            <a:avLst/>
          </a:prstGeom>
        </p:spPr>
      </p:pic>
    </p:spTree>
    <p:extLst>
      <p:ext uri="{BB962C8B-B14F-4D97-AF65-F5344CB8AC3E}">
        <p14:creationId xmlns:p14="http://schemas.microsoft.com/office/powerpoint/2010/main" val="3455485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822ED-B7D8-B5AE-CA7A-5D5479CACB8F}"/>
              </a:ext>
            </a:extLst>
          </p:cNvPr>
          <p:cNvSpPr>
            <a:spLocks noGrp="1"/>
          </p:cNvSpPr>
          <p:nvPr>
            <p:ph type="title"/>
          </p:nvPr>
        </p:nvSpPr>
        <p:spPr/>
        <p:txBody>
          <a:bodyPr/>
          <a:lstStyle/>
          <a:p>
            <a:r>
              <a:rPr lang="en-US" dirty="0"/>
              <a:t>Thread</a:t>
            </a:r>
          </a:p>
        </p:txBody>
      </p:sp>
      <p:sp>
        <p:nvSpPr>
          <p:cNvPr id="3" name="Content Placeholder 2">
            <a:extLst>
              <a:ext uri="{FF2B5EF4-FFF2-40B4-BE49-F238E27FC236}">
                <a16:creationId xmlns:a16="http://schemas.microsoft.com/office/drawing/2014/main" id="{1B5BFD9E-4864-23B1-5AAE-01DF18F1CC96}"/>
              </a:ext>
            </a:extLst>
          </p:cNvPr>
          <p:cNvSpPr>
            <a:spLocks noGrp="1"/>
          </p:cNvSpPr>
          <p:nvPr>
            <p:ph idx="1"/>
          </p:nvPr>
        </p:nvSpPr>
        <p:spPr/>
        <p:txBody>
          <a:bodyPr/>
          <a:lstStyle/>
          <a:p>
            <a:r>
              <a:rPr lang="en-US" b="1" dirty="0"/>
              <a:t>Thread </a:t>
            </a:r>
            <a:r>
              <a:rPr lang="en-US" b="1" dirty="0" err="1"/>
              <a:t>thread</a:t>
            </a:r>
            <a:r>
              <a:rPr lang="en-US" b="1" dirty="0"/>
              <a:t> = new Thread</a:t>
            </a:r>
            <a:r>
              <a:rPr lang="en-US" dirty="0"/>
              <a:t>(() =&gt;</a:t>
            </a:r>
          </a:p>
          <a:p>
            <a:r>
              <a:rPr lang="en-US" dirty="0"/>
              <a:t>{</a:t>
            </a:r>
          </a:p>
          <a:p>
            <a:r>
              <a:rPr lang="en-US" dirty="0"/>
              <a:t>    </a:t>
            </a:r>
            <a:r>
              <a:rPr lang="en-US" dirty="0" err="1"/>
              <a:t>Console.WriteLine</a:t>
            </a:r>
            <a:r>
              <a:rPr lang="en-US" dirty="0"/>
              <a:t>("Running in a separate thread");</a:t>
            </a:r>
          </a:p>
          <a:p>
            <a:r>
              <a:rPr lang="en-US" dirty="0"/>
              <a:t>});</a:t>
            </a:r>
          </a:p>
          <a:p>
            <a:r>
              <a:rPr lang="en-US" dirty="0" err="1"/>
              <a:t>thread.Start</a:t>
            </a:r>
            <a:r>
              <a:rPr lang="en-US" dirty="0"/>
              <a:t>();</a:t>
            </a:r>
          </a:p>
          <a:p>
            <a:endParaRPr lang="en-US" dirty="0"/>
          </a:p>
        </p:txBody>
      </p:sp>
      <p:graphicFrame>
        <p:nvGraphicFramePr>
          <p:cNvPr id="5" name="Table 4">
            <a:extLst>
              <a:ext uri="{FF2B5EF4-FFF2-40B4-BE49-F238E27FC236}">
                <a16:creationId xmlns:a16="http://schemas.microsoft.com/office/drawing/2014/main" id="{2AF27341-CA05-0624-D9DF-1610759453FE}"/>
              </a:ext>
            </a:extLst>
          </p:cNvPr>
          <p:cNvGraphicFramePr>
            <a:graphicFrameLocks noGrp="1"/>
          </p:cNvGraphicFramePr>
          <p:nvPr>
            <p:extLst>
              <p:ext uri="{D42A27DB-BD31-4B8C-83A1-F6EECF244321}">
                <p14:modId xmlns:p14="http://schemas.microsoft.com/office/powerpoint/2010/main" val="1277999764"/>
              </p:ext>
            </p:extLst>
          </p:nvPr>
        </p:nvGraphicFramePr>
        <p:xfrm>
          <a:off x="1660808" y="4911421"/>
          <a:ext cx="8128000" cy="1112520"/>
        </p:xfrm>
        <a:graphic>
          <a:graphicData uri="http://schemas.openxmlformats.org/drawingml/2006/table">
            <a:tbl>
              <a:tblPr firstRow="1" bandRow="1">
                <a:tableStyleId>{5C22544A-7EE6-4342-B048-85BDC9FD1C3A}</a:tableStyleId>
              </a:tblPr>
              <a:tblGrid>
                <a:gridCol w="720253">
                  <a:extLst>
                    <a:ext uri="{9D8B030D-6E8A-4147-A177-3AD203B41FA5}">
                      <a16:colId xmlns:a16="http://schemas.microsoft.com/office/drawing/2014/main" val="1710146614"/>
                    </a:ext>
                  </a:extLst>
                </a:gridCol>
                <a:gridCol w="7407747">
                  <a:extLst>
                    <a:ext uri="{9D8B030D-6E8A-4147-A177-3AD203B41FA5}">
                      <a16:colId xmlns:a16="http://schemas.microsoft.com/office/drawing/2014/main" val="2688824305"/>
                    </a:ext>
                  </a:extLst>
                </a:gridCol>
              </a:tblGrid>
              <a:tr h="370840">
                <a:tc>
                  <a:txBody>
                    <a:bodyPr/>
                    <a:lstStyle/>
                    <a:p>
                      <a:endParaRPr lang="en-US" dirty="0"/>
                    </a:p>
                  </a:txBody>
                  <a:tcPr/>
                </a:tc>
                <a:tc>
                  <a:txBody>
                    <a:bodyPr/>
                    <a:lstStyle/>
                    <a:p>
                      <a:r>
                        <a:rPr lang="en-US" dirty="0"/>
                        <a:t>Pros and Cons</a:t>
                      </a:r>
                    </a:p>
                  </a:txBody>
                  <a:tcPr/>
                </a:tc>
                <a:extLst>
                  <a:ext uri="{0D108BD9-81ED-4DB2-BD59-A6C34878D82A}">
                    <a16:rowId xmlns:a16="http://schemas.microsoft.com/office/drawing/2014/main" val="4168608603"/>
                  </a:ext>
                </a:extLst>
              </a:tr>
              <a:tr h="370840">
                <a:tc>
                  <a:txBody>
                    <a:bodyPr/>
                    <a:lstStyle/>
                    <a:p>
                      <a:endParaRPr lang="en-US" dirty="0"/>
                    </a:p>
                  </a:txBody>
                  <a:tcPr/>
                </a:tc>
                <a:tc>
                  <a:txBody>
                    <a:bodyPr/>
                    <a:lstStyle/>
                    <a:p>
                      <a:r>
                        <a:rPr lang="en-US" dirty="0"/>
                        <a:t>More control (e.g., priority, abort)</a:t>
                      </a:r>
                    </a:p>
                  </a:txBody>
                  <a:tcPr/>
                </a:tc>
                <a:extLst>
                  <a:ext uri="{0D108BD9-81ED-4DB2-BD59-A6C34878D82A}">
                    <a16:rowId xmlns:a16="http://schemas.microsoft.com/office/drawing/2014/main" val="1091119578"/>
                  </a:ext>
                </a:extLst>
              </a:tr>
              <a:tr h="370840">
                <a:tc>
                  <a:txBody>
                    <a:bodyPr/>
                    <a:lstStyle/>
                    <a:p>
                      <a:endParaRPr lang="en-US" dirty="0"/>
                    </a:p>
                  </a:txBody>
                  <a:tcPr/>
                </a:tc>
                <a:tc>
                  <a:txBody>
                    <a:bodyPr/>
                    <a:lstStyle/>
                    <a:p>
                      <a:r>
                        <a:rPr lang="en-US" dirty="0"/>
                        <a:t>Higher overhead than thread pool</a:t>
                      </a:r>
                    </a:p>
                  </a:txBody>
                  <a:tcPr/>
                </a:tc>
                <a:extLst>
                  <a:ext uri="{0D108BD9-81ED-4DB2-BD59-A6C34878D82A}">
                    <a16:rowId xmlns:a16="http://schemas.microsoft.com/office/drawing/2014/main" val="3362328269"/>
                  </a:ext>
                </a:extLst>
              </a:tr>
            </a:tbl>
          </a:graphicData>
        </a:graphic>
      </p:graphicFrame>
      <p:pic>
        <p:nvPicPr>
          <p:cNvPr id="7" name="Graphic 6" descr="Thumbs up sign with solid fill">
            <a:extLst>
              <a:ext uri="{FF2B5EF4-FFF2-40B4-BE49-F238E27FC236}">
                <a16:creationId xmlns:a16="http://schemas.microsoft.com/office/drawing/2014/main" id="{7DE36768-E831-86A0-7E3B-980F13B4E7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45398" y="5284348"/>
            <a:ext cx="374068" cy="374068"/>
          </a:xfrm>
          <a:prstGeom prst="rect">
            <a:avLst/>
          </a:prstGeom>
        </p:spPr>
      </p:pic>
      <p:pic>
        <p:nvPicPr>
          <p:cNvPr id="8" name="Graphic 7" descr="Thumbs up sign with solid fill">
            <a:extLst>
              <a:ext uri="{FF2B5EF4-FFF2-40B4-BE49-F238E27FC236}">
                <a16:creationId xmlns:a16="http://schemas.microsoft.com/office/drawing/2014/main" id="{4CA44AB4-3B07-7E4D-A077-77F7EC62CB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964654">
            <a:off x="1836345" y="5672786"/>
            <a:ext cx="374068" cy="374068"/>
          </a:xfrm>
          <a:prstGeom prst="rect">
            <a:avLst/>
          </a:prstGeom>
        </p:spPr>
      </p:pic>
    </p:spTree>
    <p:extLst>
      <p:ext uri="{BB962C8B-B14F-4D97-AF65-F5344CB8AC3E}">
        <p14:creationId xmlns:p14="http://schemas.microsoft.com/office/powerpoint/2010/main" val="1328459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90DF5-4992-9192-EF78-EB37712F276C}"/>
              </a:ext>
            </a:extLst>
          </p:cNvPr>
          <p:cNvSpPr>
            <a:spLocks noGrp="1"/>
          </p:cNvSpPr>
          <p:nvPr>
            <p:ph type="title"/>
          </p:nvPr>
        </p:nvSpPr>
        <p:spPr/>
        <p:txBody>
          <a:bodyPr/>
          <a:lstStyle/>
          <a:p>
            <a:r>
              <a:rPr lang="en-US" dirty="0"/>
              <a:t>Thread Pool</a:t>
            </a:r>
          </a:p>
        </p:txBody>
      </p:sp>
      <p:sp>
        <p:nvSpPr>
          <p:cNvPr id="3" name="Content Placeholder 2">
            <a:extLst>
              <a:ext uri="{FF2B5EF4-FFF2-40B4-BE49-F238E27FC236}">
                <a16:creationId xmlns:a16="http://schemas.microsoft.com/office/drawing/2014/main" id="{5CE7E4F8-204F-707E-45B9-EFDD4FD68E21}"/>
              </a:ext>
            </a:extLst>
          </p:cNvPr>
          <p:cNvSpPr>
            <a:spLocks noGrp="1"/>
          </p:cNvSpPr>
          <p:nvPr>
            <p:ph idx="1"/>
          </p:nvPr>
        </p:nvSpPr>
        <p:spPr/>
        <p:txBody>
          <a:bodyPr>
            <a:normAutofit fontScale="92500" lnSpcReduction="10000"/>
          </a:bodyPr>
          <a:lstStyle/>
          <a:p>
            <a:pPr>
              <a:buNone/>
            </a:pPr>
            <a:r>
              <a:rPr lang="en-US" dirty="0"/>
              <a:t>In .NET, a </a:t>
            </a:r>
            <a:r>
              <a:rPr lang="en-US" b="1" dirty="0"/>
              <a:t>Thread Pool</a:t>
            </a:r>
            <a:r>
              <a:rPr lang="en-US" dirty="0"/>
              <a:t> is a pool of worker threads managed by the CLR (Common Language Runtime) that are used to perform tasks, process asynchronous calls, handle timers, and manage other background operations without the overhead of creating and destroying threads manually.</a:t>
            </a:r>
          </a:p>
          <a:p>
            <a:pPr>
              <a:buNone/>
            </a:pPr>
            <a:r>
              <a:rPr lang="en-US" b="1" dirty="0"/>
              <a:t>Key Characteristics:</a:t>
            </a:r>
          </a:p>
          <a:p>
            <a:pPr>
              <a:buFont typeface="Arial" panose="020B0604020202020204" pitchFamily="34" charset="0"/>
              <a:buChar char="•"/>
            </a:pPr>
            <a:r>
              <a:rPr lang="en-US" b="1" dirty="0"/>
              <a:t>Managed by .NET runtime</a:t>
            </a:r>
            <a:r>
              <a:rPr lang="en-US" dirty="0"/>
              <a:t>: You don't need to create or destroy threads manually.</a:t>
            </a:r>
          </a:p>
          <a:p>
            <a:pPr>
              <a:buFont typeface="Arial" panose="020B0604020202020204" pitchFamily="34" charset="0"/>
              <a:buChar char="•"/>
            </a:pPr>
            <a:r>
              <a:rPr lang="en-US" b="1" dirty="0"/>
              <a:t>Reuses threads</a:t>
            </a:r>
            <a:r>
              <a:rPr lang="en-US" dirty="0"/>
              <a:t>: It reuses threads to avoid the overhead of frequent creation and destruction.</a:t>
            </a:r>
          </a:p>
          <a:p>
            <a:pPr>
              <a:buFont typeface="Arial" panose="020B0604020202020204" pitchFamily="34" charset="0"/>
              <a:buChar char="•"/>
            </a:pPr>
            <a:r>
              <a:rPr lang="en-US" b="1" dirty="0"/>
              <a:t>Limits the number of concurrent threads</a:t>
            </a:r>
            <a:r>
              <a:rPr lang="en-US" dirty="0"/>
              <a:t>: Prevents system overload by restricting the number of active threads.</a:t>
            </a:r>
          </a:p>
          <a:p>
            <a:pPr>
              <a:buFont typeface="Arial" panose="020B0604020202020204" pitchFamily="34" charset="0"/>
              <a:buChar char="•"/>
            </a:pPr>
            <a:r>
              <a:rPr lang="en-US" b="1" dirty="0"/>
              <a:t>Efficient for short-lived operations</a:t>
            </a:r>
            <a:r>
              <a:rPr lang="en-US" dirty="0"/>
              <a:t>: Ideal for I/O-bound or short-running tasks.</a:t>
            </a:r>
          </a:p>
          <a:p>
            <a:endParaRPr lang="en-US" dirty="0"/>
          </a:p>
          <a:p>
            <a:endParaRPr lang="en-US" dirty="0"/>
          </a:p>
        </p:txBody>
      </p:sp>
    </p:spTree>
    <p:extLst>
      <p:ext uri="{BB962C8B-B14F-4D97-AF65-F5344CB8AC3E}">
        <p14:creationId xmlns:p14="http://schemas.microsoft.com/office/powerpoint/2010/main" val="329885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4AD69E-550F-7E5B-3807-FDF5C2918E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C29236-05A4-31C8-11FA-92801164FB49}"/>
              </a:ext>
            </a:extLst>
          </p:cNvPr>
          <p:cNvSpPr>
            <a:spLocks noGrp="1"/>
          </p:cNvSpPr>
          <p:nvPr>
            <p:ph type="title"/>
          </p:nvPr>
        </p:nvSpPr>
        <p:spPr/>
        <p:txBody>
          <a:bodyPr/>
          <a:lstStyle/>
          <a:p>
            <a:r>
              <a:rPr lang="en-US" dirty="0"/>
              <a:t>Thread Pool</a:t>
            </a:r>
          </a:p>
        </p:txBody>
      </p:sp>
      <p:sp>
        <p:nvSpPr>
          <p:cNvPr id="3" name="Content Placeholder 2">
            <a:extLst>
              <a:ext uri="{FF2B5EF4-FFF2-40B4-BE49-F238E27FC236}">
                <a16:creationId xmlns:a16="http://schemas.microsoft.com/office/drawing/2014/main" id="{D86B0DBC-F14F-9E6F-991C-070698D42F8A}"/>
              </a:ext>
            </a:extLst>
          </p:cNvPr>
          <p:cNvSpPr>
            <a:spLocks noGrp="1"/>
          </p:cNvSpPr>
          <p:nvPr>
            <p:ph idx="1"/>
          </p:nvPr>
        </p:nvSpPr>
        <p:spPr/>
        <p:txBody>
          <a:bodyPr>
            <a:normAutofit/>
          </a:bodyPr>
          <a:lstStyle/>
          <a:p>
            <a:r>
              <a:rPr lang="en-US" dirty="0" err="1"/>
              <a:t>ThreadPool.</a:t>
            </a:r>
            <a:r>
              <a:rPr lang="en-US" b="1" dirty="0" err="1"/>
              <a:t>QueueUserWorkItem</a:t>
            </a:r>
            <a:r>
              <a:rPr lang="en-US" dirty="0"/>
              <a:t>(state =&gt;</a:t>
            </a:r>
          </a:p>
          <a:p>
            <a:r>
              <a:rPr lang="en-US" dirty="0"/>
              <a:t>{</a:t>
            </a:r>
          </a:p>
          <a:p>
            <a:r>
              <a:rPr lang="en-US" dirty="0"/>
              <a:t>    </a:t>
            </a:r>
            <a:r>
              <a:rPr lang="en-US" dirty="0" err="1"/>
              <a:t>Console.WriteLine</a:t>
            </a:r>
            <a:r>
              <a:rPr lang="en-US" dirty="0"/>
              <a:t>("Running in thread pool");</a:t>
            </a:r>
          </a:p>
          <a:p>
            <a:r>
              <a:rPr lang="en-US" dirty="0"/>
              <a:t>});</a:t>
            </a:r>
          </a:p>
          <a:p>
            <a:endParaRPr lang="en-US" dirty="0"/>
          </a:p>
          <a:p>
            <a:endParaRPr lang="en-US" dirty="0"/>
          </a:p>
        </p:txBody>
      </p:sp>
    </p:spTree>
    <p:extLst>
      <p:ext uri="{BB962C8B-B14F-4D97-AF65-F5344CB8AC3E}">
        <p14:creationId xmlns:p14="http://schemas.microsoft.com/office/powerpoint/2010/main" val="609492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524348-74BF-27D8-6898-4BCE397BE2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6CF97B-A673-9FE3-3DFC-B5E5A7B41D69}"/>
              </a:ext>
            </a:extLst>
          </p:cNvPr>
          <p:cNvSpPr>
            <a:spLocks noGrp="1"/>
          </p:cNvSpPr>
          <p:nvPr>
            <p:ph type="title"/>
          </p:nvPr>
        </p:nvSpPr>
        <p:spPr>
          <a:xfrm>
            <a:off x="1097280" y="263529"/>
            <a:ext cx="10058400" cy="1450757"/>
          </a:xfrm>
        </p:spPr>
        <p:txBody>
          <a:bodyPr/>
          <a:lstStyle/>
          <a:p>
            <a:r>
              <a:rPr lang="en-US" dirty="0"/>
              <a:t>Thread Pool</a:t>
            </a:r>
          </a:p>
        </p:txBody>
      </p:sp>
      <p:sp>
        <p:nvSpPr>
          <p:cNvPr id="3" name="Content Placeholder 2">
            <a:extLst>
              <a:ext uri="{FF2B5EF4-FFF2-40B4-BE49-F238E27FC236}">
                <a16:creationId xmlns:a16="http://schemas.microsoft.com/office/drawing/2014/main" id="{156FDC72-0E03-12F6-4B8C-9677990E20FB}"/>
              </a:ext>
            </a:extLst>
          </p:cNvPr>
          <p:cNvSpPr>
            <a:spLocks noGrp="1"/>
          </p:cNvSpPr>
          <p:nvPr>
            <p:ph idx="1"/>
          </p:nvPr>
        </p:nvSpPr>
        <p:spPr/>
        <p:txBody>
          <a:bodyPr>
            <a:normAutofit fontScale="92500" lnSpcReduction="20000"/>
          </a:bodyPr>
          <a:lstStyle/>
          <a:p>
            <a:r>
              <a:rPr lang="en-US" b="1" dirty="0"/>
              <a:t>How many threads are there at max in thread pool in given time in C# ? </a:t>
            </a:r>
          </a:p>
          <a:p>
            <a:r>
              <a:rPr lang="en-US" dirty="0" err="1"/>
              <a:t>ThreadPool.GetMaxThreads</a:t>
            </a:r>
            <a:r>
              <a:rPr lang="en-US" dirty="0"/>
              <a:t>(out int </a:t>
            </a:r>
            <a:r>
              <a:rPr lang="en-US" dirty="0" err="1"/>
              <a:t>workerThreads</a:t>
            </a:r>
            <a:r>
              <a:rPr lang="en-US" dirty="0"/>
              <a:t>, out int </a:t>
            </a:r>
            <a:r>
              <a:rPr lang="en-US" dirty="0" err="1"/>
              <a:t>completionPortThreads</a:t>
            </a:r>
            <a:r>
              <a:rPr lang="en-US" dirty="0"/>
              <a:t>); </a:t>
            </a:r>
            <a:r>
              <a:rPr lang="en-US" dirty="0" err="1"/>
              <a:t>ThreadPool.SetMaxThreads</a:t>
            </a:r>
            <a:r>
              <a:rPr lang="en-US" dirty="0"/>
              <a:t>(100, 100);</a:t>
            </a:r>
          </a:p>
          <a:p>
            <a:r>
              <a:rPr lang="en-US" b="1" dirty="0"/>
              <a:t>How many threads are created by default minimum for a process ? </a:t>
            </a:r>
          </a:p>
          <a:p>
            <a:r>
              <a:rPr lang="en-US" dirty="0" err="1"/>
              <a:t>ThreadPool.GetMinThreads</a:t>
            </a:r>
            <a:r>
              <a:rPr lang="en-US" dirty="0"/>
              <a:t>(out int </a:t>
            </a:r>
            <a:r>
              <a:rPr lang="en-US" dirty="0" err="1"/>
              <a:t>workerThreads</a:t>
            </a:r>
            <a:r>
              <a:rPr lang="en-US" dirty="0"/>
              <a:t>, out int </a:t>
            </a:r>
            <a:r>
              <a:rPr lang="en-US" dirty="0" err="1"/>
              <a:t>completionPortThreads</a:t>
            </a:r>
            <a:r>
              <a:rPr lang="en-US" dirty="0"/>
              <a:t>);</a:t>
            </a:r>
          </a:p>
          <a:p>
            <a:r>
              <a:rPr lang="en-US" dirty="0" err="1"/>
              <a:t>ThreadPool.SetMinThreads</a:t>
            </a:r>
            <a:r>
              <a:rPr lang="en-US" dirty="0"/>
              <a:t>(8, 8); // Increases readiness to spawn more threads</a:t>
            </a:r>
          </a:p>
          <a:p>
            <a:r>
              <a:rPr lang="en-US" b="1" dirty="0"/>
              <a:t>How many threads are created by default minimum for a process ? </a:t>
            </a:r>
          </a:p>
          <a:p>
            <a:r>
              <a:rPr lang="en-US" dirty="0" err="1"/>
              <a:t>ThreadPool.GetMinThreads</a:t>
            </a:r>
            <a:r>
              <a:rPr lang="en-US" dirty="0"/>
              <a:t>(out int </a:t>
            </a:r>
            <a:r>
              <a:rPr lang="en-US" dirty="0" err="1"/>
              <a:t>workerThreads</a:t>
            </a:r>
            <a:r>
              <a:rPr lang="en-US" dirty="0"/>
              <a:t>, out int </a:t>
            </a:r>
            <a:r>
              <a:rPr lang="en-US" dirty="0" err="1"/>
              <a:t>completionPortThreads</a:t>
            </a:r>
            <a:r>
              <a:rPr lang="en-US" dirty="0"/>
              <a:t>);</a:t>
            </a:r>
            <a:endParaRPr lang="en-US" b="1" dirty="0"/>
          </a:p>
          <a:p>
            <a:pPr marL="0" marR="0" lvl="0" indent="0" algn="l" defTabSz="914400" rtl="0" eaLnBrk="0" fontAlgn="base" latinLnBrk="0" hangingPunct="0">
              <a:lnSpc>
                <a:spcPct val="100000"/>
              </a:lnSpc>
              <a:spcBef>
                <a:spcPct val="0"/>
              </a:spcBef>
              <a:spcAft>
                <a:spcPct val="0"/>
              </a:spcAft>
              <a:buClrTx/>
              <a:buSzTx/>
              <a:buNone/>
              <a:tabLst/>
            </a:pPr>
            <a:r>
              <a:rPr lang="en-US" altLang="en-US" dirty="0"/>
              <a:t> Worker threads: 1 × number of logical processors</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t> I/O completion threads (IOCP): 1 × number of logical processors</a:t>
            </a:r>
          </a:p>
          <a:p>
            <a:endParaRPr lang="en-US" dirty="0"/>
          </a:p>
        </p:txBody>
      </p:sp>
    </p:spTree>
    <p:extLst>
      <p:ext uri="{BB962C8B-B14F-4D97-AF65-F5344CB8AC3E}">
        <p14:creationId xmlns:p14="http://schemas.microsoft.com/office/powerpoint/2010/main" val="3369976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8CF94-9275-3ABF-4E26-E940091696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E51B87-5887-4A46-DFDC-ABB064CB55C5}"/>
              </a:ext>
            </a:extLst>
          </p:cNvPr>
          <p:cNvSpPr>
            <a:spLocks noGrp="1"/>
          </p:cNvSpPr>
          <p:nvPr>
            <p:ph type="title"/>
          </p:nvPr>
        </p:nvSpPr>
        <p:spPr>
          <a:xfrm>
            <a:off x="1097280" y="263529"/>
            <a:ext cx="10058400" cy="1450757"/>
          </a:xfrm>
        </p:spPr>
        <p:txBody>
          <a:bodyPr/>
          <a:lstStyle/>
          <a:p>
            <a:r>
              <a:rPr lang="en-US" dirty="0"/>
              <a:t>Thread Pool</a:t>
            </a:r>
          </a:p>
        </p:txBody>
      </p:sp>
      <p:sp>
        <p:nvSpPr>
          <p:cNvPr id="3" name="Content Placeholder 2">
            <a:extLst>
              <a:ext uri="{FF2B5EF4-FFF2-40B4-BE49-F238E27FC236}">
                <a16:creationId xmlns:a16="http://schemas.microsoft.com/office/drawing/2014/main" id="{AFC80A7B-C943-7B92-F67C-96336363BD58}"/>
              </a:ext>
            </a:extLst>
          </p:cNvPr>
          <p:cNvSpPr>
            <a:spLocks noGrp="1"/>
          </p:cNvSpPr>
          <p:nvPr>
            <p:ph idx="1"/>
          </p:nvPr>
        </p:nvSpPr>
        <p:spPr/>
        <p:txBody>
          <a:bodyPr>
            <a:normAutofit fontScale="85000" lnSpcReduction="20000"/>
          </a:bodyPr>
          <a:lstStyle/>
          <a:p>
            <a:r>
              <a:rPr lang="en-US" b="1" dirty="0"/>
              <a:t>   // Step 2: Offload email sending to </a:t>
            </a:r>
            <a:r>
              <a:rPr lang="en-US" b="1" dirty="0" err="1"/>
              <a:t>ThreadPool</a:t>
            </a:r>
            <a:endParaRPr lang="en-US" b="1" dirty="0"/>
          </a:p>
          <a:p>
            <a:r>
              <a:rPr lang="en-US" b="1" dirty="0"/>
              <a:t>    </a:t>
            </a:r>
            <a:r>
              <a:rPr lang="en-US" b="1" dirty="0" err="1"/>
              <a:t>ThreadPool.QueueUserWorkItem</a:t>
            </a:r>
            <a:r>
              <a:rPr lang="en-US" b="1" dirty="0"/>
              <a:t>(state =&gt;</a:t>
            </a:r>
          </a:p>
          <a:p>
            <a:r>
              <a:rPr lang="en-US" b="1" dirty="0"/>
              <a:t>    {</a:t>
            </a:r>
          </a:p>
          <a:p>
            <a:r>
              <a:rPr lang="en-US" b="1" dirty="0"/>
              <a:t>        </a:t>
            </a:r>
            <a:r>
              <a:rPr lang="en-US" b="1" dirty="0" err="1"/>
              <a:t>SendEmailConfirmation</a:t>
            </a:r>
            <a:r>
              <a:rPr lang="en-US" b="1" dirty="0"/>
              <a:t>((Order)state);</a:t>
            </a:r>
          </a:p>
          <a:p>
            <a:r>
              <a:rPr lang="en-US" b="1" dirty="0"/>
              <a:t>    }, order);</a:t>
            </a:r>
          </a:p>
          <a:p>
            <a:pPr>
              <a:buNone/>
            </a:pPr>
            <a:r>
              <a:rPr lang="en-US" b="1" dirty="0"/>
              <a:t>Why </a:t>
            </a:r>
            <a:r>
              <a:rPr lang="en-US" b="1" dirty="0" err="1"/>
              <a:t>ThreadPool</a:t>
            </a:r>
            <a:r>
              <a:rPr lang="en-US" b="1" dirty="0"/>
              <a:t> is a good fit here:</a:t>
            </a:r>
          </a:p>
          <a:p>
            <a:pPr>
              <a:buFont typeface="Arial" panose="020B0604020202020204" pitchFamily="34" charset="0"/>
              <a:buChar char="•"/>
            </a:pPr>
            <a:r>
              <a:rPr lang="en-US" dirty="0"/>
              <a:t>Email sending is a </a:t>
            </a:r>
            <a:r>
              <a:rPr lang="en-US" b="1" dirty="0"/>
              <a:t>short-lived</a:t>
            </a:r>
            <a:r>
              <a:rPr lang="en-US" dirty="0"/>
              <a:t>, </a:t>
            </a:r>
            <a:r>
              <a:rPr lang="en-US" b="1" dirty="0"/>
              <a:t>non-blocking</a:t>
            </a:r>
            <a:r>
              <a:rPr lang="en-US" dirty="0"/>
              <a:t> task.</a:t>
            </a:r>
          </a:p>
          <a:p>
            <a:pPr>
              <a:buFont typeface="Arial" panose="020B0604020202020204" pitchFamily="34" charset="0"/>
              <a:buChar char="•"/>
            </a:pPr>
            <a:r>
              <a:rPr lang="en-US" dirty="0" err="1"/>
              <a:t>ThreadPool</a:t>
            </a:r>
            <a:r>
              <a:rPr lang="en-US" dirty="0"/>
              <a:t> </a:t>
            </a:r>
            <a:r>
              <a:rPr lang="en-US" b="1" dirty="0"/>
              <a:t>reuses threads</a:t>
            </a:r>
            <a:r>
              <a:rPr lang="en-US" dirty="0"/>
              <a:t> — no overhead of creating new threads each time.</a:t>
            </a:r>
          </a:p>
          <a:p>
            <a:pPr>
              <a:buFont typeface="Arial" panose="020B0604020202020204" pitchFamily="34" charset="0"/>
              <a:buChar char="•"/>
            </a:pPr>
            <a:r>
              <a:rPr lang="en-US" dirty="0"/>
              <a:t>It’s </a:t>
            </a:r>
            <a:r>
              <a:rPr lang="en-US" b="1" dirty="0"/>
              <a:t>fire-and-forget</a:t>
            </a:r>
            <a:r>
              <a:rPr lang="en-US" dirty="0"/>
              <a:t> — you don’t need a return value or error handling in the main thread.</a:t>
            </a:r>
          </a:p>
          <a:p>
            <a:endParaRPr lang="en-US" dirty="0"/>
          </a:p>
        </p:txBody>
      </p:sp>
    </p:spTree>
    <p:extLst>
      <p:ext uri="{BB962C8B-B14F-4D97-AF65-F5344CB8AC3E}">
        <p14:creationId xmlns:p14="http://schemas.microsoft.com/office/powerpoint/2010/main" val="672001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48E0A0-2992-88D8-4091-E7BA3A4DD9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02C639-4AF5-3DAB-3391-F2474955F4D4}"/>
              </a:ext>
            </a:extLst>
          </p:cNvPr>
          <p:cNvSpPr>
            <a:spLocks noGrp="1"/>
          </p:cNvSpPr>
          <p:nvPr>
            <p:ph type="title"/>
          </p:nvPr>
        </p:nvSpPr>
        <p:spPr>
          <a:xfrm>
            <a:off x="1097280" y="263529"/>
            <a:ext cx="10058400" cy="1450757"/>
          </a:xfrm>
        </p:spPr>
        <p:txBody>
          <a:bodyPr/>
          <a:lstStyle/>
          <a:p>
            <a:r>
              <a:rPr lang="en-US" dirty="0"/>
              <a:t>Cons Thread Pool</a:t>
            </a:r>
          </a:p>
        </p:txBody>
      </p:sp>
      <p:sp>
        <p:nvSpPr>
          <p:cNvPr id="3" name="Content Placeholder 2">
            <a:extLst>
              <a:ext uri="{FF2B5EF4-FFF2-40B4-BE49-F238E27FC236}">
                <a16:creationId xmlns:a16="http://schemas.microsoft.com/office/drawing/2014/main" id="{07C1C1E9-0D28-689D-B5B9-F3507DAE1C7D}"/>
              </a:ext>
            </a:extLst>
          </p:cNvPr>
          <p:cNvSpPr>
            <a:spLocks noGrp="1"/>
          </p:cNvSpPr>
          <p:nvPr>
            <p:ph idx="1"/>
          </p:nvPr>
        </p:nvSpPr>
        <p:spPr/>
        <p:txBody>
          <a:bodyPr>
            <a:normAutofit fontScale="70000" lnSpcReduction="20000"/>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altLang="en-US" sz="1900" b="1" dirty="0">
                <a:solidFill>
                  <a:schemeClr val="tx1"/>
                </a:solidFill>
                <a:latin typeface="Arial" panose="020B0604020202020204" pitchFamily="34" charset="0"/>
              </a:rPr>
              <a:t> No return value or result tracking</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900" dirty="0">
                <a:solidFill>
                  <a:schemeClr val="tx1"/>
                </a:solidFill>
                <a:latin typeface="Arial" panose="020B0604020202020204" pitchFamily="34" charset="0"/>
              </a:rPr>
              <a:t>Unlike Task&lt;T&gt;, you can’t get the result of the operation.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No built-in way to </a:t>
            </a:r>
            <a:r>
              <a:rPr kumimoji="0" lang="en-US" altLang="en-US" sz="1900" b="0" i="0" u="none" strike="noStrike" cap="none" normalizeH="0" baseline="0" dirty="0">
                <a:ln>
                  <a:noFill/>
                </a:ln>
                <a:solidFill>
                  <a:schemeClr val="tx1"/>
                </a:solidFill>
                <a:effectLst/>
                <a:latin typeface="Arial Unicode MS" panose="020B0604020202020204" pitchFamily="34" charset="-128"/>
              </a:rPr>
              <a:t>await</a:t>
            </a:r>
            <a:r>
              <a:rPr kumimoji="0" lang="en-US" altLang="en-US" sz="1900" b="0" i="0" u="none" strike="noStrike" cap="none" normalizeH="0" baseline="0" dirty="0">
                <a:ln>
                  <a:noFill/>
                </a:ln>
                <a:solidFill>
                  <a:schemeClr val="tx1"/>
                </a:solidFill>
                <a:effectLst/>
              </a:rPr>
              <a:t> </a:t>
            </a:r>
            <a:r>
              <a:rPr lang="en-US" altLang="en-US" sz="1900" dirty="0">
                <a:solidFill>
                  <a:schemeClr val="tx1"/>
                </a:solidFill>
                <a:latin typeface="Arial" panose="020B0604020202020204" pitchFamily="34" charset="0"/>
              </a:rPr>
              <a:t>the completion.</a:t>
            </a:r>
          </a:p>
          <a:p>
            <a:pPr marL="457200" marR="0" lvl="1" indent="0" algn="l" defTabSz="914400" rtl="0" eaLnBrk="0" fontAlgn="base" latinLnBrk="0" hangingPunct="0">
              <a:lnSpc>
                <a:spcPct val="100000"/>
              </a:lnSpc>
              <a:spcBef>
                <a:spcPct val="0"/>
              </a:spcBef>
              <a:spcAft>
                <a:spcPct val="0"/>
              </a:spcAft>
              <a:buClrTx/>
              <a:buSzTx/>
              <a:buNone/>
              <a:tabLst/>
            </a:pPr>
            <a:endParaRPr lang="en-US" altLang="en-US" sz="19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900" b="1" i="0" u="none" strike="noStrike" cap="none" normalizeH="0" baseline="0" dirty="0">
                <a:ln>
                  <a:noFill/>
                </a:ln>
                <a:solidFill>
                  <a:schemeClr val="tx1"/>
                </a:solidFill>
                <a:effectLst/>
                <a:latin typeface="Arial" panose="020B0604020202020204" pitchFamily="34" charset="0"/>
              </a:rPr>
              <a:t> No built-in error handling</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If an exception occurs in the thread pool thread, it may go unobserved and crash the process unless handled carefully.</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900" b="1" i="0" u="none" strike="noStrike" cap="none" normalizeH="0" baseline="0" dirty="0">
                <a:ln>
                  <a:noFill/>
                </a:ln>
                <a:solidFill>
                  <a:schemeClr val="tx1"/>
                </a:solidFill>
                <a:effectLst/>
                <a:latin typeface="Arial" panose="020B0604020202020204" pitchFamily="34" charset="0"/>
              </a:rPr>
              <a:t> No cancellation support</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You can’t easily cancel the work once it’s queued.</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900" b="1" i="0" u="none" strike="noStrike" cap="none" normalizeH="0" baseline="0" dirty="0">
                <a:ln>
                  <a:noFill/>
                </a:ln>
                <a:solidFill>
                  <a:schemeClr val="tx1"/>
                </a:solidFill>
                <a:effectLst/>
                <a:latin typeface="Arial" panose="020B0604020202020204" pitchFamily="34" charset="0"/>
              </a:rPr>
              <a:t> No fine-grained control</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You can’t set thread priorities, thread affinity, or custom scheduling behavior.</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900" b="1" i="0" u="none" strike="noStrike" cap="none" normalizeH="0" baseline="0" dirty="0">
                <a:ln>
                  <a:noFill/>
                </a:ln>
                <a:solidFill>
                  <a:schemeClr val="tx1"/>
                </a:solidFill>
                <a:effectLst/>
                <a:latin typeface="Arial" panose="020B0604020202020204" pitchFamily="34" charset="0"/>
              </a:rPr>
              <a:t> Limited to short-lived tasks</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err="1">
                <a:ln>
                  <a:noFill/>
                </a:ln>
                <a:solidFill>
                  <a:schemeClr val="tx1"/>
                </a:solidFill>
                <a:effectLst/>
                <a:latin typeface="Arial" panose="020B0604020202020204" pitchFamily="34" charset="0"/>
              </a:rPr>
              <a:t>ThreadPool</a:t>
            </a:r>
            <a:r>
              <a:rPr kumimoji="0" lang="en-US" altLang="en-US" sz="1900" b="0" i="0" u="none" strike="noStrike" cap="none" normalizeH="0" baseline="0" dirty="0">
                <a:ln>
                  <a:noFill/>
                </a:ln>
                <a:solidFill>
                  <a:schemeClr val="tx1"/>
                </a:solidFill>
                <a:effectLst/>
                <a:latin typeface="Arial" panose="020B0604020202020204" pitchFamily="34" charset="0"/>
              </a:rPr>
              <a:t> is designed for </a:t>
            </a:r>
            <a:r>
              <a:rPr kumimoji="0" lang="en-US" altLang="en-US" sz="1900" b="1" i="0" u="none" strike="noStrike" cap="none" normalizeH="0" baseline="0" dirty="0">
                <a:ln>
                  <a:noFill/>
                </a:ln>
                <a:solidFill>
                  <a:schemeClr val="tx1"/>
                </a:solidFill>
                <a:effectLst/>
                <a:latin typeface="Arial" panose="020B0604020202020204" pitchFamily="34" charset="0"/>
              </a:rPr>
              <a:t>fast, short tasks</a:t>
            </a:r>
            <a:r>
              <a:rPr kumimoji="0" lang="en-US" altLang="en-US" sz="1900" b="0" i="0" u="none" strike="noStrike" cap="none" normalizeH="0" baseline="0" dirty="0">
                <a:ln>
                  <a:noFill/>
                </a:ln>
                <a:solidFill>
                  <a:schemeClr val="tx1"/>
                </a:solidFill>
                <a:effectLst/>
                <a:latin typeface="Arial" panose="020B0604020202020204" pitchFamily="34" charset="0"/>
              </a:rPr>
              <a:t>. Long-running tasks can block thread pool threads and exhaust available threads.</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900" b="1" i="0" u="none" strike="noStrike" cap="none" normalizeH="0" baseline="0" dirty="0">
                <a:ln>
                  <a:noFill/>
                </a:ln>
                <a:solidFill>
                  <a:schemeClr val="tx1"/>
                </a:solidFill>
                <a:effectLst/>
                <a:latin typeface="Arial" panose="020B0604020202020204" pitchFamily="34" charset="0"/>
              </a:rPr>
              <a:t> Difficult debugging and tracing</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Since the threads are pooled and reused, stack traces and debugging behavior can be harder to follow.</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900" b="1" i="0" u="none" strike="noStrike" cap="none" normalizeH="0" baseline="0" dirty="0">
                <a:ln>
                  <a:noFill/>
                </a:ln>
                <a:solidFill>
                  <a:schemeClr val="tx1"/>
                </a:solidFill>
                <a:effectLst/>
                <a:latin typeface="Arial" panose="020B0604020202020204" pitchFamily="34" charset="0"/>
              </a:rPr>
              <a:t> No dependency injection or scoped lifetime support</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In ASP.NET Core, </a:t>
            </a:r>
            <a:r>
              <a:rPr kumimoji="0" lang="en-US" altLang="en-US" sz="1900" b="0" i="0" u="none" strike="noStrike" cap="none" normalizeH="0" baseline="0" dirty="0" err="1">
                <a:ln>
                  <a:noFill/>
                </a:ln>
                <a:solidFill>
                  <a:schemeClr val="tx1"/>
                </a:solidFill>
                <a:effectLst/>
                <a:latin typeface="Arial" panose="020B0604020202020204" pitchFamily="34" charset="0"/>
              </a:rPr>
              <a:t>ThreadPool</a:t>
            </a:r>
            <a:r>
              <a:rPr kumimoji="0" lang="en-US" altLang="en-US" sz="1900" b="0" i="0" u="none" strike="noStrike" cap="none" normalizeH="0" baseline="0" dirty="0">
                <a:ln>
                  <a:noFill/>
                </a:ln>
                <a:solidFill>
                  <a:schemeClr val="tx1"/>
                </a:solidFill>
                <a:effectLst/>
                <a:latin typeface="Arial" panose="020B0604020202020204" pitchFamily="34" charset="0"/>
              </a:rPr>
              <a:t> threads don’t have access to scoped services. Using them can lead to service lifetime violations.</a:t>
            </a:r>
          </a:p>
          <a:p>
            <a:endParaRPr lang="en-US" dirty="0"/>
          </a:p>
        </p:txBody>
      </p:sp>
    </p:spTree>
    <p:extLst>
      <p:ext uri="{BB962C8B-B14F-4D97-AF65-F5344CB8AC3E}">
        <p14:creationId xmlns:p14="http://schemas.microsoft.com/office/powerpoint/2010/main" val="1042238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DB77960-E31B-9B51-CDFA-A87A7CEDD9D4}"/>
              </a:ext>
            </a:extLst>
          </p:cNvPr>
          <p:cNvSpPr>
            <a:spLocks noGrp="1" noChangeArrowheads="1"/>
          </p:cNvSpPr>
          <p:nvPr>
            <p:ph type="title"/>
          </p:nvPr>
        </p:nvSpPr>
        <p:spPr bwMode="auto">
          <a:xfrm>
            <a:off x="1097280" y="719594"/>
            <a:ext cx="474521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panose="020B0604020202020204" pitchFamily="34" charset="0"/>
              </a:rPr>
              <a:t>Why was </a:t>
            </a:r>
            <a:r>
              <a:rPr kumimoji="0" lang="en-US" altLang="en-US" sz="3200" b="0" i="0" u="none" strike="noStrike" cap="none" normalizeH="0" baseline="0" dirty="0">
                <a:ln>
                  <a:noFill/>
                </a:ln>
                <a:solidFill>
                  <a:schemeClr val="tx1"/>
                </a:solidFill>
                <a:effectLst/>
                <a:latin typeface="Arial Unicode MS" panose="020B0604020202020204" pitchFamily="34" charset="-128"/>
              </a:rPr>
              <a:t>Task</a:t>
            </a:r>
            <a:r>
              <a:rPr kumimoji="0" lang="en-US" altLang="en-US" sz="3200" b="0" i="0" u="none" strike="noStrike" cap="none" normalizeH="0" baseline="0" dirty="0">
                <a:ln>
                  <a:noFill/>
                </a:ln>
                <a:solidFill>
                  <a:schemeClr val="tx1"/>
                </a:solidFill>
                <a:effectLst/>
              </a:rPr>
              <a:t> introduced?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9E66C66-FC7A-AF6B-41D4-FA289A75842F}"/>
              </a:ext>
            </a:extLst>
          </p:cNvPr>
          <p:cNvSpPr>
            <a:spLocks noGrp="1" noChangeArrowheads="1"/>
          </p:cNvSpPr>
          <p:nvPr>
            <p:ph idx="1"/>
          </p:nvPr>
        </p:nvSpPr>
        <p:spPr bwMode="auto">
          <a:xfrm>
            <a:off x="1097280" y="2141989"/>
            <a:ext cx="9852121"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Threads</a:t>
            </a:r>
            <a:r>
              <a:rPr kumimoji="0" lang="en-US" altLang="en-US" sz="1800" b="0" i="0" u="none" strike="noStrike" cap="none" normalizeH="0" baseline="0" dirty="0">
                <a:ln>
                  <a:noFill/>
                </a:ln>
                <a:solidFill>
                  <a:schemeClr val="tx1"/>
                </a:solidFill>
                <a:effectLst/>
                <a:latin typeface="Arial" panose="020B0604020202020204" pitchFamily="34" charset="0"/>
              </a:rPr>
              <a:t>: Manual, heavy, and harder to manage (e.g., synchronization, pooling, exceptions).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ThreadPool</a:t>
            </a:r>
            <a:r>
              <a:rPr kumimoji="0" lang="en-US" altLang="en-US" sz="1800" b="0" i="0" u="none" strike="noStrike" cap="none" normalizeH="0" baseline="0" dirty="0">
                <a:ln>
                  <a:noFill/>
                </a:ln>
                <a:solidFill>
                  <a:schemeClr val="tx1"/>
                </a:solidFill>
                <a:effectLst/>
                <a:latin typeface="Arial" panose="020B0604020202020204" pitchFamily="34" charset="0"/>
              </a:rPr>
              <a:t>: Lightweight, reusable threads, but limited flexibility and control.</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Tasks (via TPL - Task Parallel Library)</a:t>
            </a:r>
            <a:r>
              <a:rPr kumimoji="0" lang="en-US" altLang="en-US" sz="1800" b="0" i="0" u="none" strike="noStrike" cap="none" normalizeH="0" baseline="0" dirty="0">
                <a:ln>
                  <a:noFill/>
                </a:ln>
                <a:solidFill>
                  <a:schemeClr val="tx1"/>
                </a:solidFill>
                <a:effectLst/>
                <a:latin typeface="Arial" panose="020B0604020202020204" pitchFamily="34" charset="0"/>
              </a:rPr>
              <a:t> were introduced in .NET 4.0 to:</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Simplify asynchronous and parallel programming.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thread pool threads efficiently under the hood.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Provide a high-level abstraction over threads with more </a:t>
            </a:r>
            <a:r>
              <a:rPr kumimoji="0" lang="en-US" altLang="en-US" sz="1800" b="1" i="0" u="none" strike="noStrike" cap="none" normalizeH="0" baseline="0" dirty="0">
                <a:ln>
                  <a:noFill/>
                </a:ln>
                <a:solidFill>
                  <a:schemeClr val="tx1"/>
                </a:solidFill>
                <a:effectLst/>
                <a:latin typeface="Arial" panose="020B0604020202020204" pitchFamily="34" charset="0"/>
              </a:rPr>
              <a:t>control</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cancellation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continuations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exception handling</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composability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Analogy: If a Thread is like creating a new worker every time,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 Task is like managing a group of pre-hired workers via a smart manager (</a:t>
            </a:r>
            <a:r>
              <a:rPr kumimoji="0" lang="en-US" altLang="en-US" sz="1800" b="0" i="0" u="none" strike="noStrike" cap="none" normalizeH="0" baseline="0" dirty="0" err="1">
                <a:ln>
                  <a:noFill/>
                </a:ln>
                <a:solidFill>
                  <a:schemeClr val="tx1"/>
                </a:solidFill>
                <a:effectLst/>
                <a:latin typeface="Arial" panose="020B0604020202020204" pitchFamily="34" charset="0"/>
              </a:rPr>
              <a:t>ThreadPool</a:t>
            </a:r>
            <a:r>
              <a:rPr kumimoji="0" lang="en-US" altLang="en-US" sz="1800" b="0" i="0" u="none" strike="noStrike" cap="none" normalizeH="0" baseline="0" dirty="0">
                <a:ln>
                  <a:noFill/>
                </a:ln>
                <a:solidFill>
                  <a:schemeClr val="tx1"/>
                </a:solidFill>
                <a:effectLst/>
                <a:latin typeface="Arial" panose="020B0604020202020204" pitchFamily="34" charset="0"/>
              </a:rPr>
              <a:t> + TPL).</a:t>
            </a:r>
          </a:p>
        </p:txBody>
      </p:sp>
    </p:spTree>
    <p:extLst>
      <p:ext uri="{BB962C8B-B14F-4D97-AF65-F5344CB8AC3E}">
        <p14:creationId xmlns:p14="http://schemas.microsoft.com/office/powerpoint/2010/main" val="344087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06358-AACF-A3FB-9DC7-8BAC9BCA835E}"/>
              </a:ext>
            </a:extLst>
          </p:cNvPr>
          <p:cNvSpPr>
            <a:spLocks noGrp="1"/>
          </p:cNvSpPr>
          <p:nvPr>
            <p:ph type="title"/>
          </p:nvPr>
        </p:nvSpPr>
        <p:spPr/>
        <p:txBody>
          <a:bodyPr/>
          <a:lstStyle/>
          <a:p>
            <a:r>
              <a:rPr lang="en-US" dirty="0"/>
              <a:t>Basic Thread vs Task Comparison</a:t>
            </a:r>
          </a:p>
        </p:txBody>
      </p:sp>
      <p:graphicFrame>
        <p:nvGraphicFramePr>
          <p:cNvPr id="4" name="Content Placeholder 3">
            <a:extLst>
              <a:ext uri="{FF2B5EF4-FFF2-40B4-BE49-F238E27FC236}">
                <a16:creationId xmlns:a16="http://schemas.microsoft.com/office/drawing/2014/main" id="{FA49E69F-5081-C892-FEE1-09D451913A7A}"/>
              </a:ext>
            </a:extLst>
          </p:cNvPr>
          <p:cNvGraphicFramePr>
            <a:graphicFrameLocks noGrp="1"/>
          </p:cNvGraphicFramePr>
          <p:nvPr>
            <p:ph idx="1"/>
            <p:extLst>
              <p:ext uri="{D42A27DB-BD31-4B8C-83A1-F6EECF244321}">
                <p14:modId xmlns:p14="http://schemas.microsoft.com/office/powerpoint/2010/main" val="3233711018"/>
              </p:ext>
            </p:extLst>
          </p:nvPr>
        </p:nvGraphicFramePr>
        <p:xfrm>
          <a:off x="1096963" y="2108200"/>
          <a:ext cx="10058400" cy="155956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4220550799"/>
                    </a:ext>
                  </a:extLst>
                </a:gridCol>
                <a:gridCol w="5029200">
                  <a:extLst>
                    <a:ext uri="{9D8B030D-6E8A-4147-A177-3AD203B41FA5}">
                      <a16:colId xmlns:a16="http://schemas.microsoft.com/office/drawing/2014/main" val="1285386997"/>
                    </a:ext>
                  </a:extLst>
                </a:gridCol>
              </a:tblGrid>
              <a:tr h="370840">
                <a:tc>
                  <a:txBody>
                    <a:bodyPr/>
                    <a:lstStyle/>
                    <a:p>
                      <a:r>
                        <a:rPr lang="en-US" dirty="0"/>
                        <a:t>Thread</a:t>
                      </a:r>
                    </a:p>
                  </a:txBody>
                  <a:tcPr/>
                </a:tc>
                <a:tc>
                  <a:txBody>
                    <a:bodyPr/>
                    <a:lstStyle/>
                    <a:p>
                      <a:r>
                        <a:rPr lang="en-US" dirty="0"/>
                        <a:t>Task</a:t>
                      </a:r>
                    </a:p>
                  </a:txBody>
                  <a:tcPr/>
                </a:tc>
                <a:extLst>
                  <a:ext uri="{0D108BD9-81ED-4DB2-BD59-A6C34878D82A}">
                    <a16:rowId xmlns:a16="http://schemas.microsoft.com/office/drawing/2014/main" val="1608612173"/>
                  </a:ext>
                </a:extLst>
              </a:tr>
              <a:tr h="370840">
                <a:tc>
                  <a:txBody>
                    <a:bodyPr/>
                    <a:lstStyle/>
                    <a:p>
                      <a:r>
                        <a:rPr lang="en-US" dirty="0"/>
                        <a:t>new Thread(() =&gt;</a:t>
                      </a:r>
                    </a:p>
                    <a:p>
                      <a:r>
                        <a:rPr lang="en-US" dirty="0"/>
                        <a:t>{</a:t>
                      </a:r>
                    </a:p>
                    <a:p>
                      <a:r>
                        <a:rPr lang="en-US" dirty="0"/>
                        <a:t>    </a:t>
                      </a:r>
                      <a:r>
                        <a:rPr lang="en-US" dirty="0" err="1"/>
                        <a:t>Console.WriteLine</a:t>
                      </a:r>
                      <a:r>
                        <a:rPr lang="en-US" dirty="0"/>
                        <a:t>("Running in a Thread");</a:t>
                      </a:r>
                    </a:p>
                    <a:p>
                      <a:r>
                        <a:rPr lang="en-US" dirty="0"/>
                        <a:t>}).Start();</a:t>
                      </a:r>
                    </a:p>
                  </a:txBody>
                  <a:tcPr/>
                </a:tc>
                <a:tc>
                  <a:txBody>
                    <a:bodyPr/>
                    <a:lstStyle/>
                    <a:p>
                      <a:r>
                        <a:rPr lang="en-US" b="1" dirty="0" err="1"/>
                        <a:t>Task.Run</a:t>
                      </a:r>
                      <a:r>
                        <a:rPr lang="en-US" b="1" dirty="0"/>
                        <a:t>(() =&gt;</a:t>
                      </a:r>
                    </a:p>
                    <a:p>
                      <a:r>
                        <a:rPr lang="en-US" b="1" dirty="0"/>
                        <a:t>{</a:t>
                      </a:r>
                    </a:p>
                    <a:p>
                      <a:r>
                        <a:rPr lang="en-US" b="1" dirty="0"/>
                        <a:t>    </a:t>
                      </a:r>
                      <a:r>
                        <a:rPr lang="en-US" b="1" dirty="0" err="1"/>
                        <a:t>Console.WriteLine</a:t>
                      </a:r>
                      <a:r>
                        <a:rPr lang="en-US" b="1" dirty="0"/>
                        <a:t>("Running in a Task");</a:t>
                      </a:r>
                    </a:p>
                    <a:p>
                      <a:r>
                        <a:rPr lang="en-US" b="1" dirty="0"/>
                        <a:t>});</a:t>
                      </a:r>
                    </a:p>
                  </a:txBody>
                  <a:tcPr/>
                </a:tc>
                <a:extLst>
                  <a:ext uri="{0D108BD9-81ED-4DB2-BD59-A6C34878D82A}">
                    <a16:rowId xmlns:a16="http://schemas.microsoft.com/office/drawing/2014/main" val="2723839016"/>
                  </a:ext>
                </a:extLst>
              </a:tr>
            </a:tbl>
          </a:graphicData>
        </a:graphic>
      </p:graphicFrame>
      <p:graphicFrame>
        <p:nvGraphicFramePr>
          <p:cNvPr id="5" name="Table 4">
            <a:extLst>
              <a:ext uri="{FF2B5EF4-FFF2-40B4-BE49-F238E27FC236}">
                <a16:creationId xmlns:a16="http://schemas.microsoft.com/office/drawing/2014/main" id="{6E3F1724-66CF-04FC-91D5-FF7D179D8E87}"/>
              </a:ext>
            </a:extLst>
          </p:cNvPr>
          <p:cNvGraphicFramePr>
            <a:graphicFrameLocks noGrp="1"/>
          </p:cNvGraphicFramePr>
          <p:nvPr>
            <p:extLst>
              <p:ext uri="{D42A27DB-BD31-4B8C-83A1-F6EECF244321}">
                <p14:modId xmlns:p14="http://schemas.microsoft.com/office/powerpoint/2010/main" val="4218768826"/>
              </p:ext>
            </p:extLst>
          </p:nvPr>
        </p:nvGraphicFramePr>
        <p:xfrm>
          <a:off x="4145466" y="3721517"/>
          <a:ext cx="3961394" cy="2849880"/>
        </p:xfrm>
        <a:graphic>
          <a:graphicData uri="http://schemas.openxmlformats.org/drawingml/2006/table">
            <a:tbl>
              <a:tblPr firstRow="1" bandRow="1">
                <a:tableStyleId>{5C22544A-7EE6-4342-B048-85BDC9FD1C3A}</a:tableStyleId>
              </a:tblPr>
              <a:tblGrid>
                <a:gridCol w="3961394">
                  <a:extLst>
                    <a:ext uri="{9D8B030D-6E8A-4147-A177-3AD203B41FA5}">
                      <a16:colId xmlns:a16="http://schemas.microsoft.com/office/drawing/2014/main" val="3489056649"/>
                    </a:ext>
                  </a:extLst>
                </a:gridCol>
              </a:tblGrid>
              <a:tr h="370840">
                <a:tc>
                  <a:txBody>
                    <a:bodyPr/>
                    <a:lstStyle/>
                    <a:p>
                      <a:r>
                        <a:rPr lang="en-US" dirty="0"/>
                        <a:t>Benefits of Task</a:t>
                      </a:r>
                    </a:p>
                  </a:txBody>
                  <a:tcPr/>
                </a:tc>
                <a:extLst>
                  <a:ext uri="{0D108BD9-81ED-4DB2-BD59-A6C34878D82A}">
                    <a16:rowId xmlns:a16="http://schemas.microsoft.com/office/drawing/2014/main" val="4134398903"/>
                  </a:ext>
                </a:extLst>
              </a:tr>
              <a:tr h="370840">
                <a:tc>
                  <a:txBody>
                    <a:bodyPr/>
                    <a:lstStyle/>
                    <a:p>
                      <a:r>
                        <a:rPr lang="en-US" dirty="0"/>
                        <a:t>Task is simpler.</a:t>
                      </a:r>
                    </a:p>
                  </a:txBody>
                  <a:tcPr/>
                </a:tc>
                <a:extLst>
                  <a:ext uri="{0D108BD9-81ED-4DB2-BD59-A6C34878D82A}">
                    <a16:rowId xmlns:a16="http://schemas.microsoft.com/office/drawing/2014/main" val="2217343723"/>
                  </a:ext>
                </a:extLst>
              </a:tr>
              <a:tr h="370840">
                <a:tc>
                  <a:txBody>
                    <a:bodyPr/>
                    <a:lstStyle/>
                    <a:p>
                      <a:r>
                        <a:rPr lang="en-US" dirty="0"/>
                        <a:t>Runs on </a:t>
                      </a:r>
                      <a:r>
                        <a:rPr lang="en-US" dirty="0" err="1"/>
                        <a:t>ThreadPool</a:t>
                      </a:r>
                      <a:r>
                        <a:rPr lang="en-US" dirty="0"/>
                        <a:t>.</a:t>
                      </a:r>
                    </a:p>
                  </a:txBody>
                  <a:tcPr/>
                </a:tc>
                <a:extLst>
                  <a:ext uri="{0D108BD9-81ED-4DB2-BD59-A6C34878D82A}">
                    <a16:rowId xmlns:a16="http://schemas.microsoft.com/office/drawing/2014/main" val="896547560"/>
                  </a:ext>
                </a:extLst>
              </a:tr>
              <a:tr h="370840">
                <a:tc>
                  <a:txBody>
                    <a:bodyPr/>
                    <a:lstStyle/>
                    <a:p>
                      <a:r>
                        <a:rPr lang="en-US" dirty="0"/>
                        <a:t>Returns a Task object, allowing you to</a:t>
                      </a:r>
                    </a:p>
                    <a:p>
                      <a:pPr marL="285750" indent="-285750">
                        <a:buFont typeface="Arial" panose="020B0604020202020204" pitchFamily="34" charset="0"/>
                        <a:buChar char="•"/>
                      </a:pPr>
                      <a:r>
                        <a:rPr lang="en-US" dirty="0"/>
                        <a:t>Use .</a:t>
                      </a:r>
                      <a:r>
                        <a:rPr lang="en-US" dirty="0" err="1"/>
                        <a:t>ContinueWith</a:t>
                      </a:r>
                      <a:r>
                        <a:rPr lang="en-US" dirty="0"/>
                        <a:t>()</a:t>
                      </a:r>
                    </a:p>
                    <a:p>
                      <a:pPr marL="285750" indent="-285750">
                        <a:buFont typeface="Arial" panose="020B0604020202020204" pitchFamily="34" charset="0"/>
                        <a:buChar char="•"/>
                      </a:pPr>
                      <a:r>
                        <a:rPr lang="en-US" dirty="0"/>
                        <a:t>Await the result (await)</a:t>
                      </a:r>
                    </a:p>
                    <a:p>
                      <a:pPr marL="285750" indent="-285750">
                        <a:buFont typeface="Arial" panose="020B0604020202020204" pitchFamily="34" charset="0"/>
                        <a:buChar char="•"/>
                      </a:pPr>
                      <a:r>
                        <a:rPr lang="en-US" dirty="0"/>
                        <a:t>Handle exceptions easily</a:t>
                      </a:r>
                    </a:p>
                    <a:p>
                      <a:pPr marL="285750" indent="-285750">
                        <a:buFont typeface="Arial" panose="020B0604020202020204" pitchFamily="34" charset="0"/>
                        <a:buChar char="•"/>
                      </a:pPr>
                      <a:r>
                        <a:rPr lang="en-US" dirty="0"/>
                        <a:t>Use cancellation tokens</a:t>
                      </a:r>
                    </a:p>
                    <a:p>
                      <a:endParaRPr lang="en-US" dirty="0"/>
                    </a:p>
                  </a:txBody>
                  <a:tcPr/>
                </a:tc>
                <a:extLst>
                  <a:ext uri="{0D108BD9-81ED-4DB2-BD59-A6C34878D82A}">
                    <a16:rowId xmlns:a16="http://schemas.microsoft.com/office/drawing/2014/main" val="1679162172"/>
                  </a:ext>
                </a:extLst>
              </a:tr>
            </a:tbl>
          </a:graphicData>
        </a:graphic>
      </p:graphicFrame>
    </p:spTree>
    <p:extLst>
      <p:ext uri="{BB962C8B-B14F-4D97-AF65-F5344CB8AC3E}">
        <p14:creationId xmlns:p14="http://schemas.microsoft.com/office/powerpoint/2010/main" val="1727636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2EBE0-7E53-65E9-7956-0C4B624E0A75}"/>
              </a:ext>
            </a:extLst>
          </p:cNvPr>
          <p:cNvSpPr>
            <a:spLocks noGrp="1"/>
          </p:cNvSpPr>
          <p:nvPr>
            <p:ph type="title"/>
          </p:nvPr>
        </p:nvSpPr>
        <p:spPr/>
        <p:txBody>
          <a:bodyPr/>
          <a:lstStyle/>
          <a:p>
            <a:r>
              <a:rPr lang="en-US" dirty="0"/>
              <a:t>Real-World Use Case of Task</a:t>
            </a:r>
          </a:p>
        </p:txBody>
      </p:sp>
      <p:sp>
        <p:nvSpPr>
          <p:cNvPr id="3" name="Content Placeholder 2">
            <a:extLst>
              <a:ext uri="{FF2B5EF4-FFF2-40B4-BE49-F238E27FC236}">
                <a16:creationId xmlns:a16="http://schemas.microsoft.com/office/drawing/2014/main" id="{DD6CA077-6652-372C-856F-097F650C38A5}"/>
              </a:ext>
            </a:extLst>
          </p:cNvPr>
          <p:cNvSpPr>
            <a:spLocks noGrp="1"/>
          </p:cNvSpPr>
          <p:nvPr>
            <p:ph idx="1"/>
          </p:nvPr>
        </p:nvSpPr>
        <p:spPr/>
        <p:txBody>
          <a:bodyPr/>
          <a:lstStyle/>
          <a:p>
            <a:r>
              <a:rPr lang="en-US" b="1" dirty="0"/>
              <a:t>Task t1 = </a:t>
            </a:r>
            <a:r>
              <a:rPr lang="en-US" b="1" dirty="0" err="1"/>
              <a:t>Task.Run</a:t>
            </a:r>
            <a:r>
              <a:rPr lang="en-US" b="1" dirty="0"/>
              <a:t>(() =&gt; </a:t>
            </a:r>
            <a:r>
              <a:rPr lang="en-US" b="1" dirty="0" err="1"/>
              <a:t>DownloadFile</a:t>
            </a:r>
            <a:r>
              <a:rPr lang="en-US" b="1" dirty="0"/>
              <a:t>("file1.txt"));</a:t>
            </a:r>
          </a:p>
          <a:p>
            <a:r>
              <a:rPr lang="en-US" b="1" dirty="0"/>
              <a:t>Task t2 = </a:t>
            </a:r>
            <a:r>
              <a:rPr lang="en-US" b="1" dirty="0" err="1"/>
              <a:t>Task.Run</a:t>
            </a:r>
            <a:r>
              <a:rPr lang="en-US" b="1" dirty="0"/>
              <a:t>(() =&gt; </a:t>
            </a:r>
            <a:r>
              <a:rPr lang="en-US" b="1" dirty="0" err="1"/>
              <a:t>DownloadFile</a:t>
            </a:r>
            <a:r>
              <a:rPr lang="en-US" b="1" dirty="0"/>
              <a:t>("file2.txt"));</a:t>
            </a:r>
          </a:p>
          <a:p>
            <a:r>
              <a:rPr lang="en-US" b="1" dirty="0"/>
              <a:t>await </a:t>
            </a:r>
            <a:r>
              <a:rPr lang="en-US" b="1" dirty="0" err="1"/>
              <a:t>Task.WhenAll</a:t>
            </a:r>
            <a:r>
              <a:rPr lang="en-US" b="1" dirty="0"/>
              <a:t>(t1, t2);</a:t>
            </a:r>
          </a:p>
          <a:p>
            <a:endParaRPr lang="en-US" b="1" dirty="0"/>
          </a:p>
          <a:p>
            <a:endParaRPr lang="en-US" dirty="0"/>
          </a:p>
        </p:txBody>
      </p:sp>
    </p:spTree>
    <p:extLst>
      <p:ext uri="{BB962C8B-B14F-4D97-AF65-F5344CB8AC3E}">
        <p14:creationId xmlns:p14="http://schemas.microsoft.com/office/powerpoint/2010/main" val="3274640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Multithreading</a:t>
            </a:r>
          </a:p>
        </p:txBody>
      </p:sp>
      <p:graphicFrame>
        <p:nvGraphicFramePr>
          <p:cNvPr id="4" name="Content Placeholder 2" descr="SmartArt graphic">
            <a:extLst>
              <a:ext uri="{FF2B5EF4-FFF2-40B4-BE49-F238E27FC236}">
                <a16:creationId xmlns:a16="http://schemas.microsoft.com/office/drawing/2014/main" id="{59F5A1AC-D08D-42AE-B94A-1CAFB517D846}"/>
              </a:ext>
            </a:extLst>
          </p:cNvPr>
          <p:cNvGraphicFramePr>
            <a:graphicFrameLocks noGrp="1"/>
          </p:cNvGraphicFramePr>
          <p:nvPr>
            <p:ph idx="1"/>
            <p:extLst>
              <p:ext uri="{D42A27DB-BD31-4B8C-83A1-F6EECF244321}">
                <p14:modId xmlns:p14="http://schemas.microsoft.com/office/powerpoint/2010/main" val="1837496247"/>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522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1C4E9-A17A-9AAD-74EA-CBF2F97F2735}"/>
              </a:ext>
            </a:extLst>
          </p:cNvPr>
          <p:cNvSpPr>
            <a:spLocks noGrp="1"/>
          </p:cNvSpPr>
          <p:nvPr>
            <p:ph type="title"/>
          </p:nvPr>
        </p:nvSpPr>
        <p:spPr/>
        <p:txBody>
          <a:bodyPr/>
          <a:lstStyle/>
          <a:p>
            <a:r>
              <a:rPr lang="en-US" dirty="0"/>
              <a:t>Why Task over Thread Today</a:t>
            </a:r>
          </a:p>
        </p:txBody>
      </p:sp>
      <p:graphicFrame>
        <p:nvGraphicFramePr>
          <p:cNvPr id="4" name="Content Placeholder 3">
            <a:extLst>
              <a:ext uri="{FF2B5EF4-FFF2-40B4-BE49-F238E27FC236}">
                <a16:creationId xmlns:a16="http://schemas.microsoft.com/office/drawing/2014/main" id="{51B2F9D1-6D2F-8371-E608-8B138A357075}"/>
              </a:ext>
            </a:extLst>
          </p:cNvPr>
          <p:cNvGraphicFramePr>
            <a:graphicFrameLocks noGrp="1"/>
          </p:cNvGraphicFramePr>
          <p:nvPr>
            <p:ph idx="1"/>
            <p:extLst>
              <p:ext uri="{D42A27DB-BD31-4B8C-83A1-F6EECF244321}">
                <p14:modId xmlns:p14="http://schemas.microsoft.com/office/powerpoint/2010/main" val="3474077815"/>
              </p:ext>
            </p:extLst>
          </p:nvPr>
        </p:nvGraphicFramePr>
        <p:xfrm>
          <a:off x="1096963" y="2108200"/>
          <a:ext cx="10058400" cy="1854200"/>
        </p:xfrm>
        <a:graphic>
          <a:graphicData uri="http://schemas.openxmlformats.org/drawingml/2006/table">
            <a:tbl>
              <a:tblPr firstRow="1" bandRow="1">
                <a:tableStyleId>{5C22544A-7EE6-4342-B048-85BDC9FD1C3A}</a:tableStyleId>
              </a:tblPr>
              <a:tblGrid>
                <a:gridCol w="10058400">
                  <a:extLst>
                    <a:ext uri="{9D8B030D-6E8A-4147-A177-3AD203B41FA5}">
                      <a16:colId xmlns:a16="http://schemas.microsoft.com/office/drawing/2014/main" val="888329694"/>
                    </a:ext>
                  </a:extLst>
                </a:gridCol>
              </a:tblGrid>
              <a:tr h="370840">
                <a:tc>
                  <a:txBody>
                    <a:bodyPr/>
                    <a:lstStyle/>
                    <a:p>
                      <a:r>
                        <a:rPr lang="en-US" dirty="0"/>
                        <a:t>Why Task over Thread Today</a:t>
                      </a:r>
                    </a:p>
                  </a:txBody>
                  <a:tcPr/>
                </a:tc>
                <a:extLst>
                  <a:ext uri="{0D108BD9-81ED-4DB2-BD59-A6C34878D82A}">
                    <a16:rowId xmlns:a16="http://schemas.microsoft.com/office/drawing/2014/main" val="3254341812"/>
                  </a:ext>
                </a:extLst>
              </a:tr>
              <a:tr h="370840">
                <a:tc>
                  <a:txBody>
                    <a:bodyPr/>
                    <a:lstStyle/>
                    <a:p>
                      <a:r>
                        <a:rPr lang="en-US" dirty="0"/>
                        <a:t>Less error-prone</a:t>
                      </a:r>
                    </a:p>
                  </a:txBody>
                  <a:tcPr/>
                </a:tc>
                <a:extLst>
                  <a:ext uri="{0D108BD9-81ED-4DB2-BD59-A6C34878D82A}">
                    <a16:rowId xmlns:a16="http://schemas.microsoft.com/office/drawing/2014/main" val="2956829529"/>
                  </a:ext>
                </a:extLst>
              </a:tr>
              <a:tr h="370840">
                <a:tc>
                  <a:txBody>
                    <a:bodyPr/>
                    <a:lstStyle/>
                    <a:p>
                      <a:r>
                        <a:rPr lang="en-US" dirty="0"/>
                        <a:t>More scalable.</a:t>
                      </a:r>
                    </a:p>
                  </a:txBody>
                  <a:tcPr/>
                </a:tc>
                <a:extLst>
                  <a:ext uri="{0D108BD9-81ED-4DB2-BD59-A6C34878D82A}">
                    <a16:rowId xmlns:a16="http://schemas.microsoft.com/office/drawing/2014/main" val="2946631268"/>
                  </a:ext>
                </a:extLst>
              </a:tr>
              <a:tr h="370840">
                <a:tc>
                  <a:txBody>
                    <a:bodyPr/>
                    <a:lstStyle/>
                    <a:p>
                      <a:r>
                        <a:rPr lang="en-US" dirty="0"/>
                        <a:t>Integrates with async/await.</a:t>
                      </a:r>
                    </a:p>
                  </a:txBody>
                  <a:tcPr/>
                </a:tc>
                <a:extLst>
                  <a:ext uri="{0D108BD9-81ED-4DB2-BD59-A6C34878D82A}">
                    <a16:rowId xmlns:a16="http://schemas.microsoft.com/office/drawing/2014/main" val="9965065"/>
                  </a:ext>
                </a:extLst>
              </a:tr>
              <a:tr h="370840">
                <a:tc>
                  <a:txBody>
                    <a:bodyPr/>
                    <a:lstStyle/>
                    <a:p>
                      <a:r>
                        <a:rPr lang="en-US" dirty="0"/>
                        <a:t>Built-in support for performance optimization and system resource reuse.</a:t>
                      </a:r>
                    </a:p>
                  </a:txBody>
                  <a:tcPr/>
                </a:tc>
                <a:extLst>
                  <a:ext uri="{0D108BD9-81ED-4DB2-BD59-A6C34878D82A}">
                    <a16:rowId xmlns:a16="http://schemas.microsoft.com/office/drawing/2014/main" val="1190679673"/>
                  </a:ext>
                </a:extLst>
              </a:tr>
            </a:tbl>
          </a:graphicData>
        </a:graphic>
      </p:graphicFrame>
    </p:spTree>
    <p:extLst>
      <p:ext uri="{BB962C8B-B14F-4D97-AF65-F5344CB8AC3E}">
        <p14:creationId xmlns:p14="http://schemas.microsoft.com/office/powerpoint/2010/main" val="4274328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62BDB-662F-9A33-06D4-AAE2DC597947}"/>
              </a:ext>
            </a:extLst>
          </p:cNvPr>
          <p:cNvSpPr>
            <a:spLocks noGrp="1"/>
          </p:cNvSpPr>
          <p:nvPr>
            <p:ph type="title"/>
          </p:nvPr>
        </p:nvSpPr>
        <p:spPr/>
        <p:txBody>
          <a:bodyPr/>
          <a:lstStyle/>
          <a:p>
            <a:r>
              <a:rPr lang="en-US" dirty="0"/>
              <a:t>When to Use What</a:t>
            </a:r>
          </a:p>
        </p:txBody>
      </p:sp>
      <p:graphicFrame>
        <p:nvGraphicFramePr>
          <p:cNvPr id="4" name="Content Placeholder 3">
            <a:extLst>
              <a:ext uri="{FF2B5EF4-FFF2-40B4-BE49-F238E27FC236}">
                <a16:creationId xmlns:a16="http://schemas.microsoft.com/office/drawing/2014/main" id="{26069269-7D7C-E738-4E4A-001B9AD43EF6}"/>
              </a:ext>
            </a:extLst>
          </p:cNvPr>
          <p:cNvGraphicFramePr>
            <a:graphicFrameLocks noGrp="1"/>
          </p:cNvGraphicFramePr>
          <p:nvPr>
            <p:ph idx="1"/>
            <p:extLst>
              <p:ext uri="{D42A27DB-BD31-4B8C-83A1-F6EECF244321}">
                <p14:modId xmlns:p14="http://schemas.microsoft.com/office/powerpoint/2010/main" val="1099646409"/>
              </p:ext>
            </p:extLst>
          </p:nvPr>
        </p:nvGraphicFramePr>
        <p:xfrm>
          <a:off x="1096963" y="2108200"/>
          <a:ext cx="10058400" cy="1854200"/>
        </p:xfrm>
        <a:graphic>
          <a:graphicData uri="http://schemas.openxmlformats.org/drawingml/2006/table">
            <a:tbl>
              <a:tblPr firstRow="1" bandRow="1">
                <a:tableStyleId>{5C22544A-7EE6-4342-B048-85BDC9FD1C3A}</a:tableStyleId>
              </a:tblPr>
              <a:tblGrid>
                <a:gridCol w="10058400">
                  <a:extLst>
                    <a:ext uri="{9D8B030D-6E8A-4147-A177-3AD203B41FA5}">
                      <a16:colId xmlns:a16="http://schemas.microsoft.com/office/drawing/2014/main" val="2318198136"/>
                    </a:ext>
                  </a:extLst>
                </a:gridCol>
              </a:tblGrid>
              <a:tr h="370840">
                <a:tc>
                  <a:txBody>
                    <a:bodyPr/>
                    <a:lstStyle/>
                    <a:p>
                      <a:endParaRPr lang="en-US"/>
                    </a:p>
                  </a:txBody>
                  <a:tcPr/>
                </a:tc>
                <a:extLst>
                  <a:ext uri="{0D108BD9-81ED-4DB2-BD59-A6C34878D82A}">
                    <a16:rowId xmlns:a16="http://schemas.microsoft.com/office/drawing/2014/main" val="1393175015"/>
                  </a:ext>
                </a:extLst>
              </a:tr>
              <a:tr h="370840">
                <a:tc>
                  <a:txBody>
                    <a:bodyPr/>
                    <a:lstStyle/>
                    <a:p>
                      <a:r>
                        <a:rPr lang="en-US" b="1" dirty="0"/>
                        <a:t>Use Thread</a:t>
                      </a:r>
                      <a:r>
                        <a:rPr lang="en-US" dirty="0"/>
                        <a:t> if you need </a:t>
                      </a:r>
                      <a:r>
                        <a:rPr lang="en-US" i="1" dirty="0"/>
                        <a:t>long-running, dedicated threads</a:t>
                      </a:r>
                      <a:r>
                        <a:rPr lang="en-US" dirty="0"/>
                        <a:t> with full control.</a:t>
                      </a:r>
                    </a:p>
                  </a:txBody>
                  <a:tcPr/>
                </a:tc>
                <a:extLst>
                  <a:ext uri="{0D108BD9-81ED-4DB2-BD59-A6C34878D82A}">
                    <a16:rowId xmlns:a16="http://schemas.microsoft.com/office/drawing/2014/main" val="1703240609"/>
                  </a:ext>
                </a:extLst>
              </a:tr>
              <a:tr h="370840">
                <a:tc>
                  <a:txBody>
                    <a:bodyPr/>
                    <a:lstStyle/>
                    <a:p>
                      <a:r>
                        <a:rPr lang="en-US" b="1" dirty="0"/>
                        <a:t>Use </a:t>
                      </a:r>
                      <a:r>
                        <a:rPr lang="en-US" b="1" dirty="0" err="1"/>
                        <a:t>ThreadPool</a:t>
                      </a:r>
                      <a:r>
                        <a:rPr lang="en-US" dirty="0"/>
                        <a:t> for </a:t>
                      </a:r>
                      <a:r>
                        <a:rPr lang="en-US" i="1" dirty="0"/>
                        <a:t>fire-and-forget background work</a:t>
                      </a:r>
                      <a:r>
                        <a:rPr lang="en-US" dirty="0"/>
                        <a:t>.</a:t>
                      </a:r>
                    </a:p>
                  </a:txBody>
                  <a:tcPr/>
                </a:tc>
                <a:extLst>
                  <a:ext uri="{0D108BD9-81ED-4DB2-BD59-A6C34878D82A}">
                    <a16:rowId xmlns:a16="http://schemas.microsoft.com/office/drawing/2014/main" val="2478446949"/>
                  </a:ext>
                </a:extLst>
              </a:tr>
              <a:tr h="370840">
                <a:tc>
                  <a:txBody>
                    <a:bodyPr/>
                    <a:lstStyle/>
                    <a:p>
                      <a:r>
                        <a:rPr lang="en-US" b="1" dirty="0"/>
                        <a:t>Use Task</a:t>
                      </a:r>
                      <a:r>
                        <a:rPr lang="en-US" dirty="0"/>
                        <a:t> for </a:t>
                      </a:r>
                      <a:r>
                        <a:rPr lang="en-US" i="1" dirty="0"/>
                        <a:t>parallelism with return values and better exception handling</a:t>
                      </a:r>
                      <a:r>
                        <a:rPr lang="en-US" dirty="0"/>
                        <a:t>.</a:t>
                      </a:r>
                    </a:p>
                  </a:txBody>
                  <a:tcPr/>
                </a:tc>
                <a:extLst>
                  <a:ext uri="{0D108BD9-81ED-4DB2-BD59-A6C34878D82A}">
                    <a16:rowId xmlns:a16="http://schemas.microsoft.com/office/drawing/2014/main" val="2190615983"/>
                  </a:ext>
                </a:extLst>
              </a:tr>
              <a:tr h="370840">
                <a:tc>
                  <a:txBody>
                    <a:bodyPr/>
                    <a:lstStyle/>
                    <a:p>
                      <a:r>
                        <a:rPr lang="en-US" b="1" dirty="0"/>
                        <a:t>Use async/await</a:t>
                      </a:r>
                      <a:r>
                        <a:rPr lang="en-US" dirty="0"/>
                        <a:t> for </a:t>
                      </a:r>
                      <a:r>
                        <a:rPr lang="en-US" i="1" dirty="0"/>
                        <a:t>asynchronous IO</a:t>
                      </a:r>
                      <a:r>
                        <a:rPr lang="en-US" dirty="0"/>
                        <a:t>, cleaner code, and responsiveness.</a:t>
                      </a:r>
                    </a:p>
                  </a:txBody>
                  <a:tcPr/>
                </a:tc>
                <a:extLst>
                  <a:ext uri="{0D108BD9-81ED-4DB2-BD59-A6C34878D82A}">
                    <a16:rowId xmlns:a16="http://schemas.microsoft.com/office/drawing/2014/main" val="2712573506"/>
                  </a:ext>
                </a:extLst>
              </a:tr>
            </a:tbl>
          </a:graphicData>
        </a:graphic>
      </p:graphicFrame>
    </p:spTree>
    <p:extLst>
      <p:ext uri="{BB962C8B-B14F-4D97-AF65-F5344CB8AC3E}">
        <p14:creationId xmlns:p14="http://schemas.microsoft.com/office/powerpoint/2010/main" val="2027151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D2693-32C1-DF56-0DA2-0753A7C38DC7}"/>
              </a:ext>
            </a:extLst>
          </p:cNvPr>
          <p:cNvSpPr>
            <a:spLocks noGrp="1"/>
          </p:cNvSpPr>
          <p:nvPr>
            <p:ph type="title"/>
          </p:nvPr>
        </p:nvSpPr>
        <p:spPr/>
        <p:txBody>
          <a:bodyPr/>
          <a:lstStyle/>
          <a:p>
            <a:r>
              <a:rPr lang="en-US" dirty="0"/>
              <a:t>Why Multithreading?</a:t>
            </a:r>
          </a:p>
        </p:txBody>
      </p:sp>
      <p:sp>
        <p:nvSpPr>
          <p:cNvPr id="3" name="Content Placeholder 2">
            <a:extLst>
              <a:ext uri="{FF2B5EF4-FFF2-40B4-BE49-F238E27FC236}">
                <a16:creationId xmlns:a16="http://schemas.microsoft.com/office/drawing/2014/main" id="{38D26AF0-D2F7-73DF-7FF3-87A8E064F40E}"/>
              </a:ext>
            </a:extLst>
          </p:cNvPr>
          <p:cNvSpPr>
            <a:spLocks noGrp="1"/>
          </p:cNvSpPr>
          <p:nvPr>
            <p:ph idx="1"/>
          </p:nvPr>
        </p:nvSpPr>
        <p:spPr/>
        <p:txBody>
          <a:bodyPr>
            <a:normAutofit/>
          </a:bodyPr>
          <a:lstStyle/>
          <a:p>
            <a:r>
              <a:rPr lang="en-US" b="1" i="1" dirty="0"/>
              <a:t>Multithreading is Key to Performance </a:t>
            </a:r>
          </a:p>
          <a:p>
            <a:pPr>
              <a:buFont typeface="Arial" panose="020B0604020202020204" pitchFamily="34" charset="0"/>
              <a:buChar char="•"/>
            </a:pPr>
            <a:endParaRPr lang="en-US" dirty="0"/>
          </a:p>
          <a:p>
            <a:pPr>
              <a:buNone/>
            </a:pPr>
            <a:endParaRPr lang="en-US" dirty="0"/>
          </a:p>
          <a:p>
            <a:endParaRPr lang="en-US" b="1" dirty="0"/>
          </a:p>
        </p:txBody>
      </p:sp>
      <p:graphicFrame>
        <p:nvGraphicFramePr>
          <p:cNvPr id="4" name="Table 3">
            <a:extLst>
              <a:ext uri="{FF2B5EF4-FFF2-40B4-BE49-F238E27FC236}">
                <a16:creationId xmlns:a16="http://schemas.microsoft.com/office/drawing/2014/main" id="{9AA8C5C7-87BE-1514-F80E-25994660E681}"/>
              </a:ext>
            </a:extLst>
          </p:cNvPr>
          <p:cNvGraphicFramePr>
            <a:graphicFrameLocks noGrp="1"/>
          </p:cNvGraphicFramePr>
          <p:nvPr>
            <p:extLst>
              <p:ext uri="{D42A27DB-BD31-4B8C-83A1-F6EECF244321}">
                <p14:modId xmlns:p14="http://schemas.microsoft.com/office/powerpoint/2010/main" val="3326042493"/>
              </p:ext>
            </p:extLst>
          </p:nvPr>
        </p:nvGraphicFramePr>
        <p:xfrm>
          <a:off x="1636074" y="2799926"/>
          <a:ext cx="8128000" cy="23774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074594556"/>
                    </a:ext>
                  </a:extLst>
                </a:gridCol>
                <a:gridCol w="4064000">
                  <a:extLst>
                    <a:ext uri="{9D8B030D-6E8A-4147-A177-3AD203B41FA5}">
                      <a16:colId xmlns:a16="http://schemas.microsoft.com/office/drawing/2014/main" val="45910015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Real-World Applications:</a:t>
                      </a:r>
                    </a:p>
                    <a:p>
                      <a:endParaRPr lang="en-US" dirty="0"/>
                    </a:p>
                  </a:txBody>
                  <a:tcPr/>
                </a:tc>
                <a:tc>
                  <a:txBody>
                    <a:bodyPr/>
                    <a:lstStyle/>
                    <a:p>
                      <a:r>
                        <a:rPr lang="en-US" b="1" dirty="0"/>
                        <a:t>By the end of this course, you will:</a:t>
                      </a:r>
                      <a:endParaRPr lang="en-US" dirty="0"/>
                    </a:p>
                  </a:txBody>
                  <a:tcPr/>
                </a:tc>
                <a:extLst>
                  <a:ext uri="{0D108BD9-81ED-4DB2-BD59-A6C34878D82A}">
                    <a16:rowId xmlns:a16="http://schemas.microsoft.com/office/drawing/2014/main" val="3638444553"/>
                  </a:ext>
                </a:extLst>
              </a:tr>
              <a:tr h="370840">
                <a:tc>
                  <a:txBody>
                    <a:bodyPr/>
                    <a:lstStyle/>
                    <a:p>
                      <a:pPr>
                        <a:buFont typeface="Arial" panose="020B0604020202020204" pitchFamily="34" charset="0"/>
                        <a:buChar char="•"/>
                      </a:pPr>
                      <a:r>
                        <a:rPr lang="en-US" dirty="0"/>
                        <a:t>Responsive UI applications</a:t>
                      </a:r>
                    </a:p>
                    <a:p>
                      <a:pPr>
                        <a:buFont typeface="Arial" panose="020B0604020202020204" pitchFamily="34" charset="0"/>
                        <a:buChar char="•"/>
                      </a:pPr>
                      <a:r>
                        <a:rPr lang="en-US" dirty="0"/>
                        <a:t>Efficient background services</a:t>
                      </a:r>
                    </a:p>
                    <a:p>
                      <a:pPr>
                        <a:buFont typeface="Arial" panose="020B0604020202020204" pitchFamily="34" charset="0"/>
                        <a:buChar char="•"/>
                      </a:pPr>
                      <a:r>
                        <a:rPr lang="en-US" dirty="0"/>
                        <a:t>Scalable backend systems</a:t>
                      </a:r>
                    </a:p>
                    <a:p>
                      <a:endParaRPr lang="en-US" dirty="0"/>
                    </a:p>
                  </a:txBody>
                  <a:tcPr/>
                </a:tc>
                <a:tc>
                  <a:txBody>
                    <a:bodyPr/>
                    <a:lstStyle/>
                    <a:p>
                      <a:pPr>
                        <a:buFont typeface="Arial" panose="020B0604020202020204" pitchFamily="34" charset="0"/>
                        <a:buChar char="•"/>
                      </a:pPr>
                      <a:r>
                        <a:rPr lang="en-US" dirty="0"/>
                        <a:t> Understand how threads work</a:t>
                      </a:r>
                    </a:p>
                    <a:p>
                      <a:pPr>
                        <a:buFont typeface="Arial" panose="020B0604020202020204" pitchFamily="34" charset="0"/>
                        <a:buChar char="•"/>
                      </a:pPr>
                      <a:r>
                        <a:rPr lang="en-US" dirty="0"/>
                        <a:t> Know </a:t>
                      </a:r>
                      <a:r>
                        <a:rPr lang="en-US" b="1" dirty="0"/>
                        <a:t>when</a:t>
                      </a:r>
                      <a:r>
                        <a:rPr lang="en-US" dirty="0"/>
                        <a:t> and </a:t>
                      </a:r>
                      <a:r>
                        <a:rPr lang="en-US" b="1" dirty="0"/>
                        <a:t>why</a:t>
                      </a:r>
                      <a:r>
                        <a:rPr lang="en-US" dirty="0"/>
                        <a:t> to use concurrency</a:t>
                      </a:r>
                    </a:p>
                    <a:p>
                      <a:pPr>
                        <a:buFont typeface="Arial" panose="020B0604020202020204" pitchFamily="34" charset="0"/>
                        <a:buChar char="•"/>
                      </a:pPr>
                      <a:r>
                        <a:rPr lang="en-US" dirty="0"/>
                        <a:t> Avoid common multithreading </a:t>
                      </a:r>
                      <a:r>
                        <a:rPr lang="en-US" b="1" dirty="0"/>
                        <a:t>pitfalls</a:t>
                      </a:r>
                      <a:endParaRPr lang="en-US" dirty="0"/>
                    </a:p>
                    <a:p>
                      <a:pPr>
                        <a:buFont typeface="Arial" panose="020B0604020202020204" pitchFamily="34" charset="0"/>
                        <a:buChar char="•"/>
                      </a:pPr>
                      <a:r>
                        <a:rPr lang="en-US" dirty="0"/>
                        <a:t>  Write </a:t>
                      </a:r>
                      <a:r>
                        <a:rPr lang="en-US" b="1" dirty="0"/>
                        <a:t>thread-safe</a:t>
                      </a:r>
                      <a:r>
                        <a:rPr lang="en-US" dirty="0"/>
                        <a:t>, reliable code</a:t>
                      </a:r>
                    </a:p>
                    <a:p>
                      <a:endParaRPr lang="en-US" dirty="0"/>
                    </a:p>
                  </a:txBody>
                  <a:tcPr/>
                </a:tc>
                <a:extLst>
                  <a:ext uri="{0D108BD9-81ED-4DB2-BD59-A6C34878D82A}">
                    <a16:rowId xmlns:a16="http://schemas.microsoft.com/office/drawing/2014/main" val="3873605183"/>
                  </a:ext>
                </a:extLst>
              </a:tr>
            </a:tbl>
          </a:graphicData>
        </a:graphic>
      </p:graphicFrame>
    </p:spTree>
    <p:extLst>
      <p:ext uri="{BB962C8B-B14F-4D97-AF65-F5344CB8AC3E}">
        <p14:creationId xmlns:p14="http://schemas.microsoft.com/office/powerpoint/2010/main" val="1711160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02F5-D829-9935-A7D5-B57E9EB33743}"/>
              </a:ext>
            </a:extLst>
          </p:cNvPr>
          <p:cNvSpPr>
            <a:spLocks noGrp="1"/>
          </p:cNvSpPr>
          <p:nvPr>
            <p:ph type="title"/>
          </p:nvPr>
        </p:nvSpPr>
        <p:spPr/>
        <p:txBody>
          <a:bodyPr/>
          <a:lstStyle/>
          <a:p>
            <a:r>
              <a:rPr lang="en-US" dirty="0"/>
              <a:t>Why Multithreading?</a:t>
            </a:r>
          </a:p>
        </p:txBody>
      </p:sp>
      <p:pic>
        <p:nvPicPr>
          <p:cNvPr id="6" name="Content Placeholder 5">
            <a:extLst>
              <a:ext uri="{FF2B5EF4-FFF2-40B4-BE49-F238E27FC236}">
                <a16:creationId xmlns:a16="http://schemas.microsoft.com/office/drawing/2014/main" id="{728DE0ED-9D5B-2D8F-A748-895E3FB9659C}"/>
              </a:ext>
            </a:extLst>
          </p:cNvPr>
          <p:cNvPicPr>
            <a:picLocks noGrp="1" noChangeAspect="1"/>
          </p:cNvPicPr>
          <p:nvPr>
            <p:ph idx="1"/>
          </p:nvPr>
        </p:nvPicPr>
        <p:blipFill>
          <a:blip r:embed="rId2"/>
          <a:stretch>
            <a:fillRect/>
          </a:stretch>
        </p:blipFill>
        <p:spPr>
          <a:xfrm>
            <a:off x="3299382" y="4253805"/>
            <a:ext cx="1690598" cy="1690598"/>
          </a:xfrm>
        </p:spPr>
      </p:pic>
      <p:sp>
        <p:nvSpPr>
          <p:cNvPr id="4" name="Speech Bubble: Rectangle with Corners Rounded 3">
            <a:extLst>
              <a:ext uri="{FF2B5EF4-FFF2-40B4-BE49-F238E27FC236}">
                <a16:creationId xmlns:a16="http://schemas.microsoft.com/office/drawing/2014/main" id="{762F7611-8033-D22C-4DED-345FE9AAC6B1}"/>
              </a:ext>
            </a:extLst>
          </p:cNvPr>
          <p:cNvSpPr/>
          <p:nvPr/>
        </p:nvSpPr>
        <p:spPr>
          <a:xfrm>
            <a:off x="1227055" y="2219174"/>
            <a:ext cx="9737889" cy="1687398"/>
          </a:xfrm>
          <a:prstGeom prst="wedgeRound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t>"Concurrency is not just about performance—it's about writing smarter, more resilient software."</a:t>
            </a:r>
          </a:p>
        </p:txBody>
      </p:sp>
    </p:spTree>
    <p:extLst>
      <p:ext uri="{BB962C8B-B14F-4D97-AF65-F5344CB8AC3E}">
        <p14:creationId xmlns:p14="http://schemas.microsoft.com/office/powerpoint/2010/main" val="1691106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8DDF7-8CAD-6E3D-25D8-01386EAA46C8}"/>
              </a:ext>
            </a:extLst>
          </p:cNvPr>
          <p:cNvSpPr>
            <a:spLocks noGrp="1"/>
          </p:cNvSpPr>
          <p:nvPr>
            <p:ph type="title"/>
          </p:nvPr>
        </p:nvSpPr>
        <p:spPr/>
        <p:txBody>
          <a:bodyPr>
            <a:normAutofit/>
          </a:bodyPr>
          <a:lstStyle/>
          <a:p>
            <a:r>
              <a:rPr lang="en-US" dirty="0"/>
              <a:t>What You'll Learn</a:t>
            </a:r>
          </a:p>
        </p:txBody>
      </p:sp>
      <p:graphicFrame>
        <p:nvGraphicFramePr>
          <p:cNvPr id="5" name="Content Placeholder 4">
            <a:extLst>
              <a:ext uri="{FF2B5EF4-FFF2-40B4-BE49-F238E27FC236}">
                <a16:creationId xmlns:a16="http://schemas.microsoft.com/office/drawing/2014/main" id="{367BDB66-05C2-305E-7E43-7603AFE5D848}"/>
              </a:ext>
            </a:extLst>
          </p:cNvPr>
          <p:cNvGraphicFramePr>
            <a:graphicFrameLocks noGrp="1"/>
          </p:cNvGraphicFramePr>
          <p:nvPr>
            <p:ph idx="1"/>
            <p:extLst>
              <p:ext uri="{D42A27DB-BD31-4B8C-83A1-F6EECF244321}">
                <p14:modId xmlns:p14="http://schemas.microsoft.com/office/powerpoint/2010/main" val="2974414982"/>
              </p:ext>
            </p:extLst>
          </p:nvPr>
        </p:nvGraphicFramePr>
        <p:xfrm>
          <a:off x="1096963" y="2108200"/>
          <a:ext cx="10058400" cy="2595880"/>
        </p:xfrm>
        <a:graphic>
          <a:graphicData uri="http://schemas.openxmlformats.org/drawingml/2006/table">
            <a:tbl>
              <a:tblPr firstRow="1" bandRow="1">
                <a:tableStyleId>{5C22544A-7EE6-4342-B048-85BDC9FD1C3A}</a:tableStyleId>
              </a:tblPr>
              <a:tblGrid>
                <a:gridCol w="10058400">
                  <a:extLst>
                    <a:ext uri="{9D8B030D-6E8A-4147-A177-3AD203B41FA5}">
                      <a16:colId xmlns:a16="http://schemas.microsoft.com/office/drawing/2014/main" val="1877721821"/>
                    </a:ext>
                  </a:extLst>
                </a:gridCol>
              </a:tblGrid>
              <a:tr h="370840">
                <a:tc>
                  <a:txBody>
                    <a:bodyPr/>
                    <a:lstStyle/>
                    <a:p>
                      <a:r>
                        <a:rPr lang="en-US" dirty="0"/>
                        <a:t>What You'll Learn</a:t>
                      </a:r>
                    </a:p>
                  </a:txBody>
                  <a:tcPr/>
                </a:tc>
                <a:extLst>
                  <a:ext uri="{0D108BD9-81ED-4DB2-BD59-A6C34878D82A}">
                    <a16:rowId xmlns:a16="http://schemas.microsoft.com/office/drawing/2014/main" val="3984080516"/>
                  </a:ext>
                </a:extLst>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Thread basics and life cycle</a:t>
                      </a:r>
                    </a:p>
                  </a:txBody>
                  <a:tcPr/>
                </a:tc>
                <a:extLst>
                  <a:ext uri="{0D108BD9-81ED-4DB2-BD59-A6C34878D82A}">
                    <a16:rowId xmlns:a16="http://schemas.microsoft.com/office/drawing/2014/main" val="33629322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Arial" panose="020B0604020202020204" pitchFamily="34" charset="0"/>
                        </a:rPr>
                        <a:t>Synchronization and locks</a:t>
                      </a:r>
                    </a:p>
                  </a:txBody>
                  <a:tcPr/>
                </a:tc>
                <a:extLst>
                  <a:ext uri="{0D108BD9-81ED-4DB2-BD59-A6C34878D82A}">
                    <a16:rowId xmlns:a16="http://schemas.microsoft.com/office/drawing/2014/main" val="4149881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Arial" panose="020B0604020202020204" pitchFamily="34" charset="0"/>
                        </a:rPr>
                        <a:t>Thread pool vs Task-based concurrency</a:t>
                      </a:r>
                    </a:p>
                  </a:txBody>
                  <a:tcPr/>
                </a:tc>
                <a:extLst>
                  <a:ext uri="{0D108BD9-81ED-4DB2-BD59-A6C34878D82A}">
                    <a16:rowId xmlns:a16="http://schemas.microsoft.com/office/drawing/2014/main" val="3619643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Arial" panose="020B0604020202020204" pitchFamily="34" charset="0"/>
                        </a:rPr>
                        <a:t>async/await best practices</a:t>
                      </a:r>
                    </a:p>
                  </a:txBody>
                  <a:tcPr/>
                </a:tc>
                <a:extLst>
                  <a:ext uri="{0D108BD9-81ED-4DB2-BD59-A6C34878D82A}">
                    <a16:rowId xmlns:a16="http://schemas.microsoft.com/office/drawing/2014/main" val="403376989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Arial" panose="020B0604020202020204" pitchFamily="34" charset="0"/>
                        </a:rPr>
                        <a:t>Capstone project and interview prep</a:t>
                      </a:r>
                    </a:p>
                  </a:txBody>
                  <a:tcPr/>
                </a:tc>
                <a:extLst>
                  <a:ext uri="{0D108BD9-81ED-4DB2-BD59-A6C34878D82A}">
                    <a16:rowId xmlns:a16="http://schemas.microsoft.com/office/drawing/2014/main" val="269546121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Arial" panose="020B0604020202020204" pitchFamily="34" charset="0"/>
                        </a:rPr>
                        <a:t>Patterns, pitfalls, and real-world examples</a:t>
                      </a:r>
                    </a:p>
                  </a:txBody>
                  <a:tcPr/>
                </a:tc>
                <a:extLst>
                  <a:ext uri="{0D108BD9-81ED-4DB2-BD59-A6C34878D82A}">
                    <a16:rowId xmlns:a16="http://schemas.microsoft.com/office/drawing/2014/main" val="2693737945"/>
                  </a:ext>
                </a:extLst>
              </a:tr>
            </a:tbl>
          </a:graphicData>
        </a:graphic>
      </p:graphicFrame>
    </p:spTree>
    <p:extLst>
      <p:ext uri="{BB962C8B-B14F-4D97-AF65-F5344CB8AC3E}">
        <p14:creationId xmlns:p14="http://schemas.microsoft.com/office/powerpoint/2010/main" val="1426929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B2C70-E0C3-759A-B6F0-1A6FDA21D9BC}"/>
              </a:ext>
            </a:extLst>
          </p:cNvPr>
          <p:cNvSpPr>
            <a:spLocks noGrp="1"/>
          </p:cNvSpPr>
          <p:nvPr>
            <p:ph type="title"/>
          </p:nvPr>
        </p:nvSpPr>
        <p:spPr/>
        <p:txBody>
          <a:bodyPr/>
          <a:lstStyle/>
          <a:p>
            <a:r>
              <a:rPr lang="en-US" dirty="0"/>
              <a:t>Code and Quiz</a:t>
            </a:r>
          </a:p>
        </p:txBody>
      </p:sp>
      <p:pic>
        <p:nvPicPr>
          <p:cNvPr id="10" name="Content Placeholder 4">
            <a:extLst>
              <a:ext uri="{FF2B5EF4-FFF2-40B4-BE49-F238E27FC236}">
                <a16:creationId xmlns:a16="http://schemas.microsoft.com/office/drawing/2014/main" id="{3974518F-CB5C-8E5F-3360-31C3ACF08949}"/>
              </a:ext>
            </a:extLst>
          </p:cNvPr>
          <p:cNvPicPr>
            <a:picLocks noGrp="1" noChangeAspect="1"/>
          </p:cNvPicPr>
          <p:nvPr>
            <p:ph idx="1"/>
          </p:nvPr>
        </p:nvPicPr>
        <p:blipFill>
          <a:blip r:embed="rId2"/>
          <a:stretch>
            <a:fillRect/>
          </a:stretch>
        </p:blipFill>
        <p:spPr>
          <a:xfrm>
            <a:off x="1226093" y="2061066"/>
            <a:ext cx="7085221" cy="3760788"/>
          </a:xfrm>
        </p:spPr>
      </p:pic>
      <p:pic>
        <p:nvPicPr>
          <p:cNvPr id="13" name="Picture 12">
            <a:extLst>
              <a:ext uri="{FF2B5EF4-FFF2-40B4-BE49-F238E27FC236}">
                <a16:creationId xmlns:a16="http://schemas.microsoft.com/office/drawing/2014/main" id="{7913011C-7FEA-585F-C0E5-97819FA51287}"/>
              </a:ext>
            </a:extLst>
          </p:cNvPr>
          <p:cNvPicPr>
            <a:picLocks noChangeAspect="1"/>
          </p:cNvPicPr>
          <p:nvPr/>
        </p:nvPicPr>
        <p:blipFill>
          <a:blip r:embed="rId3"/>
          <a:stretch>
            <a:fillRect/>
          </a:stretch>
        </p:blipFill>
        <p:spPr>
          <a:xfrm>
            <a:off x="8634951" y="2540008"/>
            <a:ext cx="3012379" cy="3012379"/>
          </a:xfrm>
          <a:prstGeom prst="rect">
            <a:avLst/>
          </a:prstGeom>
        </p:spPr>
      </p:pic>
    </p:spTree>
    <p:extLst>
      <p:ext uri="{BB962C8B-B14F-4D97-AF65-F5344CB8AC3E}">
        <p14:creationId xmlns:p14="http://schemas.microsoft.com/office/powerpoint/2010/main" val="3523810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0AB32-2DF0-4303-A38B-FEF65C86DD7C}"/>
              </a:ext>
            </a:extLst>
          </p:cNvPr>
          <p:cNvSpPr>
            <a:spLocks noGrp="1"/>
          </p:cNvSpPr>
          <p:nvPr>
            <p:ph type="title"/>
          </p:nvPr>
        </p:nvSpPr>
        <p:spPr/>
        <p:txBody>
          <a:bodyPr/>
          <a:lstStyle/>
          <a:p>
            <a:r>
              <a:rPr lang="en-US" dirty="0"/>
              <a:t>What You’ll Need</a:t>
            </a:r>
          </a:p>
        </p:txBody>
      </p:sp>
      <p:graphicFrame>
        <p:nvGraphicFramePr>
          <p:cNvPr id="4" name="Content Placeholder 3">
            <a:extLst>
              <a:ext uri="{FF2B5EF4-FFF2-40B4-BE49-F238E27FC236}">
                <a16:creationId xmlns:a16="http://schemas.microsoft.com/office/drawing/2014/main" id="{8A2AA2DE-CAE4-504E-18BC-DDF4EEB8E479}"/>
              </a:ext>
            </a:extLst>
          </p:cNvPr>
          <p:cNvGraphicFramePr>
            <a:graphicFrameLocks noGrp="1"/>
          </p:cNvGraphicFramePr>
          <p:nvPr>
            <p:ph idx="1"/>
            <p:extLst>
              <p:ext uri="{D42A27DB-BD31-4B8C-83A1-F6EECF244321}">
                <p14:modId xmlns:p14="http://schemas.microsoft.com/office/powerpoint/2010/main" val="2054174971"/>
              </p:ext>
            </p:extLst>
          </p:nvPr>
        </p:nvGraphicFramePr>
        <p:xfrm>
          <a:off x="1096963" y="2108200"/>
          <a:ext cx="10058400" cy="1483360"/>
        </p:xfrm>
        <a:graphic>
          <a:graphicData uri="http://schemas.openxmlformats.org/drawingml/2006/table">
            <a:tbl>
              <a:tblPr firstRow="1" bandRow="1">
                <a:tableStyleId>{5C22544A-7EE6-4342-B048-85BDC9FD1C3A}</a:tableStyleId>
              </a:tblPr>
              <a:tblGrid>
                <a:gridCol w="10058400">
                  <a:extLst>
                    <a:ext uri="{9D8B030D-6E8A-4147-A177-3AD203B41FA5}">
                      <a16:colId xmlns:a16="http://schemas.microsoft.com/office/drawing/2014/main" val="599095725"/>
                    </a:ext>
                  </a:extLst>
                </a:gridCol>
              </a:tblGrid>
              <a:tr h="370840">
                <a:tc>
                  <a:txBody>
                    <a:bodyPr/>
                    <a:lstStyle/>
                    <a:p>
                      <a:r>
                        <a:rPr lang="en-US" dirty="0"/>
                        <a:t>What You’ll Need</a:t>
                      </a:r>
                    </a:p>
                  </a:txBody>
                  <a:tcPr/>
                </a:tc>
                <a:extLst>
                  <a:ext uri="{0D108BD9-81ED-4DB2-BD59-A6C34878D82A}">
                    <a16:rowId xmlns:a16="http://schemas.microsoft.com/office/drawing/2014/main" val="1763001848"/>
                  </a:ext>
                </a:extLst>
              </a:tr>
              <a:tr h="370840">
                <a:tc>
                  <a:txBody>
                    <a:bodyPr/>
                    <a:lstStyle/>
                    <a:p>
                      <a:r>
                        <a:rPr lang="en-US" dirty="0"/>
                        <a:t>C#</a:t>
                      </a:r>
                    </a:p>
                  </a:txBody>
                  <a:tcPr/>
                </a:tc>
                <a:extLst>
                  <a:ext uri="{0D108BD9-81ED-4DB2-BD59-A6C34878D82A}">
                    <a16:rowId xmlns:a16="http://schemas.microsoft.com/office/drawing/2014/main" val="836295503"/>
                  </a:ext>
                </a:extLst>
              </a:tr>
              <a:tr h="370840">
                <a:tc>
                  <a:txBody>
                    <a:bodyPr/>
                    <a:lstStyle/>
                    <a:p>
                      <a:r>
                        <a:rPr lang="en-US" dirty="0"/>
                        <a:t>Visual Studio 2022</a:t>
                      </a:r>
                    </a:p>
                  </a:txBody>
                  <a:tcPr/>
                </a:tc>
                <a:extLst>
                  <a:ext uri="{0D108BD9-81ED-4DB2-BD59-A6C34878D82A}">
                    <a16:rowId xmlns:a16="http://schemas.microsoft.com/office/drawing/2014/main" val="247829621"/>
                  </a:ext>
                </a:extLst>
              </a:tr>
              <a:tr h="370840">
                <a:tc>
                  <a:txBody>
                    <a:bodyPr/>
                    <a:lstStyle/>
                    <a:p>
                      <a:r>
                        <a:rPr lang="en-US" dirty="0"/>
                        <a:t>.NET SDK 8.0</a:t>
                      </a:r>
                    </a:p>
                  </a:txBody>
                  <a:tcPr/>
                </a:tc>
                <a:extLst>
                  <a:ext uri="{0D108BD9-81ED-4DB2-BD59-A6C34878D82A}">
                    <a16:rowId xmlns:a16="http://schemas.microsoft.com/office/drawing/2014/main" val="2064168020"/>
                  </a:ext>
                </a:extLst>
              </a:tr>
            </a:tbl>
          </a:graphicData>
        </a:graphic>
      </p:graphicFrame>
      <p:pic>
        <p:nvPicPr>
          <p:cNvPr id="2050" name="Picture 2" descr="What is C#?">
            <a:extLst>
              <a:ext uri="{FF2B5EF4-FFF2-40B4-BE49-F238E27FC236}">
                <a16:creationId xmlns:a16="http://schemas.microsoft.com/office/drawing/2014/main" id="{387D0CF9-0E80-6F71-D173-EA797471FD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782" y="3960043"/>
            <a:ext cx="2695575" cy="16954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Visual Studio Community 2022 - Download and install on Windows | Microsoft  Store">
            <a:extLst>
              <a:ext uri="{FF2B5EF4-FFF2-40B4-BE49-F238E27FC236}">
                <a16:creationId xmlns:a16="http://schemas.microsoft.com/office/drawing/2014/main" id="{AE3D63AB-1C50-9621-42AF-EEFB04FA77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654" y="3790359"/>
            <a:ext cx="2030691" cy="20306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5E6CF5A-FEA7-38A4-9499-FC4086946BFA}"/>
              </a:ext>
            </a:extLst>
          </p:cNvPr>
          <p:cNvPicPr>
            <a:picLocks noChangeAspect="1"/>
          </p:cNvPicPr>
          <p:nvPr/>
        </p:nvPicPr>
        <p:blipFill>
          <a:blip r:embed="rId4"/>
          <a:stretch>
            <a:fillRect/>
          </a:stretch>
        </p:blipFill>
        <p:spPr>
          <a:xfrm>
            <a:off x="8319825" y="3944530"/>
            <a:ext cx="1792140" cy="1710963"/>
          </a:xfrm>
          <a:prstGeom prst="rect">
            <a:avLst/>
          </a:prstGeom>
        </p:spPr>
      </p:pic>
    </p:spTree>
    <p:extLst>
      <p:ext uri="{BB962C8B-B14F-4D97-AF65-F5344CB8AC3E}">
        <p14:creationId xmlns:p14="http://schemas.microsoft.com/office/powerpoint/2010/main" val="2800893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F1D6-28EF-11C5-B7E1-E5D950B951E8}"/>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9676D251-8673-E746-2C30-65C1874288E1}"/>
              </a:ext>
            </a:extLst>
          </p:cNvPr>
          <p:cNvSpPr>
            <a:spLocks noGrp="1"/>
          </p:cNvSpPr>
          <p:nvPr>
            <p:ph idx="1"/>
          </p:nvPr>
        </p:nvSpPr>
        <p:spPr/>
        <p:txBody>
          <a:bodyPr/>
          <a:lstStyle/>
          <a:p>
            <a:r>
              <a:rPr lang="en-US" dirty="0">
                <a:hlinkClick r:id="rId2"/>
              </a:rPr>
              <a:t>https://github.com/bhushanpoojary/MultiThreadingDotNet</a:t>
            </a:r>
            <a:endParaRPr lang="en-US" dirty="0"/>
          </a:p>
          <a:p>
            <a:endParaRPr lang="en-US" dirty="0"/>
          </a:p>
        </p:txBody>
      </p:sp>
      <p:pic>
        <p:nvPicPr>
          <p:cNvPr id="5" name="Picture 4">
            <a:extLst>
              <a:ext uri="{FF2B5EF4-FFF2-40B4-BE49-F238E27FC236}">
                <a16:creationId xmlns:a16="http://schemas.microsoft.com/office/drawing/2014/main" id="{3270659D-5A34-F151-802B-33C5D1CB20FF}"/>
              </a:ext>
            </a:extLst>
          </p:cNvPr>
          <p:cNvPicPr>
            <a:picLocks noChangeAspect="1"/>
          </p:cNvPicPr>
          <p:nvPr/>
        </p:nvPicPr>
        <p:blipFill>
          <a:blip r:embed="rId3"/>
          <a:stretch>
            <a:fillRect/>
          </a:stretch>
        </p:blipFill>
        <p:spPr>
          <a:xfrm>
            <a:off x="3864988" y="3017362"/>
            <a:ext cx="2077039" cy="2077039"/>
          </a:xfrm>
          <a:prstGeom prst="rect">
            <a:avLst/>
          </a:prstGeom>
        </p:spPr>
      </p:pic>
    </p:spTree>
    <p:extLst>
      <p:ext uri="{BB962C8B-B14F-4D97-AF65-F5344CB8AC3E}">
        <p14:creationId xmlns:p14="http://schemas.microsoft.com/office/powerpoint/2010/main" val="492216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9D2D1-3609-93EC-8828-05DD82B8EDA9}"/>
              </a:ext>
            </a:extLst>
          </p:cNvPr>
          <p:cNvSpPr>
            <a:spLocks noGrp="1"/>
          </p:cNvSpPr>
          <p:nvPr>
            <p:ph type="title"/>
          </p:nvPr>
        </p:nvSpPr>
        <p:spPr/>
        <p:txBody>
          <a:bodyPr/>
          <a:lstStyle/>
          <a:p>
            <a:r>
              <a:rPr lang="en-US" dirty="0"/>
              <a:t>See You in the Next Module!</a:t>
            </a:r>
          </a:p>
        </p:txBody>
      </p:sp>
      <p:sp>
        <p:nvSpPr>
          <p:cNvPr id="3" name="Content Placeholder 2">
            <a:extLst>
              <a:ext uri="{FF2B5EF4-FFF2-40B4-BE49-F238E27FC236}">
                <a16:creationId xmlns:a16="http://schemas.microsoft.com/office/drawing/2014/main" id="{6EB83771-7D0D-2DC4-3741-2D4994DF405C}"/>
              </a:ext>
            </a:extLst>
          </p:cNvPr>
          <p:cNvSpPr>
            <a:spLocks noGrp="1"/>
          </p:cNvSpPr>
          <p:nvPr>
            <p:ph idx="1"/>
          </p:nvPr>
        </p:nvSpPr>
        <p:spPr/>
        <p:txBody>
          <a:bodyPr/>
          <a:lstStyle/>
          <a:p>
            <a:r>
              <a:rPr lang="en-US" dirty="0"/>
              <a:t>"I'm excited to be your guide on this journey. Let’s dive into the world of multithreading and make your .NET apps faster and smarter. See you in the next module!"</a:t>
            </a:r>
          </a:p>
        </p:txBody>
      </p:sp>
    </p:spTree>
    <p:extLst>
      <p:ext uri="{BB962C8B-B14F-4D97-AF65-F5344CB8AC3E}">
        <p14:creationId xmlns:p14="http://schemas.microsoft.com/office/powerpoint/2010/main" val="930953412"/>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{FEDDAFBF-2099-4836-A2A8-C6B3ADCB398D}tf11437505_win32</Template>
  <TotalTime>341</TotalTime>
  <Words>1145</Words>
  <Application>Microsoft Office PowerPoint</Application>
  <PresentationFormat>Widescreen</PresentationFormat>
  <Paragraphs>156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 Unicode MS</vt:lpstr>
      <vt:lpstr>Arial</vt:lpstr>
      <vt:lpstr>Calibri</vt:lpstr>
      <vt:lpstr>Georgia Pro Cond Light</vt:lpstr>
      <vt:lpstr>Speak Pro</vt:lpstr>
      <vt:lpstr>RetrospectVTI</vt:lpstr>
      <vt:lpstr>Mastering Multithreading in .NET: From Basics to Concurrency Architect</vt:lpstr>
      <vt:lpstr>Multithreading</vt:lpstr>
      <vt:lpstr>Why Multithreading?</vt:lpstr>
      <vt:lpstr>Why Multithreading?</vt:lpstr>
      <vt:lpstr>What You'll Learn</vt:lpstr>
      <vt:lpstr>Code and Quiz</vt:lpstr>
      <vt:lpstr>What You’ll Need</vt:lpstr>
      <vt:lpstr>Resources</vt:lpstr>
      <vt:lpstr>See You in the Next Module!</vt:lpstr>
      <vt:lpstr>Setting up the environment (Visual Studio, .NET SDK)</vt:lpstr>
      <vt:lpstr>Thread</vt:lpstr>
      <vt:lpstr>Thread Pool</vt:lpstr>
      <vt:lpstr>Thread Pool</vt:lpstr>
      <vt:lpstr>Thread Pool</vt:lpstr>
      <vt:lpstr>Thread Pool</vt:lpstr>
      <vt:lpstr>Cons Thread Pool</vt:lpstr>
      <vt:lpstr>Why was Task introduced? </vt:lpstr>
      <vt:lpstr>Basic Thread vs Task Comparison</vt:lpstr>
      <vt:lpstr>Real-World Use Case of Task</vt:lpstr>
      <vt:lpstr>Why Task over Thread Today</vt:lpstr>
      <vt:lpstr>When to Use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bhushan poojary</dc:creator>
  <cp:lastModifiedBy>bhushan poojary</cp:lastModifiedBy>
  <cp:revision>16</cp:revision>
  <dcterms:created xsi:type="dcterms:W3CDTF">2025-05-04T08:43:01Z</dcterms:created>
  <dcterms:modified xsi:type="dcterms:W3CDTF">2025-05-09T18:11:56Z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