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8" r:id="rId6"/>
    <p:sldId id="310" r:id="rId7"/>
    <p:sldId id="311" r:id="rId8"/>
    <p:sldId id="309" r:id="rId9"/>
    <p:sldId id="313" r:id="rId10"/>
    <p:sldId id="314" r:id="rId11"/>
    <p:sldId id="312"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102" d="100"/>
          <a:sy n="102" d="100"/>
        </p:scale>
        <p:origin x="9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9225C73-1633-42F1-AB3B-7CB183E5F8B8}">
      <dgm:prSet/>
      <dgm:spPr/>
      <dgm:t>
        <a:bodyPr/>
        <a:lstStyle/>
        <a:p>
          <a:pPr>
            <a:lnSpc>
              <a:spcPct val="100000"/>
            </a:lnSpc>
            <a:defRPr cap="all"/>
          </a:pPr>
          <a:r>
            <a:rPr lang="en-US" dirty="0"/>
            <a:t>What you will learn ?</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What you all NEED?</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40FC4FFE-8987-4A26-B7F4-8A516F18ADAE}">
      <dgm:prSet/>
      <dgm:spPr/>
      <dgm:t>
        <a:bodyPr/>
        <a:lstStyle/>
        <a:p>
          <a:pPr>
            <a:lnSpc>
              <a:spcPct val="100000"/>
            </a:lnSpc>
            <a:defRPr cap="all"/>
          </a:pPr>
          <a:r>
            <a:rPr lang="en-US" dirty="0"/>
            <a:t>Why Multithreading ?</a:t>
          </a:r>
        </a:p>
      </dgm:t>
    </dgm:pt>
    <dgm:pt modelId="{5B62599A-5C9B-48E7-896E-EA782AC60C8B}" type="sibTrans" cxnId="{C7AD8469-3C68-4AF9-AB82-79B0043AA120}">
      <dgm:prSet/>
      <dgm:spPr/>
      <dgm:t>
        <a:bodyPr/>
        <a:lstStyle/>
        <a:p>
          <a:endParaRPr lang="en-US"/>
        </a:p>
      </dgm:t>
    </dgm:pt>
    <dgm:pt modelId="{CAD7EF86-FB23-41F6-BF42-040B36DEFDB1}" type="parTrans" cxnId="{C7AD8469-3C68-4AF9-AB82-79B0043AA120}">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dgm:spPr>
        <a:prstGeom prst="ellipse">
          <a:avLst/>
        </a:prstGeom>
      </dgm:spPr>
    </dgm:pt>
    <dgm:pt modelId="{8FA2F131-CD01-4CBD-B7A5-1B9B5E7F0402}" type="pres">
      <dgm:prSet presAssocID="{40FC4FFE-8987-4A26-B7F4-8A516F18ADA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ie chart"/>
        </a:ext>
      </dgm:extLst>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llseye"/>
        </a:ext>
      </dgm:extLst>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dgm:spPr>
        <a:prstGeom prst="ellipse">
          <a:avLst/>
        </a:prstGeom>
      </dgm:spPr>
    </dgm:pt>
    <dgm:pt modelId="{F09AEBFF-D2D3-4FFF-AD65-C3CEAEEB10F2}"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616949" y="34053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1004512" y="728102"/>
          <a:ext cx="1043437" cy="10434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dirty="0"/>
            <a:t>Why Multithreading ?</a:t>
          </a:r>
        </a:p>
      </dsp:txBody>
      <dsp:txXfrm>
        <a:off x="35606" y="2725540"/>
        <a:ext cx="2981250" cy="720000"/>
      </dsp:txXfrm>
    </dsp:sp>
    <dsp:sp modelId="{543C18BC-1989-44B2-9862-C670C61D3452}">
      <dsp:nvSpPr>
        <dsp:cNvPr id="0" name=""/>
        <dsp:cNvSpPr/>
      </dsp:nvSpPr>
      <dsp:spPr>
        <a:xfrm>
          <a:off x="411991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dirty="0"/>
            <a:t>What you will learn ?</a:t>
          </a:r>
        </a:p>
      </dsp:txBody>
      <dsp:txXfrm>
        <a:off x="3538574" y="2725540"/>
        <a:ext cx="2981250" cy="720000"/>
      </dsp:txXfrm>
    </dsp:sp>
    <dsp:sp modelId="{5BDDFF18-9AEC-4E5E-B9AA-33D86F01A63E}">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dirty="0"/>
            <a:t>What you all NEED?</a:t>
          </a:r>
        </a:p>
      </dsp:txBody>
      <dsp:txXfrm>
        <a:off x="7041543" y="2725540"/>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5/16/2025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5/16/2025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5/16/2025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5/16/2025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5/16/2025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5/16/2025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5/16/2025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5/16/2025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5/16/2025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5/16/2025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bhushanpoojary/MultiThreadingDotNe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pPr algn="ctr"/>
            <a:r>
              <a:rPr lang="en-US" sz="4000" dirty="0"/>
              <a:t>Mastering Multithreading in .NET: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From Basics to Concurrency Architect</a:t>
            </a:r>
            <a:endParaRPr lang="en-US" sz="4000"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Bhushan Poojary</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C63B319-5F17-70E7-D4F9-CE39CDC8BE4D}"/>
              </a:ext>
            </a:extLst>
          </p:cNvPr>
          <p:cNvPicPr>
            <a:picLocks noChangeAspect="1"/>
          </p:cNvPicPr>
          <p:nvPr/>
        </p:nvPicPr>
        <p:blipFill>
          <a:blip r:embed="rId4"/>
          <a:stretch>
            <a:fillRect/>
          </a:stretch>
        </p:blipFill>
        <p:spPr>
          <a:xfrm>
            <a:off x="9857598" y="4497925"/>
            <a:ext cx="1685474" cy="1683718"/>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C110E-7087-DB47-4088-493EBD65342B}"/>
              </a:ext>
            </a:extLst>
          </p:cNvPr>
          <p:cNvSpPr>
            <a:spLocks noGrp="1"/>
          </p:cNvSpPr>
          <p:nvPr>
            <p:ph type="title"/>
          </p:nvPr>
        </p:nvSpPr>
        <p:spPr/>
        <p:txBody>
          <a:bodyPr>
            <a:normAutofit/>
          </a:bodyPr>
          <a:lstStyle/>
          <a:p>
            <a:r>
              <a:rPr lang="en-US" kern="100" dirty="0">
                <a:effectLst/>
                <a:latin typeface="Calibri" panose="020F0502020204030204" pitchFamily="34" charset="0"/>
                <a:ea typeface="Calibri" panose="020F0502020204030204" pitchFamily="34" charset="0"/>
                <a:cs typeface="Times New Roman" panose="02020603050405020304" pitchFamily="18" charset="0"/>
              </a:rPr>
              <a:t>Setting up the environment (Visual Studio, .NET SDK)</a:t>
            </a:r>
            <a:endParaRPr lang="en-US" dirty="0"/>
          </a:p>
        </p:txBody>
      </p:sp>
      <p:pic>
        <p:nvPicPr>
          <p:cNvPr id="4" name="Picture 4" descr="Visual Studio Community 2022 - Download and install on Windows | Microsoft  Store">
            <a:extLst>
              <a:ext uri="{FF2B5EF4-FFF2-40B4-BE49-F238E27FC236}">
                <a16:creationId xmlns:a16="http://schemas.microsoft.com/office/drawing/2014/main" id="{A4C02EF9-B5AA-D5D9-C658-93F75D85BB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81984" y="4127123"/>
            <a:ext cx="905652" cy="9056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8603ECFA-C91E-E837-A308-428358C20CAC}"/>
              </a:ext>
            </a:extLst>
          </p:cNvPr>
          <p:cNvGraphicFramePr>
            <a:graphicFrameLocks noGrp="1"/>
          </p:cNvGraphicFramePr>
          <p:nvPr>
            <p:extLst>
              <p:ext uri="{D42A27DB-BD31-4B8C-83A1-F6EECF244321}">
                <p14:modId xmlns:p14="http://schemas.microsoft.com/office/powerpoint/2010/main" val="4157949690"/>
              </p:ext>
            </p:extLst>
          </p:nvPr>
        </p:nvGraphicFramePr>
        <p:xfrm>
          <a:off x="1307722" y="2172631"/>
          <a:ext cx="9927628" cy="1381760"/>
        </p:xfrm>
        <a:graphic>
          <a:graphicData uri="http://schemas.openxmlformats.org/drawingml/2006/table">
            <a:tbl>
              <a:tblPr firstRow="1" bandRow="1">
                <a:tableStyleId>{5C22544A-7EE6-4342-B048-85BDC9FD1C3A}</a:tableStyleId>
              </a:tblPr>
              <a:tblGrid>
                <a:gridCol w="2730124">
                  <a:extLst>
                    <a:ext uri="{9D8B030D-6E8A-4147-A177-3AD203B41FA5}">
                      <a16:colId xmlns:a16="http://schemas.microsoft.com/office/drawing/2014/main" val="4172380222"/>
                    </a:ext>
                  </a:extLst>
                </a:gridCol>
                <a:gridCol w="7197504">
                  <a:extLst>
                    <a:ext uri="{9D8B030D-6E8A-4147-A177-3AD203B41FA5}">
                      <a16:colId xmlns:a16="http://schemas.microsoft.com/office/drawing/2014/main" val="3300661665"/>
                    </a:ext>
                  </a:extLst>
                </a:gridCol>
              </a:tblGrid>
              <a:tr h="370840">
                <a:tc>
                  <a:txBody>
                    <a:bodyPr/>
                    <a:lstStyle/>
                    <a:p>
                      <a:r>
                        <a:rPr lang="en-US" dirty="0"/>
                        <a:t>Name</a:t>
                      </a:r>
                    </a:p>
                  </a:txBody>
                  <a:tcPr/>
                </a:tc>
                <a:tc>
                  <a:txBody>
                    <a:bodyPr/>
                    <a:lstStyle/>
                    <a:p>
                      <a:r>
                        <a:rPr lang="en-US" dirty="0" err="1"/>
                        <a:t>Url</a:t>
                      </a:r>
                      <a:endParaRPr lang="en-US" dirty="0"/>
                    </a:p>
                  </a:txBody>
                  <a:tcPr/>
                </a:tc>
                <a:extLst>
                  <a:ext uri="{0D108BD9-81ED-4DB2-BD59-A6C34878D82A}">
                    <a16:rowId xmlns:a16="http://schemas.microsoft.com/office/drawing/2014/main" val="11101774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Visual Studio Community 2022</a:t>
                      </a:r>
                    </a:p>
                  </a:txBody>
                  <a:tcPr/>
                </a:tc>
                <a:tc>
                  <a:txBody>
                    <a:bodyPr/>
                    <a:lstStyle/>
                    <a:p>
                      <a:r>
                        <a:rPr lang="en-US" dirty="0"/>
                        <a:t>https://visualstudio.microsoft.com/vs/community/</a:t>
                      </a:r>
                    </a:p>
                  </a:txBody>
                  <a:tcPr/>
                </a:tc>
                <a:extLst>
                  <a:ext uri="{0D108BD9-81ED-4DB2-BD59-A6C34878D82A}">
                    <a16:rowId xmlns:a16="http://schemas.microsoft.com/office/drawing/2014/main" val="723696455"/>
                  </a:ext>
                </a:extLst>
              </a:tr>
              <a:tr h="370840">
                <a:tc>
                  <a:txBody>
                    <a:bodyPr/>
                    <a:lstStyle/>
                    <a:p>
                      <a:r>
                        <a:rPr lang="en-US" dirty="0"/>
                        <a:t>.NET SDK 8</a:t>
                      </a:r>
                    </a:p>
                  </a:txBody>
                  <a:tcPr/>
                </a:tc>
                <a:tc>
                  <a:txBody>
                    <a:bodyPr/>
                    <a:lstStyle/>
                    <a:p>
                      <a:r>
                        <a:rPr lang="en-US" dirty="0"/>
                        <a:t>https://dotnet.microsoft.com/en-us/download/dotnet/8.0</a:t>
                      </a:r>
                    </a:p>
                  </a:txBody>
                  <a:tcPr/>
                </a:tc>
                <a:extLst>
                  <a:ext uri="{0D108BD9-81ED-4DB2-BD59-A6C34878D82A}">
                    <a16:rowId xmlns:a16="http://schemas.microsoft.com/office/drawing/2014/main" val="350345609"/>
                  </a:ext>
                </a:extLst>
              </a:tr>
            </a:tbl>
          </a:graphicData>
        </a:graphic>
      </p:graphicFrame>
      <p:pic>
        <p:nvPicPr>
          <p:cNvPr id="7" name="Picture 6">
            <a:extLst>
              <a:ext uri="{FF2B5EF4-FFF2-40B4-BE49-F238E27FC236}">
                <a16:creationId xmlns:a16="http://schemas.microsoft.com/office/drawing/2014/main" id="{C83CCE40-8980-899E-0A25-90F5D3ADA7C7}"/>
              </a:ext>
            </a:extLst>
          </p:cNvPr>
          <p:cNvPicPr>
            <a:picLocks noChangeAspect="1"/>
          </p:cNvPicPr>
          <p:nvPr/>
        </p:nvPicPr>
        <p:blipFill>
          <a:blip r:embed="rId3"/>
          <a:stretch>
            <a:fillRect/>
          </a:stretch>
        </p:blipFill>
        <p:spPr>
          <a:xfrm>
            <a:off x="5739587" y="4127123"/>
            <a:ext cx="948621" cy="905652"/>
          </a:xfrm>
          <a:prstGeom prst="rect">
            <a:avLst/>
          </a:prstGeom>
        </p:spPr>
      </p:pic>
    </p:spTree>
    <p:extLst>
      <p:ext uri="{BB962C8B-B14F-4D97-AF65-F5344CB8AC3E}">
        <p14:creationId xmlns:p14="http://schemas.microsoft.com/office/powerpoint/2010/main" val="3455485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822ED-B7D8-B5AE-CA7A-5D5479CACB8F}"/>
              </a:ext>
            </a:extLst>
          </p:cNvPr>
          <p:cNvSpPr>
            <a:spLocks noGrp="1"/>
          </p:cNvSpPr>
          <p:nvPr>
            <p:ph type="title"/>
          </p:nvPr>
        </p:nvSpPr>
        <p:spPr/>
        <p:txBody>
          <a:bodyPr/>
          <a:lstStyle/>
          <a:p>
            <a:r>
              <a:rPr lang="en-US" dirty="0"/>
              <a:t>Thread</a:t>
            </a:r>
          </a:p>
        </p:txBody>
      </p:sp>
      <p:sp>
        <p:nvSpPr>
          <p:cNvPr id="3" name="Content Placeholder 2">
            <a:extLst>
              <a:ext uri="{FF2B5EF4-FFF2-40B4-BE49-F238E27FC236}">
                <a16:creationId xmlns:a16="http://schemas.microsoft.com/office/drawing/2014/main" id="{1B5BFD9E-4864-23B1-5AAE-01DF18F1CC96}"/>
              </a:ext>
            </a:extLst>
          </p:cNvPr>
          <p:cNvSpPr>
            <a:spLocks noGrp="1"/>
          </p:cNvSpPr>
          <p:nvPr>
            <p:ph idx="1"/>
          </p:nvPr>
        </p:nvSpPr>
        <p:spPr/>
        <p:txBody>
          <a:bodyPr/>
          <a:lstStyle/>
          <a:p>
            <a:r>
              <a:rPr lang="en-US" b="1" dirty="0"/>
              <a:t>Thread </a:t>
            </a:r>
            <a:r>
              <a:rPr lang="en-US" b="1" dirty="0" err="1"/>
              <a:t>thread</a:t>
            </a:r>
            <a:r>
              <a:rPr lang="en-US" b="1" dirty="0"/>
              <a:t> = new Thread</a:t>
            </a:r>
            <a:r>
              <a:rPr lang="en-US" dirty="0"/>
              <a:t>(() =&gt;</a:t>
            </a:r>
          </a:p>
          <a:p>
            <a:r>
              <a:rPr lang="en-US" dirty="0"/>
              <a:t>{</a:t>
            </a:r>
          </a:p>
          <a:p>
            <a:r>
              <a:rPr lang="en-US" dirty="0"/>
              <a:t>    </a:t>
            </a:r>
            <a:r>
              <a:rPr lang="en-US" dirty="0" err="1"/>
              <a:t>Console.WriteLine</a:t>
            </a:r>
            <a:r>
              <a:rPr lang="en-US" dirty="0"/>
              <a:t>("Running in a separate thread");</a:t>
            </a:r>
          </a:p>
          <a:p>
            <a:r>
              <a:rPr lang="en-US" dirty="0"/>
              <a:t>});</a:t>
            </a:r>
          </a:p>
          <a:p>
            <a:r>
              <a:rPr lang="en-US" dirty="0" err="1"/>
              <a:t>thread.Start</a:t>
            </a:r>
            <a:r>
              <a:rPr lang="en-US" dirty="0"/>
              <a:t>();</a:t>
            </a:r>
          </a:p>
          <a:p>
            <a:endParaRPr lang="en-US" dirty="0"/>
          </a:p>
        </p:txBody>
      </p:sp>
      <p:graphicFrame>
        <p:nvGraphicFramePr>
          <p:cNvPr id="5" name="Table 4">
            <a:extLst>
              <a:ext uri="{FF2B5EF4-FFF2-40B4-BE49-F238E27FC236}">
                <a16:creationId xmlns:a16="http://schemas.microsoft.com/office/drawing/2014/main" id="{2AF27341-CA05-0624-D9DF-1610759453FE}"/>
              </a:ext>
            </a:extLst>
          </p:cNvPr>
          <p:cNvGraphicFramePr>
            <a:graphicFrameLocks noGrp="1"/>
          </p:cNvGraphicFramePr>
          <p:nvPr>
            <p:extLst>
              <p:ext uri="{D42A27DB-BD31-4B8C-83A1-F6EECF244321}">
                <p14:modId xmlns:p14="http://schemas.microsoft.com/office/powerpoint/2010/main" val="1277999764"/>
              </p:ext>
            </p:extLst>
          </p:nvPr>
        </p:nvGraphicFramePr>
        <p:xfrm>
          <a:off x="1660808" y="4911421"/>
          <a:ext cx="8128000" cy="1112520"/>
        </p:xfrm>
        <a:graphic>
          <a:graphicData uri="http://schemas.openxmlformats.org/drawingml/2006/table">
            <a:tbl>
              <a:tblPr firstRow="1" bandRow="1">
                <a:tableStyleId>{5C22544A-7EE6-4342-B048-85BDC9FD1C3A}</a:tableStyleId>
              </a:tblPr>
              <a:tblGrid>
                <a:gridCol w="720253">
                  <a:extLst>
                    <a:ext uri="{9D8B030D-6E8A-4147-A177-3AD203B41FA5}">
                      <a16:colId xmlns:a16="http://schemas.microsoft.com/office/drawing/2014/main" val="1710146614"/>
                    </a:ext>
                  </a:extLst>
                </a:gridCol>
                <a:gridCol w="7407747">
                  <a:extLst>
                    <a:ext uri="{9D8B030D-6E8A-4147-A177-3AD203B41FA5}">
                      <a16:colId xmlns:a16="http://schemas.microsoft.com/office/drawing/2014/main" val="2688824305"/>
                    </a:ext>
                  </a:extLst>
                </a:gridCol>
              </a:tblGrid>
              <a:tr h="370840">
                <a:tc>
                  <a:txBody>
                    <a:bodyPr/>
                    <a:lstStyle/>
                    <a:p>
                      <a:endParaRPr lang="en-US" dirty="0"/>
                    </a:p>
                  </a:txBody>
                  <a:tcPr/>
                </a:tc>
                <a:tc>
                  <a:txBody>
                    <a:bodyPr/>
                    <a:lstStyle/>
                    <a:p>
                      <a:r>
                        <a:rPr lang="en-US" dirty="0"/>
                        <a:t>Pros and Cons</a:t>
                      </a:r>
                    </a:p>
                  </a:txBody>
                  <a:tcPr/>
                </a:tc>
                <a:extLst>
                  <a:ext uri="{0D108BD9-81ED-4DB2-BD59-A6C34878D82A}">
                    <a16:rowId xmlns:a16="http://schemas.microsoft.com/office/drawing/2014/main" val="4168608603"/>
                  </a:ext>
                </a:extLst>
              </a:tr>
              <a:tr h="370840">
                <a:tc>
                  <a:txBody>
                    <a:bodyPr/>
                    <a:lstStyle/>
                    <a:p>
                      <a:endParaRPr lang="en-US" dirty="0"/>
                    </a:p>
                  </a:txBody>
                  <a:tcPr/>
                </a:tc>
                <a:tc>
                  <a:txBody>
                    <a:bodyPr/>
                    <a:lstStyle/>
                    <a:p>
                      <a:r>
                        <a:rPr lang="en-US" dirty="0"/>
                        <a:t>More control (e.g., priority, abort)</a:t>
                      </a:r>
                    </a:p>
                  </a:txBody>
                  <a:tcPr/>
                </a:tc>
                <a:extLst>
                  <a:ext uri="{0D108BD9-81ED-4DB2-BD59-A6C34878D82A}">
                    <a16:rowId xmlns:a16="http://schemas.microsoft.com/office/drawing/2014/main" val="1091119578"/>
                  </a:ext>
                </a:extLst>
              </a:tr>
              <a:tr h="370840">
                <a:tc>
                  <a:txBody>
                    <a:bodyPr/>
                    <a:lstStyle/>
                    <a:p>
                      <a:endParaRPr lang="en-US" dirty="0"/>
                    </a:p>
                  </a:txBody>
                  <a:tcPr/>
                </a:tc>
                <a:tc>
                  <a:txBody>
                    <a:bodyPr/>
                    <a:lstStyle/>
                    <a:p>
                      <a:r>
                        <a:rPr lang="en-US" dirty="0"/>
                        <a:t>Higher overhead than thread pool</a:t>
                      </a:r>
                    </a:p>
                  </a:txBody>
                  <a:tcPr/>
                </a:tc>
                <a:extLst>
                  <a:ext uri="{0D108BD9-81ED-4DB2-BD59-A6C34878D82A}">
                    <a16:rowId xmlns:a16="http://schemas.microsoft.com/office/drawing/2014/main" val="3362328269"/>
                  </a:ext>
                </a:extLst>
              </a:tr>
            </a:tbl>
          </a:graphicData>
        </a:graphic>
      </p:graphicFrame>
      <p:pic>
        <p:nvPicPr>
          <p:cNvPr id="7" name="Graphic 6" descr="Thumbs up sign with solid fill">
            <a:extLst>
              <a:ext uri="{FF2B5EF4-FFF2-40B4-BE49-F238E27FC236}">
                <a16:creationId xmlns:a16="http://schemas.microsoft.com/office/drawing/2014/main" id="{7DE36768-E831-86A0-7E3B-980F13B4E7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45398" y="5284348"/>
            <a:ext cx="374068" cy="374068"/>
          </a:xfrm>
          <a:prstGeom prst="rect">
            <a:avLst/>
          </a:prstGeom>
        </p:spPr>
      </p:pic>
      <p:pic>
        <p:nvPicPr>
          <p:cNvPr id="8" name="Graphic 7" descr="Thumbs up sign with solid fill">
            <a:extLst>
              <a:ext uri="{FF2B5EF4-FFF2-40B4-BE49-F238E27FC236}">
                <a16:creationId xmlns:a16="http://schemas.microsoft.com/office/drawing/2014/main" id="{4CA44AB4-3B07-7E4D-A077-77F7EC62CB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964654">
            <a:off x="1836345" y="5672786"/>
            <a:ext cx="374068" cy="374068"/>
          </a:xfrm>
          <a:prstGeom prst="rect">
            <a:avLst/>
          </a:prstGeom>
        </p:spPr>
      </p:pic>
    </p:spTree>
    <p:extLst>
      <p:ext uri="{BB962C8B-B14F-4D97-AF65-F5344CB8AC3E}">
        <p14:creationId xmlns:p14="http://schemas.microsoft.com/office/powerpoint/2010/main" val="1328459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90DF5-4992-9192-EF78-EB37712F276C}"/>
              </a:ext>
            </a:extLst>
          </p:cNvPr>
          <p:cNvSpPr>
            <a:spLocks noGrp="1"/>
          </p:cNvSpPr>
          <p:nvPr>
            <p:ph type="title"/>
          </p:nvPr>
        </p:nvSpPr>
        <p:spPr/>
        <p:txBody>
          <a:bodyPr/>
          <a:lstStyle/>
          <a:p>
            <a:r>
              <a:rPr lang="en-US" dirty="0"/>
              <a:t>Thread Pool</a:t>
            </a:r>
          </a:p>
        </p:txBody>
      </p:sp>
      <p:sp>
        <p:nvSpPr>
          <p:cNvPr id="3" name="Content Placeholder 2">
            <a:extLst>
              <a:ext uri="{FF2B5EF4-FFF2-40B4-BE49-F238E27FC236}">
                <a16:creationId xmlns:a16="http://schemas.microsoft.com/office/drawing/2014/main" id="{5CE7E4F8-204F-707E-45B9-EFDD4FD68E21}"/>
              </a:ext>
            </a:extLst>
          </p:cNvPr>
          <p:cNvSpPr>
            <a:spLocks noGrp="1"/>
          </p:cNvSpPr>
          <p:nvPr>
            <p:ph idx="1"/>
          </p:nvPr>
        </p:nvSpPr>
        <p:spPr/>
        <p:txBody>
          <a:bodyPr>
            <a:normAutofit fontScale="92500" lnSpcReduction="10000"/>
          </a:bodyPr>
          <a:lstStyle/>
          <a:p>
            <a:pPr>
              <a:buNone/>
            </a:pPr>
            <a:r>
              <a:rPr lang="en-US" dirty="0"/>
              <a:t>In .NET, a </a:t>
            </a:r>
            <a:r>
              <a:rPr lang="en-US" b="1" dirty="0"/>
              <a:t>Thread Pool</a:t>
            </a:r>
            <a:r>
              <a:rPr lang="en-US" dirty="0"/>
              <a:t> is a pool of worker threads managed by the CLR (Common Language Runtime) that are used to perform tasks, process asynchronous calls, handle timers, and manage other background operations without the overhead of creating and destroying threads manually.</a:t>
            </a:r>
          </a:p>
          <a:p>
            <a:pPr>
              <a:buNone/>
            </a:pPr>
            <a:r>
              <a:rPr lang="en-US" b="1" dirty="0"/>
              <a:t>Key Characteristics:</a:t>
            </a:r>
          </a:p>
          <a:p>
            <a:pPr>
              <a:buFont typeface="Arial" panose="020B0604020202020204" pitchFamily="34" charset="0"/>
              <a:buChar char="•"/>
            </a:pPr>
            <a:r>
              <a:rPr lang="en-US" b="1" dirty="0"/>
              <a:t>Managed by .NET runtime</a:t>
            </a:r>
            <a:r>
              <a:rPr lang="en-US" dirty="0"/>
              <a:t>: You don't need to create or destroy threads manually.</a:t>
            </a:r>
          </a:p>
          <a:p>
            <a:pPr>
              <a:buFont typeface="Arial" panose="020B0604020202020204" pitchFamily="34" charset="0"/>
              <a:buChar char="•"/>
            </a:pPr>
            <a:r>
              <a:rPr lang="en-US" b="1" dirty="0"/>
              <a:t>Reuses threads</a:t>
            </a:r>
            <a:r>
              <a:rPr lang="en-US" dirty="0"/>
              <a:t>: It reuses threads to avoid the overhead of frequent creation and destruction.</a:t>
            </a:r>
          </a:p>
          <a:p>
            <a:pPr>
              <a:buFont typeface="Arial" panose="020B0604020202020204" pitchFamily="34" charset="0"/>
              <a:buChar char="•"/>
            </a:pPr>
            <a:r>
              <a:rPr lang="en-US" b="1" dirty="0"/>
              <a:t>Limits the number of concurrent threads</a:t>
            </a:r>
            <a:r>
              <a:rPr lang="en-US" dirty="0"/>
              <a:t>: Prevents system overload by restricting the number of active threads.</a:t>
            </a:r>
          </a:p>
          <a:p>
            <a:pPr>
              <a:buFont typeface="Arial" panose="020B0604020202020204" pitchFamily="34" charset="0"/>
              <a:buChar char="•"/>
            </a:pPr>
            <a:r>
              <a:rPr lang="en-US" b="1" dirty="0"/>
              <a:t>Efficient for short-lived operations</a:t>
            </a:r>
            <a:r>
              <a:rPr lang="en-US" dirty="0"/>
              <a:t>: Ideal for I/O-bound or short-running tasks.</a:t>
            </a:r>
          </a:p>
          <a:p>
            <a:endParaRPr lang="en-US" dirty="0"/>
          </a:p>
          <a:p>
            <a:endParaRPr lang="en-US" dirty="0"/>
          </a:p>
        </p:txBody>
      </p:sp>
    </p:spTree>
    <p:extLst>
      <p:ext uri="{BB962C8B-B14F-4D97-AF65-F5344CB8AC3E}">
        <p14:creationId xmlns:p14="http://schemas.microsoft.com/office/powerpoint/2010/main" val="329885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AD69E-550F-7E5B-3807-FDF5C2918E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C29236-05A4-31C8-11FA-92801164FB49}"/>
              </a:ext>
            </a:extLst>
          </p:cNvPr>
          <p:cNvSpPr>
            <a:spLocks noGrp="1"/>
          </p:cNvSpPr>
          <p:nvPr>
            <p:ph type="title"/>
          </p:nvPr>
        </p:nvSpPr>
        <p:spPr/>
        <p:txBody>
          <a:bodyPr/>
          <a:lstStyle/>
          <a:p>
            <a:r>
              <a:rPr lang="en-US" dirty="0"/>
              <a:t>Thread Pool</a:t>
            </a:r>
          </a:p>
        </p:txBody>
      </p:sp>
      <p:sp>
        <p:nvSpPr>
          <p:cNvPr id="3" name="Content Placeholder 2">
            <a:extLst>
              <a:ext uri="{FF2B5EF4-FFF2-40B4-BE49-F238E27FC236}">
                <a16:creationId xmlns:a16="http://schemas.microsoft.com/office/drawing/2014/main" id="{D86B0DBC-F14F-9E6F-991C-070698D42F8A}"/>
              </a:ext>
            </a:extLst>
          </p:cNvPr>
          <p:cNvSpPr>
            <a:spLocks noGrp="1"/>
          </p:cNvSpPr>
          <p:nvPr>
            <p:ph idx="1"/>
          </p:nvPr>
        </p:nvSpPr>
        <p:spPr/>
        <p:txBody>
          <a:bodyPr>
            <a:normAutofit/>
          </a:bodyPr>
          <a:lstStyle/>
          <a:p>
            <a:r>
              <a:rPr lang="en-US" dirty="0" err="1"/>
              <a:t>ThreadPool.</a:t>
            </a:r>
            <a:r>
              <a:rPr lang="en-US" b="1" dirty="0" err="1"/>
              <a:t>QueueUserWorkItem</a:t>
            </a:r>
            <a:r>
              <a:rPr lang="en-US" dirty="0"/>
              <a:t>(state =&gt;</a:t>
            </a:r>
          </a:p>
          <a:p>
            <a:r>
              <a:rPr lang="en-US" dirty="0"/>
              <a:t>{</a:t>
            </a:r>
          </a:p>
          <a:p>
            <a:r>
              <a:rPr lang="en-US" dirty="0"/>
              <a:t>    </a:t>
            </a:r>
            <a:r>
              <a:rPr lang="en-US" dirty="0" err="1"/>
              <a:t>Console.WriteLine</a:t>
            </a:r>
            <a:r>
              <a:rPr lang="en-US" dirty="0"/>
              <a:t>("Running in thread pool");</a:t>
            </a:r>
          </a:p>
          <a:p>
            <a:r>
              <a:rPr lang="en-US" dirty="0"/>
              <a:t>});</a:t>
            </a:r>
          </a:p>
          <a:p>
            <a:endParaRPr lang="en-US" dirty="0"/>
          </a:p>
          <a:p>
            <a:endParaRPr lang="en-US" dirty="0"/>
          </a:p>
        </p:txBody>
      </p:sp>
    </p:spTree>
    <p:extLst>
      <p:ext uri="{BB962C8B-B14F-4D97-AF65-F5344CB8AC3E}">
        <p14:creationId xmlns:p14="http://schemas.microsoft.com/office/powerpoint/2010/main" val="609492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24348-74BF-27D8-6898-4BCE397BE2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6CF97B-A673-9FE3-3DFC-B5E5A7B41D69}"/>
              </a:ext>
            </a:extLst>
          </p:cNvPr>
          <p:cNvSpPr>
            <a:spLocks noGrp="1"/>
          </p:cNvSpPr>
          <p:nvPr>
            <p:ph type="title"/>
          </p:nvPr>
        </p:nvSpPr>
        <p:spPr>
          <a:xfrm>
            <a:off x="1097280" y="263529"/>
            <a:ext cx="10058400" cy="1450757"/>
          </a:xfrm>
        </p:spPr>
        <p:txBody>
          <a:bodyPr/>
          <a:lstStyle/>
          <a:p>
            <a:r>
              <a:rPr lang="en-US" dirty="0"/>
              <a:t>Thread Pool</a:t>
            </a:r>
          </a:p>
        </p:txBody>
      </p:sp>
      <p:sp>
        <p:nvSpPr>
          <p:cNvPr id="3" name="Content Placeholder 2">
            <a:extLst>
              <a:ext uri="{FF2B5EF4-FFF2-40B4-BE49-F238E27FC236}">
                <a16:creationId xmlns:a16="http://schemas.microsoft.com/office/drawing/2014/main" id="{156FDC72-0E03-12F6-4B8C-9677990E20FB}"/>
              </a:ext>
            </a:extLst>
          </p:cNvPr>
          <p:cNvSpPr>
            <a:spLocks noGrp="1"/>
          </p:cNvSpPr>
          <p:nvPr>
            <p:ph idx="1"/>
          </p:nvPr>
        </p:nvSpPr>
        <p:spPr/>
        <p:txBody>
          <a:bodyPr>
            <a:normAutofit fontScale="92500" lnSpcReduction="20000"/>
          </a:bodyPr>
          <a:lstStyle/>
          <a:p>
            <a:r>
              <a:rPr lang="en-US" b="1" dirty="0"/>
              <a:t>How many threads are there at max in thread pool in given time in C# ? </a:t>
            </a:r>
          </a:p>
          <a:p>
            <a:r>
              <a:rPr lang="en-US" dirty="0" err="1"/>
              <a:t>ThreadPool.GetMaxThreads</a:t>
            </a:r>
            <a:r>
              <a:rPr lang="en-US" dirty="0"/>
              <a:t>(out int </a:t>
            </a:r>
            <a:r>
              <a:rPr lang="en-US" dirty="0" err="1"/>
              <a:t>workerThreads</a:t>
            </a:r>
            <a:r>
              <a:rPr lang="en-US" dirty="0"/>
              <a:t>, out int </a:t>
            </a:r>
            <a:r>
              <a:rPr lang="en-US" dirty="0" err="1"/>
              <a:t>completionPortThreads</a:t>
            </a:r>
            <a:r>
              <a:rPr lang="en-US" dirty="0"/>
              <a:t>); </a:t>
            </a:r>
            <a:r>
              <a:rPr lang="en-US" dirty="0" err="1"/>
              <a:t>ThreadPool.SetMaxThreads</a:t>
            </a:r>
            <a:r>
              <a:rPr lang="en-US" dirty="0"/>
              <a:t>(100, 100);</a:t>
            </a:r>
          </a:p>
          <a:p>
            <a:r>
              <a:rPr lang="en-US" b="1" dirty="0"/>
              <a:t>How many threads are created by default minimum for a process ? </a:t>
            </a:r>
          </a:p>
          <a:p>
            <a:r>
              <a:rPr lang="en-US" dirty="0" err="1"/>
              <a:t>ThreadPool.GetMinThreads</a:t>
            </a:r>
            <a:r>
              <a:rPr lang="en-US" dirty="0"/>
              <a:t>(out int </a:t>
            </a:r>
            <a:r>
              <a:rPr lang="en-US" dirty="0" err="1"/>
              <a:t>workerThreads</a:t>
            </a:r>
            <a:r>
              <a:rPr lang="en-US" dirty="0"/>
              <a:t>, out int </a:t>
            </a:r>
            <a:r>
              <a:rPr lang="en-US" dirty="0" err="1"/>
              <a:t>completionPortThreads</a:t>
            </a:r>
            <a:r>
              <a:rPr lang="en-US" dirty="0"/>
              <a:t>);</a:t>
            </a:r>
          </a:p>
          <a:p>
            <a:r>
              <a:rPr lang="en-US" dirty="0" err="1"/>
              <a:t>ThreadPool.SetMinThreads</a:t>
            </a:r>
            <a:r>
              <a:rPr lang="en-US" dirty="0"/>
              <a:t>(8, 8); // Increases readiness to spawn more threads</a:t>
            </a:r>
          </a:p>
          <a:p>
            <a:r>
              <a:rPr lang="en-US" b="1" dirty="0"/>
              <a:t>How many threads are created by default minimum for a process ? </a:t>
            </a:r>
          </a:p>
          <a:p>
            <a:r>
              <a:rPr lang="en-US" dirty="0" err="1"/>
              <a:t>ThreadPool.GetMinThreads</a:t>
            </a:r>
            <a:r>
              <a:rPr lang="en-US" dirty="0"/>
              <a:t>(out int </a:t>
            </a:r>
            <a:r>
              <a:rPr lang="en-US" dirty="0" err="1"/>
              <a:t>workerThreads</a:t>
            </a:r>
            <a:r>
              <a:rPr lang="en-US" dirty="0"/>
              <a:t>, out int </a:t>
            </a:r>
            <a:r>
              <a:rPr lang="en-US" dirty="0" err="1"/>
              <a:t>completionPortThreads</a:t>
            </a:r>
            <a:r>
              <a:rPr lang="en-US" dirty="0"/>
              <a:t>);</a:t>
            </a:r>
            <a:endParaRPr lang="en-US" b="1" dirty="0"/>
          </a:p>
          <a:p>
            <a:pPr marL="0" marR="0" lvl="0" indent="0" algn="l" defTabSz="914400" rtl="0" eaLnBrk="0" fontAlgn="base" latinLnBrk="0" hangingPunct="0">
              <a:lnSpc>
                <a:spcPct val="100000"/>
              </a:lnSpc>
              <a:spcBef>
                <a:spcPct val="0"/>
              </a:spcBef>
              <a:spcAft>
                <a:spcPct val="0"/>
              </a:spcAft>
              <a:buClrTx/>
              <a:buSzTx/>
              <a:buNone/>
              <a:tabLst/>
            </a:pPr>
            <a:r>
              <a:rPr lang="en-US" altLang="en-US" dirty="0"/>
              <a:t> Worker threads: 1 × number of logical processors</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t> I/O completion threads (IOCP): 1 × number of logical processors</a:t>
            </a:r>
          </a:p>
          <a:p>
            <a:endParaRPr lang="en-US" dirty="0"/>
          </a:p>
        </p:txBody>
      </p:sp>
    </p:spTree>
    <p:extLst>
      <p:ext uri="{BB962C8B-B14F-4D97-AF65-F5344CB8AC3E}">
        <p14:creationId xmlns:p14="http://schemas.microsoft.com/office/powerpoint/2010/main" val="3369976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8CF94-9275-3ABF-4E26-E940091696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E51B87-5887-4A46-DFDC-ABB064CB55C5}"/>
              </a:ext>
            </a:extLst>
          </p:cNvPr>
          <p:cNvSpPr>
            <a:spLocks noGrp="1"/>
          </p:cNvSpPr>
          <p:nvPr>
            <p:ph type="title"/>
          </p:nvPr>
        </p:nvSpPr>
        <p:spPr>
          <a:xfrm>
            <a:off x="1097280" y="263529"/>
            <a:ext cx="10058400" cy="1450757"/>
          </a:xfrm>
        </p:spPr>
        <p:txBody>
          <a:bodyPr/>
          <a:lstStyle/>
          <a:p>
            <a:r>
              <a:rPr lang="en-US" dirty="0"/>
              <a:t>Thread Pool</a:t>
            </a:r>
          </a:p>
        </p:txBody>
      </p:sp>
      <p:sp>
        <p:nvSpPr>
          <p:cNvPr id="3" name="Content Placeholder 2">
            <a:extLst>
              <a:ext uri="{FF2B5EF4-FFF2-40B4-BE49-F238E27FC236}">
                <a16:creationId xmlns:a16="http://schemas.microsoft.com/office/drawing/2014/main" id="{AFC80A7B-C943-7B92-F67C-96336363BD58}"/>
              </a:ext>
            </a:extLst>
          </p:cNvPr>
          <p:cNvSpPr>
            <a:spLocks noGrp="1"/>
          </p:cNvSpPr>
          <p:nvPr>
            <p:ph idx="1"/>
          </p:nvPr>
        </p:nvSpPr>
        <p:spPr/>
        <p:txBody>
          <a:bodyPr>
            <a:normAutofit fontScale="85000" lnSpcReduction="20000"/>
          </a:bodyPr>
          <a:lstStyle/>
          <a:p>
            <a:r>
              <a:rPr lang="en-US" b="1" dirty="0"/>
              <a:t>   // Step 2: Offload email sending to </a:t>
            </a:r>
            <a:r>
              <a:rPr lang="en-US" b="1" dirty="0" err="1"/>
              <a:t>ThreadPool</a:t>
            </a:r>
            <a:endParaRPr lang="en-US" b="1" dirty="0"/>
          </a:p>
          <a:p>
            <a:r>
              <a:rPr lang="en-US" b="1" dirty="0"/>
              <a:t>    </a:t>
            </a:r>
            <a:r>
              <a:rPr lang="en-US" b="1" dirty="0" err="1"/>
              <a:t>ThreadPool.QueueUserWorkItem</a:t>
            </a:r>
            <a:r>
              <a:rPr lang="en-US" b="1" dirty="0"/>
              <a:t>(state =&gt;</a:t>
            </a:r>
          </a:p>
          <a:p>
            <a:r>
              <a:rPr lang="en-US" b="1" dirty="0"/>
              <a:t>    {</a:t>
            </a:r>
          </a:p>
          <a:p>
            <a:r>
              <a:rPr lang="en-US" b="1" dirty="0"/>
              <a:t>        </a:t>
            </a:r>
            <a:r>
              <a:rPr lang="en-US" b="1" dirty="0" err="1"/>
              <a:t>SendEmailConfirmation</a:t>
            </a:r>
            <a:r>
              <a:rPr lang="en-US" b="1" dirty="0"/>
              <a:t>((Order)state);</a:t>
            </a:r>
          </a:p>
          <a:p>
            <a:r>
              <a:rPr lang="en-US" b="1" dirty="0"/>
              <a:t>    }, order);</a:t>
            </a:r>
          </a:p>
          <a:p>
            <a:pPr>
              <a:buNone/>
            </a:pPr>
            <a:r>
              <a:rPr lang="en-US" b="1" dirty="0"/>
              <a:t>Why </a:t>
            </a:r>
            <a:r>
              <a:rPr lang="en-US" b="1" dirty="0" err="1"/>
              <a:t>ThreadPool</a:t>
            </a:r>
            <a:r>
              <a:rPr lang="en-US" b="1" dirty="0"/>
              <a:t> is a good fit here:</a:t>
            </a:r>
          </a:p>
          <a:p>
            <a:pPr>
              <a:buFont typeface="Arial" panose="020B0604020202020204" pitchFamily="34" charset="0"/>
              <a:buChar char="•"/>
            </a:pPr>
            <a:r>
              <a:rPr lang="en-US" dirty="0"/>
              <a:t>Email sending is a </a:t>
            </a:r>
            <a:r>
              <a:rPr lang="en-US" b="1" dirty="0"/>
              <a:t>short-lived</a:t>
            </a:r>
            <a:r>
              <a:rPr lang="en-US" dirty="0"/>
              <a:t>, </a:t>
            </a:r>
            <a:r>
              <a:rPr lang="en-US" b="1" dirty="0"/>
              <a:t>non-blocking</a:t>
            </a:r>
            <a:r>
              <a:rPr lang="en-US" dirty="0"/>
              <a:t> task.</a:t>
            </a:r>
          </a:p>
          <a:p>
            <a:pPr>
              <a:buFont typeface="Arial" panose="020B0604020202020204" pitchFamily="34" charset="0"/>
              <a:buChar char="•"/>
            </a:pPr>
            <a:r>
              <a:rPr lang="en-US" dirty="0" err="1"/>
              <a:t>ThreadPool</a:t>
            </a:r>
            <a:r>
              <a:rPr lang="en-US" dirty="0"/>
              <a:t> </a:t>
            </a:r>
            <a:r>
              <a:rPr lang="en-US" b="1" dirty="0"/>
              <a:t>reuses threads</a:t>
            </a:r>
            <a:r>
              <a:rPr lang="en-US" dirty="0"/>
              <a:t> — no overhead of creating new threads each time.</a:t>
            </a:r>
          </a:p>
          <a:p>
            <a:pPr>
              <a:buFont typeface="Arial" panose="020B0604020202020204" pitchFamily="34" charset="0"/>
              <a:buChar char="•"/>
            </a:pPr>
            <a:r>
              <a:rPr lang="en-US" dirty="0"/>
              <a:t>It’s </a:t>
            </a:r>
            <a:r>
              <a:rPr lang="en-US" b="1" dirty="0"/>
              <a:t>fire-and-forget</a:t>
            </a:r>
            <a:r>
              <a:rPr lang="en-US" dirty="0"/>
              <a:t> — you don’t need a return value or error handling in the main thread.</a:t>
            </a:r>
          </a:p>
          <a:p>
            <a:endParaRPr lang="en-US" dirty="0"/>
          </a:p>
        </p:txBody>
      </p:sp>
    </p:spTree>
    <p:extLst>
      <p:ext uri="{BB962C8B-B14F-4D97-AF65-F5344CB8AC3E}">
        <p14:creationId xmlns:p14="http://schemas.microsoft.com/office/powerpoint/2010/main" val="672001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8E0A0-2992-88D8-4091-E7BA3A4DD9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02C639-4AF5-3DAB-3391-F2474955F4D4}"/>
              </a:ext>
            </a:extLst>
          </p:cNvPr>
          <p:cNvSpPr>
            <a:spLocks noGrp="1"/>
          </p:cNvSpPr>
          <p:nvPr>
            <p:ph type="title"/>
          </p:nvPr>
        </p:nvSpPr>
        <p:spPr>
          <a:xfrm>
            <a:off x="1097280" y="263529"/>
            <a:ext cx="10058400" cy="1450757"/>
          </a:xfrm>
        </p:spPr>
        <p:txBody>
          <a:bodyPr/>
          <a:lstStyle/>
          <a:p>
            <a:r>
              <a:rPr lang="en-US" dirty="0"/>
              <a:t>Cons Thread Pool</a:t>
            </a:r>
          </a:p>
        </p:txBody>
      </p:sp>
      <p:sp>
        <p:nvSpPr>
          <p:cNvPr id="3" name="Content Placeholder 2">
            <a:extLst>
              <a:ext uri="{FF2B5EF4-FFF2-40B4-BE49-F238E27FC236}">
                <a16:creationId xmlns:a16="http://schemas.microsoft.com/office/drawing/2014/main" id="{07C1C1E9-0D28-689D-B5B9-F3507DAE1C7D}"/>
              </a:ext>
            </a:extLst>
          </p:cNvPr>
          <p:cNvSpPr>
            <a:spLocks noGrp="1"/>
          </p:cNvSpPr>
          <p:nvPr>
            <p:ph idx="1"/>
          </p:nvPr>
        </p:nvSpPr>
        <p:spPr/>
        <p:txBody>
          <a:bodyPr>
            <a:normAutofit fontScale="70000" lnSpcReduction="20000"/>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sz="1900" b="1" dirty="0">
                <a:solidFill>
                  <a:schemeClr val="tx1"/>
                </a:solidFill>
                <a:latin typeface="Arial" panose="020B0604020202020204" pitchFamily="34" charset="0"/>
              </a:rPr>
              <a:t> No return value or result tracking</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900" dirty="0">
                <a:solidFill>
                  <a:schemeClr val="tx1"/>
                </a:solidFill>
                <a:latin typeface="Arial" panose="020B0604020202020204" pitchFamily="34" charset="0"/>
              </a:rPr>
              <a:t>Unlike Task&lt;T&gt;, you can’t get the result of the operation.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No built-in way to </a:t>
            </a:r>
            <a:r>
              <a:rPr kumimoji="0" lang="en-US" altLang="en-US" sz="1900" b="0" i="0" u="none" strike="noStrike" cap="none" normalizeH="0" baseline="0" dirty="0">
                <a:ln>
                  <a:noFill/>
                </a:ln>
                <a:solidFill>
                  <a:schemeClr val="tx1"/>
                </a:solidFill>
                <a:effectLst/>
                <a:latin typeface="Arial Unicode MS" panose="020B0604020202020204" pitchFamily="34" charset="-128"/>
              </a:rPr>
              <a:t>await</a:t>
            </a:r>
            <a:r>
              <a:rPr kumimoji="0" lang="en-US" altLang="en-US" sz="1900" b="0" i="0" u="none" strike="noStrike" cap="none" normalizeH="0" baseline="0" dirty="0">
                <a:ln>
                  <a:noFill/>
                </a:ln>
                <a:solidFill>
                  <a:schemeClr val="tx1"/>
                </a:solidFill>
                <a:effectLst/>
              </a:rPr>
              <a:t> </a:t>
            </a:r>
            <a:r>
              <a:rPr lang="en-US" altLang="en-US" sz="1900" dirty="0">
                <a:solidFill>
                  <a:schemeClr val="tx1"/>
                </a:solidFill>
                <a:latin typeface="Arial" panose="020B0604020202020204" pitchFamily="34" charset="0"/>
              </a:rPr>
              <a:t>the completion.</a:t>
            </a:r>
          </a:p>
          <a:p>
            <a:pPr marL="457200" marR="0" lvl="1" indent="0" algn="l" defTabSz="914400" rtl="0" eaLnBrk="0" fontAlgn="base" latinLnBrk="0" hangingPunct="0">
              <a:lnSpc>
                <a:spcPct val="100000"/>
              </a:lnSpc>
              <a:spcBef>
                <a:spcPct val="0"/>
              </a:spcBef>
              <a:spcAft>
                <a:spcPct val="0"/>
              </a:spcAft>
              <a:buClrTx/>
              <a:buSzTx/>
              <a:buNone/>
              <a:tabLst/>
            </a:pPr>
            <a:endParaRPr lang="en-US" altLang="en-US" sz="19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900" b="1" i="0" u="none" strike="noStrike" cap="none" normalizeH="0" baseline="0" dirty="0">
                <a:ln>
                  <a:noFill/>
                </a:ln>
                <a:solidFill>
                  <a:schemeClr val="tx1"/>
                </a:solidFill>
                <a:effectLst/>
                <a:latin typeface="Arial" panose="020B0604020202020204" pitchFamily="34" charset="0"/>
              </a:rPr>
              <a:t> No built-in error handling</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If an exception occurs in the thread pool thread, it may go unobserved and crash the process unless handled carefully.</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900" b="1" i="0" u="none" strike="noStrike" cap="none" normalizeH="0" baseline="0" dirty="0">
                <a:ln>
                  <a:noFill/>
                </a:ln>
                <a:solidFill>
                  <a:schemeClr val="tx1"/>
                </a:solidFill>
                <a:effectLst/>
                <a:latin typeface="Arial" panose="020B0604020202020204" pitchFamily="34" charset="0"/>
              </a:rPr>
              <a:t> No cancellation support</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You can’t easily cancel the work once it’s queued.</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900" b="1" i="0" u="none" strike="noStrike" cap="none" normalizeH="0" baseline="0" dirty="0">
                <a:ln>
                  <a:noFill/>
                </a:ln>
                <a:solidFill>
                  <a:schemeClr val="tx1"/>
                </a:solidFill>
                <a:effectLst/>
                <a:latin typeface="Arial" panose="020B0604020202020204" pitchFamily="34" charset="0"/>
              </a:rPr>
              <a:t> No fine-grained control</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You can’t set thread priorities, thread affinity, or custom scheduling behavior.</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900" b="1" i="0" u="none" strike="noStrike" cap="none" normalizeH="0" baseline="0" dirty="0">
                <a:ln>
                  <a:noFill/>
                </a:ln>
                <a:solidFill>
                  <a:schemeClr val="tx1"/>
                </a:solidFill>
                <a:effectLst/>
                <a:latin typeface="Arial" panose="020B0604020202020204" pitchFamily="34" charset="0"/>
              </a:rPr>
              <a:t> Limited to short-lived tasks</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err="1">
                <a:ln>
                  <a:noFill/>
                </a:ln>
                <a:solidFill>
                  <a:schemeClr val="tx1"/>
                </a:solidFill>
                <a:effectLst/>
                <a:latin typeface="Arial" panose="020B0604020202020204" pitchFamily="34" charset="0"/>
              </a:rPr>
              <a:t>ThreadPool</a:t>
            </a:r>
            <a:r>
              <a:rPr kumimoji="0" lang="en-US" altLang="en-US" sz="1900" b="0" i="0" u="none" strike="noStrike" cap="none" normalizeH="0" baseline="0" dirty="0">
                <a:ln>
                  <a:noFill/>
                </a:ln>
                <a:solidFill>
                  <a:schemeClr val="tx1"/>
                </a:solidFill>
                <a:effectLst/>
                <a:latin typeface="Arial" panose="020B0604020202020204" pitchFamily="34" charset="0"/>
              </a:rPr>
              <a:t> is designed for </a:t>
            </a:r>
            <a:r>
              <a:rPr kumimoji="0" lang="en-US" altLang="en-US" sz="1900" b="1" i="0" u="none" strike="noStrike" cap="none" normalizeH="0" baseline="0" dirty="0">
                <a:ln>
                  <a:noFill/>
                </a:ln>
                <a:solidFill>
                  <a:schemeClr val="tx1"/>
                </a:solidFill>
                <a:effectLst/>
                <a:latin typeface="Arial" panose="020B0604020202020204" pitchFamily="34" charset="0"/>
              </a:rPr>
              <a:t>fast, short tasks</a:t>
            </a:r>
            <a:r>
              <a:rPr kumimoji="0" lang="en-US" altLang="en-US" sz="1900" b="0" i="0" u="none" strike="noStrike" cap="none" normalizeH="0" baseline="0" dirty="0">
                <a:ln>
                  <a:noFill/>
                </a:ln>
                <a:solidFill>
                  <a:schemeClr val="tx1"/>
                </a:solidFill>
                <a:effectLst/>
                <a:latin typeface="Arial" panose="020B0604020202020204" pitchFamily="34" charset="0"/>
              </a:rPr>
              <a:t>. Long-running tasks can block thread pool threads and exhaust available threads.</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900" b="1" i="0" u="none" strike="noStrike" cap="none" normalizeH="0" baseline="0" dirty="0">
                <a:ln>
                  <a:noFill/>
                </a:ln>
                <a:solidFill>
                  <a:schemeClr val="tx1"/>
                </a:solidFill>
                <a:effectLst/>
                <a:latin typeface="Arial" panose="020B0604020202020204" pitchFamily="34" charset="0"/>
              </a:rPr>
              <a:t> Difficult debugging and tracing</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Since the threads are pooled and reused, stack traces and debugging behavior can be harder to follow.</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900" b="1" i="0" u="none" strike="noStrike" cap="none" normalizeH="0" baseline="0" dirty="0">
                <a:ln>
                  <a:noFill/>
                </a:ln>
                <a:solidFill>
                  <a:schemeClr val="tx1"/>
                </a:solidFill>
                <a:effectLst/>
                <a:latin typeface="Arial" panose="020B0604020202020204" pitchFamily="34" charset="0"/>
              </a:rPr>
              <a:t> No dependency injection or scoped lifetime support</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In ASP.NET Core, </a:t>
            </a:r>
            <a:r>
              <a:rPr kumimoji="0" lang="en-US" altLang="en-US" sz="1900" b="0" i="0" u="none" strike="noStrike" cap="none" normalizeH="0" baseline="0" dirty="0" err="1">
                <a:ln>
                  <a:noFill/>
                </a:ln>
                <a:solidFill>
                  <a:schemeClr val="tx1"/>
                </a:solidFill>
                <a:effectLst/>
                <a:latin typeface="Arial" panose="020B0604020202020204" pitchFamily="34" charset="0"/>
              </a:rPr>
              <a:t>ThreadPool</a:t>
            </a:r>
            <a:r>
              <a:rPr kumimoji="0" lang="en-US" altLang="en-US" sz="1900" b="0" i="0" u="none" strike="noStrike" cap="none" normalizeH="0" baseline="0" dirty="0">
                <a:ln>
                  <a:noFill/>
                </a:ln>
                <a:solidFill>
                  <a:schemeClr val="tx1"/>
                </a:solidFill>
                <a:effectLst/>
                <a:latin typeface="Arial" panose="020B0604020202020204" pitchFamily="34" charset="0"/>
              </a:rPr>
              <a:t> threads don’t have access to scoped services. Using them can lead to service lifetime violations.</a:t>
            </a:r>
          </a:p>
          <a:p>
            <a:endParaRPr lang="en-US" dirty="0"/>
          </a:p>
        </p:txBody>
      </p:sp>
    </p:spTree>
    <p:extLst>
      <p:ext uri="{BB962C8B-B14F-4D97-AF65-F5344CB8AC3E}">
        <p14:creationId xmlns:p14="http://schemas.microsoft.com/office/powerpoint/2010/main" val="1042238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DB77960-E31B-9B51-CDFA-A87A7CEDD9D4}"/>
              </a:ext>
            </a:extLst>
          </p:cNvPr>
          <p:cNvSpPr>
            <a:spLocks noGrp="1" noChangeArrowheads="1"/>
          </p:cNvSpPr>
          <p:nvPr>
            <p:ph type="title"/>
          </p:nvPr>
        </p:nvSpPr>
        <p:spPr bwMode="auto">
          <a:xfrm>
            <a:off x="1097280" y="719594"/>
            <a:ext cx="474521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panose="020B0604020202020204" pitchFamily="34" charset="0"/>
              </a:rPr>
              <a:t>Why was </a:t>
            </a:r>
            <a:r>
              <a:rPr kumimoji="0" lang="en-US" altLang="en-US" sz="3200" b="0" i="0" u="none" strike="noStrike" cap="none" normalizeH="0" baseline="0" dirty="0">
                <a:ln>
                  <a:noFill/>
                </a:ln>
                <a:solidFill>
                  <a:schemeClr val="tx1"/>
                </a:solidFill>
                <a:effectLst/>
                <a:latin typeface="Arial Unicode MS" panose="020B0604020202020204" pitchFamily="34" charset="-128"/>
              </a:rPr>
              <a:t>Task</a:t>
            </a:r>
            <a:r>
              <a:rPr kumimoji="0" lang="en-US" altLang="en-US" sz="3200" b="0" i="0" u="none" strike="noStrike" cap="none" normalizeH="0" baseline="0" dirty="0">
                <a:ln>
                  <a:noFill/>
                </a:ln>
                <a:solidFill>
                  <a:schemeClr val="tx1"/>
                </a:solidFill>
                <a:effectLst/>
              </a:rPr>
              <a:t> introduced?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9E66C66-FC7A-AF6B-41D4-FA289A75842F}"/>
              </a:ext>
            </a:extLst>
          </p:cNvPr>
          <p:cNvSpPr>
            <a:spLocks noGrp="1" noChangeArrowheads="1"/>
          </p:cNvSpPr>
          <p:nvPr>
            <p:ph idx="1"/>
          </p:nvPr>
        </p:nvSpPr>
        <p:spPr bwMode="auto">
          <a:xfrm>
            <a:off x="1097280" y="2141989"/>
            <a:ext cx="985212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Threads</a:t>
            </a:r>
            <a:r>
              <a:rPr kumimoji="0" lang="en-US" altLang="en-US" sz="1800" b="0" i="0" u="none" strike="noStrike" cap="none" normalizeH="0" baseline="0" dirty="0">
                <a:ln>
                  <a:noFill/>
                </a:ln>
                <a:solidFill>
                  <a:schemeClr val="tx1"/>
                </a:solidFill>
                <a:effectLst/>
                <a:latin typeface="Arial" panose="020B0604020202020204" pitchFamily="34" charset="0"/>
              </a:rPr>
              <a:t>: Manual, heavy, and harder to manage (e.g., synchronization, pooling, exceptions).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ThreadPool</a:t>
            </a:r>
            <a:r>
              <a:rPr kumimoji="0" lang="en-US" altLang="en-US" sz="1800" b="0" i="0" u="none" strike="noStrike" cap="none" normalizeH="0" baseline="0" dirty="0">
                <a:ln>
                  <a:noFill/>
                </a:ln>
                <a:solidFill>
                  <a:schemeClr val="tx1"/>
                </a:solidFill>
                <a:effectLst/>
                <a:latin typeface="Arial" panose="020B0604020202020204" pitchFamily="34" charset="0"/>
              </a:rPr>
              <a:t>: Lightweight, reusable threads, but limited flexibility and control.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Tasks (via TPL - Task Parallel Library)</a:t>
            </a:r>
            <a:r>
              <a:rPr kumimoji="0" lang="en-US" altLang="en-US" sz="1800" b="0" i="0" u="none" strike="noStrike" cap="none" normalizeH="0" baseline="0" dirty="0">
                <a:ln>
                  <a:noFill/>
                </a:ln>
                <a:solidFill>
                  <a:schemeClr val="tx1"/>
                </a:solidFill>
                <a:effectLst/>
                <a:latin typeface="Arial" panose="020B0604020202020204" pitchFamily="34" charset="0"/>
              </a:rPr>
              <a:t> were introduced in .NET 4.0 to:</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Simplify asynchronous and parallel programming.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thread pool threads efficiently under the hood.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Provide a high-level abstraction over threads with more </a:t>
            </a:r>
            <a:r>
              <a:rPr kumimoji="0" lang="en-US" altLang="en-US" sz="1800" b="1" i="0" u="none" strike="noStrike" cap="none" normalizeH="0" baseline="0" dirty="0">
                <a:ln>
                  <a:noFill/>
                </a:ln>
                <a:solidFill>
                  <a:schemeClr val="tx1"/>
                </a:solidFill>
                <a:effectLst/>
                <a:latin typeface="Arial" panose="020B0604020202020204" pitchFamily="34" charset="0"/>
              </a:rPr>
              <a:t>control</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cancellation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continuations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exception handling</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composability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Analogy: If a Thread is like creating a new worker every time,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 Task is like managing a group of pre-hired workers via a smart manager (</a:t>
            </a:r>
            <a:r>
              <a:rPr kumimoji="0" lang="en-US" altLang="en-US" sz="1800" b="0" i="0" u="none" strike="noStrike" cap="none" normalizeH="0" baseline="0" dirty="0" err="1">
                <a:ln>
                  <a:noFill/>
                </a:ln>
                <a:solidFill>
                  <a:schemeClr val="tx1"/>
                </a:solidFill>
                <a:effectLst/>
                <a:latin typeface="Arial" panose="020B0604020202020204" pitchFamily="34" charset="0"/>
              </a:rPr>
              <a:t>ThreadPool</a:t>
            </a:r>
            <a:r>
              <a:rPr kumimoji="0" lang="en-US" altLang="en-US" sz="1800" b="0" i="0" u="none" strike="noStrike" cap="none" normalizeH="0" baseline="0" dirty="0">
                <a:ln>
                  <a:noFill/>
                </a:ln>
                <a:solidFill>
                  <a:schemeClr val="tx1"/>
                </a:solidFill>
                <a:effectLst/>
                <a:latin typeface="Arial" panose="020B0604020202020204" pitchFamily="34" charset="0"/>
              </a:rPr>
              <a:t> + TPL).</a:t>
            </a:r>
          </a:p>
        </p:txBody>
      </p:sp>
    </p:spTree>
    <p:extLst>
      <p:ext uri="{BB962C8B-B14F-4D97-AF65-F5344CB8AC3E}">
        <p14:creationId xmlns:p14="http://schemas.microsoft.com/office/powerpoint/2010/main" val="344087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06358-AACF-A3FB-9DC7-8BAC9BCA835E}"/>
              </a:ext>
            </a:extLst>
          </p:cNvPr>
          <p:cNvSpPr>
            <a:spLocks noGrp="1"/>
          </p:cNvSpPr>
          <p:nvPr>
            <p:ph type="title"/>
          </p:nvPr>
        </p:nvSpPr>
        <p:spPr/>
        <p:txBody>
          <a:bodyPr/>
          <a:lstStyle/>
          <a:p>
            <a:r>
              <a:rPr lang="en-US" dirty="0"/>
              <a:t>Basic Thread vs Task Comparison</a:t>
            </a:r>
          </a:p>
        </p:txBody>
      </p:sp>
      <p:graphicFrame>
        <p:nvGraphicFramePr>
          <p:cNvPr id="4" name="Content Placeholder 3">
            <a:extLst>
              <a:ext uri="{FF2B5EF4-FFF2-40B4-BE49-F238E27FC236}">
                <a16:creationId xmlns:a16="http://schemas.microsoft.com/office/drawing/2014/main" id="{FA49E69F-5081-C892-FEE1-09D451913A7A}"/>
              </a:ext>
            </a:extLst>
          </p:cNvPr>
          <p:cNvGraphicFramePr>
            <a:graphicFrameLocks noGrp="1"/>
          </p:cNvGraphicFramePr>
          <p:nvPr>
            <p:ph idx="1"/>
            <p:extLst>
              <p:ext uri="{D42A27DB-BD31-4B8C-83A1-F6EECF244321}">
                <p14:modId xmlns:p14="http://schemas.microsoft.com/office/powerpoint/2010/main" val="3233711018"/>
              </p:ext>
            </p:extLst>
          </p:nvPr>
        </p:nvGraphicFramePr>
        <p:xfrm>
          <a:off x="1096963" y="2108200"/>
          <a:ext cx="10058400" cy="155956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4220550799"/>
                    </a:ext>
                  </a:extLst>
                </a:gridCol>
                <a:gridCol w="5029200">
                  <a:extLst>
                    <a:ext uri="{9D8B030D-6E8A-4147-A177-3AD203B41FA5}">
                      <a16:colId xmlns:a16="http://schemas.microsoft.com/office/drawing/2014/main" val="1285386997"/>
                    </a:ext>
                  </a:extLst>
                </a:gridCol>
              </a:tblGrid>
              <a:tr h="370840">
                <a:tc>
                  <a:txBody>
                    <a:bodyPr/>
                    <a:lstStyle/>
                    <a:p>
                      <a:r>
                        <a:rPr lang="en-US" dirty="0"/>
                        <a:t>Thread</a:t>
                      </a:r>
                    </a:p>
                  </a:txBody>
                  <a:tcPr/>
                </a:tc>
                <a:tc>
                  <a:txBody>
                    <a:bodyPr/>
                    <a:lstStyle/>
                    <a:p>
                      <a:r>
                        <a:rPr lang="en-US" dirty="0"/>
                        <a:t>Task</a:t>
                      </a:r>
                    </a:p>
                  </a:txBody>
                  <a:tcPr/>
                </a:tc>
                <a:extLst>
                  <a:ext uri="{0D108BD9-81ED-4DB2-BD59-A6C34878D82A}">
                    <a16:rowId xmlns:a16="http://schemas.microsoft.com/office/drawing/2014/main" val="1608612173"/>
                  </a:ext>
                </a:extLst>
              </a:tr>
              <a:tr h="370840">
                <a:tc>
                  <a:txBody>
                    <a:bodyPr/>
                    <a:lstStyle/>
                    <a:p>
                      <a:r>
                        <a:rPr lang="en-US" dirty="0"/>
                        <a:t>new Thread(() =&gt;</a:t>
                      </a:r>
                    </a:p>
                    <a:p>
                      <a:r>
                        <a:rPr lang="en-US" dirty="0"/>
                        <a:t>{</a:t>
                      </a:r>
                    </a:p>
                    <a:p>
                      <a:r>
                        <a:rPr lang="en-US" dirty="0"/>
                        <a:t>    </a:t>
                      </a:r>
                      <a:r>
                        <a:rPr lang="en-US" dirty="0" err="1"/>
                        <a:t>Console.WriteLine</a:t>
                      </a:r>
                      <a:r>
                        <a:rPr lang="en-US" dirty="0"/>
                        <a:t>("Running in a Thread");</a:t>
                      </a:r>
                    </a:p>
                    <a:p>
                      <a:r>
                        <a:rPr lang="en-US" dirty="0"/>
                        <a:t>}).Start();</a:t>
                      </a:r>
                    </a:p>
                  </a:txBody>
                  <a:tcPr/>
                </a:tc>
                <a:tc>
                  <a:txBody>
                    <a:bodyPr/>
                    <a:lstStyle/>
                    <a:p>
                      <a:r>
                        <a:rPr lang="en-US" b="1" dirty="0" err="1"/>
                        <a:t>Task.Run</a:t>
                      </a:r>
                      <a:r>
                        <a:rPr lang="en-US" b="1" dirty="0"/>
                        <a:t>(() =&gt;</a:t>
                      </a:r>
                    </a:p>
                    <a:p>
                      <a:r>
                        <a:rPr lang="en-US" b="1" dirty="0"/>
                        <a:t>{</a:t>
                      </a:r>
                    </a:p>
                    <a:p>
                      <a:r>
                        <a:rPr lang="en-US" b="1" dirty="0"/>
                        <a:t>    </a:t>
                      </a:r>
                      <a:r>
                        <a:rPr lang="en-US" b="1" dirty="0" err="1"/>
                        <a:t>Console.WriteLine</a:t>
                      </a:r>
                      <a:r>
                        <a:rPr lang="en-US" b="1" dirty="0"/>
                        <a:t>("Running in a Task");</a:t>
                      </a:r>
                    </a:p>
                    <a:p>
                      <a:r>
                        <a:rPr lang="en-US" b="1" dirty="0"/>
                        <a:t>});</a:t>
                      </a:r>
                    </a:p>
                  </a:txBody>
                  <a:tcPr/>
                </a:tc>
                <a:extLst>
                  <a:ext uri="{0D108BD9-81ED-4DB2-BD59-A6C34878D82A}">
                    <a16:rowId xmlns:a16="http://schemas.microsoft.com/office/drawing/2014/main" val="2723839016"/>
                  </a:ext>
                </a:extLst>
              </a:tr>
            </a:tbl>
          </a:graphicData>
        </a:graphic>
      </p:graphicFrame>
      <p:graphicFrame>
        <p:nvGraphicFramePr>
          <p:cNvPr id="5" name="Table 4">
            <a:extLst>
              <a:ext uri="{FF2B5EF4-FFF2-40B4-BE49-F238E27FC236}">
                <a16:creationId xmlns:a16="http://schemas.microsoft.com/office/drawing/2014/main" id="{6E3F1724-66CF-04FC-91D5-FF7D179D8E87}"/>
              </a:ext>
            </a:extLst>
          </p:cNvPr>
          <p:cNvGraphicFramePr>
            <a:graphicFrameLocks noGrp="1"/>
          </p:cNvGraphicFramePr>
          <p:nvPr>
            <p:extLst>
              <p:ext uri="{D42A27DB-BD31-4B8C-83A1-F6EECF244321}">
                <p14:modId xmlns:p14="http://schemas.microsoft.com/office/powerpoint/2010/main" val="4218768826"/>
              </p:ext>
            </p:extLst>
          </p:nvPr>
        </p:nvGraphicFramePr>
        <p:xfrm>
          <a:off x="4145466" y="3721517"/>
          <a:ext cx="3961394" cy="2849880"/>
        </p:xfrm>
        <a:graphic>
          <a:graphicData uri="http://schemas.openxmlformats.org/drawingml/2006/table">
            <a:tbl>
              <a:tblPr firstRow="1" bandRow="1">
                <a:tableStyleId>{5C22544A-7EE6-4342-B048-85BDC9FD1C3A}</a:tableStyleId>
              </a:tblPr>
              <a:tblGrid>
                <a:gridCol w="3961394">
                  <a:extLst>
                    <a:ext uri="{9D8B030D-6E8A-4147-A177-3AD203B41FA5}">
                      <a16:colId xmlns:a16="http://schemas.microsoft.com/office/drawing/2014/main" val="3489056649"/>
                    </a:ext>
                  </a:extLst>
                </a:gridCol>
              </a:tblGrid>
              <a:tr h="370840">
                <a:tc>
                  <a:txBody>
                    <a:bodyPr/>
                    <a:lstStyle/>
                    <a:p>
                      <a:r>
                        <a:rPr lang="en-US" dirty="0"/>
                        <a:t>Benefits of Task</a:t>
                      </a:r>
                    </a:p>
                  </a:txBody>
                  <a:tcPr/>
                </a:tc>
                <a:extLst>
                  <a:ext uri="{0D108BD9-81ED-4DB2-BD59-A6C34878D82A}">
                    <a16:rowId xmlns:a16="http://schemas.microsoft.com/office/drawing/2014/main" val="4134398903"/>
                  </a:ext>
                </a:extLst>
              </a:tr>
              <a:tr h="370840">
                <a:tc>
                  <a:txBody>
                    <a:bodyPr/>
                    <a:lstStyle/>
                    <a:p>
                      <a:r>
                        <a:rPr lang="en-US" dirty="0"/>
                        <a:t>Task is simpler.</a:t>
                      </a:r>
                    </a:p>
                  </a:txBody>
                  <a:tcPr/>
                </a:tc>
                <a:extLst>
                  <a:ext uri="{0D108BD9-81ED-4DB2-BD59-A6C34878D82A}">
                    <a16:rowId xmlns:a16="http://schemas.microsoft.com/office/drawing/2014/main" val="2217343723"/>
                  </a:ext>
                </a:extLst>
              </a:tr>
              <a:tr h="370840">
                <a:tc>
                  <a:txBody>
                    <a:bodyPr/>
                    <a:lstStyle/>
                    <a:p>
                      <a:r>
                        <a:rPr lang="en-US" dirty="0"/>
                        <a:t>Runs on </a:t>
                      </a:r>
                      <a:r>
                        <a:rPr lang="en-US" dirty="0" err="1"/>
                        <a:t>ThreadPool</a:t>
                      </a:r>
                      <a:r>
                        <a:rPr lang="en-US" dirty="0"/>
                        <a:t>.</a:t>
                      </a:r>
                    </a:p>
                  </a:txBody>
                  <a:tcPr/>
                </a:tc>
                <a:extLst>
                  <a:ext uri="{0D108BD9-81ED-4DB2-BD59-A6C34878D82A}">
                    <a16:rowId xmlns:a16="http://schemas.microsoft.com/office/drawing/2014/main" val="896547560"/>
                  </a:ext>
                </a:extLst>
              </a:tr>
              <a:tr h="370840">
                <a:tc>
                  <a:txBody>
                    <a:bodyPr/>
                    <a:lstStyle/>
                    <a:p>
                      <a:r>
                        <a:rPr lang="en-US" dirty="0"/>
                        <a:t>Returns a Task object, allowing you to</a:t>
                      </a:r>
                    </a:p>
                    <a:p>
                      <a:pPr marL="285750" indent="-285750">
                        <a:buFont typeface="Arial" panose="020B0604020202020204" pitchFamily="34" charset="0"/>
                        <a:buChar char="•"/>
                      </a:pPr>
                      <a:r>
                        <a:rPr lang="en-US" dirty="0"/>
                        <a:t>Use .</a:t>
                      </a:r>
                      <a:r>
                        <a:rPr lang="en-US" dirty="0" err="1"/>
                        <a:t>ContinueWith</a:t>
                      </a:r>
                      <a:r>
                        <a:rPr lang="en-US" dirty="0"/>
                        <a:t>()</a:t>
                      </a:r>
                    </a:p>
                    <a:p>
                      <a:pPr marL="285750" indent="-285750">
                        <a:buFont typeface="Arial" panose="020B0604020202020204" pitchFamily="34" charset="0"/>
                        <a:buChar char="•"/>
                      </a:pPr>
                      <a:r>
                        <a:rPr lang="en-US" dirty="0"/>
                        <a:t>Await the result (await)</a:t>
                      </a:r>
                    </a:p>
                    <a:p>
                      <a:pPr marL="285750" indent="-285750">
                        <a:buFont typeface="Arial" panose="020B0604020202020204" pitchFamily="34" charset="0"/>
                        <a:buChar char="•"/>
                      </a:pPr>
                      <a:r>
                        <a:rPr lang="en-US" dirty="0"/>
                        <a:t>Handle exceptions easily</a:t>
                      </a:r>
                    </a:p>
                    <a:p>
                      <a:pPr marL="285750" indent="-285750">
                        <a:buFont typeface="Arial" panose="020B0604020202020204" pitchFamily="34" charset="0"/>
                        <a:buChar char="•"/>
                      </a:pPr>
                      <a:r>
                        <a:rPr lang="en-US" dirty="0"/>
                        <a:t>Use cancellation tokens</a:t>
                      </a:r>
                    </a:p>
                    <a:p>
                      <a:endParaRPr lang="en-US" dirty="0"/>
                    </a:p>
                  </a:txBody>
                  <a:tcPr/>
                </a:tc>
                <a:extLst>
                  <a:ext uri="{0D108BD9-81ED-4DB2-BD59-A6C34878D82A}">
                    <a16:rowId xmlns:a16="http://schemas.microsoft.com/office/drawing/2014/main" val="1679162172"/>
                  </a:ext>
                </a:extLst>
              </a:tr>
            </a:tbl>
          </a:graphicData>
        </a:graphic>
      </p:graphicFrame>
    </p:spTree>
    <p:extLst>
      <p:ext uri="{BB962C8B-B14F-4D97-AF65-F5344CB8AC3E}">
        <p14:creationId xmlns:p14="http://schemas.microsoft.com/office/powerpoint/2010/main" val="1727636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2EBE0-7E53-65E9-7956-0C4B624E0A75}"/>
              </a:ext>
            </a:extLst>
          </p:cNvPr>
          <p:cNvSpPr>
            <a:spLocks noGrp="1"/>
          </p:cNvSpPr>
          <p:nvPr>
            <p:ph type="title"/>
          </p:nvPr>
        </p:nvSpPr>
        <p:spPr/>
        <p:txBody>
          <a:bodyPr/>
          <a:lstStyle/>
          <a:p>
            <a:r>
              <a:rPr lang="en-US" dirty="0"/>
              <a:t>Real-World Use Case of Task</a:t>
            </a:r>
          </a:p>
        </p:txBody>
      </p:sp>
      <p:sp>
        <p:nvSpPr>
          <p:cNvPr id="3" name="Content Placeholder 2">
            <a:extLst>
              <a:ext uri="{FF2B5EF4-FFF2-40B4-BE49-F238E27FC236}">
                <a16:creationId xmlns:a16="http://schemas.microsoft.com/office/drawing/2014/main" id="{DD6CA077-6652-372C-856F-097F650C38A5}"/>
              </a:ext>
            </a:extLst>
          </p:cNvPr>
          <p:cNvSpPr>
            <a:spLocks noGrp="1"/>
          </p:cNvSpPr>
          <p:nvPr>
            <p:ph idx="1"/>
          </p:nvPr>
        </p:nvSpPr>
        <p:spPr/>
        <p:txBody>
          <a:bodyPr/>
          <a:lstStyle/>
          <a:p>
            <a:r>
              <a:rPr lang="en-US" b="1" dirty="0"/>
              <a:t>Task t1 = </a:t>
            </a:r>
            <a:r>
              <a:rPr lang="en-US" b="1" dirty="0" err="1"/>
              <a:t>Task.Run</a:t>
            </a:r>
            <a:r>
              <a:rPr lang="en-US" b="1" dirty="0"/>
              <a:t>(() =&gt; </a:t>
            </a:r>
            <a:r>
              <a:rPr lang="en-US" b="1" dirty="0" err="1"/>
              <a:t>DownloadFile</a:t>
            </a:r>
            <a:r>
              <a:rPr lang="en-US" b="1" dirty="0"/>
              <a:t>("file1.txt"));</a:t>
            </a:r>
          </a:p>
          <a:p>
            <a:r>
              <a:rPr lang="en-US" b="1" dirty="0"/>
              <a:t>Task t2 = </a:t>
            </a:r>
            <a:r>
              <a:rPr lang="en-US" b="1" dirty="0" err="1"/>
              <a:t>Task.Run</a:t>
            </a:r>
            <a:r>
              <a:rPr lang="en-US" b="1" dirty="0"/>
              <a:t>(() =&gt; </a:t>
            </a:r>
            <a:r>
              <a:rPr lang="en-US" b="1" dirty="0" err="1"/>
              <a:t>DownloadFile</a:t>
            </a:r>
            <a:r>
              <a:rPr lang="en-US" b="1" dirty="0"/>
              <a:t>("file2.txt"));</a:t>
            </a:r>
          </a:p>
          <a:p>
            <a:r>
              <a:rPr lang="en-US" b="1" dirty="0"/>
              <a:t>await </a:t>
            </a:r>
            <a:r>
              <a:rPr lang="en-US" b="1" dirty="0" err="1"/>
              <a:t>Task.WhenAll</a:t>
            </a:r>
            <a:r>
              <a:rPr lang="en-US" b="1" dirty="0"/>
              <a:t>(t1, t2);</a:t>
            </a:r>
          </a:p>
          <a:p>
            <a:endParaRPr lang="en-US" b="1" dirty="0"/>
          </a:p>
          <a:p>
            <a:endParaRPr lang="en-US" dirty="0"/>
          </a:p>
        </p:txBody>
      </p:sp>
    </p:spTree>
    <p:extLst>
      <p:ext uri="{BB962C8B-B14F-4D97-AF65-F5344CB8AC3E}">
        <p14:creationId xmlns:p14="http://schemas.microsoft.com/office/powerpoint/2010/main" val="3274640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Multithreading</a:t>
            </a:r>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183749624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522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1C4E9-A17A-9AAD-74EA-CBF2F97F2735}"/>
              </a:ext>
            </a:extLst>
          </p:cNvPr>
          <p:cNvSpPr>
            <a:spLocks noGrp="1"/>
          </p:cNvSpPr>
          <p:nvPr>
            <p:ph type="title"/>
          </p:nvPr>
        </p:nvSpPr>
        <p:spPr/>
        <p:txBody>
          <a:bodyPr/>
          <a:lstStyle/>
          <a:p>
            <a:r>
              <a:rPr lang="en-US" dirty="0"/>
              <a:t>Why Task over Thread Today</a:t>
            </a:r>
          </a:p>
        </p:txBody>
      </p:sp>
      <p:graphicFrame>
        <p:nvGraphicFramePr>
          <p:cNvPr id="4" name="Content Placeholder 3">
            <a:extLst>
              <a:ext uri="{FF2B5EF4-FFF2-40B4-BE49-F238E27FC236}">
                <a16:creationId xmlns:a16="http://schemas.microsoft.com/office/drawing/2014/main" id="{51B2F9D1-6D2F-8371-E608-8B138A357075}"/>
              </a:ext>
            </a:extLst>
          </p:cNvPr>
          <p:cNvGraphicFramePr>
            <a:graphicFrameLocks noGrp="1"/>
          </p:cNvGraphicFramePr>
          <p:nvPr>
            <p:ph idx="1"/>
            <p:extLst>
              <p:ext uri="{D42A27DB-BD31-4B8C-83A1-F6EECF244321}">
                <p14:modId xmlns:p14="http://schemas.microsoft.com/office/powerpoint/2010/main" val="3474077815"/>
              </p:ext>
            </p:extLst>
          </p:nvPr>
        </p:nvGraphicFramePr>
        <p:xfrm>
          <a:off x="1096963" y="2108200"/>
          <a:ext cx="10058400" cy="1854200"/>
        </p:xfrm>
        <a:graphic>
          <a:graphicData uri="http://schemas.openxmlformats.org/drawingml/2006/table">
            <a:tbl>
              <a:tblPr firstRow="1" bandRow="1">
                <a:tableStyleId>{5C22544A-7EE6-4342-B048-85BDC9FD1C3A}</a:tableStyleId>
              </a:tblPr>
              <a:tblGrid>
                <a:gridCol w="10058400">
                  <a:extLst>
                    <a:ext uri="{9D8B030D-6E8A-4147-A177-3AD203B41FA5}">
                      <a16:colId xmlns:a16="http://schemas.microsoft.com/office/drawing/2014/main" val="888329694"/>
                    </a:ext>
                  </a:extLst>
                </a:gridCol>
              </a:tblGrid>
              <a:tr h="370840">
                <a:tc>
                  <a:txBody>
                    <a:bodyPr/>
                    <a:lstStyle/>
                    <a:p>
                      <a:r>
                        <a:rPr lang="en-US" dirty="0"/>
                        <a:t>Why Task over Thread Today</a:t>
                      </a:r>
                    </a:p>
                  </a:txBody>
                  <a:tcPr/>
                </a:tc>
                <a:extLst>
                  <a:ext uri="{0D108BD9-81ED-4DB2-BD59-A6C34878D82A}">
                    <a16:rowId xmlns:a16="http://schemas.microsoft.com/office/drawing/2014/main" val="3254341812"/>
                  </a:ext>
                </a:extLst>
              </a:tr>
              <a:tr h="370840">
                <a:tc>
                  <a:txBody>
                    <a:bodyPr/>
                    <a:lstStyle/>
                    <a:p>
                      <a:r>
                        <a:rPr lang="en-US" dirty="0"/>
                        <a:t>Less error-prone</a:t>
                      </a:r>
                    </a:p>
                  </a:txBody>
                  <a:tcPr/>
                </a:tc>
                <a:extLst>
                  <a:ext uri="{0D108BD9-81ED-4DB2-BD59-A6C34878D82A}">
                    <a16:rowId xmlns:a16="http://schemas.microsoft.com/office/drawing/2014/main" val="2956829529"/>
                  </a:ext>
                </a:extLst>
              </a:tr>
              <a:tr h="370840">
                <a:tc>
                  <a:txBody>
                    <a:bodyPr/>
                    <a:lstStyle/>
                    <a:p>
                      <a:r>
                        <a:rPr lang="en-US" dirty="0"/>
                        <a:t>More scalable.</a:t>
                      </a:r>
                    </a:p>
                  </a:txBody>
                  <a:tcPr/>
                </a:tc>
                <a:extLst>
                  <a:ext uri="{0D108BD9-81ED-4DB2-BD59-A6C34878D82A}">
                    <a16:rowId xmlns:a16="http://schemas.microsoft.com/office/drawing/2014/main" val="2946631268"/>
                  </a:ext>
                </a:extLst>
              </a:tr>
              <a:tr h="370840">
                <a:tc>
                  <a:txBody>
                    <a:bodyPr/>
                    <a:lstStyle/>
                    <a:p>
                      <a:r>
                        <a:rPr lang="en-US" dirty="0"/>
                        <a:t>Integrates with async/await.</a:t>
                      </a:r>
                    </a:p>
                  </a:txBody>
                  <a:tcPr/>
                </a:tc>
                <a:extLst>
                  <a:ext uri="{0D108BD9-81ED-4DB2-BD59-A6C34878D82A}">
                    <a16:rowId xmlns:a16="http://schemas.microsoft.com/office/drawing/2014/main" val="9965065"/>
                  </a:ext>
                </a:extLst>
              </a:tr>
              <a:tr h="370840">
                <a:tc>
                  <a:txBody>
                    <a:bodyPr/>
                    <a:lstStyle/>
                    <a:p>
                      <a:r>
                        <a:rPr lang="en-US" dirty="0"/>
                        <a:t>Built-in support for performance optimization and system resource reuse.</a:t>
                      </a:r>
                    </a:p>
                  </a:txBody>
                  <a:tcPr/>
                </a:tc>
                <a:extLst>
                  <a:ext uri="{0D108BD9-81ED-4DB2-BD59-A6C34878D82A}">
                    <a16:rowId xmlns:a16="http://schemas.microsoft.com/office/drawing/2014/main" val="1190679673"/>
                  </a:ext>
                </a:extLst>
              </a:tr>
            </a:tbl>
          </a:graphicData>
        </a:graphic>
      </p:graphicFrame>
    </p:spTree>
    <p:extLst>
      <p:ext uri="{BB962C8B-B14F-4D97-AF65-F5344CB8AC3E}">
        <p14:creationId xmlns:p14="http://schemas.microsoft.com/office/powerpoint/2010/main" val="4274328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62BDB-662F-9A33-06D4-AAE2DC597947}"/>
              </a:ext>
            </a:extLst>
          </p:cNvPr>
          <p:cNvSpPr>
            <a:spLocks noGrp="1"/>
          </p:cNvSpPr>
          <p:nvPr>
            <p:ph type="title"/>
          </p:nvPr>
        </p:nvSpPr>
        <p:spPr/>
        <p:txBody>
          <a:bodyPr/>
          <a:lstStyle/>
          <a:p>
            <a:r>
              <a:rPr lang="en-US" dirty="0"/>
              <a:t>When to Use What</a:t>
            </a:r>
          </a:p>
        </p:txBody>
      </p:sp>
      <p:graphicFrame>
        <p:nvGraphicFramePr>
          <p:cNvPr id="4" name="Content Placeholder 3">
            <a:extLst>
              <a:ext uri="{FF2B5EF4-FFF2-40B4-BE49-F238E27FC236}">
                <a16:creationId xmlns:a16="http://schemas.microsoft.com/office/drawing/2014/main" id="{26069269-7D7C-E738-4E4A-001B9AD43EF6}"/>
              </a:ext>
            </a:extLst>
          </p:cNvPr>
          <p:cNvGraphicFramePr>
            <a:graphicFrameLocks noGrp="1"/>
          </p:cNvGraphicFramePr>
          <p:nvPr>
            <p:ph idx="1"/>
            <p:extLst>
              <p:ext uri="{D42A27DB-BD31-4B8C-83A1-F6EECF244321}">
                <p14:modId xmlns:p14="http://schemas.microsoft.com/office/powerpoint/2010/main" val="1099646409"/>
              </p:ext>
            </p:extLst>
          </p:nvPr>
        </p:nvGraphicFramePr>
        <p:xfrm>
          <a:off x="1096963" y="2108200"/>
          <a:ext cx="10058400" cy="1854200"/>
        </p:xfrm>
        <a:graphic>
          <a:graphicData uri="http://schemas.openxmlformats.org/drawingml/2006/table">
            <a:tbl>
              <a:tblPr firstRow="1" bandRow="1">
                <a:tableStyleId>{5C22544A-7EE6-4342-B048-85BDC9FD1C3A}</a:tableStyleId>
              </a:tblPr>
              <a:tblGrid>
                <a:gridCol w="10058400">
                  <a:extLst>
                    <a:ext uri="{9D8B030D-6E8A-4147-A177-3AD203B41FA5}">
                      <a16:colId xmlns:a16="http://schemas.microsoft.com/office/drawing/2014/main" val="2318198136"/>
                    </a:ext>
                  </a:extLst>
                </a:gridCol>
              </a:tblGrid>
              <a:tr h="370840">
                <a:tc>
                  <a:txBody>
                    <a:bodyPr/>
                    <a:lstStyle/>
                    <a:p>
                      <a:endParaRPr lang="en-US"/>
                    </a:p>
                  </a:txBody>
                  <a:tcPr/>
                </a:tc>
                <a:extLst>
                  <a:ext uri="{0D108BD9-81ED-4DB2-BD59-A6C34878D82A}">
                    <a16:rowId xmlns:a16="http://schemas.microsoft.com/office/drawing/2014/main" val="1393175015"/>
                  </a:ext>
                </a:extLst>
              </a:tr>
              <a:tr h="370840">
                <a:tc>
                  <a:txBody>
                    <a:bodyPr/>
                    <a:lstStyle/>
                    <a:p>
                      <a:r>
                        <a:rPr lang="en-US" b="1" dirty="0"/>
                        <a:t>Use Thread</a:t>
                      </a:r>
                      <a:r>
                        <a:rPr lang="en-US" dirty="0"/>
                        <a:t> if you need </a:t>
                      </a:r>
                      <a:r>
                        <a:rPr lang="en-US" i="1" dirty="0"/>
                        <a:t>long-running, dedicated threads</a:t>
                      </a:r>
                      <a:r>
                        <a:rPr lang="en-US" dirty="0"/>
                        <a:t> with full control.</a:t>
                      </a:r>
                    </a:p>
                  </a:txBody>
                  <a:tcPr/>
                </a:tc>
                <a:extLst>
                  <a:ext uri="{0D108BD9-81ED-4DB2-BD59-A6C34878D82A}">
                    <a16:rowId xmlns:a16="http://schemas.microsoft.com/office/drawing/2014/main" val="1703240609"/>
                  </a:ext>
                </a:extLst>
              </a:tr>
              <a:tr h="370840">
                <a:tc>
                  <a:txBody>
                    <a:bodyPr/>
                    <a:lstStyle/>
                    <a:p>
                      <a:r>
                        <a:rPr lang="en-US" b="1" dirty="0"/>
                        <a:t>Use </a:t>
                      </a:r>
                      <a:r>
                        <a:rPr lang="en-US" b="1" dirty="0" err="1"/>
                        <a:t>ThreadPool</a:t>
                      </a:r>
                      <a:r>
                        <a:rPr lang="en-US" dirty="0"/>
                        <a:t> for </a:t>
                      </a:r>
                      <a:r>
                        <a:rPr lang="en-US" i="1" dirty="0"/>
                        <a:t>fire-and-forget background work</a:t>
                      </a:r>
                      <a:r>
                        <a:rPr lang="en-US" dirty="0"/>
                        <a:t>.</a:t>
                      </a:r>
                    </a:p>
                  </a:txBody>
                  <a:tcPr/>
                </a:tc>
                <a:extLst>
                  <a:ext uri="{0D108BD9-81ED-4DB2-BD59-A6C34878D82A}">
                    <a16:rowId xmlns:a16="http://schemas.microsoft.com/office/drawing/2014/main" val="2478446949"/>
                  </a:ext>
                </a:extLst>
              </a:tr>
              <a:tr h="370840">
                <a:tc>
                  <a:txBody>
                    <a:bodyPr/>
                    <a:lstStyle/>
                    <a:p>
                      <a:r>
                        <a:rPr lang="en-US" b="1" dirty="0"/>
                        <a:t>Use Task</a:t>
                      </a:r>
                      <a:r>
                        <a:rPr lang="en-US" dirty="0"/>
                        <a:t> for </a:t>
                      </a:r>
                      <a:r>
                        <a:rPr lang="en-US" i="1" dirty="0"/>
                        <a:t>parallelism with return values and better exception handling</a:t>
                      </a:r>
                      <a:r>
                        <a:rPr lang="en-US" dirty="0"/>
                        <a:t>.</a:t>
                      </a:r>
                    </a:p>
                  </a:txBody>
                  <a:tcPr/>
                </a:tc>
                <a:extLst>
                  <a:ext uri="{0D108BD9-81ED-4DB2-BD59-A6C34878D82A}">
                    <a16:rowId xmlns:a16="http://schemas.microsoft.com/office/drawing/2014/main" val="2190615983"/>
                  </a:ext>
                </a:extLst>
              </a:tr>
              <a:tr h="370840">
                <a:tc>
                  <a:txBody>
                    <a:bodyPr/>
                    <a:lstStyle/>
                    <a:p>
                      <a:r>
                        <a:rPr lang="en-US" b="1" dirty="0"/>
                        <a:t>Use async/await</a:t>
                      </a:r>
                      <a:r>
                        <a:rPr lang="en-US" dirty="0"/>
                        <a:t> for </a:t>
                      </a:r>
                      <a:r>
                        <a:rPr lang="en-US" i="1" dirty="0"/>
                        <a:t>asynchronous IO</a:t>
                      </a:r>
                      <a:r>
                        <a:rPr lang="en-US" dirty="0"/>
                        <a:t>, cleaner code, and responsiveness.</a:t>
                      </a:r>
                    </a:p>
                  </a:txBody>
                  <a:tcPr/>
                </a:tc>
                <a:extLst>
                  <a:ext uri="{0D108BD9-81ED-4DB2-BD59-A6C34878D82A}">
                    <a16:rowId xmlns:a16="http://schemas.microsoft.com/office/drawing/2014/main" val="2712573506"/>
                  </a:ext>
                </a:extLst>
              </a:tr>
            </a:tbl>
          </a:graphicData>
        </a:graphic>
      </p:graphicFrame>
    </p:spTree>
    <p:extLst>
      <p:ext uri="{BB962C8B-B14F-4D97-AF65-F5344CB8AC3E}">
        <p14:creationId xmlns:p14="http://schemas.microsoft.com/office/powerpoint/2010/main" val="2027151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5100-64E7-6352-8660-A73E31842E89}"/>
              </a:ext>
            </a:extLst>
          </p:cNvPr>
          <p:cNvSpPr>
            <a:spLocks noGrp="1"/>
          </p:cNvSpPr>
          <p:nvPr>
            <p:ph type="title"/>
          </p:nvPr>
        </p:nvSpPr>
        <p:spPr/>
        <p:txBody>
          <a:bodyPr/>
          <a:lstStyle/>
          <a:p>
            <a:r>
              <a:rPr lang="en-US" dirty="0"/>
              <a:t>Thread Life Cycle</a:t>
            </a:r>
          </a:p>
        </p:txBody>
      </p:sp>
      <p:sp>
        <p:nvSpPr>
          <p:cNvPr id="3" name="Content Placeholder 2">
            <a:extLst>
              <a:ext uri="{FF2B5EF4-FFF2-40B4-BE49-F238E27FC236}">
                <a16:creationId xmlns:a16="http://schemas.microsoft.com/office/drawing/2014/main" id="{5E6C1159-D17A-4324-C4A6-9AE0D2619F6A}"/>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B0791D8E-BA95-65F9-115C-ECBFE8BB793C}"/>
              </a:ext>
            </a:extLst>
          </p:cNvPr>
          <p:cNvSpPr/>
          <p:nvPr/>
        </p:nvSpPr>
        <p:spPr>
          <a:xfrm>
            <a:off x="2168165" y="3110845"/>
            <a:ext cx="2045616" cy="6410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Create</a:t>
            </a:r>
          </a:p>
        </p:txBody>
      </p:sp>
      <p:sp>
        <p:nvSpPr>
          <p:cNvPr id="5" name="Rectangle 4">
            <a:extLst>
              <a:ext uri="{FF2B5EF4-FFF2-40B4-BE49-F238E27FC236}">
                <a16:creationId xmlns:a16="http://schemas.microsoft.com/office/drawing/2014/main" id="{A9E576D9-2BB7-B65A-04B5-E4D53B7CC573}"/>
              </a:ext>
            </a:extLst>
          </p:cNvPr>
          <p:cNvSpPr/>
          <p:nvPr/>
        </p:nvSpPr>
        <p:spPr>
          <a:xfrm>
            <a:off x="5073192" y="3108488"/>
            <a:ext cx="2045616" cy="6410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Running</a:t>
            </a:r>
          </a:p>
        </p:txBody>
      </p:sp>
      <p:sp>
        <p:nvSpPr>
          <p:cNvPr id="6" name="Rectangle 5">
            <a:extLst>
              <a:ext uri="{FF2B5EF4-FFF2-40B4-BE49-F238E27FC236}">
                <a16:creationId xmlns:a16="http://schemas.microsoft.com/office/drawing/2014/main" id="{A72BBDB3-D304-824D-41EB-6E08AEF31DD3}"/>
              </a:ext>
            </a:extLst>
          </p:cNvPr>
          <p:cNvSpPr/>
          <p:nvPr/>
        </p:nvSpPr>
        <p:spPr>
          <a:xfrm>
            <a:off x="8114436" y="3108487"/>
            <a:ext cx="2045616" cy="6410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Stopped</a:t>
            </a:r>
          </a:p>
        </p:txBody>
      </p:sp>
      <p:cxnSp>
        <p:nvCxnSpPr>
          <p:cNvPr id="8" name="Straight Arrow Connector 7">
            <a:extLst>
              <a:ext uri="{FF2B5EF4-FFF2-40B4-BE49-F238E27FC236}">
                <a16:creationId xmlns:a16="http://schemas.microsoft.com/office/drawing/2014/main" id="{89D1A737-18B4-A09F-3EAF-8C1590AE509C}"/>
              </a:ext>
            </a:extLst>
          </p:cNvPr>
          <p:cNvCxnSpPr>
            <a:stCxn id="4" idx="3"/>
          </p:cNvCxnSpPr>
          <p:nvPr/>
        </p:nvCxnSpPr>
        <p:spPr>
          <a:xfrm flipV="1">
            <a:off x="4213781" y="3428998"/>
            <a:ext cx="859411" cy="2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8B133BD-A00E-085A-BC69-C40E9E02EB07}"/>
              </a:ext>
            </a:extLst>
          </p:cNvPr>
          <p:cNvCxnSpPr>
            <a:stCxn id="5" idx="3"/>
            <a:endCxn id="6" idx="1"/>
          </p:cNvCxnSpPr>
          <p:nvPr/>
        </p:nvCxnSpPr>
        <p:spPr>
          <a:xfrm flipV="1">
            <a:off x="7118808" y="3428999"/>
            <a:ext cx="9956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919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6064-4B55-A578-C01D-96494B0DC74D}"/>
              </a:ext>
            </a:extLst>
          </p:cNvPr>
          <p:cNvSpPr>
            <a:spLocks noGrp="1"/>
          </p:cNvSpPr>
          <p:nvPr>
            <p:ph type="title"/>
          </p:nvPr>
        </p:nvSpPr>
        <p:spPr/>
        <p:txBody>
          <a:bodyPr/>
          <a:lstStyle/>
          <a:p>
            <a:r>
              <a:rPr lang="en-US" dirty="0"/>
              <a:t>Background thread vs Foreground Thread</a:t>
            </a:r>
          </a:p>
        </p:txBody>
      </p:sp>
      <p:sp>
        <p:nvSpPr>
          <p:cNvPr id="3" name="Content Placeholder 2">
            <a:extLst>
              <a:ext uri="{FF2B5EF4-FFF2-40B4-BE49-F238E27FC236}">
                <a16:creationId xmlns:a16="http://schemas.microsoft.com/office/drawing/2014/main" id="{F1D80628-1D7F-CFAF-338E-67D1FCCE29B3}"/>
              </a:ext>
            </a:extLst>
          </p:cNvPr>
          <p:cNvSpPr>
            <a:spLocks noGrp="1"/>
          </p:cNvSpPr>
          <p:nvPr>
            <p:ph idx="1"/>
          </p:nvPr>
        </p:nvSpPr>
        <p:spPr/>
        <p:txBody>
          <a:bodyPr>
            <a:normAutofit fontScale="92500" lnSpcReduction="20000"/>
          </a:bodyPr>
          <a:lstStyle/>
          <a:p>
            <a:r>
              <a:rPr lang="en-US" b="1" dirty="0"/>
              <a:t>Background thread</a:t>
            </a:r>
            <a:r>
              <a:rPr lang="en-US" dirty="0"/>
              <a:t>: Dies when application ends</a:t>
            </a:r>
          </a:p>
          <a:p>
            <a:r>
              <a:rPr lang="en-US" b="1" dirty="0"/>
              <a:t>Foreground thread: </a:t>
            </a:r>
            <a:r>
              <a:rPr lang="en-US" dirty="0"/>
              <a:t>Keeps application active</a:t>
            </a:r>
          </a:p>
          <a:p>
            <a:r>
              <a:rPr lang="en-US" b="1" u="sng" dirty="0"/>
              <a:t>When to use background thread?</a:t>
            </a:r>
          </a:p>
          <a:p>
            <a:r>
              <a:rPr lang="en-US" altLang="en-US" b="1" dirty="0"/>
              <a:t>Low-priority or auxiliary tasks</a:t>
            </a:r>
            <a:br>
              <a:rPr lang="en-US" altLang="en-US" b="1" dirty="0"/>
            </a:br>
            <a:r>
              <a:rPr lang="en-US" altLang="en-US" b="1" dirty="0"/>
              <a:t>E.g., logging, telemetry, or monitoring tasks that are useful but not critical if cut short.</a:t>
            </a:r>
          </a:p>
          <a:p>
            <a:r>
              <a:rPr lang="en-US" altLang="en-US" b="1" dirty="0"/>
              <a:t>Fire-and-forget scenarios</a:t>
            </a:r>
            <a:br>
              <a:rPr lang="en-US" altLang="en-US" b="1" dirty="0"/>
            </a:br>
            <a:r>
              <a:rPr lang="en-US" altLang="en-US" b="1" dirty="0"/>
              <a:t>Tasks that don't affect program correctness if they don't complete (like sending analytics data).</a:t>
            </a:r>
          </a:p>
          <a:p>
            <a:r>
              <a:rPr lang="en-US" altLang="en-US" b="1" dirty="0"/>
              <a:t>Graceful app shutdown</a:t>
            </a:r>
            <a:br>
              <a:rPr lang="en-US" altLang="en-US" b="1" dirty="0"/>
            </a:br>
            <a:r>
              <a:rPr lang="en-US" altLang="en-US" b="1" dirty="0"/>
              <a:t>Background threads allow the app to exit cleanly once all foreground work finishes, avoiding hanging due to non-essential threads</a:t>
            </a:r>
          </a:p>
          <a:p>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US" dirty="0"/>
          </a:p>
          <a:p>
            <a:endParaRPr lang="en-US" dirty="0"/>
          </a:p>
          <a:p>
            <a:endParaRPr lang="en-US" dirty="0"/>
          </a:p>
        </p:txBody>
      </p:sp>
    </p:spTree>
    <p:extLst>
      <p:ext uri="{BB962C8B-B14F-4D97-AF65-F5344CB8AC3E}">
        <p14:creationId xmlns:p14="http://schemas.microsoft.com/office/powerpoint/2010/main" val="1105060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412E7-DDD9-B6B4-679B-8CA08B544269}"/>
              </a:ext>
            </a:extLst>
          </p:cNvPr>
          <p:cNvSpPr>
            <a:spLocks noGrp="1"/>
          </p:cNvSpPr>
          <p:nvPr>
            <p:ph type="title"/>
          </p:nvPr>
        </p:nvSpPr>
        <p:spPr/>
        <p:txBody>
          <a:bodyPr/>
          <a:lstStyle/>
          <a:p>
            <a:r>
              <a:rPr lang="en-US" dirty="0"/>
              <a:t>Mutex</a:t>
            </a:r>
          </a:p>
        </p:txBody>
      </p:sp>
      <p:pic>
        <p:nvPicPr>
          <p:cNvPr id="5" name="Content Placeholder 4">
            <a:extLst>
              <a:ext uri="{FF2B5EF4-FFF2-40B4-BE49-F238E27FC236}">
                <a16:creationId xmlns:a16="http://schemas.microsoft.com/office/drawing/2014/main" id="{AA8FC921-6D8F-9773-B485-EECC01939363}"/>
              </a:ext>
            </a:extLst>
          </p:cNvPr>
          <p:cNvPicPr>
            <a:picLocks noGrp="1" noChangeAspect="1"/>
          </p:cNvPicPr>
          <p:nvPr>
            <p:ph idx="1"/>
          </p:nvPr>
        </p:nvPicPr>
        <p:blipFill>
          <a:blip r:embed="rId2"/>
          <a:stretch>
            <a:fillRect/>
          </a:stretch>
        </p:blipFill>
        <p:spPr>
          <a:xfrm>
            <a:off x="4245769" y="2108200"/>
            <a:ext cx="3760788" cy="3760788"/>
          </a:xfrm>
        </p:spPr>
      </p:pic>
    </p:spTree>
    <p:extLst>
      <p:ext uri="{BB962C8B-B14F-4D97-AF65-F5344CB8AC3E}">
        <p14:creationId xmlns:p14="http://schemas.microsoft.com/office/powerpoint/2010/main" val="2627144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48F82-ECB9-5D7E-FDE8-703572A5EA9D}"/>
              </a:ext>
            </a:extLst>
          </p:cNvPr>
          <p:cNvSpPr>
            <a:spLocks noGrp="1"/>
          </p:cNvSpPr>
          <p:nvPr>
            <p:ph type="title"/>
          </p:nvPr>
        </p:nvSpPr>
        <p:spPr/>
        <p:txBody>
          <a:bodyPr/>
          <a:lstStyle/>
          <a:p>
            <a:r>
              <a:rPr lang="en-US" dirty="0" err="1"/>
              <a:t>SpinLock</a:t>
            </a:r>
            <a:endParaRPr lang="en-US" dirty="0"/>
          </a:p>
        </p:txBody>
      </p:sp>
      <p:pic>
        <p:nvPicPr>
          <p:cNvPr id="5" name="Content Placeholder 4">
            <a:extLst>
              <a:ext uri="{FF2B5EF4-FFF2-40B4-BE49-F238E27FC236}">
                <a16:creationId xmlns:a16="http://schemas.microsoft.com/office/drawing/2014/main" id="{12577C3A-C44A-B74C-854F-E8346D94E847}"/>
              </a:ext>
            </a:extLst>
          </p:cNvPr>
          <p:cNvPicPr>
            <a:picLocks noGrp="1" noChangeAspect="1"/>
          </p:cNvPicPr>
          <p:nvPr>
            <p:ph idx="1"/>
          </p:nvPr>
        </p:nvPicPr>
        <p:blipFill>
          <a:blip r:embed="rId2"/>
          <a:stretch>
            <a:fillRect/>
          </a:stretch>
        </p:blipFill>
        <p:spPr>
          <a:xfrm>
            <a:off x="4302361" y="2108200"/>
            <a:ext cx="3647604" cy="3760788"/>
          </a:xfrm>
        </p:spPr>
      </p:pic>
    </p:spTree>
    <p:extLst>
      <p:ext uri="{BB962C8B-B14F-4D97-AF65-F5344CB8AC3E}">
        <p14:creationId xmlns:p14="http://schemas.microsoft.com/office/powerpoint/2010/main" val="428637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930DF-EF5D-D529-142A-5846DB136E59}"/>
              </a:ext>
            </a:extLst>
          </p:cNvPr>
          <p:cNvSpPr>
            <a:spLocks noGrp="1"/>
          </p:cNvSpPr>
          <p:nvPr>
            <p:ph type="title"/>
          </p:nvPr>
        </p:nvSpPr>
        <p:spPr/>
        <p:txBody>
          <a:bodyPr/>
          <a:lstStyle/>
          <a:p>
            <a:r>
              <a:rPr lang="en-US" dirty="0" err="1"/>
              <a:t>SpinLock</a:t>
            </a:r>
            <a:r>
              <a:rPr lang="en-US" dirty="0"/>
              <a:t> Important Points</a:t>
            </a:r>
          </a:p>
        </p:txBody>
      </p:sp>
      <p:sp>
        <p:nvSpPr>
          <p:cNvPr id="4" name="Rectangle 1">
            <a:extLst>
              <a:ext uri="{FF2B5EF4-FFF2-40B4-BE49-F238E27FC236}">
                <a16:creationId xmlns:a16="http://schemas.microsoft.com/office/drawing/2014/main" id="{E476FF00-8763-51FA-02EE-00815F4ACC8B}"/>
              </a:ext>
            </a:extLst>
          </p:cNvPr>
          <p:cNvSpPr>
            <a:spLocks noGrp="1" noChangeArrowheads="1"/>
          </p:cNvSpPr>
          <p:nvPr>
            <p:ph idx="1"/>
          </p:nvPr>
        </p:nvSpPr>
        <p:spPr bwMode="auto">
          <a:xfrm>
            <a:off x="1097280" y="2842178"/>
            <a:ext cx="9393597" cy="229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900" dirty="0"/>
              <a:t> </a:t>
            </a:r>
            <a:r>
              <a:rPr lang="en-US" altLang="en-US" sz="1900" dirty="0" err="1"/>
              <a:t>SpinLock</a:t>
            </a:r>
            <a:r>
              <a:rPr lang="en-US" altLang="en-US" sz="1900" dirty="0"/>
              <a:t> is a value type (struct), so do not store copies. Always use ref when calling Enter.</a:t>
            </a:r>
          </a:p>
          <a:p>
            <a:pPr marL="475488" lvl="2" indent="0" eaLnBrk="0" fontAlgn="base" hangingPunct="0">
              <a:spcBef>
                <a:spcPct val="0"/>
              </a:spcBef>
              <a:spcAft>
                <a:spcPct val="0"/>
              </a:spcAft>
              <a:buFontTx/>
              <a:buChar char="•"/>
            </a:pPr>
            <a:r>
              <a:rPr lang="en-US" altLang="en-US" sz="1300" dirty="0"/>
              <a:t>var copy = </a:t>
            </a:r>
            <a:r>
              <a:rPr lang="en-US" altLang="en-US" sz="1300" dirty="0" err="1"/>
              <a:t>spinLock</a:t>
            </a:r>
            <a:r>
              <a:rPr lang="en-US" altLang="en-US" sz="1300" dirty="0"/>
              <a:t>;</a:t>
            </a:r>
          </a:p>
          <a:p>
            <a:pPr marL="475488" lvl="2" indent="0" eaLnBrk="0" fontAlgn="base" hangingPunct="0">
              <a:spcBef>
                <a:spcPct val="0"/>
              </a:spcBef>
              <a:spcAft>
                <a:spcPct val="0"/>
              </a:spcAft>
              <a:buFontTx/>
              <a:buChar char="•"/>
            </a:pPr>
            <a:r>
              <a:rPr lang="en-US" altLang="en-US" sz="1300" dirty="0" err="1"/>
              <a:t>copy.Enter</a:t>
            </a:r>
            <a:r>
              <a:rPr lang="en-US" altLang="en-US" sz="1300" dirty="0"/>
              <a:t>(ref </a:t>
            </a:r>
            <a:r>
              <a:rPr lang="en-US" altLang="en-US" sz="1300" dirty="0" err="1"/>
              <a:t>lockTaken</a:t>
            </a:r>
            <a:r>
              <a:rPr lang="en-US" altLang="en-US" sz="1300" dirty="0"/>
              <a:t>); // ❌ You're locking the COPY, not the original</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900" dirty="0"/>
              <a:t> Use only when:</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900" dirty="0"/>
              <a:t>The critical section is short.</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900" dirty="0"/>
              <a:t>Contention is low (not many threads competing).</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900" dirty="0"/>
              <a:t> Avoid on single-core systems, as spinning wastes CPU cycles.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9562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7BE5F-C079-B397-B926-499EEF4ECABA}"/>
              </a:ext>
            </a:extLst>
          </p:cNvPr>
          <p:cNvSpPr>
            <a:spLocks noGrp="1"/>
          </p:cNvSpPr>
          <p:nvPr>
            <p:ph type="title"/>
          </p:nvPr>
        </p:nvSpPr>
        <p:spPr/>
        <p:txBody>
          <a:bodyPr/>
          <a:lstStyle/>
          <a:p>
            <a:r>
              <a:rPr lang="en-US" dirty="0" err="1"/>
              <a:t>SpinLock</a:t>
            </a:r>
            <a:r>
              <a:rPr lang="en-US" dirty="0"/>
              <a:t>: when not to use</a:t>
            </a:r>
          </a:p>
        </p:txBody>
      </p:sp>
      <p:sp>
        <p:nvSpPr>
          <p:cNvPr id="4" name="Rectangle 1">
            <a:extLst>
              <a:ext uri="{FF2B5EF4-FFF2-40B4-BE49-F238E27FC236}">
                <a16:creationId xmlns:a16="http://schemas.microsoft.com/office/drawing/2014/main" id="{BFD30941-C817-65C0-8005-BB4549B6FEAA}"/>
              </a:ext>
            </a:extLst>
          </p:cNvPr>
          <p:cNvSpPr>
            <a:spLocks noGrp="1" noChangeArrowheads="1"/>
          </p:cNvSpPr>
          <p:nvPr>
            <p:ph idx="1"/>
          </p:nvPr>
        </p:nvSpPr>
        <p:spPr bwMode="auto">
          <a:xfrm>
            <a:off x="1257536" y="2414618"/>
            <a:ext cx="756168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When the lock will be held for long.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 asynchronous </a:t>
            </a:r>
            <a:r>
              <a:rPr lang="en-US" altLang="en-US" sz="1800" dirty="0">
                <a:solidFill>
                  <a:schemeClr val="tx1"/>
                </a:solidFill>
                <a:latin typeface="Arial" panose="020B0604020202020204" pitchFamily="34" charset="0"/>
              </a:rPr>
              <a:t>methods (await, async) — </a:t>
            </a:r>
            <a:r>
              <a:rPr lang="en-US" altLang="en-US" sz="1800" dirty="0" err="1">
                <a:solidFill>
                  <a:schemeClr val="tx1"/>
                </a:solidFill>
                <a:latin typeface="Arial" panose="020B0604020202020204" pitchFamily="34" charset="0"/>
              </a:rPr>
              <a:t>SpinLock</a:t>
            </a:r>
            <a:r>
              <a:rPr lang="en-US" altLang="en-US" sz="1800" dirty="0">
                <a:solidFill>
                  <a:schemeClr val="tx1"/>
                </a:solidFill>
                <a:latin typeface="Arial" panose="020B0604020202020204" pitchFamily="34" charset="0"/>
              </a:rPr>
              <a:t> is not compatible.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When CPU efficiency is important and context switching is cheap.</a:t>
            </a:r>
          </a:p>
        </p:txBody>
      </p:sp>
    </p:spTree>
    <p:extLst>
      <p:ext uri="{BB962C8B-B14F-4D97-AF65-F5344CB8AC3E}">
        <p14:creationId xmlns:p14="http://schemas.microsoft.com/office/powerpoint/2010/main" val="11328846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06C26-1326-4E8E-4654-9BE93CC5B738}"/>
              </a:ext>
            </a:extLst>
          </p:cNvPr>
          <p:cNvSpPr>
            <a:spLocks noGrp="1"/>
          </p:cNvSpPr>
          <p:nvPr>
            <p:ph type="title"/>
          </p:nvPr>
        </p:nvSpPr>
        <p:spPr/>
        <p:txBody>
          <a:bodyPr/>
          <a:lstStyle/>
          <a:p>
            <a:r>
              <a:rPr lang="en-US" dirty="0"/>
              <a:t>Common Methods in Interlocked Class</a:t>
            </a:r>
          </a:p>
        </p:txBody>
      </p:sp>
      <p:graphicFrame>
        <p:nvGraphicFramePr>
          <p:cNvPr id="4" name="Content Placeholder 3">
            <a:extLst>
              <a:ext uri="{FF2B5EF4-FFF2-40B4-BE49-F238E27FC236}">
                <a16:creationId xmlns:a16="http://schemas.microsoft.com/office/drawing/2014/main" id="{F0B609AF-F655-37FB-3064-9ECEB2DDCB1A}"/>
              </a:ext>
            </a:extLst>
          </p:cNvPr>
          <p:cNvGraphicFramePr>
            <a:graphicFrameLocks noGrp="1"/>
          </p:cNvGraphicFramePr>
          <p:nvPr>
            <p:ph idx="1"/>
            <p:extLst>
              <p:ext uri="{D42A27DB-BD31-4B8C-83A1-F6EECF244321}">
                <p14:modId xmlns:p14="http://schemas.microsoft.com/office/powerpoint/2010/main" val="1153080032"/>
              </p:ext>
            </p:extLst>
          </p:nvPr>
        </p:nvGraphicFramePr>
        <p:xfrm>
          <a:off x="1096963" y="2108200"/>
          <a:ext cx="10058400" cy="2123440"/>
        </p:xfrm>
        <a:graphic>
          <a:graphicData uri="http://schemas.openxmlformats.org/drawingml/2006/table">
            <a:tbl>
              <a:tblPr firstRow="1" bandRow="1">
                <a:tableStyleId>{5C22544A-7EE6-4342-B048-85BDC9FD1C3A}</a:tableStyleId>
              </a:tblPr>
              <a:tblGrid>
                <a:gridCol w="5058740">
                  <a:extLst>
                    <a:ext uri="{9D8B030D-6E8A-4147-A177-3AD203B41FA5}">
                      <a16:colId xmlns:a16="http://schemas.microsoft.com/office/drawing/2014/main" val="184134841"/>
                    </a:ext>
                  </a:extLst>
                </a:gridCol>
                <a:gridCol w="4999660">
                  <a:extLst>
                    <a:ext uri="{9D8B030D-6E8A-4147-A177-3AD203B41FA5}">
                      <a16:colId xmlns:a16="http://schemas.microsoft.com/office/drawing/2014/main" val="3726490783"/>
                    </a:ext>
                  </a:extLst>
                </a:gridCol>
              </a:tblGrid>
              <a:tr h="370840">
                <a:tc>
                  <a:txBody>
                    <a:bodyPr/>
                    <a:lstStyle/>
                    <a:p>
                      <a:r>
                        <a:rPr lang="en-US" dirty="0"/>
                        <a:t>Method</a:t>
                      </a:r>
                    </a:p>
                  </a:txBody>
                  <a:tcPr/>
                </a:tc>
                <a:tc>
                  <a:txBody>
                    <a:bodyPr/>
                    <a:lstStyle/>
                    <a:p>
                      <a:r>
                        <a:rPr lang="en-US" dirty="0"/>
                        <a:t>Purpose</a:t>
                      </a:r>
                    </a:p>
                  </a:txBody>
                  <a:tcPr/>
                </a:tc>
                <a:extLst>
                  <a:ext uri="{0D108BD9-81ED-4DB2-BD59-A6C34878D82A}">
                    <a16:rowId xmlns:a16="http://schemas.microsoft.com/office/drawing/2014/main" val="3006149700"/>
                  </a:ext>
                </a:extLst>
              </a:tr>
              <a:tr h="370840">
                <a:tc>
                  <a:txBody>
                    <a:bodyPr/>
                    <a:lstStyle/>
                    <a:p>
                      <a:r>
                        <a:rPr lang="en-US" dirty="0" err="1"/>
                        <a:t>Interlocked.</a:t>
                      </a:r>
                      <a:r>
                        <a:rPr lang="en-US" b="1" dirty="0" err="1"/>
                        <a:t>Increment</a:t>
                      </a:r>
                      <a:r>
                        <a:rPr lang="en-US" dirty="0"/>
                        <a:t>(ref int location)</a:t>
                      </a:r>
                    </a:p>
                  </a:txBody>
                  <a:tcPr/>
                </a:tc>
                <a:tc>
                  <a:txBody>
                    <a:bodyPr/>
                    <a:lstStyle/>
                    <a:p>
                      <a:r>
                        <a:rPr lang="en-US" dirty="0"/>
                        <a:t>Atomically increases value by 1</a:t>
                      </a:r>
                    </a:p>
                  </a:txBody>
                  <a:tcPr/>
                </a:tc>
                <a:extLst>
                  <a:ext uri="{0D108BD9-81ED-4DB2-BD59-A6C34878D82A}">
                    <a16:rowId xmlns:a16="http://schemas.microsoft.com/office/drawing/2014/main" val="3770205398"/>
                  </a:ext>
                </a:extLst>
              </a:tr>
              <a:tr h="370840">
                <a:tc>
                  <a:txBody>
                    <a:bodyPr/>
                    <a:lstStyle/>
                    <a:p>
                      <a:r>
                        <a:rPr lang="en-US" dirty="0" err="1"/>
                        <a:t>Interlocked.</a:t>
                      </a:r>
                      <a:r>
                        <a:rPr lang="en-US" b="1" dirty="0" err="1"/>
                        <a:t>Decrement</a:t>
                      </a:r>
                      <a:r>
                        <a:rPr lang="en-US" dirty="0"/>
                        <a:t>(ref int location)</a:t>
                      </a:r>
                    </a:p>
                  </a:txBody>
                  <a:tcPr/>
                </a:tc>
                <a:tc>
                  <a:txBody>
                    <a:bodyPr/>
                    <a:lstStyle/>
                    <a:p>
                      <a:r>
                        <a:rPr lang="en-US" dirty="0"/>
                        <a:t>Atomically decreases value by 1</a:t>
                      </a:r>
                    </a:p>
                  </a:txBody>
                  <a:tcPr/>
                </a:tc>
                <a:extLst>
                  <a:ext uri="{0D108BD9-81ED-4DB2-BD59-A6C34878D82A}">
                    <a16:rowId xmlns:a16="http://schemas.microsoft.com/office/drawing/2014/main" val="3726091658"/>
                  </a:ext>
                </a:extLst>
              </a:tr>
              <a:tr h="370840">
                <a:tc>
                  <a:txBody>
                    <a:bodyPr/>
                    <a:lstStyle/>
                    <a:p>
                      <a:r>
                        <a:rPr lang="en-US" dirty="0" err="1"/>
                        <a:t>Interlocked.</a:t>
                      </a:r>
                      <a:r>
                        <a:rPr lang="en-US" b="1" dirty="0" err="1"/>
                        <a:t>Exchange</a:t>
                      </a:r>
                      <a:r>
                        <a:rPr lang="en-US" dirty="0"/>
                        <a:t>(ref int location, int value)</a:t>
                      </a:r>
                    </a:p>
                  </a:txBody>
                  <a:tcPr/>
                </a:tc>
                <a:tc>
                  <a:txBody>
                    <a:bodyPr/>
                    <a:lstStyle/>
                    <a:p>
                      <a:r>
                        <a:rPr lang="en-US" dirty="0"/>
                        <a:t>Atomically sets a variable to a value</a:t>
                      </a:r>
                    </a:p>
                  </a:txBody>
                  <a:tcPr/>
                </a:tc>
                <a:extLst>
                  <a:ext uri="{0D108BD9-81ED-4DB2-BD59-A6C34878D82A}">
                    <a16:rowId xmlns:a16="http://schemas.microsoft.com/office/drawing/2014/main" val="3517374605"/>
                  </a:ext>
                </a:extLst>
              </a:tr>
              <a:tr h="370840">
                <a:tc>
                  <a:txBody>
                    <a:bodyPr/>
                    <a:lstStyle/>
                    <a:p>
                      <a:r>
                        <a:rPr lang="en-US" dirty="0" err="1"/>
                        <a:t>Interlocked.</a:t>
                      </a:r>
                      <a:r>
                        <a:rPr lang="en-US" b="1" dirty="0" err="1"/>
                        <a:t>CompareExchange</a:t>
                      </a:r>
                      <a:r>
                        <a:rPr lang="en-US" dirty="0"/>
                        <a:t>(ref int location, int value, int comparand)</a:t>
                      </a:r>
                    </a:p>
                  </a:txBody>
                  <a:tcPr/>
                </a:tc>
                <a:tc>
                  <a:txBody>
                    <a:bodyPr/>
                    <a:lstStyle/>
                    <a:p>
                      <a:r>
                        <a:rPr lang="en-US" dirty="0"/>
                        <a:t>Sets value </a:t>
                      </a:r>
                      <a:r>
                        <a:rPr lang="en-US" b="1" dirty="0"/>
                        <a:t>only if</a:t>
                      </a:r>
                      <a:r>
                        <a:rPr lang="en-US" dirty="0"/>
                        <a:t> the current value equals the comparand</a:t>
                      </a:r>
                    </a:p>
                  </a:txBody>
                  <a:tcPr anchor="ctr"/>
                </a:tc>
                <a:extLst>
                  <a:ext uri="{0D108BD9-81ED-4DB2-BD59-A6C34878D82A}">
                    <a16:rowId xmlns:a16="http://schemas.microsoft.com/office/drawing/2014/main" val="346332744"/>
                  </a:ext>
                </a:extLst>
              </a:tr>
            </a:tbl>
          </a:graphicData>
        </a:graphic>
      </p:graphicFrame>
    </p:spTree>
    <p:extLst>
      <p:ext uri="{BB962C8B-B14F-4D97-AF65-F5344CB8AC3E}">
        <p14:creationId xmlns:p14="http://schemas.microsoft.com/office/powerpoint/2010/main" val="87865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D2693-32C1-DF56-0DA2-0753A7C38DC7}"/>
              </a:ext>
            </a:extLst>
          </p:cNvPr>
          <p:cNvSpPr>
            <a:spLocks noGrp="1"/>
          </p:cNvSpPr>
          <p:nvPr>
            <p:ph type="title"/>
          </p:nvPr>
        </p:nvSpPr>
        <p:spPr/>
        <p:txBody>
          <a:bodyPr/>
          <a:lstStyle/>
          <a:p>
            <a:r>
              <a:rPr lang="en-US" dirty="0"/>
              <a:t>Why Multithreading?</a:t>
            </a:r>
          </a:p>
        </p:txBody>
      </p:sp>
      <p:sp>
        <p:nvSpPr>
          <p:cNvPr id="3" name="Content Placeholder 2">
            <a:extLst>
              <a:ext uri="{FF2B5EF4-FFF2-40B4-BE49-F238E27FC236}">
                <a16:creationId xmlns:a16="http://schemas.microsoft.com/office/drawing/2014/main" id="{38D26AF0-D2F7-73DF-7FF3-87A8E064F40E}"/>
              </a:ext>
            </a:extLst>
          </p:cNvPr>
          <p:cNvSpPr>
            <a:spLocks noGrp="1"/>
          </p:cNvSpPr>
          <p:nvPr>
            <p:ph idx="1"/>
          </p:nvPr>
        </p:nvSpPr>
        <p:spPr/>
        <p:txBody>
          <a:bodyPr>
            <a:normAutofit/>
          </a:bodyPr>
          <a:lstStyle/>
          <a:p>
            <a:r>
              <a:rPr lang="en-US" b="1" i="1" dirty="0"/>
              <a:t>Multithreading is Key to Performance </a:t>
            </a:r>
          </a:p>
          <a:p>
            <a:pPr>
              <a:buFont typeface="Arial" panose="020B0604020202020204" pitchFamily="34" charset="0"/>
              <a:buChar char="•"/>
            </a:pPr>
            <a:endParaRPr lang="en-US" dirty="0"/>
          </a:p>
          <a:p>
            <a:pPr>
              <a:buNone/>
            </a:pPr>
            <a:endParaRPr lang="en-US" dirty="0"/>
          </a:p>
          <a:p>
            <a:endParaRPr lang="en-US" b="1" dirty="0"/>
          </a:p>
        </p:txBody>
      </p:sp>
      <p:graphicFrame>
        <p:nvGraphicFramePr>
          <p:cNvPr id="4" name="Table 3">
            <a:extLst>
              <a:ext uri="{FF2B5EF4-FFF2-40B4-BE49-F238E27FC236}">
                <a16:creationId xmlns:a16="http://schemas.microsoft.com/office/drawing/2014/main" id="{9AA8C5C7-87BE-1514-F80E-25994660E681}"/>
              </a:ext>
            </a:extLst>
          </p:cNvPr>
          <p:cNvGraphicFramePr>
            <a:graphicFrameLocks noGrp="1"/>
          </p:cNvGraphicFramePr>
          <p:nvPr>
            <p:extLst>
              <p:ext uri="{D42A27DB-BD31-4B8C-83A1-F6EECF244321}">
                <p14:modId xmlns:p14="http://schemas.microsoft.com/office/powerpoint/2010/main" val="3326042493"/>
              </p:ext>
            </p:extLst>
          </p:nvPr>
        </p:nvGraphicFramePr>
        <p:xfrm>
          <a:off x="1636074" y="2799926"/>
          <a:ext cx="8128000" cy="23774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074594556"/>
                    </a:ext>
                  </a:extLst>
                </a:gridCol>
                <a:gridCol w="4064000">
                  <a:extLst>
                    <a:ext uri="{9D8B030D-6E8A-4147-A177-3AD203B41FA5}">
                      <a16:colId xmlns:a16="http://schemas.microsoft.com/office/drawing/2014/main" val="45910015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Real-World Applications:</a:t>
                      </a:r>
                    </a:p>
                    <a:p>
                      <a:endParaRPr lang="en-US" dirty="0"/>
                    </a:p>
                  </a:txBody>
                  <a:tcPr/>
                </a:tc>
                <a:tc>
                  <a:txBody>
                    <a:bodyPr/>
                    <a:lstStyle/>
                    <a:p>
                      <a:r>
                        <a:rPr lang="en-US" b="1" dirty="0"/>
                        <a:t>By the end of this course, you will:</a:t>
                      </a:r>
                      <a:endParaRPr lang="en-US" dirty="0"/>
                    </a:p>
                  </a:txBody>
                  <a:tcPr/>
                </a:tc>
                <a:extLst>
                  <a:ext uri="{0D108BD9-81ED-4DB2-BD59-A6C34878D82A}">
                    <a16:rowId xmlns:a16="http://schemas.microsoft.com/office/drawing/2014/main" val="3638444553"/>
                  </a:ext>
                </a:extLst>
              </a:tr>
              <a:tr h="370840">
                <a:tc>
                  <a:txBody>
                    <a:bodyPr/>
                    <a:lstStyle/>
                    <a:p>
                      <a:pPr>
                        <a:buFont typeface="Arial" panose="020B0604020202020204" pitchFamily="34" charset="0"/>
                        <a:buChar char="•"/>
                      </a:pPr>
                      <a:r>
                        <a:rPr lang="en-US" dirty="0"/>
                        <a:t>Responsive UI applications</a:t>
                      </a:r>
                    </a:p>
                    <a:p>
                      <a:pPr>
                        <a:buFont typeface="Arial" panose="020B0604020202020204" pitchFamily="34" charset="0"/>
                        <a:buChar char="•"/>
                      </a:pPr>
                      <a:r>
                        <a:rPr lang="en-US" dirty="0"/>
                        <a:t>Efficient background services</a:t>
                      </a:r>
                    </a:p>
                    <a:p>
                      <a:pPr>
                        <a:buFont typeface="Arial" panose="020B0604020202020204" pitchFamily="34" charset="0"/>
                        <a:buChar char="•"/>
                      </a:pPr>
                      <a:r>
                        <a:rPr lang="en-US" dirty="0"/>
                        <a:t>Scalable backend systems</a:t>
                      </a:r>
                    </a:p>
                    <a:p>
                      <a:endParaRPr lang="en-US" dirty="0"/>
                    </a:p>
                  </a:txBody>
                  <a:tcPr/>
                </a:tc>
                <a:tc>
                  <a:txBody>
                    <a:bodyPr/>
                    <a:lstStyle/>
                    <a:p>
                      <a:pPr>
                        <a:buFont typeface="Arial" panose="020B0604020202020204" pitchFamily="34" charset="0"/>
                        <a:buChar char="•"/>
                      </a:pPr>
                      <a:r>
                        <a:rPr lang="en-US" dirty="0"/>
                        <a:t> Understand how threads work</a:t>
                      </a:r>
                    </a:p>
                    <a:p>
                      <a:pPr>
                        <a:buFont typeface="Arial" panose="020B0604020202020204" pitchFamily="34" charset="0"/>
                        <a:buChar char="•"/>
                      </a:pPr>
                      <a:r>
                        <a:rPr lang="en-US" dirty="0"/>
                        <a:t> Know </a:t>
                      </a:r>
                      <a:r>
                        <a:rPr lang="en-US" b="1" dirty="0"/>
                        <a:t>when</a:t>
                      </a:r>
                      <a:r>
                        <a:rPr lang="en-US" dirty="0"/>
                        <a:t> and </a:t>
                      </a:r>
                      <a:r>
                        <a:rPr lang="en-US" b="1" dirty="0"/>
                        <a:t>why</a:t>
                      </a:r>
                      <a:r>
                        <a:rPr lang="en-US" dirty="0"/>
                        <a:t> to use concurrency</a:t>
                      </a:r>
                    </a:p>
                    <a:p>
                      <a:pPr>
                        <a:buFont typeface="Arial" panose="020B0604020202020204" pitchFamily="34" charset="0"/>
                        <a:buChar char="•"/>
                      </a:pPr>
                      <a:r>
                        <a:rPr lang="en-US" dirty="0"/>
                        <a:t> Avoid common multithreading </a:t>
                      </a:r>
                      <a:r>
                        <a:rPr lang="en-US" b="1" dirty="0"/>
                        <a:t>pitfalls</a:t>
                      </a:r>
                      <a:endParaRPr lang="en-US" dirty="0"/>
                    </a:p>
                    <a:p>
                      <a:pPr>
                        <a:buFont typeface="Arial" panose="020B0604020202020204" pitchFamily="34" charset="0"/>
                        <a:buChar char="•"/>
                      </a:pPr>
                      <a:r>
                        <a:rPr lang="en-US" dirty="0"/>
                        <a:t>  Write </a:t>
                      </a:r>
                      <a:r>
                        <a:rPr lang="en-US" b="1" dirty="0"/>
                        <a:t>thread-safe</a:t>
                      </a:r>
                      <a:r>
                        <a:rPr lang="en-US" dirty="0"/>
                        <a:t>, reliable code</a:t>
                      </a:r>
                    </a:p>
                    <a:p>
                      <a:endParaRPr lang="en-US" dirty="0"/>
                    </a:p>
                  </a:txBody>
                  <a:tcPr/>
                </a:tc>
                <a:extLst>
                  <a:ext uri="{0D108BD9-81ED-4DB2-BD59-A6C34878D82A}">
                    <a16:rowId xmlns:a16="http://schemas.microsoft.com/office/drawing/2014/main" val="3873605183"/>
                  </a:ext>
                </a:extLst>
              </a:tr>
            </a:tbl>
          </a:graphicData>
        </a:graphic>
      </p:graphicFrame>
    </p:spTree>
    <p:extLst>
      <p:ext uri="{BB962C8B-B14F-4D97-AF65-F5344CB8AC3E}">
        <p14:creationId xmlns:p14="http://schemas.microsoft.com/office/powerpoint/2010/main" val="1711160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02F5-D829-9935-A7D5-B57E9EB33743}"/>
              </a:ext>
            </a:extLst>
          </p:cNvPr>
          <p:cNvSpPr>
            <a:spLocks noGrp="1"/>
          </p:cNvSpPr>
          <p:nvPr>
            <p:ph type="title"/>
          </p:nvPr>
        </p:nvSpPr>
        <p:spPr/>
        <p:txBody>
          <a:bodyPr/>
          <a:lstStyle/>
          <a:p>
            <a:r>
              <a:rPr lang="en-US" dirty="0"/>
              <a:t>Why Multithreading?</a:t>
            </a:r>
          </a:p>
        </p:txBody>
      </p:sp>
      <p:pic>
        <p:nvPicPr>
          <p:cNvPr id="6" name="Content Placeholder 5">
            <a:extLst>
              <a:ext uri="{FF2B5EF4-FFF2-40B4-BE49-F238E27FC236}">
                <a16:creationId xmlns:a16="http://schemas.microsoft.com/office/drawing/2014/main" id="{728DE0ED-9D5B-2D8F-A748-895E3FB9659C}"/>
              </a:ext>
            </a:extLst>
          </p:cNvPr>
          <p:cNvPicPr>
            <a:picLocks noGrp="1" noChangeAspect="1"/>
          </p:cNvPicPr>
          <p:nvPr>
            <p:ph idx="1"/>
          </p:nvPr>
        </p:nvPicPr>
        <p:blipFill>
          <a:blip r:embed="rId2"/>
          <a:stretch>
            <a:fillRect/>
          </a:stretch>
        </p:blipFill>
        <p:spPr>
          <a:xfrm>
            <a:off x="3299382" y="4253805"/>
            <a:ext cx="1690598" cy="1690598"/>
          </a:xfrm>
        </p:spPr>
      </p:pic>
      <p:sp>
        <p:nvSpPr>
          <p:cNvPr id="4" name="Speech Bubble: Rectangle with Corners Rounded 3">
            <a:extLst>
              <a:ext uri="{FF2B5EF4-FFF2-40B4-BE49-F238E27FC236}">
                <a16:creationId xmlns:a16="http://schemas.microsoft.com/office/drawing/2014/main" id="{762F7611-8033-D22C-4DED-345FE9AAC6B1}"/>
              </a:ext>
            </a:extLst>
          </p:cNvPr>
          <p:cNvSpPr/>
          <p:nvPr/>
        </p:nvSpPr>
        <p:spPr>
          <a:xfrm>
            <a:off x="1227055" y="2219174"/>
            <a:ext cx="9737889" cy="1687398"/>
          </a:xfrm>
          <a:prstGeom prst="wedgeRound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t>"Concurrency is not just about performance—it's about writing smarter, more resilient software."</a:t>
            </a:r>
          </a:p>
        </p:txBody>
      </p:sp>
    </p:spTree>
    <p:extLst>
      <p:ext uri="{BB962C8B-B14F-4D97-AF65-F5344CB8AC3E}">
        <p14:creationId xmlns:p14="http://schemas.microsoft.com/office/powerpoint/2010/main" val="1691106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8DDF7-8CAD-6E3D-25D8-01386EAA46C8}"/>
              </a:ext>
            </a:extLst>
          </p:cNvPr>
          <p:cNvSpPr>
            <a:spLocks noGrp="1"/>
          </p:cNvSpPr>
          <p:nvPr>
            <p:ph type="title"/>
          </p:nvPr>
        </p:nvSpPr>
        <p:spPr/>
        <p:txBody>
          <a:bodyPr>
            <a:normAutofit/>
          </a:bodyPr>
          <a:lstStyle/>
          <a:p>
            <a:r>
              <a:rPr lang="en-US" dirty="0"/>
              <a:t>What You'll Learn</a:t>
            </a:r>
          </a:p>
        </p:txBody>
      </p:sp>
      <p:graphicFrame>
        <p:nvGraphicFramePr>
          <p:cNvPr id="5" name="Content Placeholder 4">
            <a:extLst>
              <a:ext uri="{FF2B5EF4-FFF2-40B4-BE49-F238E27FC236}">
                <a16:creationId xmlns:a16="http://schemas.microsoft.com/office/drawing/2014/main" id="{367BDB66-05C2-305E-7E43-7603AFE5D848}"/>
              </a:ext>
            </a:extLst>
          </p:cNvPr>
          <p:cNvGraphicFramePr>
            <a:graphicFrameLocks noGrp="1"/>
          </p:cNvGraphicFramePr>
          <p:nvPr>
            <p:ph idx="1"/>
            <p:extLst>
              <p:ext uri="{D42A27DB-BD31-4B8C-83A1-F6EECF244321}">
                <p14:modId xmlns:p14="http://schemas.microsoft.com/office/powerpoint/2010/main" val="2974414982"/>
              </p:ext>
            </p:extLst>
          </p:nvPr>
        </p:nvGraphicFramePr>
        <p:xfrm>
          <a:off x="1096963" y="2108200"/>
          <a:ext cx="10058400" cy="2595880"/>
        </p:xfrm>
        <a:graphic>
          <a:graphicData uri="http://schemas.openxmlformats.org/drawingml/2006/table">
            <a:tbl>
              <a:tblPr firstRow="1" bandRow="1">
                <a:tableStyleId>{5C22544A-7EE6-4342-B048-85BDC9FD1C3A}</a:tableStyleId>
              </a:tblPr>
              <a:tblGrid>
                <a:gridCol w="10058400">
                  <a:extLst>
                    <a:ext uri="{9D8B030D-6E8A-4147-A177-3AD203B41FA5}">
                      <a16:colId xmlns:a16="http://schemas.microsoft.com/office/drawing/2014/main" val="1877721821"/>
                    </a:ext>
                  </a:extLst>
                </a:gridCol>
              </a:tblGrid>
              <a:tr h="370840">
                <a:tc>
                  <a:txBody>
                    <a:bodyPr/>
                    <a:lstStyle/>
                    <a:p>
                      <a:r>
                        <a:rPr lang="en-US" dirty="0"/>
                        <a:t>What You'll Learn</a:t>
                      </a:r>
                    </a:p>
                  </a:txBody>
                  <a:tcPr/>
                </a:tc>
                <a:extLst>
                  <a:ext uri="{0D108BD9-81ED-4DB2-BD59-A6C34878D82A}">
                    <a16:rowId xmlns:a16="http://schemas.microsoft.com/office/drawing/2014/main" val="3984080516"/>
                  </a:ext>
                </a:extLst>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Thread basics and life cycle</a:t>
                      </a:r>
                    </a:p>
                  </a:txBody>
                  <a:tcPr/>
                </a:tc>
                <a:extLst>
                  <a:ext uri="{0D108BD9-81ED-4DB2-BD59-A6C34878D82A}">
                    <a16:rowId xmlns:a16="http://schemas.microsoft.com/office/drawing/2014/main" val="33629322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Synchronization and locks</a:t>
                      </a:r>
                    </a:p>
                  </a:txBody>
                  <a:tcPr/>
                </a:tc>
                <a:extLst>
                  <a:ext uri="{0D108BD9-81ED-4DB2-BD59-A6C34878D82A}">
                    <a16:rowId xmlns:a16="http://schemas.microsoft.com/office/drawing/2014/main" val="4149881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Thread pool vs Task-based concurrency</a:t>
                      </a:r>
                    </a:p>
                  </a:txBody>
                  <a:tcPr/>
                </a:tc>
                <a:extLst>
                  <a:ext uri="{0D108BD9-81ED-4DB2-BD59-A6C34878D82A}">
                    <a16:rowId xmlns:a16="http://schemas.microsoft.com/office/drawing/2014/main" val="3619643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async/await best practices</a:t>
                      </a:r>
                    </a:p>
                  </a:txBody>
                  <a:tcPr/>
                </a:tc>
                <a:extLst>
                  <a:ext uri="{0D108BD9-81ED-4DB2-BD59-A6C34878D82A}">
                    <a16:rowId xmlns:a16="http://schemas.microsoft.com/office/drawing/2014/main" val="40337698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Capstone project and interview prep</a:t>
                      </a:r>
                    </a:p>
                  </a:txBody>
                  <a:tcPr/>
                </a:tc>
                <a:extLst>
                  <a:ext uri="{0D108BD9-81ED-4DB2-BD59-A6C34878D82A}">
                    <a16:rowId xmlns:a16="http://schemas.microsoft.com/office/drawing/2014/main" val="26954612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Patterns, pitfalls, and real-world examples</a:t>
                      </a:r>
                    </a:p>
                  </a:txBody>
                  <a:tcPr/>
                </a:tc>
                <a:extLst>
                  <a:ext uri="{0D108BD9-81ED-4DB2-BD59-A6C34878D82A}">
                    <a16:rowId xmlns:a16="http://schemas.microsoft.com/office/drawing/2014/main" val="2693737945"/>
                  </a:ext>
                </a:extLst>
              </a:tr>
            </a:tbl>
          </a:graphicData>
        </a:graphic>
      </p:graphicFrame>
    </p:spTree>
    <p:extLst>
      <p:ext uri="{BB962C8B-B14F-4D97-AF65-F5344CB8AC3E}">
        <p14:creationId xmlns:p14="http://schemas.microsoft.com/office/powerpoint/2010/main" val="1426929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B2C70-E0C3-759A-B6F0-1A6FDA21D9BC}"/>
              </a:ext>
            </a:extLst>
          </p:cNvPr>
          <p:cNvSpPr>
            <a:spLocks noGrp="1"/>
          </p:cNvSpPr>
          <p:nvPr>
            <p:ph type="title"/>
          </p:nvPr>
        </p:nvSpPr>
        <p:spPr/>
        <p:txBody>
          <a:bodyPr/>
          <a:lstStyle/>
          <a:p>
            <a:r>
              <a:rPr lang="en-US" dirty="0"/>
              <a:t>Code and Quiz</a:t>
            </a:r>
          </a:p>
        </p:txBody>
      </p:sp>
      <p:pic>
        <p:nvPicPr>
          <p:cNvPr id="10" name="Content Placeholder 4">
            <a:extLst>
              <a:ext uri="{FF2B5EF4-FFF2-40B4-BE49-F238E27FC236}">
                <a16:creationId xmlns:a16="http://schemas.microsoft.com/office/drawing/2014/main" id="{3974518F-CB5C-8E5F-3360-31C3ACF08949}"/>
              </a:ext>
            </a:extLst>
          </p:cNvPr>
          <p:cNvPicPr>
            <a:picLocks noGrp="1" noChangeAspect="1"/>
          </p:cNvPicPr>
          <p:nvPr>
            <p:ph idx="1"/>
          </p:nvPr>
        </p:nvPicPr>
        <p:blipFill>
          <a:blip r:embed="rId2"/>
          <a:stretch>
            <a:fillRect/>
          </a:stretch>
        </p:blipFill>
        <p:spPr>
          <a:xfrm>
            <a:off x="1226093" y="2061066"/>
            <a:ext cx="7085221" cy="3760788"/>
          </a:xfrm>
        </p:spPr>
      </p:pic>
      <p:pic>
        <p:nvPicPr>
          <p:cNvPr id="13" name="Picture 12">
            <a:extLst>
              <a:ext uri="{FF2B5EF4-FFF2-40B4-BE49-F238E27FC236}">
                <a16:creationId xmlns:a16="http://schemas.microsoft.com/office/drawing/2014/main" id="{7913011C-7FEA-585F-C0E5-97819FA51287}"/>
              </a:ext>
            </a:extLst>
          </p:cNvPr>
          <p:cNvPicPr>
            <a:picLocks noChangeAspect="1"/>
          </p:cNvPicPr>
          <p:nvPr/>
        </p:nvPicPr>
        <p:blipFill>
          <a:blip r:embed="rId3"/>
          <a:stretch>
            <a:fillRect/>
          </a:stretch>
        </p:blipFill>
        <p:spPr>
          <a:xfrm>
            <a:off x="8634951" y="2540008"/>
            <a:ext cx="3012379" cy="3012379"/>
          </a:xfrm>
          <a:prstGeom prst="rect">
            <a:avLst/>
          </a:prstGeom>
        </p:spPr>
      </p:pic>
    </p:spTree>
    <p:extLst>
      <p:ext uri="{BB962C8B-B14F-4D97-AF65-F5344CB8AC3E}">
        <p14:creationId xmlns:p14="http://schemas.microsoft.com/office/powerpoint/2010/main" val="3523810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0AB32-2DF0-4303-A38B-FEF65C86DD7C}"/>
              </a:ext>
            </a:extLst>
          </p:cNvPr>
          <p:cNvSpPr>
            <a:spLocks noGrp="1"/>
          </p:cNvSpPr>
          <p:nvPr>
            <p:ph type="title"/>
          </p:nvPr>
        </p:nvSpPr>
        <p:spPr/>
        <p:txBody>
          <a:bodyPr/>
          <a:lstStyle/>
          <a:p>
            <a:r>
              <a:rPr lang="en-US" dirty="0"/>
              <a:t>What You’ll Need</a:t>
            </a:r>
          </a:p>
        </p:txBody>
      </p:sp>
      <p:graphicFrame>
        <p:nvGraphicFramePr>
          <p:cNvPr id="4" name="Content Placeholder 3">
            <a:extLst>
              <a:ext uri="{FF2B5EF4-FFF2-40B4-BE49-F238E27FC236}">
                <a16:creationId xmlns:a16="http://schemas.microsoft.com/office/drawing/2014/main" id="{8A2AA2DE-CAE4-504E-18BC-DDF4EEB8E479}"/>
              </a:ext>
            </a:extLst>
          </p:cNvPr>
          <p:cNvGraphicFramePr>
            <a:graphicFrameLocks noGrp="1"/>
          </p:cNvGraphicFramePr>
          <p:nvPr>
            <p:ph idx="1"/>
            <p:extLst>
              <p:ext uri="{D42A27DB-BD31-4B8C-83A1-F6EECF244321}">
                <p14:modId xmlns:p14="http://schemas.microsoft.com/office/powerpoint/2010/main" val="2054174971"/>
              </p:ext>
            </p:extLst>
          </p:nvPr>
        </p:nvGraphicFramePr>
        <p:xfrm>
          <a:off x="1096963" y="2108200"/>
          <a:ext cx="10058400" cy="1483360"/>
        </p:xfrm>
        <a:graphic>
          <a:graphicData uri="http://schemas.openxmlformats.org/drawingml/2006/table">
            <a:tbl>
              <a:tblPr firstRow="1" bandRow="1">
                <a:tableStyleId>{5C22544A-7EE6-4342-B048-85BDC9FD1C3A}</a:tableStyleId>
              </a:tblPr>
              <a:tblGrid>
                <a:gridCol w="10058400">
                  <a:extLst>
                    <a:ext uri="{9D8B030D-6E8A-4147-A177-3AD203B41FA5}">
                      <a16:colId xmlns:a16="http://schemas.microsoft.com/office/drawing/2014/main" val="599095725"/>
                    </a:ext>
                  </a:extLst>
                </a:gridCol>
              </a:tblGrid>
              <a:tr h="370840">
                <a:tc>
                  <a:txBody>
                    <a:bodyPr/>
                    <a:lstStyle/>
                    <a:p>
                      <a:r>
                        <a:rPr lang="en-US" dirty="0"/>
                        <a:t>What You’ll Need</a:t>
                      </a:r>
                    </a:p>
                  </a:txBody>
                  <a:tcPr/>
                </a:tc>
                <a:extLst>
                  <a:ext uri="{0D108BD9-81ED-4DB2-BD59-A6C34878D82A}">
                    <a16:rowId xmlns:a16="http://schemas.microsoft.com/office/drawing/2014/main" val="1763001848"/>
                  </a:ext>
                </a:extLst>
              </a:tr>
              <a:tr h="370840">
                <a:tc>
                  <a:txBody>
                    <a:bodyPr/>
                    <a:lstStyle/>
                    <a:p>
                      <a:r>
                        <a:rPr lang="en-US" dirty="0"/>
                        <a:t>C#</a:t>
                      </a:r>
                    </a:p>
                  </a:txBody>
                  <a:tcPr/>
                </a:tc>
                <a:extLst>
                  <a:ext uri="{0D108BD9-81ED-4DB2-BD59-A6C34878D82A}">
                    <a16:rowId xmlns:a16="http://schemas.microsoft.com/office/drawing/2014/main" val="836295503"/>
                  </a:ext>
                </a:extLst>
              </a:tr>
              <a:tr h="370840">
                <a:tc>
                  <a:txBody>
                    <a:bodyPr/>
                    <a:lstStyle/>
                    <a:p>
                      <a:r>
                        <a:rPr lang="en-US" dirty="0"/>
                        <a:t>Visual Studio 2022</a:t>
                      </a:r>
                    </a:p>
                  </a:txBody>
                  <a:tcPr/>
                </a:tc>
                <a:extLst>
                  <a:ext uri="{0D108BD9-81ED-4DB2-BD59-A6C34878D82A}">
                    <a16:rowId xmlns:a16="http://schemas.microsoft.com/office/drawing/2014/main" val="247829621"/>
                  </a:ext>
                </a:extLst>
              </a:tr>
              <a:tr h="370840">
                <a:tc>
                  <a:txBody>
                    <a:bodyPr/>
                    <a:lstStyle/>
                    <a:p>
                      <a:r>
                        <a:rPr lang="en-US" dirty="0"/>
                        <a:t>.NET SDK 8.0</a:t>
                      </a:r>
                    </a:p>
                  </a:txBody>
                  <a:tcPr/>
                </a:tc>
                <a:extLst>
                  <a:ext uri="{0D108BD9-81ED-4DB2-BD59-A6C34878D82A}">
                    <a16:rowId xmlns:a16="http://schemas.microsoft.com/office/drawing/2014/main" val="2064168020"/>
                  </a:ext>
                </a:extLst>
              </a:tr>
            </a:tbl>
          </a:graphicData>
        </a:graphic>
      </p:graphicFrame>
      <p:pic>
        <p:nvPicPr>
          <p:cNvPr id="2050" name="Picture 2" descr="What is C#?">
            <a:extLst>
              <a:ext uri="{FF2B5EF4-FFF2-40B4-BE49-F238E27FC236}">
                <a16:creationId xmlns:a16="http://schemas.microsoft.com/office/drawing/2014/main" id="{387D0CF9-0E80-6F71-D173-EA797471FD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782" y="3960043"/>
            <a:ext cx="2695575" cy="16954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Visual Studio Community 2022 - Download and install on Windows | Microsoft  Store">
            <a:extLst>
              <a:ext uri="{FF2B5EF4-FFF2-40B4-BE49-F238E27FC236}">
                <a16:creationId xmlns:a16="http://schemas.microsoft.com/office/drawing/2014/main" id="{AE3D63AB-1C50-9621-42AF-EEFB04FA77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654" y="3790359"/>
            <a:ext cx="2030691" cy="20306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5E6CF5A-FEA7-38A4-9499-FC4086946BFA}"/>
              </a:ext>
            </a:extLst>
          </p:cNvPr>
          <p:cNvPicPr>
            <a:picLocks noChangeAspect="1"/>
          </p:cNvPicPr>
          <p:nvPr/>
        </p:nvPicPr>
        <p:blipFill>
          <a:blip r:embed="rId4"/>
          <a:stretch>
            <a:fillRect/>
          </a:stretch>
        </p:blipFill>
        <p:spPr>
          <a:xfrm>
            <a:off x="8319825" y="3944530"/>
            <a:ext cx="1792140" cy="1710963"/>
          </a:xfrm>
          <a:prstGeom prst="rect">
            <a:avLst/>
          </a:prstGeom>
        </p:spPr>
      </p:pic>
    </p:spTree>
    <p:extLst>
      <p:ext uri="{BB962C8B-B14F-4D97-AF65-F5344CB8AC3E}">
        <p14:creationId xmlns:p14="http://schemas.microsoft.com/office/powerpoint/2010/main" val="2800893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F1D6-28EF-11C5-B7E1-E5D950B951E8}"/>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9676D251-8673-E746-2C30-65C1874288E1}"/>
              </a:ext>
            </a:extLst>
          </p:cNvPr>
          <p:cNvSpPr>
            <a:spLocks noGrp="1"/>
          </p:cNvSpPr>
          <p:nvPr>
            <p:ph idx="1"/>
          </p:nvPr>
        </p:nvSpPr>
        <p:spPr/>
        <p:txBody>
          <a:bodyPr/>
          <a:lstStyle/>
          <a:p>
            <a:r>
              <a:rPr lang="en-US" dirty="0">
                <a:hlinkClick r:id="rId2"/>
              </a:rPr>
              <a:t>https://github.com/bhushanpoojary/MultiThreadingDotNet</a:t>
            </a:r>
            <a:endParaRPr lang="en-US" dirty="0"/>
          </a:p>
          <a:p>
            <a:endParaRPr lang="en-US" dirty="0"/>
          </a:p>
        </p:txBody>
      </p:sp>
      <p:pic>
        <p:nvPicPr>
          <p:cNvPr id="5" name="Picture 4">
            <a:extLst>
              <a:ext uri="{FF2B5EF4-FFF2-40B4-BE49-F238E27FC236}">
                <a16:creationId xmlns:a16="http://schemas.microsoft.com/office/drawing/2014/main" id="{3270659D-5A34-F151-802B-33C5D1CB20FF}"/>
              </a:ext>
            </a:extLst>
          </p:cNvPr>
          <p:cNvPicPr>
            <a:picLocks noChangeAspect="1"/>
          </p:cNvPicPr>
          <p:nvPr/>
        </p:nvPicPr>
        <p:blipFill>
          <a:blip r:embed="rId3"/>
          <a:stretch>
            <a:fillRect/>
          </a:stretch>
        </p:blipFill>
        <p:spPr>
          <a:xfrm>
            <a:off x="3864988" y="3017362"/>
            <a:ext cx="2077039" cy="2077039"/>
          </a:xfrm>
          <a:prstGeom prst="rect">
            <a:avLst/>
          </a:prstGeom>
        </p:spPr>
      </p:pic>
    </p:spTree>
    <p:extLst>
      <p:ext uri="{BB962C8B-B14F-4D97-AF65-F5344CB8AC3E}">
        <p14:creationId xmlns:p14="http://schemas.microsoft.com/office/powerpoint/2010/main" val="492216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9D2D1-3609-93EC-8828-05DD82B8EDA9}"/>
              </a:ext>
            </a:extLst>
          </p:cNvPr>
          <p:cNvSpPr>
            <a:spLocks noGrp="1"/>
          </p:cNvSpPr>
          <p:nvPr>
            <p:ph type="title"/>
          </p:nvPr>
        </p:nvSpPr>
        <p:spPr/>
        <p:txBody>
          <a:bodyPr/>
          <a:lstStyle/>
          <a:p>
            <a:r>
              <a:rPr lang="en-US" dirty="0"/>
              <a:t>See You in the Next Module!</a:t>
            </a:r>
          </a:p>
        </p:txBody>
      </p:sp>
      <p:sp>
        <p:nvSpPr>
          <p:cNvPr id="3" name="Content Placeholder 2">
            <a:extLst>
              <a:ext uri="{FF2B5EF4-FFF2-40B4-BE49-F238E27FC236}">
                <a16:creationId xmlns:a16="http://schemas.microsoft.com/office/drawing/2014/main" id="{6EB83771-7D0D-2DC4-3741-2D4994DF405C}"/>
              </a:ext>
            </a:extLst>
          </p:cNvPr>
          <p:cNvSpPr>
            <a:spLocks noGrp="1"/>
          </p:cNvSpPr>
          <p:nvPr>
            <p:ph idx="1"/>
          </p:nvPr>
        </p:nvSpPr>
        <p:spPr/>
        <p:txBody>
          <a:bodyPr/>
          <a:lstStyle/>
          <a:p>
            <a:r>
              <a:rPr lang="en-US" dirty="0"/>
              <a:t>"I'm excited to be your guide on this journey. Let’s dive into the world of multithreading and make your .NET apps faster and smarter. See you in the next module!"</a:t>
            </a:r>
          </a:p>
        </p:txBody>
      </p:sp>
    </p:spTree>
    <p:extLst>
      <p:ext uri="{BB962C8B-B14F-4D97-AF65-F5344CB8AC3E}">
        <p14:creationId xmlns:p14="http://schemas.microsoft.com/office/powerpoint/2010/main" val="930953412"/>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{FEDDAFBF-2099-4836-A2A8-C6B3ADCB398D}tf11437505_win32</Template>
  <TotalTime>655</TotalTime>
  <Words>1440</Words>
  <Application>Microsoft Office PowerPoint</Application>
  <PresentationFormat>Widescreen</PresentationFormat>
  <Paragraphs>194</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 Unicode MS</vt:lpstr>
      <vt:lpstr>Arial</vt:lpstr>
      <vt:lpstr>Calibri</vt:lpstr>
      <vt:lpstr>Georgia Pro Cond Light</vt:lpstr>
      <vt:lpstr>Speak Pro</vt:lpstr>
      <vt:lpstr>RetrospectVTI</vt:lpstr>
      <vt:lpstr>Mastering Multithreading in .NET: From Basics to Concurrency Architect</vt:lpstr>
      <vt:lpstr>Multithreading</vt:lpstr>
      <vt:lpstr>Why Multithreading?</vt:lpstr>
      <vt:lpstr>Why Multithreading?</vt:lpstr>
      <vt:lpstr>What You'll Learn</vt:lpstr>
      <vt:lpstr>Code and Quiz</vt:lpstr>
      <vt:lpstr>What You’ll Need</vt:lpstr>
      <vt:lpstr>Resources</vt:lpstr>
      <vt:lpstr>See You in the Next Module!</vt:lpstr>
      <vt:lpstr>Setting up the environment (Visual Studio, .NET SDK)</vt:lpstr>
      <vt:lpstr>Thread</vt:lpstr>
      <vt:lpstr>Thread Pool</vt:lpstr>
      <vt:lpstr>Thread Pool</vt:lpstr>
      <vt:lpstr>Thread Pool</vt:lpstr>
      <vt:lpstr>Thread Pool</vt:lpstr>
      <vt:lpstr>Cons Thread Pool</vt:lpstr>
      <vt:lpstr>Why was Task introduced? </vt:lpstr>
      <vt:lpstr>Basic Thread vs Task Comparison</vt:lpstr>
      <vt:lpstr>Real-World Use Case of Task</vt:lpstr>
      <vt:lpstr>Why Task over Thread Today</vt:lpstr>
      <vt:lpstr>When to Use What</vt:lpstr>
      <vt:lpstr>Thread Life Cycle</vt:lpstr>
      <vt:lpstr>Background thread vs Foreground Thread</vt:lpstr>
      <vt:lpstr>Mutex</vt:lpstr>
      <vt:lpstr>SpinLock</vt:lpstr>
      <vt:lpstr>SpinLock Important Points</vt:lpstr>
      <vt:lpstr>SpinLock: when not to use</vt:lpstr>
      <vt:lpstr>Common Methods in Interlocked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bhushan poojary</dc:creator>
  <cp:lastModifiedBy>bhushan poojary</cp:lastModifiedBy>
  <cp:revision>21</cp:revision>
  <dcterms:created xsi:type="dcterms:W3CDTF">2025-05-04T08:43:01Z</dcterms:created>
  <dcterms:modified xsi:type="dcterms:W3CDTF">2025-05-16T13:46:24Z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