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09" r:id="rId9"/>
    <p:sldId id="313" r:id="rId10"/>
    <p:sldId id="314" r:id="rId11"/>
    <p:sldId id="312" r:id="rId12"/>
    <p:sldId id="315" r:id="rId13"/>
    <p:sldId id="316" r:id="rId14"/>
    <p:sldId id="317" r:id="rId15"/>
    <p:sldId id="318" r:id="rId16"/>
    <p:sldId id="319" r:id="rId17"/>
    <p:sldId id="320" r:id="rId18"/>
    <p:sldId id="321" r:id="rId19"/>
    <p:sldId id="32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What you will learn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What you all NEED?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Why Multithreading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Why Multithreading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will learn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all NEED?</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bhushanpoojary/MultiThreadingDot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000" dirty="0"/>
              <a:t>Mastering Multithreading in .NET: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Basics to Concurrency Architect</a:t>
            </a:r>
            <a:endParaRPr lang="en-US" sz="4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Bhushan Poojary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63B319-5F17-70E7-D4F9-CE39CDC8BE4D}"/>
              </a:ext>
            </a:extLst>
          </p:cNvPr>
          <p:cNvPicPr>
            <a:picLocks noChangeAspect="1"/>
          </p:cNvPicPr>
          <p:nvPr/>
        </p:nvPicPr>
        <p:blipFill>
          <a:blip r:embed="rId4"/>
          <a:stretch>
            <a:fillRect/>
          </a:stretch>
        </p:blipFill>
        <p:spPr>
          <a:xfrm>
            <a:off x="9857598" y="4497925"/>
            <a:ext cx="1685474" cy="1683718"/>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110E-7087-DB47-4088-493EBD65342B}"/>
              </a:ext>
            </a:extLst>
          </p:cNvPr>
          <p:cNvSpPr>
            <a:spLocks noGrp="1"/>
          </p:cNvSpPr>
          <p:nvPr>
            <p:ph type="title"/>
          </p:nvPr>
        </p:nvSpPr>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Setting up the environment (Visual Studio, .NET SDK)</a:t>
            </a:r>
            <a:endParaRPr lang="en-US" dirty="0"/>
          </a:p>
        </p:txBody>
      </p:sp>
      <p:pic>
        <p:nvPicPr>
          <p:cNvPr id="4" name="Picture 4" descr="Visual Studio Community 2022 - Download and install on Windows | Microsoft  Store">
            <a:extLst>
              <a:ext uri="{FF2B5EF4-FFF2-40B4-BE49-F238E27FC236}">
                <a16:creationId xmlns:a16="http://schemas.microsoft.com/office/drawing/2014/main" id="{A4C02EF9-B5AA-D5D9-C658-93F75D85B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984" y="4127123"/>
            <a:ext cx="905652" cy="905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603ECFA-C91E-E837-A308-428358C20CAC}"/>
              </a:ext>
            </a:extLst>
          </p:cNvPr>
          <p:cNvGraphicFramePr>
            <a:graphicFrameLocks noGrp="1"/>
          </p:cNvGraphicFramePr>
          <p:nvPr>
            <p:extLst>
              <p:ext uri="{D42A27DB-BD31-4B8C-83A1-F6EECF244321}">
                <p14:modId xmlns:p14="http://schemas.microsoft.com/office/powerpoint/2010/main" val="4157949690"/>
              </p:ext>
            </p:extLst>
          </p:nvPr>
        </p:nvGraphicFramePr>
        <p:xfrm>
          <a:off x="1307722" y="2172631"/>
          <a:ext cx="9927628" cy="1381760"/>
        </p:xfrm>
        <a:graphic>
          <a:graphicData uri="http://schemas.openxmlformats.org/drawingml/2006/table">
            <a:tbl>
              <a:tblPr firstRow="1" bandRow="1">
                <a:tableStyleId>{5C22544A-7EE6-4342-B048-85BDC9FD1C3A}</a:tableStyleId>
              </a:tblPr>
              <a:tblGrid>
                <a:gridCol w="2730124">
                  <a:extLst>
                    <a:ext uri="{9D8B030D-6E8A-4147-A177-3AD203B41FA5}">
                      <a16:colId xmlns:a16="http://schemas.microsoft.com/office/drawing/2014/main" val="4172380222"/>
                    </a:ext>
                  </a:extLst>
                </a:gridCol>
                <a:gridCol w="7197504">
                  <a:extLst>
                    <a:ext uri="{9D8B030D-6E8A-4147-A177-3AD203B41FA5}">
                      <a16:colId xmlns:a16="http://schemas.microsoft.com/office/drawing/2014/main" val="3300661665"/>
                    </a:ext>
                  </a:extLst>
                </a:gridCol>
              </a:tblGrid>
              <a:tr h="370840">
                <a:tc>
                  <a:txBody>
                    <a:bodyPr/>
                    <a:lstStyle/>
                    <a:p>
                      <a:r>
                        <a:rPr lang="en-US" dirty="0"/>
                        <a:t>Name</a:t>
                      </a:r>
                    </a:p>
                  </a:txBody>
                  <a:tcPr/>
                </a:tc>
                <a:tc>
                  <a:txBody>
                    <a:bodyPr/>
                    <a:lstStyle/>
                    <a:p>
                      <a:r>
                        <a:rPr lang="en-US" dirty="0" err="1"/>
                        <a:t>Url</a:t>
                      </a:r>
                      <a:endParaRPr lang="en-US" dirty="0"/>
                    </a:p>
                  </a:txBody>
                  <a:tcPr/>
                </a:tc>
                <a:extLst>
                  <a:ext uri="{0D108BD9-81ED-4DB2-BD59-A6C34878D82A}">
                    <a16:rowId xmlns:a16="http://schemas.microsoft.com/office/drawing/2014/main" val="1110177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Visual Studio Community 2022</a:t>
                      </a:r>
                    </a:p>
                  </a:txBody>
                  <a:tcPr/>
                </a:tc>
                <a:tc>
                  <a:txBody>
                    <a:bodyPr/>
                    <a:lstStyle/>
                    <a:p>
                      <a:r>
                        <a:rPr lang="en-US" dirty="0"/>
                        <a:t>https://visualstudio.microsoft.com/vs/community/</a:t>
                      </a:r>
                    </a:p>
                  </a:txBody>
                  <a:tcPr/>
                </a:tc>
                <a:extLst>
                  <a:ext uri="{0D108BD9-81ED-4DB2-BD59-A6C34878D82A}">
                    <a16:rowId xmlns:a16="http://schemas.microsoft.com/office/drawing/2014/main" val="723696455"/>
                  </a:ext>
                </a:extLst>
              </a:tr>
              <a:tr h="370840">
                <a:tc>
                  <a:txBody>
                    <a:bodyPr/>
                    <a:lstStyle/>
                    <a:p>
                      <a:r>
                        <a:rPr lang="en-US" dirty="0"/>
                        <a:t>.NET SDK 8</a:t>
                      </a:r>
                    </a:p>
                  </a:txBody>
                  <a:tcPr/>
                </a:tc>
                <a:tc>
                  <a:txBody>
                    <a:bodyPr/>
                    <a:lstStyle/>
                    <a:p>
                      <a:r>
                        <a:rPr lang="en-US" dirty="0"/>
                        <a:t>https://dotnet.microsoft.com/en-us/download/dotnet/8.0</a:t>
                      </a:r>
                    </a:p>
                  </a:txBody>
                  <a:tcPr/>
                </a:tc>
                <a:extLst>
                  <a:ext uri="{0D108BD9-81ED-4DB2-BD59-A6C34878D82A}">
                    <a16:rowId xmlns:a16="http://schemas.microsoft.com/office/drawing/2014/main" val="350345609"/>
                  </a:ext>
                </a:extLst>
              </a:tr>
            </a:tbl>
          </a:graphicData>
        </a:graphic>
      </p:graphicFrame>
      <p:pic>
        <p:nvPicPr>
          <p:cNvPr id="7" name="Picture 6">
            <a:extLst>
              <a:ext uri="{FF2B5EF4-FFF2-40B4-BE49-F238E27FC236}">
                <a16:creationId xmlns:a16="http://schemas.microsoft.com/office/drawing/2014/main" id="{C83CCE40-8980-899E-0A25-90F5D3ADA7C7}"/>
              </a:ext>
            </a:extLst>
          </p:cNvPr>
          <p:cNvPicPr>
            <a:picLocks noChangeAspect="1"/>
          </p:cNvPicPr>
          <p:nvPr/>
        </p:nvPicPr>
        <p:blipFill>
          <a:blip r:embed="rId3"/>
          <a:stretch>
            <a:fillRect/>
          </a:stretch>
        </p:blipFill>
        <p:spPr>
          <a:xfrm>
            <a:off x="5739587" y="4127123"/>
            <a:ext cx="948621" cy="905652"/>
          </a:xfrm>
          <a:prstGeom prst="rect">
            <a:avLst/>
          </a:prstGeom>
        </p:spPr>
      </p:pic>
    </p:spTree>
    <p:extLst>
      <p:ext uri="{BB962C8B-B14F-4D97-AF65-F5344CB8AC3E}">
        <p14:creationId xmlns:p14="http://schemas.microsoft.com/office/powerpoint/2010/main" val="34554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2ED-B7D8-B5AE-CA7A-5D5479CACB8F}"/>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1B5BFD9E-4864-23B1-5AAE-01DF18F1CC96}"/>
              </a:ext>
            </a:extLst>
          </p:cNvPr>
          <p:cNvSpPr>
            <a:spLocks noGrp="1"/>
          </p:cNvSpPr>
          <p:nvPr>
            <p:ph idx="1"/>
          </p:nvPr>
        </p:nvSpPr>
        <p:spPr/>
        <p:txBody>
          <a:bodyPr/>
          <a:lstStyle/>
          <a:p>
            <a:r>
              <a:rPr lang="en-US" b="1" dirty="0"/>
              <a:t>Thread </a:t>
            </a:r>
            <a:r>
              <a:rPr lang="en-US" b="1" dirty="0" err="1"/>
              <a:t>thread</a:t>
            </a:r>
            <a:r>
              <a:rPr lang="en-US" b="1" dirty="0"/>
              <a:t> = new Thread</a:t>
            </a:r>
            <a:r>
              <a:rPr lang="en-US" dirty="0"/>
              <a:t>(() =&gt;</a:t>
            </a:r>
          </a:p>
          <a:p>
            <a:r>
              <a:rPr lang="en-US" dirty="0"/>
              <a:t>{</a:t>
            </a:r>
          </a:p>
          <a:p>
            <a:r>
              <a:rPr lang="en-US" dirty="0"/>
              <a:t>    </a:t>
            </a:r>
            <a:r>
              <a:rPr lang="en-US" dirty="0" err="1"/>
              <a:t>Console.WriteLine</a:t>
            </a:r>
            <a:r>
              <a:rPr lang="en-US" dirty="0"/>
              <a:t>("Running in a separate thread");</a:t>
            </a:r>
          </a:p>
          <a:p>
            <a:r>
              <a:rPr lang="en-US" dirty="0"/>
              <a:t>});</a:t>
            </a:r>
          </a:p>
          <a:p>
            <a:r>
              <a:rPr lang="en-US" dirty="0" err="1"/>
              <a:t>thread.Start</a:t>
            </a:r>
            <a:r>
              <a:rPr lang="en-US" dirty="0"/>
              <a:t>();</a:t>
            </a:r>
          </a:p>
          <a:p>
            <a:endParaRPr lang="en-US" dirty="0"/>
          </a:p>
        </p:txBody>
      </p:sp>
      <p:graphicFrame>
        <p:nvGraphicFramePr>
          <p:cNvPr id="5" name="Table 4">
            <a:extLst>
              <a:ext uri="{FF2B5EF4-FFF2-40B4-BE49-F238E27FC236}">
                <a16:creationId xmlns:a16="http://schemas.microsoft.com/office/drawing/2014/main" id="{2AF27341-CA05-0624-D9DF-1610759453FE}"/>
              </a:ext>
            </a:extLst>
          </p:cNvPr>
          <p:cNvGraphicFramePr>
            <a:graphicFrameLocks noGrp="1"/>
          </p:cNvGraphicFramePr>
          <p:nvPr>
            <p:extLst>
              <p:ext uri="{D42A27DB-BD31-4B8C-83A1-F6EECF244321}">
                <p14:modId xmlns:p14="http://schemas.microsoft.com/office/powerpoint/2010/main" val="1277999764"/>
              </p:ext>
            </p:extLst>
          </p:nvPr>
        </p:nvGraphicFramePr>
        <p:xfrm>
          <a:off x="1660808" y="4911421"/>
          <a:ext cx="8128000" cy="1112520"/>
        </p:xfrm>
        <a:graphic>
          <a:graphicData uri="http://schemas.openxmlformats.org/drawingml/2006/table">
            <a:tbl>
              <a:tblPr firstRow="1" bandRow="1">
                <a:tableStyleId>{5C22544A-7EE6-4342-B048-85BDC9FD1C3A}</a:tableStyleId>
              </a:tblPr>
              <a:tblGrid>
                <a:gridCol w="720253">
                  <a:extLst>
                    <a:ext uri="{9D8B030D-6E8A-4147-A177-3AD203B41FA5}">
                      <a16:colId xmlns:a16="http://schemas.microsoft.com/office/drawing/2014/main" val="1710146614"/>
                    </a:ext>
                  </a:extLst>
                </a:gridCol>
                <a:gridCol w="7407747">
                  <a:extLst>
                    <a:ext uri="{9D8B030D-6E8A-4147-A177-3AD203B41FA5}">
                      <a16:colId xmlns:a16="http://schemas.microsoft.com/office/drawing/2014/main" val="2688824305"/>
                    </a:ext>
                  </a:extLst>
                </a:gridCol>
              </a:tblGrid>
              <a:tr h="370840">
                <a:tc>
                  <a:txBody>
                    <a:bodyPr/>
                    <a:lstStyle/>
                    <a:p>
                      <a:endParaRPr lang="en-US" dirty="0"/>
                    </a:p>
                  </a:txBody>
                  <a:tcPr/>
                </a:tc>
                <a:tc>
                  <a:txBody>
                    <a:bodyPr/>
                    <a:lstStyle/>
                    <a:p>
                      <a:r>
                        <a:rPr lang="en-US" dirty="0"/>
                        <a:t>Pros and Cons</a:t>
                      </a:r>
                    </a:p>
                  </a:txBody>
                  <a:tcPr/>
                </a:tc>
                <a:extLst>
                  <a:ext uri="{0D108BD9-81ED-4DB2-BD59-A6C34878D82A}">
                    <a16:rowId xmlns:a16="http://schemas.microsoft.com/office/drawing/2014/main" val="4168608603"/>
                  </a:ext>
                </a:extLst>
              </a:tr>
              <a:tr h="370840">
                <a:tc>
                  <a:txBody>
                    <a:bodyPr/>
                    <a:lstStyle/>
                    <a:p>
                      <a:endParaRPr lang="en-US" dirty="0"/>
                    </a:p>
                  </a:txBody>
                  <a:tcPr/>
                </a:tc>
                <a:tc>
                  <a:txBody>
                    <a:bodyPr/>
                    <a:lstStyle/>
                    <a:p>
                      <a:r>
                        <a:rPr lang="en-US" dirty="0"/>
                        <a:t>More control (e.g., priority, abort)</a:t>
                      </a:r>
                    </a:p>
                  </a:txBody>
                  <a:tcPr/>
                </a:tc>
                <a:extLst>
                  <a:ext uri="{0D108BD9-81ED-4DB2-BD59-A6C34878D82A}">
                    <a16:rowId xmlns:a16="http://schemas.microsoft.com/office/drawing/2014/main" val="1091119578"/>
                  </a:ext>
                </a:extLst>
              </a:tr>
              <a:tr h="370840">
                <a:tc>
                  <a:txBody>
                    <a:bodyPr/>
                    <a:lstStyle/>
                    <a:p>
                      <a:endParaRPr lang="en-US" dirty="0"/>
                    </a:p>
                  </a:txBody>
                  <a:tcPr/>
                </a:tc>
                <a:tc>
                  <a:txBody>
                    <a:bodyPr/>
                    <a:lstStyle/>
                    <a:p>
                      <a:r>
                        <a:rPr lang="en-US" dirty="0"/>
                        <a:t>Higher overhead than thread pool</a:t>
                      </a:r>
                    </a:p>
                  </a:txBody>
                  <a:tcPr/>
                </a:tc>
                <a:extLst>
                  <a:ext uri="{0D108BD9-81ED-4DB2-BD59-A6C34878D82A}">
                    <a16:rowId xmlns:a16="http://schemas.microsoft.com/office/drawing/2014/main" val="3362328269"/>
                  </a:ext>
                </a:extLst>
              </a:tr>
            </a:tbl>
          </a:graphicData>
        </a:graphic>
      </p:graphicFrame>
      <p:pic>
        <p:nvPicPr>
          <p:cNvPr id="7" name="Graphic 6" descr="Thumbs up sign with solid fill">
            <a:extLst>
              <a:ext uri="{FF2B5EF4-FFF2-40B4-BE49-F238E27FC236}">
                <a16:creationId xmlns:a16="http://schemas.microsoft.com/office/drawing/2014/main" id="{7DE36768-E831-86A0-7E3B-980F13B4E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398" y="5284348"/>
            <a:ext cx="374068" cy="374068"/>
          </a:xfrm>
          <a:prstGeom prst="rect">
            <a:avLst/>
          </a:prstGeom>
        </p:spPr>
      </p:pic>
      <p:pic>
        <p:nvPicPr>
          <p:cNvPr id="8" name="Graphic 7" descr="Thumbs up sign with solid fill">
            <a:extLst>
              <a:ext uri="{FF2B5EF4-FFF2-40B4-BE49-F238E27FC236}">
                <a16:creationId xmlns:a16="http://schemas.microsoft.com/office/drawing/2014/main" id="{4CA44AB4-3B07-7E4D-A077-77F7EC62C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964654">
            <a:off x="1836345" y="5672786"/>
            <a:ext cx="374068" cy="374068"/>
          </a:xfrm>
          <a:prstGeom prst="rect">
            <a:avLst/>
          </a:prstGeom>
        </p:spPr>
      </p:pic>
    </p:spTree>
    <p:extLst>
      <p:ext uri="{BB962C8B-B14F-4D97-AF65-F5344CB8AC3E}">
        <p14:creationId xmlns:p14="http://schemas.microsoft.com/office/powerpoint/2010/main" val="13284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DF5-4992-9192-EF78-EB37712F276C}"/>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5CE7E4F8-204F-707E-45B9-EFDD4FD68E21}"/>
              </a:ext>
            </a:extLst>
          </p:cNvPr>
          <p:cNvSpPr>
            <a:spLocks noGrp="1"/>
          </p:cNvSpPr>
          <p:nvPr>
            <p:ph idx="1"/>
          </p:nvPr>
        </p:nvSpPr>
        <p:spPr/>
        <p:txBody>
          <a:bodyPr>
            <a:normAutofit fontScale="92500" lnSpcReduction="10000"/>
          </a:bodyPr>
          <a:lstStyle/>
          <a:p>
            <a:pPr>
              <a:buNone/>
            </a:pPr>
            <a:r>
              <a:rPr lang="en-US" dirty="0"/>
              <a:t>In .NET, a </a:t>
            </a:r>
            <a:r>
              <a:rPr lang="en-US" b="1" dirty="0"/>
              <a:t>Thread Pool</a:t>
            </a:r>
            <a:r>
              <a:rPr lang="en-US" dirty="0"/>
              <a:t> is a pool of worker threads managed by the CLR (Common Language Runtime) that are used to perform tasks, process asynchronous calls, handle timers, and manage other background operations without the overhead of creating and destroying threads manually.</a:t>
            </a:r>
          </a:p>
          <a:p>
            <a:pPr>
              <a:buNone/>
            </a:pPr>
            <a:r>
              <a:rPr lang="en-US" b="1" dirty="0"/>
              <a:t>Key Characteristics:</a:t>
            </a:r>
          </a:p>
          <a:p>
            <a:pPr>
              <a:buFont typeface="Arial" panose="020B0604020202020204" pitchFamily="34" charset="0"/>
              <a:buChar char="•"/>
            </a:pPr>
            <a:r>
              <a:rPr lang="en-US" b="1" dirty="0"/>
              <a:t>Managed by .NET runtime</a:t>
            </a:r>
            <a:r>
              <a:rPr lang="en-US" dirty="0"/>
              <a:t>: You don't need to create or destroy threads manually.</a:t>
            </a:r>
          </a:p>
          <a:p>
            <a:pPr>
              <a:buFont typeface="Arial" panose="020B0604020202020204" pitchFamily="34" charset="0"/>
              <a:buChar char="•"/>
            </a:pPr>
            <a:r>
              <a:rPr lang="en-US" b="1" dirty="0"/>
              <a:t>Reuses threads</a:t>
            </a:r>
            <a:r>
              <a:rPr lang="en-US" dirty="0"/>
              <a:t>: It reuses threads to avoid the overhead of frequent creation and destruction.</a:t>
            </a:r>
          </a:p>
          <a:p>
            <a:pPr>
              <a:buFont typeface="Arial" panose="020B0604020202020204" pitchFamily="34" charset="0"/>
              <a:buChar char="•"/>
            </a:pPr>
            <a:r>
              <a:rPr lang="en-US" b="1" dirty="0"/>
              <a:t>Limits the number of concurrent threads</a:t>
            </a:r>
            <a:r>
              <a:rPr lang="en-US" dirty="0"/>
              <a:t>: Prevents system overload by restricting the number of active threads.</a:t>
            </a:r>
          </a:p>
          <a:p>
            <a:pPr>
              <a:buFont typeface="Arial" panose="020B0604020202020204" pitchFamily="34" charset="0"/>
              <a:buChar char="•"/>
            </a:pPr>
            <a:r>
              <a:rPr lang="en-US" b="1" dirty="0"/>
              <a:t>Efficient for short-lived operations</a:t>
            </a:r>
            <a:r>
              <a:rPr lang="en-US" dirty="0"/>
              <a:t>: Ideal for I/O-bound or short-running tasks.</a:t>
            </a:r>
          </a:p>
          <a:p>
            <a:endParaRPr lang="en-US" dirty="0"/>
          </a:p>
          <a:p>
            <a:endParaRPr lang="en-US" dirty="0"/>
          </a:p>
        </p:txBody>
      </p:sp>
    </p:spTree>
    <p:extLst>
      <p:ext uri="{BB962C8B-B14F-4D97-AF65-F5344CB8AC3E}">
        <p14:creationId xmlns:p14="http://schemas.microsoft.com/office/powerpoint/2010/main" val="3298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D69E-550F-7E5B-3807-FDF5C2918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29236-05A4-31C8-11FA-92801164FB49}"/>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D86B0DBC-F14F-9E6F-991C-070698D42F8A}"/>
              </a:ext>
            </a:extLst>
          </p:cNvPr>
          <p:cNvSpPr>
            <a:spLocks noGrp="1"/>
          </p:cNvSpPr>
          <p:nvPr>
            <p:ph idx="1"/>
          </p:nvPr>
        </p:nvSpPr>
        <p:spPr/>
        <p:txBody>
          <a:bodyPr>
            <a:normAutofit/>
          </a:bodyPr>
          <a:lstStyle/>
          <a:p>
            <a:r>
              <a:rPr lang="en-US" dirty="0" err="1"/>
              <a:t>ThreadPool.</a:t>
            </a:r>
            <a:r>
              <a:rPr lang="en-US" b="1" dirty="0" err="1"/>
              <a:t>QueueUserWorkItem</a:t>
            </a:r>
            <a:r>
              <a:rPr lang="en-US" dirty="0"/>
              <a:t>(state =&gt;</a:t>
            </a:r>
          </a:p>
          <a:p>
            <a:r>
              <a:rPr lang="en-US" dirty="0"/>
              <a:t>{</a:t>
            </a:r>
          </a:p>
          <a:p>
            <a:r>
              <a:rPr lang="en-US" dirty="0"/>
              <a:t>    </a:t>
            </a:r>
            <a:r>
              <a:rPr lang="en-US" dirty="0" err="1"/>
              <a:t>Console.WriteLine</a:t>
            </a:r>
            <a:r>
              <a:rPr lang="en-US" dirty="0"/>
              <a:t>("Running in thread pool");</a:t>
            </a:r>
          </a:p>
          <a:p>
            <a:r>
              <a:rPr lang="en-US" dirty="0"/>
              <a:t>});</a:t>
            </a:r>
          </a:p>
          <a:p>
            <a:endParaRPr lang="en-US" dirty="0"/>
          </a:p>
          <a:p>
            <a:endParaRPr lang="en-US" dirty="0"/>
          </a:p>
        </p:txBody>
      </p:sp>
    </p:spTree>
    <p:extLst>
      <p:ext uri="{BB962C8B-B14F-4D97-AF65-F5344CB8AC3E}">
        <p14:creationId xmlns:p14="http://schemas.microsoft.com/office/powerpoint/2010/main" val="6094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4348-74BF-27D8-6898-4BCE397BE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CF97B-A673-9FE3-3DFC-B5E5A7B41D69}"/>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156FDC72-0E03-12F6-4B8C-9677990E20FB}"/>
              </a:ext>
            </a:extLst>
          </p:cNvPr>
          <p:cNvSpPr>
            <a:spLocks noGrp="1"/>
          </p:cNvSpPr>
          <p:nvPr>
            <p:ph idx="1"/>
          </p:nvPr>
        </p:nvSpPr>
        <p:spPr/>
        <p:txBody>
          <a:bodyPr>
            <a:normAutofit fontScale="92500" lnSpcReduction="20000"/>
          </a:bodyPr>
          <a:lstStyle/>
          <a:p>
            <a:r>
              <a:rPr lang="en-US" b="1" dirty="0"/>
              <a:t>How many threads are there at max in thread pool in given time in C# ? </a:t>
            </a:r>
          </a:p>
          <a:p>
            <a:r>
              <a:rPr lang="en-US" dirty="0" err="1"/>
              <a:t>ThreadPool.GetMaxThreads</a:t>
            </a:r>
            <a:r>
              <a:rPr lang="en-US" dirty="0"/>
              <a:t>(out int </a:t>
            </a:r>
            <a:r>
              <a:rPr lang="en-US" dirty="0" err="1"/>
              <a:t>workerThreads</a:t>
            </a:r>
            <a:r>
              <a:rPr lang="en-US" dirty="0"/>
              <a:t>, out int </a:t>
            </a:r>
            <a:r>
              <a:rPr lang="en-US" dirty="0" err="1"/>
              <a:t>completionPortThreads</a:t>
            </a:r>
            <a:r>
              <a:rPr lang="en-US" dirty="0"/>
              <a:t>); </a:t>
            </a:r>
            <a:r>
              <a:rPr lang="en-US" dirty="0" err="1"/>
              <a:t>ThreadPool.SetMaxThreads</a:t>
            </a:r>
            <a:r>
              <a:rPr lang="en-US" dirty="0"/>
              <a:t>(100, 100);</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p>
          <a:p>
            <a:r>
              <a:rPr lang="en-US" dirty="0" err="1"/>
              <a:t>ThreadPool.SetMinThreads</a:t>
            </a:r>
            <a:r>
              <a:rPr lang="en-US" dirty="0"/>
              <a:t>(8, 8); // Increases readiness to spawn more threads</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endParaRPr lang="en-US" b="1"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 Worker threads: 1 × number of logical processors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I/O completion threads (IOCP): 1 × number of logical processors</a:t>
            </a:r>
          </a:p>
          <a:p>
            <a:endParaRPr lang="en-US" dirty="0"/>
          </a:p>
        </p:txBody>
      </p:sp>
    </p:spTree>
    <p:extLst>
      <p:ext uri="{BB962C8B-B14F-4D97-AF65-F5344CB8AC3E}">
        <p14:creationId xmlns:p14="http://schemas.microsoft.com/office/powerpoint/2010/main" val="33699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CF94-9275-3ABF-4E26-E94009169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51B87-5887-4A46-DFDC-ABB064CB55C5}"/>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AFC80A7B-C943-7B92-F67C-96336363BD58}"/>
              </a:ext>
            </a:extLst>
          </p:cNvPr>
          <p:cNvSpPr>
            <a:spLocks noGrp="1"/>
          </p:cNvSpPr>
          <p:nvPr>
            <p:ph idx="1"/>
          </p:nvPr>
        </p:nvSpPr>
        <p:spPr/>
        <p:txBody>
          <a:bodyPr>
            <a:normAutofit fontScale="85000" lnSpcReduction="20000"/>
          </a:bodyPr>
          <a:lstStyle/>
          <a:p>
            <a:r>
              <a:rPr lang="en-US" b="1" dirty="0"/>
              <a:t>   // Step 2: Offload email sending to </a:t>
            </a:r>
            <a:r>
              <a:rPr lang="en-US" b="1" dirty="0" err="1"/>
              <a:t>ThreadPool</a:t>
            </a:r>
            <a:endParaRPr lang="en-US" b="1" dirty="0"/>
          </a:p>
          <a:p>
            <a:r>
              <a:rPr lang="en-US" b="1" dirty="0"/>
              <a:t>    </a:t>
            </a:r>
            <a:r>
              <a:rPr lang="en-US" b="1" dirty="0" err="1"/>
              <a:t>ThreadPool.QueueUserWorkItem</a:t>
            </a:r>
            <a:r>
              <a:rPr lang="en-US" b="1" dirty="0"/>
              <a:t>(state =&gt;</a:t>
            </a:r>
          </a:p>
          <a:p>
            <a:r>
              <a:rPr lang="en-US" b="1" dirty="0"/>
              <a:t>    {</a:t>
            </a:r>
          </a:p>
          <a:p>
            <a:r>
              <a:rPr lang="en-US" b="1" dirty="0"/>
              <a:t>        </a:t>
            </a:r>
            <a:r>
              <a:rPr lang="en-US" b="1" dirty="0" err="1"/>
              <a:t>SendEmailConfirmation</a:t>
            </a:r>
            <a:r>
              <a:rPr lang="en-US" b="1" dirty="0"/>
              <a:t>((Order)state);</a:t>
            </a:r>
          </a:p>
          <a:p>
            <a:r>
              <a:rPr lang="en-US" b="1" dirty="0"/>
              <a:t>    }, order);</a:t>
            </a:r>
          </a:p>
          <a:p>
            <a:pPr>
              <a:buNone/>
            </a:pPr>
            <a:r>
              <a:rPr lang="en-US" b="1" dirty="0"/>
              <a:t>Why </a:t>
            </a:r>
            <a:r>
              <a:rPr lang="en-US" b="1" dirty="0" err="1"/>
              <a:t>ThreadPool</a:t>
            </a:r>
            <a:r>
              <a:rPr lang="en-US" b="1" dirty="0"/>
              <a:t> is a good fit here:</a:t>
            </a:r>
          </a:p>
          <a:p>
            <a:pPr>
              <a:buFont typeface="Arial" panose="020B0604020202020204" pitchFamily="34" charset="0"/>
              <a:buChar char="•"/>
            </a:pPr>
            <a:r>
              <a:rPr lang="en-US" dirty="0"/>
              <a:t>Email sending is a </a:t>
            </a:r>
            <a:r>
              <a:rPr lang="en-US" b="1" dirty="0"/>
              <a:t>short-lived</a:t>
            </a:r>
            <a:r>
              <a:rPr lang="en-US" dirty="0"/>
              <a:t>, </a:t>
            </a:r>
            <a:r>
              <a:rPr lang="en-US" b="1" dirty="0"/>
              <a:t>non-blocking</a:t>
            </a:r>
            <a:r>
              <a:rPr lang="en-US" dirty="0"/>
              <a:t> task.</a:t>
            </a:r>
          </a:p>
          <a:p>
            <a:pPr>
              <a:buFont typeface="Arial" panose="020B0604020202020204" pitchFamily="34" charset="0"/>
              <a:buChar char="•"/>
            </a:pPr>
            <a:r>
              <a:rPr lang="en-US" dirty="0" err="1"/>
              <a:t>ThreadPool</a:t>
            </a:r>
            <a:r>
              <a:rPr lang="en-US" dirty="0"/>
              <a:t> </a:t>
            </a:r>
            <a:r>
              <a:rPr lang="en-US" b="1" dirty="0"/>
              <a:t>reuses threads</a:t>
            </a:r>
            <a:r>
              <a:rPr lang="en-US" dirty="0"/>
              <a:t> — no overhead of creating new threads each time.</a:t>
            </a:r>
          </a:p>
          <a:p>
            <a:pPr>
              <a:buFont typeface="Arial" panose="020B0604020202020204" pitchFamily="34" charset="0"/>
              <a:buChar char="•"/>
            </a:pPr>
            <a:r>
              <a:rPr lang="en-US" dirty="0"/>
              <a:t>It’s </a:t>
            </a:r>
            <a:r>
              <a:rPr lang="en-US" b="1" dirty="0"/>
              <a:t>fire-and-forget</a:t>
            </a:r>
            <a:r>
              <a:rPr lang="en-US" dirty="0"/>
              <a:t> — you don’t need a return value or error handling in the main thread.</a:t>
            </a:r>
          </a:p>
          <a:p>
            <a:endParaRPr lang="en-US" dirty="0"/>
          </a:p>
        </p:txBody>
      </p:sp>
    </p:spTree>
    <p:extLst>
      <p:ext uri="{BB962C8B-B14F-4D97-AF65-F5344CB8AC3E}">
        <p14:creationId xmlns:p14="http://schemas.microsoft.com/office/powerpoint/2010/main" val="6720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E0A0-2992-88D8-4091-E7BA3A4DD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C639-4AF5-3DAB-3391-F2474955F4D4}"/>
              </a:ext>
            </a:extLst>
          </p:cNvPr>
          <p:cNvSpPr>
            <a:spLocks noGrp="1"/>
          </p:cNvSpPr>
          <p:nvPr>
            <p:ph type="title"/>
          </p:nvPr>
        </p:nvSpPr>
        <p:spPr>
          <a:xfrm>
            <a:off x="1097280" y="263529"/>
            <a:ext cx="10058400" cy="1450757"/>
          </a:xfrm>
        </p:spPr>
        <p:txBody>
          <a:bodyPr/>
          <a:lstStyle/>
          <a:p>
            <a:r>
              <a:rPr lang="en-US" dirty="0"/>
              <a:t>Cons Thread Pool</a:t>
            </a:r>
          </a:p>
        </p:txBody>
      </p:sp>
      <p:sp>
        <p:nvSpPr>
          <p:cNvPr id="3" name="Content Placeholder 2">
            <a:extLst>
              <a:ext uri="{FF2B5EF4-FFF2-40B4-BE49-F238E27FC236}">
                <a16:creationId xmlns:a16="http://schemas.microsoft.com/office/drawing/2014/main" id="{07C1C1E9-0D28-689D-B5B9-F3507DAE1C7D}"/>
              </a:ext>
            </a:extLst>
          </p:cNvPr>
          <p:cNvSpPr>
            <a:spLocks noGrp="1"/>
          </p:cNvSpPr>
          <p:nvPr>
            <p:ph idx="1"/>
          </p:nvPr>
        </p:nvSpPr>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900" b="1" dirty="0">
                <a:solidFill>
                  <a:schemeClr val="tx1"/>
                </a:solidFill>
                <a:latin typeface="Arial" panose="020B0604020202020204" pitchFamily="34" charset="0"/>
              </a:rPr>
              <a:t> No return value or result tracking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solidFill>
                  <a:schemeClr val="tx1"/>
                </a:solidFill>
                <a:latin typeface="Arial" panose="020B0604020202020204" pitchFamily="34" charset="0"/>
              </a:rPr>
              <a:t>Unlike Task&lt;T&gt;, you can’t get the result of the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No built-in way to </a:t>
            </a:r>
            <a:r>
              <a:rPr kumimoji="0" lang="en-US" altLang="en-US" sz="1900" b="0" i="0" u="none" strike="noStrike" cap="none" normalizeH="0" baseline="0" dirty="0">
                <a:ln>
                  <a:noFill/>
                </a:ln>
                <a:solidFill>
                  <a:schemeClr val="tx1"/>
                </a:solidFill>
                <a:effectLst/>
                <a:latin typeface="Arial Unicode MS" panose="020B0604020202020204" pitchFamily="34" charset="-128"/>
              </a:rPr>
              <a:t>await</a:t>
            </a:r>
            <a:r>
              <a:rPr kumimoji="0" lang="en-US" altLang="en-US" sz="1900" b="0" i="0" u="none" strike="noStrike" cap="none" normalizeH="0" baseline="0" dirty="0">
                <a:ln>
                  <a:noFill/>
                </a:ln>
                <a:solidFill>
                  <a:schemeClr val="tx1"/>
                </a:solidFill>
                <a:effectLst/>
              </a:rPr>
              <a:t> the completion.</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Arial" panose="020B0604020202020204" pitchFamily="34" charset="0"/>
              </a:rPr>
              <a:t> No built-in error handling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If an exception occurs in the thread pool thread, it may go unobserved and crash the process unless handled carefully.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chemeClr val="tx1"/>
                </a:solidFill>
                <a:effectLst/>
                <a:latin typeface="Arial" panose="020B0604020202020204" pitchFamily="34" charset="0"/>
              </a:rPr>
              <a:t> No cancellation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easily cancel the work once it’s queued.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chemeClr val="tx1"/>
                </a:solidFill>
                <a:effectLst/>
                <a:latin typeface="Arial" panose="020B0604020202020204" pitchFamily="34" charset="0"/>
              </a:rPr>
              <a:t> No fine-grained control</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set thread priorities, thread affinity, or custom scheduling behavior.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900" b="1" i="0" u="none" strike="noStrike" cap="none" normalizeH="0" baseline="0" dirty="0">
                <a:ln>
                  <a:noFill/>
                </a:ln>
                <a:solidFill>
                  <a:schemeClr val="tx1"/>
                </a:solidFill>
                <a:effectLst/>
                <a:latin typeface="Arial" panose="020B0604020202020204" pitchFamily="34" charset="0"/>
              </a:rPr>
              <a:t> Limited to short-lived tasks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is designed for </a:t>
            </a:r>
            <a:r>
              <a:rPr kumimoji="0" lang="en-US" altLang="en-US" sz="1900" b="1" i="0" u="none" strike="noStrike" cap="none" normalizeH="0" baseline="0" dirty="0">
                <a:ln>
                  <a:noFill/>
                </a:ln>
                <a:solidFill>
                  <a:schemeClr val="tx1"/>
                </a:solidFill>
                <a:effectLst/>
                <a:latin typeface="Arial" panose="020B0604020202020204" pitchFamily="34" charset="0"/>
              </a:rPr>
              <a:t>fast, short tasks</a:t>
            </a:r>
            <a:r>
              <a:rPr kumimoji="0" lang="en-US" altLang="en-US" sz="1900" b="0" i="0" u="none" strike="noStrike" cap="none" normalizeH="0" baseline="0" dirty="0">
                <a:ln>
                  <a:noFill/>
                </a:ln>
                <a:solidFill>
                  <a:schemeClr val="tx1"/>
                </a:solidFill>
                <a:effectLst/>
                <a:latin typeface="Arial" panose="020B0604020202020204" pitchFamily="34" charset="0"/>
              </a:rPr>
              <a:t>. Long-running tasks can block thread pool threads and exhaust available threads.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900" b="1" i="0" u="none" strike="noStrike" cap="none" normalizeH="0" baseline="0" dirty="0">
                <a:ln>
                  <a:noFill/>
                </a:ln>
                <a:solidFill>
                  <a:schemeClr val="tx1"/>
                </a:solidFill>
                <a:effectLst/>
                <a:latin typeface="Arial" panose="020B0604020202020204" pitchFamily="34" charset="0"/>
              </a:rPr>
              <a:t> Difficult debugging and tracing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Since the threads are pooled and reused, stack traces and debugging behavior can be harder to follow.</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900" b="1" i="0" u="none" strike="noStrike" cap="none" normalizeH="0" baseline="0" dirty="0">
                <a:ln>
                  <a:noFill/>
                </a:ln>
                <a:solidFill>
                  <a:schemeClr val="tx1"/>
                </a:solidFill>
                <a:effectLst/>
                <a:latin typeface="Arial" panose="020B0604020202020204" pitchFamily="34" charset="0"/>
              </a:rPr>
              <a:t> No dependency injection or scoped lifetime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In ASP.NET Core, </a:t>
            </a: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threads don’t have access to scoped services. Using them can lead to service lifetime violations.</a:t>
            </a:r>
          </a:p>
          <a:p>
            <a:endParaRPr lang="en-US" dirty="0"/>
          </a:p>
        </p:txBody>
      </p:sp>
    </p:spTree>
    <p:extLst>
      <p:ext uri="{BB962C8B-B14F-4D97-AF65-F5344CB8AC3E}">
        <p14:creationId xmlns:p14="http://schemas.microsoft.com/office/powerpoint/2010/main" val="104223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Multithreading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8374962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693-32C1-DF56-0DA2-0753A7C38DC7}"/>
              </a:ext>
            </a:extLst>
          </p:cNvPr>
          <p:cNvSpPr>
            <a:spLocks noGrp="1"/>
          </p:cNvSpPr>
          <p:nvPr>
            <p:ph type="title"/>
          </p:nvPr>
        </p:nvSpPr>
        <p:spPr/>
        <p:txBody>
          <a:bodyPr/>
          <a:lstStyle/>
          <a:p>
            <a:r>
              <a:rPr lang="en-US" dirty="0"/>
              <a:t>Why Multithreading?</a:t>
            </a:r>
          </a:p>
        </p:txBody>
      </p:sp>
      <p:sp>
        <p:nvSpPr>
          <p:cNvPr id="3" name="Content Placeholder 2">
            <a:extLst>
              <a:ext uri="{FF2B5EF4-FFF2-40B4-BE49-F238E27FC236}">
                <a16:creationId xmlns:a16="http://schemas.microsoft.com/office/drawing/2014/main" id="{38D26AF0-D2F7-73DF-7FF3-87A8E064F40E}"/>
              </a:ext>
            </a:extLst>
          </p:cNvPr>
          <p:cNvSpPr>
            <a:spLocks noGrp="1"/>
          </p:cNvSpPr>
          <p:nvPr>
            <p:ph idx="1"/>
          </p:nvPr>
        </p:nvSpPr>
        <p:spPr/>
        <p:txBody>
          <a:bodyPr>
            <a:normAutofit/>
          </a:bodyPr>
          <a:lstStyle/>
          <a:p>
            <a:r>
              <a:rPr lang="en-US" b="1" i="1" dirty="0"/>
              <a:t>Multithreading is Key to Performance </a:t>
            </a:r>
          </a:p>
          <a:p>
            <a:pPr>
              <a:buFont typeface="Arial" panose="020B0604020202020204" pitchFamily="34" charset="0"/>
              <a:buChar char="•"/>
            </a:pPr>
            <a:endParaRPr lang="en-US" dirty="0"/>
          </a:p>
          <a:p>
            <a:pPr>
              <a:buNone/>
            </a:pPr>
            <a:endParaRPr lang="en-US" dirty="0"/>
          </a:p>
          <a:p>
            <a:endParaRPr lang="en-US" b="1" dirty="0"/>
          </a:p>
        </p:txBody>
      </p:sp>
      <p:graphicFrame>
        <p:nvGraphicFramePr>
          <p:cNvPr id="4" name="Table 3">
            <a:extLst>
              <a:ext uri="{FF2B5EF4-FFF2-40B4-BE49-F238E27FC236}">
                <a16:creationId xmlns:a16="http://schemas.microsoft.com/office/drawing/2014/main" id="{9AA8C5C7-87BE-1514-F80E-25994660E681}"/>
              </a:ext>
            </a:extLst>
          </p:cNvPr>
          <p:cNvGraphicFramePr>
            <a:graphicFrameLocks noGrp="1"/>
          </p:cNvGraphicFramePr>
          <p:nvPr>
            <p:extLst>
              <p:ext uri="{D42A27DB-BD31-4B8C-83A1-F6EECF244321}">
                <p14:modId xmlns:p14="http://schemas.microsoft.com/office/powerpoint/2010/main" val="3326042493"/>
              </p:ext>
            </p:extLst>
          </p:nvPr>
        </p:nvGraphicFramePr>
        <p:xfrm>
          <a:off x="1636074" y="2799926"/>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4594556"/>
                    </a:ext>
                  </a:extLst>
                </a:gridCol>
                <a:gridCol w="4064000">
                  <a:extLst>
                    <a:ext uri="{9D8B030D-6E8A-4147-A177-3AD203B41FA5}">
                      <a16:colId xmlns:a16="http://schemas.microsoft.com/office/drawing/2014/main" val="4591001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Real-World Applications:</a:t>
                      </a:r>
                    </a:p>
                    <a:p>
                      <a:endParaRPr lang="en-US" dirty="0"/>
                    </a:p>
                  </a:txBody>
                  <a:tcPr/>
                </a:tc>
                <a:tc>
                  <a:txBody>
                    <a:bodyPr/>
                    <a:lstStyle/>
                    <a:p>
                      <a:r>
                        <a:rPr lang="en-US" b="1" dirty="0"/>
                        <a:t>By the end of this course, you will:</a:t>
                      </a:r>
                      <a:endParaRPr lang="en-US" dirty="0"/>
                    </a:p>
                  </a:txBody>
                  <a:tcPr/>
                </a:tc>
                <a:extLst>
                  <a:ext uri="{0D108BD9-81ED-4DB2-BD59-A6C34878D82A}">
                    <a16:rowId xmlns:a16="http://schemas.microsoft.com/office/drawing/2014/main" val="3638444553"/>
                  </a:ext>
                </a:extLst>
              </a:tr>
              <a:tr h="370840">
                <a:tc>
                  <a:txBody>
                    <a:bodyPr/>
                    <a:lstStyle/>
                    <a:p>
                      <a:pPr>
                        <a:buFont typeface="Arial" panose="020B0604020202020204" pitchFamily="34" charset="0"/>
                        <a:buChar char="•"/>
                      </a:pPr>
                      <a:r>
                        <a:rPr lang="en-US" dirty="0"/>
                        <a:t>Responsive UI applications</a:t>
                      </a:r>
                    </a:p>
                    <a:p>
                      <a:pPr>
                        <a:buFont typeface="Arial" panose="020B0604020202020204" pitchFamily="34" charset="0"/>
                        <a:buChar char="•"/>
                      </a:pPr>
                      <a:r>
                        <a:rPr lang="en-US" dirty="0"/>
                        <a:t>Efficient background services</a:t>
                      </a:r>
                    </a:p>
                    <a:p>
                      <a:pPr>
                        <a:buFont typeface="Arial" panose="020B0604020202020204" pitchFamily="34" charset="0"/>
                        <a:buChar char="•"/>
                      </a:pPr>
                      <a:r>
                        <a:rPr lang="en-US" dirty="0"/>
                        <a:t>Scalable backend systems</a:t>
                      </a:r>
                    </a:p>
                    <a:p>
                      <a:endParaRPr lang="en-US" dirty="0"/>
                    </a:p>
                  </a:txBody>
                  <a:tcPr/>
                </a:tc>
                <a:tc>
                  <a:txBody>
                    <a:bodyPr/>
                    <a:lstStyle/>
                    <a:p>
                      <a:pPr>
                        <a:buFont typeface="Arial" panose="020B0604020202020204" pitchFamily="34" charset="0"/>
                        <a:buChar char="•"/>
                      </a:pPr>
                      <a:r>
                        <a:rPr lang="en-US" dirty="0"/>
                        <a:t> Understand how threads work</a:t>
                      </a:r>
                    </a:p>
                    <a:p>
                      <a:pPr>
                        <a:buFont typeface="Arial" panose="020B0604020202020204" pitchFamily="34" charset="0"/>
                        <a:buChar char="•"/>
                      </a:pPr>
                      <a:r>
                        <a:rPr lang="en-US" dirty="0"/>
                        <a:t> Know </a:t>
                      </a:r>
                      <a:r>
                        <a:rPr lang="en-US" b="1" dirty="0"/>
                        <a:t>when</a:t>
                      </a:r>
                      <a:r>
                        <a:rPr lang="en-US" dirty="0"/>
                        <a:t> and </a:t>
                      </a:r>
                      <a:r>
                        <a:rPr lang="en-US" b="1" dirty="0"/>
                        <a:t>why</a:t>
                      </a:r>
                      <a:r>
                        <a:rPr lang="en-US" dirty="0"/>
                        <a:t> to use concurrency</a:t>
                      </a:r>
                    </a:p>
                    <a:p>
                      <a:pPr>
                        <a:buFont typeface="Arial" panose="020B0604020202020204" pitchFamily="34" charset="0"/>
                        <a:buChar char="•"/>
                      </a:pPr>
                      <a:r>
                        <a:rPr lang="en-US" dirty="0"/>
                        <a:t> Avoid common multithreading </a:t>
                      </a:r>
                      <a:r>
                        <a:rPr lang="en-US" b="1" dirty="0"/>
                        <a:t>pitfalls</a:t>
                      </a:r>
                      <a:endParaRPr lang="en-US" dirty="0"/>
                    </a:p>
                    <a:p>
                      <a:pPr>
                        <a:buFont typeface="Arial" panose="020B0604020202020204" pitchFamily="34" charset="0"/>
                        <a:buChar char="•"/>
                      </a:pPr>
                      <a:r>
                        <a:rPr lang="en-US" dirty="0"/>
                        <a:t>  Write </a:t>
                      </a:r>
                      <a:r>
                        <a:rPr lang="en-US" b="1" dirty="0"/>
                        <a:t>thread-safe</a:t>
                      </a:r>
                      <a:r>
                        <a:rPr lang="en-US" dirty="0"/>
                        <a:t>, reliable code</a:t>
                      </a:r>
                    </a:p>
                    <a:p>
                      <a:endParaRPr lang="en-US" dirty="0"/>
                    </a:p>
                  </a:txBody>
                  <a:tcPr/>
                </a:tc>
                <a:extLst>
                  <a:ext uri="{0D108BD9-81ED-4DB2-BD59-A6C34878D82A}">
                    <a16:rowId xmlns:a16="http://schemas.microsoft.com/office/drawing/2014/main" val="3873605183"/>
                  </a:ext>
                </a:extLst>
              </a:tr>
            </a:tbl>
          </a:graphicData>
        </a:graphic>
      </p:graphicFrame>
    </p:spTree>
    <p:extLst>
      <p:ext uri="{BB962C8B-B14F-4D97-AF65-F5344CB8AC3E}">
        <p14:creationId xmlns:p14="http://schemas.microsoft.com/office/powerpoint/2010/main" val="17111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2F5-D829-9935-A7D5-B57E9EB33743}"/>
              </a:ext>
            </a:extLst>
          </p:cNvPr>
          <p:cNvSpPr>
            <a:spLocks noGrp="1"/>
          </p:cNvSpPr>
          <p:nvPr>
            <p:ph type="title"/>
          </p:nvPr>
        </p:nvSpPr>
        <p:spPr/>
        <p:txBody>
          <a:bodyPr/>
          <a:lstStyle/>
          <a:p>
            <a:r>
              <a:rPr lang="en-US" dirty="0"/>
              <a:t>Why Multithreading?</a:t>
            </a:r>
          </a:p>
        </p:txBody>
      </p:sp>
      <p:pic>
        <p:nvPicPr>
          <p:cNvPr id="6" name="Content Placeholder 5">
            <a:extLst>
              <a:ext uri="{FF2B5EF4-FFF2-40B4-BE49-F238E27FC236}">
                <a16:creationId xmlns:a16="http://schemas.microsoft.com/office/drawing/2014/main" id="{728DE0ED-9D5B-2D8F-A748-895E3FB9659C}"/>
              </a:ext>
            </a:extLst>
          </p:cNvPr>
          <p:cNvPicPr>
            <a:picLocks noGrp="1" noChangeAspect="1"/>
          </p:cNvPicPr>
          <p:nvPr>
            <p:ph idx="1"/>
          </p:nvPr>
        </p:nvPicPr>
        <p:blipFill>
          <a:blip r:embed="rId2"/>
          <a:stretch>
            <a:fillRect/>
          </a:stretch>
        </p:blipFill>
        <p:spPr>
          <a:xfrm>
            <a:off x="3299382" y="4253805"/>
            <a:ext cx="1690598" cy="1690598"/>
          </a:xfrm>
        </p:spPr>
      </p:pic>
      <p:sp>
        <p:nvSpPr>
          <p:cNvPr id="4" name="Speech Bubble: Rectangle with Corners Rounded 3">
            <a:extLst>
              <a:ext uri="{FF2B5EF4-FFF2-40B4-BE49-F238E27FC236}">
                <a16:creationId xmlns:a16="http://schemas.microsoft.com/office/drawing/2014/main" id="{762F7611-8033-D22C-4DED-345FE9AAC6B1}"/>
              </a:ext>
            </a:extLst>
          </p:cNvPr>
          <p:cNvSpPr/>
          <p:nvPr/>
        </p:nvSpPr>
        <p:spPr>
          <a:xfrm>
            <a:off x="1227055" y="2219174"/>
            <a:ext cx="9737889" cy="168739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"Concurrency is not just about performance—it's about writing smarter, more resilient software."</a:t>
            </a:r>
          </a:p>
        </p:txBody>
      </p:sp>
    </p:spTree>
    <p:extLst>
      <p:ext uri="{BB962C8B-B14F-4D97-AF65-F5344CB8AC3E}">
        <p14:creationId xmlns:p14="http://schemas.microsoft.com/office/powerpoint/2010/main" val="169110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DF7-8CAD-6E3D-25D8-01386EAA46C8}"/>
              </a:ext>
            </a:extLst>
          </p:cNvPr>
          <p:cNvSpPr>
            <a:spLocks noGrp="1"/>
          </p:cNvSpPr>
          <p:nvPr>
            <p:ph type="title"/>
          </p:nvPr>
        </p:nvSpPr>
        <p:spPr/>
        <p:txBody>
          <a:bodyPr>
            <a:normAutofit/>
          </a:bodyPr>
          <a:lstStyle/>
          <a:p>
            <a:r>
              <a:rPr lang="en-US" dirty="0"/>
              <a:t>What You'll Learn</a:t>
            </a:r>
          </a:p>
        </p:txBody>
      </p:sp>
      <p:graphicFrame>
        <p:nvGraphicFramePr>
          <p:cNvPr id="5" name="Content Placeholder 4">
            <a:extLst>
              <a:ext uri="{FF2B5EF4-FFF2-40B4-BE49-F238E27FC236}">
                <a16:creationId xmlns:a16="http://schemas.microsoft.com/office/drawing/2014/main" id="{367BDB66-05C2-305E-7E43-7603AFE5D848}"/>
              </a:ext>
            </a:extLst>
          </p:cNvPr>
          <p:cNvGraphicFramePr>
            <a:graphicFrameLocks noGrp="1"/>
          </p:cNvGraphicFramePr>
          <p:nvPr>
            <p:ph idx="1"/>
            <p:extLst>
              <p:ext uri="{D42A27DB-BD31-4B8C-83A1-F6EECF244321}">
                <p14:modId xmlns:p14="http://schemas.microsoft.com/office/powerpoint/2010/main" val="2974414982"/>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1877721821"/>
                    </a:ext>
                  </a:extLst>
                </a:gridCol>
              </a:tblGrid>
              <a:tr h="370840">
                <a:tc>
                  <a:txBody>
                    <a:bodyPr/>
                    <a:lstStyle/>
                    <a:p>
                      <a:r>
                        <a:rPr lang="en-US" dirty="0"/>
                        <a:t>What You'll Learn</a:t>
                      </a:r>
                    </a:p>
                  </a:txBody>
                  <a:tcPr/>
                </a:tc>
                <a:extLst>
                  <a:ext uri="{0D108BD9-81ED-4DB2-BD59-A6C34878D82A}">
                    <a16:rowId xmlns:a16="http://schemas.microsoft.com/office/drawing/2014/main" val="398408051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Thread basics and life cycle</a:t>
                      </a:r>
                    </a:p>
                  </a:txBody>
                  <a:tcPr/>
                </a:tc>
                <a:extLst>
                  <a:ext uri="{0D108BD9-81ED-4DB2-BD59-A6C34878D82A}">
                    <a16:rowId xmlns:a16="http://schemas.microsoft.com/office/drawing/2014/main" val="33629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Synchronization and locks</a:t>
                      </a:r>
                    </a:p>
                  </a:txBody>
                  <a:tcPr/>
                </a:tc>
                <a:extLst>
                  <a:ext uri="{0D108BD9-81ED-4DB2-BD59-A6C34878D82A}">
                    <a16:rowId xmlns:a16="http://schemas.microsoft.com/office/drawing/2014/main" val="414988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Thread pool vs Task-based concurrency</a:t>
                      </a:r>
                    </a:p>
                  </a:txBody>
                  <a:tcPr/>
                </a:tc>
                <a:extLst>
                  <a:ext uri="{0D108BD9-81ED-4DB2-BD59-A6C34878D82A}">
                    <a16:rowId xmlns:a16="http://schemas.microsoft.com/office/drawing/2014/main" val="36196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async/await best practices</a:t>
                      </a:r>
                    </a:p>
                  </a:txBody>
                  <a:tcPr/>
                </a:tc>
                <a:extLst>
                  <a:ext uri="{0D108BD9-81ED-4DB2-BD59-A6C34878D82A}">
                    <a16:rowId xmlns:a16="http://schemas.microsoft.com/office/drawing/2014/main" val="4033769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Capstone project and interview prep</a:t>
                      </a:r>
                    </a:p>
                  </a:txBody>
                  <a:tcPr/>
                </a:tc>
                <a:extLst>
                  <a:ext uri="{0D108BD9-81ED-4DB2-BD59-A6C34878D82A}">
                    <a16:rowId xmlns:a16="http://schemas.microsoft.com/office/drawing/2014/main" val="26954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Patterns, pitfalls, and real-world examples</a:t>
                      </a:r>
                    </a:p>
                  </a:txBody>
                  <a:tcPr/>
                </a:tc>
                <a:extLst>
                  <a:ext uri="{0D108BD9-81ED-4DB2-BD59-A6C34878D82A}">
                    <a16:rowId xmlns:a16="http://schemas.microsoft.com/office/drawing/2014/main" val="2693737945"/>
                  </a:ext>
                </a:extLst>
              </a:tr>
            </a:tbl>
          </a:graphicData>
        </a:graphic>
      </p:graphicFrame>
    </p:spTree>
    <p:extLst>
      <p:ext uri="{BB962C8B-B14F-4D97-AF65-F5344CB8AC3E}">
        <p14:creationId xmlns:p14="http://schemas.microsoft.com/office/powerpoint/2010/main" val="142692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2C70-E0C3-759A-B6F0-1A6FDA21D9BC}"/>
              </a:ext>
            </a:extLst>
          </p:cNvPr>
          <p:cNvSpPr>
            <a:spLocks noGrp="1"/>
          </p:cNvSpPr>
          <p:nvPr>
            <p:ph type="title"/>
          </p:nvPr>
        </p:nvSpPr>
        <p:spPr/>
        <p:txBody>
          <a:bodyPr/>
          <a:lstStyle/>
          <a:p>
            <a:r>
              <a:rPr lang="en-US" dirty="0"/>
              <a:t>Code and Quiz</a:t>
            </a:r>
          </a:p>
        </p:txBody>
      </p:sp>
      <p:pic>
        <p:nvPicPr>
          <p:cNvPr id="10" name="Content Placeholder 4">
            <a:extLst>
              <a:ext uri="{FF2B5EF4-FFF2-40B4-BE49-F238E27FC236}">
                <a16:creationId xmlns:a16="http://schemas.microsoft.com/office/drawing/2014/main" id="{3974518F-CB5C-8E5F-3360-31C3ACF08949}"/>
              </a:ext>
            </a:extLst>
          </p:cNvPr>
          <p:cNvPicPr>
            <a:picLocks noGrp="1" noChangeAspect="1"/>
          </p:cNvPicPr>
          <p:nvPr>
            <p:ph idx="1"/>
          </p:nvPr>
        </p:nvPicPr>
        <p:blipFill>
          <a:blip r:embed="rId2"/>
          <a:stretch>
            <a:fillRect/>
          </a:stretch>
        </p:blipFill>
        <p:spPr>
          <a:xfrm>
            <a:off x="1226093" y="2061066"/>
            <a:ext cx="7085221" cy="3760788"/>
          </a:xfrm>
        </p:spPr>
      </p:pic>
      <p:pic>
        <p:nvPicPr>
          <p:cNvPr id="13" name="Picture 12">
            <a:extLst>
              <a:ext uri="{FF2B5EF4-FFF2-40B4-BE49-F238E27FC236}">
                <a16:creationId xmlns:a16="http://schemas.microsoft.com/office/drawing/2014/main" id="{7913011C-7FEA-585F-C0E5-97819FA51287}"/>
              </a:ext>
            </a:extLst>
          </p:cNvPr>
          <p:cNvPicPr>
            <a:picLocks noChangeAspect="1"/>
          </p:cNvPicPr>
          <p:nvPr/>
        </p:nvPicPr>
        <p:blipFill>
          <a:blip r:embed="rId3"/>
          <a:stretch>
            <a:fillRect/>
          </a:stretch>
        </p:blipFill>
        <p:spPr>
          <a:xfrm>
            <a:off x="8634951" y="2540008"/>
            <a:ext cx="3012379" cy="3012379"/>
          </a:xfrm>
          <a:prstGeom prst="rect">
            <a:avLst/>
          </a:prstGeom>
        </p:spPr>
      </p:pic>
    </p:spTree>
    <p:extLst>
      <p:ext uri="{BB962C8B-B14F-4D97-AF65-F5344CB8AC3E}">
        <p14:creationId xmlns:p14="http://schemas.microsoft.com/office/powerpoint/2010/main" val="35238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B32-2DF0-4303-A38B-FEF65C86DD7C}"/>
              </a:ext>
            </a:extLst>
          </p:cNvPr>
          <p:cNvSpPr>
            <a:spLocks noGrp="1"/>
          </p:cNvSpPr>
          <p:nvPr>
            <p:ph type="title"/>
          </p:nvPr>
        </p:nvSpPr>
        <p:spPr/>
        <p:txBody>
          <a:bodyPr/>
          <a:lstStyle/>
          <a:p>
            <a:r>
              <a:rPr lang="en-US" dirty="0"/>
              <a:t>What You’ll Need</a:t>
            </a:r>
          </a:p>
        </p:txBody>
      </p:sp>
      <p:graphicFrame>
        <p:nvGraphicFramePr>
          <p:cNvPr id="4" name="Content Placeholder 3">
            <a:extLst>
              <a:ext uri="{FF2B5EF4-FFF2-40B4-BE49-F238E27FC236}">
                <a16:creationId xmlns:a16="http://schemas.microsoft.com/office/drawing/2014/main" id="{8A2AA2DE-CAE4-504E-18BC-DDF4EEB8E479}"/>
              </a:ext>
            </a:extLst>
          </p:cNvPr>
          <p:cNvGraphicFramePr>
            <a:graphicFrameLocks noGrp="1"/>
          </p:cNvGraphicFramePr>
          <p:nvPr>
            <p:ph idx="1"/>
            <p:extLst>
              <p:ext uri="{D42A27DB-BD31-4B8C-83A1-F6EECF244321}">
                <p14:modId xmlns:p14="http://schemas.microsoft.com/office/powerpoint/2010/main" val="2054174971"/>
              </p:ext>
            </p:extLst>
          </p:nvPr>
        </p:nvGraphicFramePr>
        <p:xfrm>
          <a:off x="1096963" y="2108200"/>
          <a:ext cx="10058400" cy="14833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599095725"/>
                    </a:ext>
                  </a:extLst>
                </a:gridCol>
              </a:tblGrid>
              <a:tr h="370840">
                <a:tc>
                  <a:txBody>
                    <a:bodyPr/>
                    <a:lstStyle/>
                    <a:p>
                      <a:r>
                        <a:rPr lang="en-US" dirty="0"/>
                        <a:t>What You’ll Need</a:t>
                      </a:r>
                    </a:p>
                  </a:txBody>
                  <a:tcPr/>
                </a:tc>
                <a:extLst>
                  <a:ext uri="{0D108BD9-81ED-4DB2-BD59-A6C34878D82A}">
                    <a16:rowId xmlns:a16="http://schemas.microsoft.com/office/drawing/2014/main" val="1763001848"/>
                  </a:ext>
                </a:extLst>
              </a:tr>
              <a:tr h="370840">
                <a:tc>
                  <a:txBody>
                    <a:bodyPr/>
                    <a:lstStyle/>
                    <a:p>
                      <a:r>
                        <a:rPr lang="en-US" dirty="0"/>
                        <a:t>C#</a:t>
                      </a:r>
                    </a:p>
                  </a:txBody>
                  <a:tcPr/>
                </a:tc>
                <a:extLst>
                  <a:ext uri="{0D108BD9-81ED-4DB2-BD59-A6C34878D82A}">
                    <a16:rowId xmlns:a16="http://schemas.microsoft.com/office/drawing/2014/main" val="836295503"/>
                  </a:ext>
                </a:extLst>
              </a:tr>
              <a:tr h="370840">
                <a:tc>
                  <a:txBody>
                    <a:bodyPr/>
                    <a:lstStyle/>
                    <a:p>
                      <a:r>
                        <a:rPr lang="en-US" dirty="0"/>
                        <a:t>Visual Studio 2022</a:t>
                      </a:r>
                    </a:p>
                  </a:txBody>
                  <a:tcPr/>
                </a:tc>
                <a:extLst>
                  <a:ext uri="{0D108BD9-81ED-4DB2-BD59-A6C34878D82A}">
                    <a16:rowId xmlns:a16="http://schemas.microsoft.com/office/drawing/2014/main" val="247829621"/>
                  </a:ext>
                </a:extLst>
              </a:tr>
              <a:tr h="370840">
                <a:tc>
                  <a:txBody>
                    <a:bodyPr/>
                    <a:lstStyle/>
                    <a:p>
                      <a:r>
                        <a:rPr lang="en-US" dirty="0"/>
                        <a:t>.NET SDK 8.0</a:t>
                      </a:r>
                    </a:p>
                  </a:txBody>
                  <a:tcPr/>
                </a:tc>
                <a:extLst>
                  <a:ext uri="{0D108BD9-81ED-4DB2-BD59-A6C34878D82A}">
                    <a16:rowId xmlns:a16="http://schemas.microsoft.com/office/drawing/2014/main" val="2064168020"/>
                  </a:ext>
                </a:extLst>
              </a:tr>
            </a:tbl>
          </a:graphicData>
        </a:graphic>
      </p:graphicFrame>
      <p:pic>
        <p:nvPicPr>
          <p:cNvPr id="2050" name="Picture 2" descr="What is C#?">
            <a:extLst>
              <a:ext uri="{FF2B5EF4-FFF2-40B4-BE49-F238E27FC236}">
                <a16:creationId xmlns:a16="http://schemas.microsoft.com/office/drawing/2014/main" id="{387D0CF9-0E80-6F71-D173-EA797471F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2" y="396004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mmunity 2022 - Download and install on Windows | Microsoft  Store">
            <a:extLst>
              <a:ext uri="{FF2B5EF4-FFF2-40B4-BE49-F238E27FC236}">
                <a16:creationId xmlns:a16="http://schemas.microsoft.com/office/drawing/2014/main" id="{AE3D63AB-1C50-9621-42AF-EEFB04FA7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654" y="3790359"/>
            <a:ext cx="2030691" cy="2030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E6CF5A-FEA7-38A4-9499-FC4086946BFA}"/>
              </a:ext>
            </a:extLst>
          </p:cNvPr>
          <p:cNvPicPr>
            <a:picLocks noChangeAspect="1"/>
          </p:cNvPicPr>
          <p:nvPr/>
        </p:nvPicPr>
        <p:blipFill>
          <a:blip r:embed="rId4"/>
          <a:stretch>
            <a:fillRect/>
          </a:stretch>
        </p:blipFill>
        <p:spPr>
          <a:xfrm>
            <a:off x="8319825" y="3944530"/>
            <a:ext cx="1792140" cy="1710963"/>
          </a:xfrm>
          <a:prstGeom prst="rect">
            <a:avLst/>
          </a:prstGeom>
        </p:spPr>
      </p:pic>
    </p:spTree>
    <p:extLst>
      <p:ext uri="{BB962C8B-B14F-4D97-AF65-F5344CB8AC3E}">
        <p14:creationId xmlns:p14="http://schemas.microsoft.com/office/powerpoint/2010/main" val="28008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1D6-28EF-11C5-B7E1-E5D950B951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76D251-8673-E746-2C30-65C1874288E1}"/>
              </a:ext>
            </a:extLst>
          </p:cNvPr>
          <p:cNvSpPr>
            <a:spLocks noGrp="1"/>
          </p:cNvSpPr>
          <p:nvPr>
            <p:ph idx="1"/>
          </p:nvPr>
        </p:nvSpPr>
        <p:spPr/>
        <p:txBody>
          <a:bodyPr/>
          <a:lstStyle/>
          <a:p>
            <a:r>
              <a:rPr lang="en-US" dirty="0">
                <a:hlinkClick r:id="rId2"/>
              </a:rPr>
              <a:t>https://github.com/bhushanpoojary/MultiThreadingDotNet</a:t>
            </a:r>
            <a:endParaRPr lang="en-US" dirty="0"/>
          </a:p>
          <a:p>
            <a:endParaRPr lang="en-US" dirty="0"/>
          </a:p>
        </p:txBody>
      </p:sp>
      <p:pic>
        <p:nvPicPr>
          <p:cNvPr id="5" name="Picture 4">
            <a:extLst>
              <a:ext uri="{FF2B5EF4-FFF2-40B4-BE49-F238E27FC236}">
                <a16:creationId xmlns:a16="http://schemas.microsoft.com/office/drawing/2014/main" id="{3270659D-5A34-F151-802B-33C5D1CB20FF}"/>
              </a:ext>
            </a:extLst>
          </p:cNvPr>
          <p:cNvPicPr>
            <a:picLocks noChangeAspect="1"/>
          </p:cNvPicPr>
          <p:nvPr/>
        </p:nvPicPr>
        <p:blipFill>
          <a:blip r:embed="rId3"/>
          <a:stretch>
            <a:fillRect/>
          </a:stretch>
        </p:blipFill>
        <p:spPr>
          <a:xfrm>
            <a:off x="3864988" y="3017362"/>
            <a:ext cx="2077039" cy="2077039"/>
          </a:xfrm>
          <a:prstGeom prst="rect">
            <a:avLst/>
          </a:prstGeom>
        </p:spPr>
      </p:pic>
    </p:spTree>
    <p:extLst>
      <p:ext uri="{BB962C8B-B14F-4D97-AF65-F5344CB8AC3E}">
        <p14:creationId xmlns:p14="http://schemas.microsoft.com/office/powerpoint/2010/main" val="4922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D2D1-3609-93EC-8828-05DD82B8EDA9}"/>
              </a:ext>
            </a:extLst>
          </p:cNvPr>
          <p:cNvSpPr>
            <a:spLocks noGrp="1"/>
          </p:cNvSpPr>
          <p:nvPr>
            <p:ph type="title"/>
          </p:nvPr>
        </p:nvSpPr>
        <p:spPr/>
        <p:txBody>
          <a:bodyPr/>
          <a:lstStyle/>
          <a:p>
            <a:r>
              <a:rPr lang="en-US" dirty="0"/>
              <a:t>See You in the Next Module!</a:t>
            </a:r>
          </a:p>
        </p:txBody>
      </p:sp>
      <p:sp>
        <p:nvSpPr>
          <p:cNvPr id="3" name="Content Placeholder 2">
            <a:extLst>
              <a:ext uri="{FF2B5EF4-FFF2-40B4-BE49-F238E27FC236}">
                <a16:creationId xmlns:a16="http://schemas.microsoft.com/office/drawing/2014/main" id="{6EB83771-7D0D-2DC4-3741-2D4994DF405C}"/>
              </a:ext>
            </a:extLst>
          </p:cNvPr>
          <p:cNvSpPr>
            <a:spLocks noGrp="1"/>
          </p:cNvSpPr>
          <p:nvPr>
            <p:ph idx="1"/>
          </p:nvPr>
        </p:nvSpPr>
        <p:spPr/>
        <p:txBody>
          <a:bodyPr/>
          <a:lstStyle/>
          <a:p>
            <a:r>
              <a:rPr lang="en-US" dirty="0"/>
              <a:t>"I'm excited to be your guide on this journey. Let’s dive into the world of multithreading and make your .NET apps faster and smarter. See you in the next module!"</a:t>
            </a:r>
          </a:p>
        </p:txBody>
      </p:sp>
    </p:spTree>
    <p:extLst>
      <p:ext uri="{BB962C8B-B14F-4D97-AF65-F5344CB8AC3E}">
        <p14:creationId xmlns:p14="http://schemas.microsoft.com/office/powerpoint/2010/main" val="9309534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{FEDDAFBF-2099-4836-A2A8-C6B3ADCB398D}tf11437505_win32</Template>
  <TotalTime>298</TotalTime>
  <Words>820</Words>
  <Application>Microsoft Office PowerPoint</Application>
  <PresentationFormat>Widescreen</PresentationFormat>
  <Paragraphs>102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Unicode MS</vt:lpstr>
      <vt:lpstr>Calibri</vt:lpstr>
      <vt:lpstr>Georgia Pro Cond Light</vt:lpstr>
      <vt:lpstr>Speak Pro</vt:lpstr>
      <vt:lpstr>RetrospectVTI</vt:lpstr>
      <vt:lpstr>Mastering Multithreading in .NET: From Basics to Concurrency Architect</vt:lpstr>
      <vt:lpstr>Multithreading</vt:lpstr>
      <vt:lpstr>Why Multithreading?</vt:lpstr>
      <vt:lpstr>Why Multithreading?</vt:lpstr>
      <vt:lpstr>What You'll Learn</vt:lpstr>
      <vt:lpstr>Code and Quiz</vt:lpstr>
      <vt:lpstr>What You’ll Need</vt:lpstr>
      <vt:lpstr>Resources</vt:lpstr>
      <vt:lpstr>See You in the Next Module!</vt:lpstr>
      <vt:lpstr>Setting up the environment (Visual Studio, .NET SDK)</vt:lpstr>
      <vt:lpstr>Thread</vt:lpstr>
      <vt:lpstr>Thread Pool</vt:lpstr>
      <vt:lpstr>Thread Pool</vt:lpstr>
      <vt:lpstr>Thread Pool</vt:lpstr>
      <vt:lpstr>Thread Pool</vt:lpstr>
      <vt:lpstr>Cons Thread Pool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poojary</dc:creator>
  <cp:lastModifiedBy>bhushan poojary</cp:lastModifiedBy>
  <cp:revision>14</cp:revision>
  <dcterms:created xsi:type="dcterms:W3CDTF">2025-05-04T08:43:01Z</dcterms:created>
  <dcterms:modified xsi:type="dcterms:W3CDTF">2025-05-05T18:25:06Z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