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a:t>
            </a:r>
            <a:r>
              <a:rPr lang="en-US" altLang="en-US" sz="1900" dirty="0">
                <a:solidFill>
                  <a:schemeClr val="tx1"/>
                </a:solidFill>
                <a:latin typeface="Arial" panose="020B0604020202020204" pitchFamily="34" charset="0"/>
              </a:rPr>
              <a:t>the completion.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9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B77960-E31B-9B51-CDFA-A87A7CEDD9D4}"/>
              </a:ext>
            </a:extLst>
          </p:cNvPr>
          <p:cNvSpPr>
            <a:spLocks noGrp="1" noChangeArrowheads="1"/>
          </p:cNvSpPr>
          <p:nvPr>
            <p:ph type="title"/>
          </p:nvPr>
        </p:nvSpPr>
        <p:spPr bwMode="auto">
          <a:xfrm>
            <a:off x="1097280" y="719594"/>
            <a:ext cx="47452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Why was </a:t>
            </a:r>
            <a:r>
              <a:rPr kumimoji="0" lang="en-US" altLang="en-US" sz="3200" b="0" i="0" u="none" strike="noStrike" cap="none" normalizeH="0" baseline="0" dirty="0">
                <a:ln>
                  <a:noFill/>
                </a:ln>
                <a:solidFill>
                  <a:schemeClr val="tx1"/>
                </a:solidFill>
                <a:effectLst/>
                <a:latin typeface="Arial Unicode MS" panose="020B0604020202020204" pitchFamily="34" charset="-128"/>
              </a:rPr>
              <a:t>Task</a:t>
            </a:r>
            <a:r>
              <a:rPr kumimoji="0" lang="en-US" altLang="en-US" sz="3200" b="0" i="0" u="none" strike="noStrike" cap="none" normalizeH="0" baseline="0" dirty="0">
                <a:ln>
                  <a:noFill/>
                </a:ln>
                <a:solidFill>
                  <a:schemeClr val="tx1"/>
                </a:solidFill>
                <a:effectLst/>
              </a:rPr>
              <a:t> introduced?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E66C66-FC7A-AF6B-41D4-FA289A75842F}"/>
              </a:ext>
            </a:extLst>
          </p:cNvPr>
          <p:cNvSpPr>
            <a:spLocks noGrp="1" noChangeArrowheads="1"/>
          </p:cNvSpPr>
          <p:nvPr>
            <p:ph idx="1"/>
          </p:nvPr>
        </p:nvSpPr>
        <p:spPr bwMode="auto">
          <a:xfrm>
            <a:off x="1097280" y="2141989"/>
            <a:ext cx="98521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Threads</a:t>
            </a:r>
            <a:r>
              <a:rPr kumimoji="0" lang="en-US" altLang="en-US" sz="1800" b="0" i="0" u="none" strike="noStrike" cap="none" normalizeH="0" baseline="0" dirty="0">
                <a:ln>
                  <a:noFill/>
                </a:ln>
                <a:solidFill>
                  <a:schemeClr val="tx1"/>
                </a:solidFill>
                <a:effectLst/>
                <a:latin typeface="Arial" panose="020B0604020202020204" pitchFamily="34" charset="0"/>
              </a:rPr>
              <a:t>: Manual, heavy, and harder to manage (e.g., synchronization, pooling, exceptions).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Lightweight, reusable threads, but limited flexibility and control.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Tasks (via TPL - Task Parallel Library)</a:t>
            </a:r>
            <a:r>
              <a:rPr kumimoji="0" lang="en-US" altLang="en-US" sz="1800" b="0" i="0" u="none" strike="noStrike" cap="none" normalizeH="0" baseline="0" dirty="0">
                <a:ln>
                  <a:noFill/>
                </a:ln>
                <a:solidFill>
                  <a:schemeClr val="tx1"/>
                </a:solidFill>
                <a:effectLst/>
                <a:latin typeface="Arial" panose="020B0604020202020204" pitchFamily="34" charset="0"/>
              </a:rPr>
              <a:t> were introduced in .NET 4.0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Simplify asynchronous and parallel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thread pool threads efficiently under the 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high-level abstraction over threads with more </a:t>
            </a:r>
            <a:r>
              <a:rPr kumimoji="0" lang="en-US" altLang="en-US" sz="1800" b="1" i="0" u="none" strike="noStrike" cap="none" normalizeH="0" baseline="0" dirty="0">
                <a:ln>
                  <a:noFill/>
                </a:ln>
                <a:solidFill>
                  <a:schemeClr val="tx1"/>
                </a:solidFill>
                <a:effectLst/>
                <a:latin typeface="Arial" panose="020B0604020202020204" pitchFamily="34" charset="0"/>
              </a:rPr>
              <a:t>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continuations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composability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Analogy: If a Thread is like creating a new worker every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Task is like managing a group of pre-hired workers via a smart manager (</a:t>
            </a:r>
            <a:r>
              <a:rPr kumimoji="0" lang="en-US" altLang="en-US" sz="1800" b="0"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 TPL).</a:t>
            </a:r>
          </a:p>
        </p:txBody>
      </p:sp>
    </p:spTree>
    <p:extLst>
      <p:ext uri="{BB962C8B-B14F-4D97-AF65-F5344CB8AC3E}">
        <p14:creationId xmlns:p14="http://schemas.microsoft.com/office/powerpoint/2010/main" val="34408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358-AACF-A3FB-9DC7-8BAC9BCA835E}"/>
              </a:ext>
            </a:extLst>
          </p:cNvPr>
          <p:cNvSpPr>
            <a:spLocks noGrp="1"/>
          </p:cNvSpPr>
          <p:nvPr>
            <p:ph type="title"/>
          </p:nvPr>
        </p:nvSpPr>
        <p:spPr/>
        <p:txBody>
          <a:bodyPr/>
          <a:lstStyle/>
          <a:p>
            <a:r>
              <a:rPr lang="en-US" dirty="0"/>
              <a:t>Basic Thread vs Task Comparison</a:t>
            </a:r>
          </a:p>
        </p:txBody>
      </p:sp>
      <p:graphicFrame>
        <p:nvGraphicFramePr>
          <p:cNvPr id="4" name="Content Placeholder 3">
            <a:extLst>
              <a:ext uri="{FF2B5EF4-FFF2-40B4-BE49-F238E27FC236}">
                <a16:creationId xmlns:a16="http://schemas.microsoft.com/office/drawing/2014/main" id="{FA49E69F-5081-C892-FEE1-09D451913A7A}"/>
              </a:ext>
            </a:extLst>
          </p:cNvPr>
          <p:cNvGraphicFramePr>
            <a:graphicFrameLocks noGrp="1"/>
          </p:cNvGraphicFramePr>
          <p:nvPr>
            <p:ph idx="1"/>
            <p:extLst>
              <p:ext uri="{D42A27DB-BD31-4B8C-83A1-F6EECF244321}">
                <p14:modId xmlns:p14="http://schemas.microsoft.com/office/powerpoint/2010/main" val="3233711018"/>
              </p:ext>
            </p:extLst>
          </p:nvPr>
        </p:nvGraphicFramePr>
        <p:xfrm>
          <a:off x="1096963" y="2108200"/>
          <a:ext cx="10058400" cy="1559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50799"/>
                    </a:ext>
                  </a:extLst>
                </a:gridCol>
                <a:gridCol w="5029200">
                  <a:extLst>
                    <a:ext uri="{9D8B030D-6E8A-4147-A177-3AD203B41FA5}">
                      <a16:colId xmlns:a16="http://schemas.microsoft.com/office/drawing/2014/main" val="1285386997"/>
                    </a:ext>
                  </a:extLst>
                </a:gridCol>
              </a:tblGrid>
              <a:tr h="370840">
                <a:tc>
                  <a:txBody>
                    <a:bodyPr/>
                    <a:lstStyle/>
                    <a:p>
                      <a:r>
                        <a:rPr lang="en-US" dirty="0"/>
                        <a:t>Thread</a:t>
                      </a:r>
                    </a:p>
                  </a:txBody>
                  <a:tcPr/>
                </a:tc>
                <a:tc>
                  <a:txBody>
                    <a:bodyPr/>
                    <a:lstStyle/>
                    <a:p>
                      <a:r>
                        <a:rPr lang="en-US" dirty="0"/>
                        <a:t>Task</a:t>
                      </a:r>
                    </a:p>
                  </a:txBody>
                  <a:tcPr/>
                </a:tc>
                <a:extLst>
                  <a:ext uri="{0D108BD9-81ED-4DB2-BD59-A6C34878D82A}">
                    <a16:rowId xmlns:a16="http://schemas.microsoft.com/office/drawing/2014/main" val="1608612173"/>
                  </a:ext>
                </a:extLst>
              </a:tr>
              <a:tr h="370840">
                <a:tc>
                  <a:txBody>
                    <a:bodyPr/>
                    <a:lstStyle/>
                    <a:p>
                      <a:r>
                        <a:rPr lang="en-US" dirty="0"/>
                        <a:t>new Thread(() =&gt;</a:t>
                      </a:r>
                    </a:p>
                    <a:p>
                      <a:r>
                        <a:rPr lang="en-US" dirty="0"/>
                        <a:t>{</a:t>
                      </a:r>
                    </a:p>
                    <a:p>
                      <a:r>
                        <a:rPr lang="en-US" dirty="0"/>
                        <a:t>    </a:t>
                      </a:r>
                      <a:r>
                        <a:rPr lang="en-US" dirty="0" err="1"/>
                        <a:t>Console.WriteLine</a:t>
                      </a:r>
                      <a:r>
                        <a:rPr lang="en-US" dirty="0"/>
                        <a:t>("Running in a Thread");</a:t>
                      </a:r>
                    </a:p>
                    <a:p>
                      <a:r>
                        <a:rPr lang="en-US" dirty="0"/>
                        <a:t>}).Start();</a:t>
                      </a:r>
                    </a:p>
                  </a:txBody>
                  <a:tcPr/>
                </a:tc>
                <a:tc>
                  <a:txBody>
                    <a:bodyPr/>
                    <a:lstStyle/>
                    <a:p>
                      <a:r>
                        <a:rPr lang="en-US" b="1" dirty="0" err="1"/>
                        <a:t>Task.Run</a:t>
                      </a:r>
                      <a:r>
                        <a:rPr lang="en-US" b="1" dirty="0"/>
                        <a:t>(() =&gt;</a:t>
                      </a:r>
                    </a:p>
                    <a:p>
                      <a:r>
                        <a:rPr lang="en-US" b="1" dirty="0"/>
                        <a:t>{</a:t>
                      </a:r>
                    </a:p>
                    <a:p>
                      <a:r>
                        <a:rPr lang="en-US" b="1" dirty="0"/>
                        <a:t>    </a:t>
                      </a:r>
                      <a:r>
                        <a:rPr lang="en-US" b="1" dirty="0" err="1"/>
                        <a:t>Console.WriteLine</a:t>
                      </a:r>
                      <a:r>
                        <a:rPr lang="en-US" b="1" dirty="0"/>
                        <a:t>("Running in a Task");</a:t>
                      </a:r>
                    </a:p>
                    <a:p>
                      <a:r>
                        <a:rPr lang="en-US" b="1" dirty="0"/>
                        <a:t>});</a:t>
                      </a:r>
                    </a:p>
                  </a:txBody>
                  <a:tcPr/>
                </a:tc>
                <a:extLst>
                  <a:ext uri="{0D108BD9-81ED-4DB2-BD59-A6C34878D82A}">
                    <a16:rowId xmlns:a16="http://schemas.microsoft.com/office/drawing/2014/main" val="2723839016"/>
                  </a:ext>
                </a:extLst>
              </a:tr>
            </a:tbl>
          </a:graphicData>
        </a:graphic>
      </p:graphicFrame>
      <p:graphicFrame>
        <p:nvGraphicFramePr>
          <p:cNvPr id="5" name="Table 4">
            <a:extLst>
              <a:ext uri="{FF2B5EF4-FFF2-40B4-BE49-F238E27FC236}">
                <a16:creationId xmlns:a16="http://schemas.microsoft.com/office/drawing/2014/main" id="{6E3F1724-66CF-04FC-91D5-FF7D179D8E87}"/>
              </a:ext>
            </a:extLst>
          </p:cNvPr>
          <p:cNvGraphicFramePr>
            <a:graphicFrameLocks noGrp="1"/>
          </p:cNvGraphicFramePr>
          <p:nvPr>
            <p:extLst>
              <p:ext uri="{D42A27DB-BD31-4B8C-83A1-F6EECF244321}">
                <p14:modId xmlns:p14="http://schemas.microsoft.com/office/powerpoint/2010/main" val="4218768826"/>
              </p:ext>
            </p:extLst>
          </p:nvPr>
        </p:nvGraphicFramePr>
        <p:xfrm>
          <a:off x="4145466" y="3721517"/>
          <a:ext cx="3961394" cy="2849880"/>
        </p:xfrm>
        <a:graphic>
          <a:graphicData uri="http://schemas.openxmlformats.org/drawingml/2006/table">
            <a:tbl>
              <a:tblPr firstRow="1" bandRow="1">
                <a:tableStyleId>{5C22544A-7EE6-4342-B048-85BDC9FD1C3A}</a:tableStyleId>
              </a:tblPr>
              <a:tblGrid>
                <a:gridCol w="3961394">
                  <a:extLst>
                    <a:ext uri="{9D8B030D-6E8A-4147-A177-3AD203B41FA5}">
                      <a16:colId xmlns:a16="http://schemas.microsoft.com/office/drawing/2014/main" val="3489056649"/>
                    </a:ext>
                  </a:extLst>
                </a:gridCol>
              </a:tblGrid>
              <a:tr h="370840">
                <a:tc>
                  <a:txBody>
                    <a:bodyPr/>
                    <a:lstStyle/>
                    <a:p>
                      <a:r>
                        <a:rPr lang="en-US" dirty="0"/>
                        <a:t>Benefits of Task</a:t>
                      </a:r>
                    </a:p>
                  </a:txBody>
                  <a:tcPr/>
                </a:tc>
                <a:extLst>
                  <a:ext uri="{0D108BD9-81ED-4DB2-BD59-A6C34878D82A}">
                    <a16:rowId xmlns:a16="http://schemas.microsoft.com/office/drawing/2014/main" val="4134398903"/>
                  </a:ext>
                </a:extLst>
              </a:tr>
              <a:tr h="370840">
                <a:tc>
                  <a:txBody>
                    <a:bodyPr/>
                    <a:lstStyle/>
                    <a:p>
                      <a:r>
                        <a:rPr lang="en-US" dirty="0"/>
                        <a:t>Task is simpler.</a:t>
                      </a:r>
                    </a:p>
                  </a:txBody>
                  <a:tcPr/>
                </a:tc>
                <a:extLst>
                  <a:ext uri="{0D108BD9-81ED-4DB2-BD59-A6C34878D82A}">
                    <a16:rowId xmlns:a16="http://schemas.microsoft.com/office/drawing/2014/main" val="2217343723"/>
                  </a:ext>
                </a:extLst>
              </a:tr>
              <a:tr h="370840">
                <a:tc>
                  <a:txBody>
                    <a:bodyPr/>
                    <a:lstStyle/>
                    <a:p>
                      <a:r>
                        <a:rPr lang="en-US" dirty="0"/>
                        <a:t>Runs on </a:t>
                      </a:r>
                      <a:r>
                        <a:rPr lang="en-US" dirty="0" err="1"/>
                        <a:t>ThreadPool</a:t>
                      </a:r>
                      <a:r>
                        <a:rPr lang="en-US" dirty="0"/>
                        <a:t>.</a:t>
                      </a:r>
                    </a:p>
                  </a:txBody>
                  <a:tcPr/>
                </a:tc>
                <a:extLst>
                  <a:ext uri="{0D108BD9-81ED-4DB2-BD59-A6C34878D82A}">
                    <a16:rowId xmlns:a16="http://schemas.microsoft.com/office/drawing/2014/main" val="896547560"/>
                  </a:ext>
                </a:extLst>
              </a:tr>
              <a:tr h="370840">
                <a:tc>
                  <a:txBody>
                    <a:bodyPr/>
                    <a:lstStyle/>
                    <a:p>
                      <a:r>
                        <a:rPr lang="en-US" dirty="0"/>
                        <a:t>Returns a Task object, allowing you to</a:t>
                      </a:r>
                    </a:p>
                    <a:p>
                      <a:pPr marL="285750" indent="-285750">
                        <a:buFont typeface="Arial" panose="020B0604020202020204" pitchFamily="34" charset="0"/>
                        <a:buChar char="•"/>
                      </a:pPr>
                      <a:r>
                        <a:rPr lang="en-US" dirty="0"/>
                        <a:t>Use .</a:t>
                      </a:r>
                      <a:r>
                        <a:rPr lang="en-US" dirty="0" err="1"/>
                        <a:t>ContinueWith</a:t>
                      </a:r>
                      <a:r>
                        <a:rPr lang="en-US" dirty="0"/>
                        <a:t>()</a:t>
                      </a:r>
                    </a:p>
                    <a:p>
                      <a:pPr marL="285750" indent="-285750">
                        <a:buFont typeface="Arial" panose="020B0604020202020204" pitchFamily="34" charset="0"/>
                        <a:buChar char="•"/>
                      </a:pPr>
                      <a:r>
                        <a:rPr lang="en-US" dirty="0"/>
                        <a:t>Await the result (await)</a:t>
                      </a:r>
                    </a:p>
                    <a:p>
                      <a:pPr marL="285750" indent="-285750">
                        <a:buFont typeface="Arial" panose="020B0604020202020204" pitchFamily="34" charset="0"/>
                        <a:buChar char="•"/>
                      </a:pPr>
                      <a:r>
                        <a:rPr lang="en-US" dirty="0"/>
                        <a:t>Handle exceptions easily</a:t>
                      </a:r>
                    </a:p>
                    <a:p>
                      <a:pPr marL="285750" indent="-285750">
                        <a:buFont typeface="Arial" panose="020B0604020202020204" pitchFamily="34" charset="0"/>
                        <a:buChar char="•"/>
                      </a:pPr>
                      <a:r>
                        <a:rPr lang="en-US" dirty="0"/>
                        <a:t>Use cancellation tokens</a:t>
                      </a:r>
                    </a:p>
                    <a:p>
                      <a:endParaRPr lang="en-US" dirty="0"/>
                    </a:p>
                  </a:txBody>
                  <a:tcPr/>
                </a:tc>
                <a:extLst>
                  <a:ext uri="{0D108BD9-81ED-4DB2-BD59-A6C34878D82A}">
                    <a16:rowId xmlns:a16="http://schemas.microsoft.com/office/drawing/2014/main" val="1679162172"/>
                  </a:ext>
                </a:extLst>
              </a:tr>
            </a:tbl>
          </a:graphicData>
        </a:graphic>
      </p:graphicFrame>
    </p:spTree>
    <p:extLst>
      <p:ext uri="{BB962C8B-B14F-4D97-AF65-F5344CB8AC3E}">
        <p14:creationId xmlns:p14="http://schemas.microsoft.com/office/powerpoint/2010/main" val="1727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BE0-7E53-65E9-7956-0C4B624E0A75}"/>
              </a:ext>
            </a:extLst>
          </p:cNvPr>
          <p:cNvSpPr>
            <a:spLocks noGrp="1"/>
          </p:cNvSpPr>
          <p:nvPr>
            <p:ph type="title"/>
          </p:nvPr>
        </p:nvSpPr>
        <p:spPr/>
        <p:txBody>
          <a:bodyPr/>
          <a:lstStyle/>
          <a:p>
            <a:r>
              <a:rPr lang="en-US" dirty="0"/>
              <a:t>Real-World Use Case of Task</a:t>
            </a:r>
          </a:p>
        </p:txBody>
      </p:sp>
      <p:sp>
        <p:nvSpPr>
          <p:cNvPr id="3" name="Content Placeholder 2">
            <a:extLst>
              <a:ext uri="{FF2B5EF4-FFF2-40B4-BE49-F238E27FC236}">
                <a16:creationId xmlns:a16="http://schemas.microsoft.com/office/drawing/2014/main" id="{DD6CA077-6652-372C-856F-097F650C38A5}"/>
              </a:ext>
            </a:extLst>
          </p:cNvPr>
          <p:cNvSpPr>
            <a:spLocks noGrp="1"/>
          </p:cNvSpPr>
          <p:nvPr>
            <p:ph idx="1"/>
          </p:nvPr>
        </p:nvSpPr>
        <p:spPr/>
        <p:txBody>
          <a:bodyPr/>
          <a:lstStyle/>
          <a:p>
            <a:r>
              <a:rPr lang="en-US" b="1" dirty="0"/>
              <a:t>Task t1 = </a:t>
            </a:r>
            <a:r>
              <a:rPr lang="en-US" b="1" dirty="0" err="1"/>
              <a:t>Task.Run</a:t>
            </a:r>
            <a:r>
              <a:rPr lang="en-US" b="1" dirty="0"/>
              <a:t>(() =&gt; </a:t>
            </a:r>
            <a:r>
              <a:rPr lang="en-US" b="1" dirty="0" err="1"/>
              <a:t>DownloadFile</a:t>
            </a:r>
            <a:r>
              <a:rPr lang="en-US" b="1" dirty="0"/>
              <a:t>("file1.txt"));</a:t>
            </a:r>
          </a:p>
          <a:p>
            <a:r>
              <a:rPr lang="en-US" b="1" dirty="0"/>
              <a:t>Task t2 = </a:t>
            </a:r>
            <a:r>
              <a:rPr lang="en-US" b="1" dirty="0" err="1"/>
              <a:t>Task.Run</a:t>
            </a:r>
            <a:r>
              <a:rPr lang="en-US" b="1" dirty="0"/>
              <a:t>(() =&gt; </a:t>
            </a:r>
            <a:r>
              <a:rPr lang="en-US" b="1" dirty="0" err="1"/>
              <a:t>DownloadFile</a:t>
            </a:r>
            <a:r>
              <a:rPr lang="en-US" b="1" dirty="0"/>
              <a:t>("file2.txt"));</a:t>
            </a:r>
          </a:p>
          <a:p>
            <a:r>
              <a:rPr lang="en-US" b="1" dirty="0"/>
              <a:t>await </a:t>
            </a:r>
            <a:r>
              <a:rPr lang="en-US" b="1" dirty="0" err="1"/>
              <a:t>Task.WhenAll</a:t>
            </a:r>
            <a:r>
              <a:rPr lang="en-US" b="1" dirty="0"/>
              <a:t>(t1, t2);</a:t>
            </a:r>
          </a:p>
          <a:p>
            <a:endParaRPr lang="en-US" b="1" dirty="0"/>
          </a:p>
          <a:p>
            <a:endParaRPr lang="en-US" dirty="0"/>
          </a:p>
        </p:txBody>
      </p:sp>
    </p:spTree>
    <p:extLst>
      <p:ext uri="{BB962C8B-B14F-4D97-AF65-F5344CB8AC3E}">
        <p14:creationId xmlns:p14="http://schemas.microsoft.com/office/powerpoint/2010/main" val="3274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9-A17A-9AAD-74EA-CBF2F97F2735}"/>
              </a:ext>
            </a:extLst>
          </p:cNvPr>
          <p:cNvSpPr>
            <a:spLocks noGrp="1"/>
          </p:cNvSpPr>
          <p:nvPr>
            <p:ph type="title"/>
          </p:nvPr>
        </p:nvSpPr>
        <p:spPr/>
        <p:txBody>
          <a:bodyPr/>
          <a:lstStyle/>
          <a:p>
            <a:r>
              <a:rPr lang="en-US" dirty="0"/>
              <a:t>Why Task over Thread Today</a:t>
            </a:r>
          </a:p>
        </p:txBody>
      </p:sp>
      <p:graphicFrame>
        <p:nvGraphicFramePr>
          <p:cNvPr id="4" name="Content Placeholder 3">
            <a:extLst>
              <a:ext uri="{FF2B5EF4-FFF2-40B4-BE49-F238E27FC236}">
                <a16:creationId xmlns:a16="http://schemas.microsoft.com/office/drawing/2014/main" id="{51B2F9D1-6D2F-8371-E608-8B138A357075}"/>
              </a:ext>
            </a:extLst>
          </p:cNvPr>
          <p:cNvGraphicFramePr>
            <a:graphicFrameLocks noGrp="1"/>
          </p:cNvGraphicFramePr>
          <p:nvPr>
            <p:ph idx="1"/>
            <p:extLst>
              <p:ext uri="{D42A27DB-BD31-4B8C-83A1-F6EECF244321}">
                <p14:modId xmlns:p14="http://schemas.microsoft.com/office/powerpoint/2010/main" val="3474077815"/>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888329694"/>
                    </a:ext>
                  </a:extLst>
                </a:gridCol>
              </a:tblGrid>
              <a:tr h="370840">
                <a:tc>
                  <a:txBody>
                    <a:bodyPr/>
                    <a:lstStyle/>
                    <a:p>
                      <a:r>
                        <a:rPr lang="en-US" dirty="0"/>
                        <a:t>Why Task over Thread Today</a:t>
                      </a:r>
                    </a:p>
                  </a:txBody>
                  <a:tcPr/>
                </a:tc>
                <a:extLst>
                  <a:ext uri="{0D108BD9-81ED-4DB2-BD59-A6C34878D82A}">
                    <a16:rowId xmlns:a16="http://schemas.microsoft.com/office/drawing/2014/main" val="3254341812"/>
                  </a:ext>
                </a:extLst>
              </a:tr>
              <a:tr h="370840">
                <a:tc>
                  <a:txBody>
                    <a:bodyPr/>
                    <a:lstStyle/>
                    <a:p>
                      <a:r>
                        <a:rPr lang="en-US" dirty="0"/>
                        <a:t>Less error-prone</a:t>
                      </a:r>
                    </a:p>
                  </a:txBody>
                  <a:tcPr/>
                </a:tc>
                <a:extLst>
                  <a:ext uri="{0D108BD9-81ED-4DB2-BD59-A6C34878D82A}">
                    <a16:rowId xmlns:a16="http://schemas.microsoft.com/office/drawing/2014/main" val="2956829529"/>
                  </a:ext>
                </a:extLst>
              </a:tr>
              <a:tr h="370840">
                <a:tc>
                  <a:txBody>
                    <a:bodyPr/>
                    <a:lstStyle/>
                    <a:p>
                      <a:r>
                        <a:rPr lang="en-US" dirty="0"/>
                        <a:t>More scalable.</a:t>
                      </a:r>
                    </a:p>
                  </a:txBody>
                  <a:tcPr/>
                </a:tc>
                <a:extLst>
                  <a:ext uri="{0D108BD9-81ED-4DB2-BD59-A6C34878D82A}">
                    <a16:rowId xmlns:a16="http://schemas.microsoft.com/office/drawing/2014/main" val="2946631268"/>
                  </a:ext>
                </a:extLst>
              </a:tr>
              <a:tr h="370840">
                <a:tc>
                  <a:txBody>
                    <a:bodyPr/>
                    <a:lstStyle/>
                    <a:p>
                      <a:r>
                        <a:rPr lang="en-US" dirty="0"/>
                        <a:t>Integrates with async/await.</a:t>
                      </a:r>
                    </a:p>
                  </a:txBody>
                  <a:tcPr/>
                </a:tc>
                <a:extLst>
                  <a:ext uri="{0D108BD9-81ED-4DB2-BD59-A6C34878D82A}">
                    <a16:rowId xmlns:a16="http://schemas.microsoft.com/office/drawing/2014/main" val="9965065"/>
                  </a:ext>
                </a:extLst>
              </a:tr>
              <a:tr h="370840">
                <a:tc>
                  <a:txBody>
                    <a:bodyPr/>
                    <a:lstStyle/>
                    <a:p>
                      <a:r>
                        <a:rPr lang="en-US" dirty="0"/>
                        <a:t>Built-in support for performance optimization and system resource reuse.</a:t>
                      </a:r>
                    </a:p>
                  </a:txBody>
                  <a:tcPr/>
                </a:tc>
                <a:extLst>
                  <a:ext uri="{0D108BD9-81ED-4DB2-BD59-A6C34878D82A}">
                    <a16:rowId xmlns:a16="http://schemas.microsoft.com/office/drawing/2014/main" val="1190679673"/>
                  </a:ext>
                </a:extLst>
              </a:tr>
            </a:tbl>
          </a:graphicData>
        </a:graphic>
      </p:graphicFrame>
    </p:spTree>
    <p:extLst>
      <p:ext uri="{BB962C8B-B14F-4D97-AF65-F5344CB8AC3E}">
        <p14:creationId xmlns:p14="http://schemas.microsoft.com/office/powerpoint/2010/main" val="427432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2BDB-662F-9A33-06D4-AAE2DC597947}"/>
              </a:ext>
            </a:extLst>
          </p:cNvPr>
          <p:cNvSpPr>
            <a:spLocks noGrp="1"/>
          </p:cNvSpPr>
          <p:nvPr>
            <p:ph type="title"/>
          </p:nvPr>
        </p:nvSpPr>
        <p:spPr/>
        <p:txBody>
          <a:bodyPr/>
          <a:lstStyle/>
          <a:p>
            <a:r>
              <a:rPr lang="en-US" dirty="0"/>
              <a:t>When to Use What</a:t>
            </a:r>
          </a:p>
        </p:txBody>
      </p:sp>
      <p:graphicFrame>
        <p:nvGraphicFramePr>
          <p:cNvPr id="4" name="Content Placeholder 3">
            <a:extLst>
              <a:ext uri="{FF2B5EF4-FFF2-40B4-BE49-F238E27FC236}">
                <a16:creationId xmlns:a16="http://schemas.microsoft.com/office/drawing/2014/main" id="{26069269-7D7C-E738-4E4A-001B9AD43EF6}"/>
              </a:ext>
            </a:extLst>
          </p:cNvPr>
          <p:cNvGraphicFramePr>
            <a:graphicFrameLocks noGrp="1"/>
          </p:cNvGraphicFramePr>
          <p:nvPr>
            <p:ph idx="1"/>
            <p:extLst>
              <p:ext uri="{D42A27DB-BD31-4B8C-83A1-F6EECF244321}">
                <p14:modId xmlns:p14="http://schemas.microsoft.com/office/powerpoint/2010/main" val="1099646409"/>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318198136"/>
                    </a:ext>
                  </a:extLst>
                </a:gridCol>
              </a:tblGrid>
              <a:tr h="370840">
                <a:tc>
                  <a:txBody>
                    <a:bodyPr/>
                    <a:lstStyle/>
                    <a:p>
                      <a:endParaRPr lang="en-US"/>
                    </a:p>
                  </a:txBody>
                  <a:tcPr/>
                </a:tc>
                <a:extLst>
                  <a:ext uri="{0D108BD9-81ED-4DB2-BD59-A6C34878D82A}">
                    <a16:rowId xmlns:a16="http://schemas.microsoft.com/office/drawing/2014/main" val="1393175015"/>
                  </a:ext>
                </a:extLst>
              </a:tr>
              <a:tr h="370840">
                <a:tc>
                  <a:txBody>
                    <a:bodyPr/>
                    <a:lstStyle/>
                    <a:p>
                      <a:r>
                        <a:rPr lang="en-US" b="1" dirty="0"/>
                        <a:t>Use Thread</a:t>
                      </a:r>
                      <a:r>
                        <a:rPr lang="en-US" dirty="0"/>
                        <a:t> if you need </a:t>
                      </a:r>
                      <a:r>
                        <a:rPr lang="en-US" i="1" dirty="0"/>
                        <a:t>long-running, dedicated threads</a:t>
                      </a:r>
                      <a:r>
                        <a:rPr lang="en-US" dirty="0"/>
                        <a:t> with full control.</a:t>
                      </a:r>
                    </a:p>
                  </a:txBody>
                  <a:tcPr/>
                </a:tc>
                <a:extLst>
                  <a:ext uri="{0D108BD9-81ED-4DB2-BD59-A6C34878D82A}">
                    <a16:rowId xmlns:a16="http://schemas.microsoft.com/office/drawing/2014/main" val="1703240609"/>
                  </a:ext>
                </a:extLst>
              </a:tr>
              <a:tr h="370840">
                <a:tc>
                  <a:txBody>
                    <a:bodyPr/>
                    <a:lstStyle/>
                    <a:p>
                      <a:r>
                        <a:rPr lang="en-US" b="1" dirty="0"/>
                        <a:t>Use </a:t>
                      </a:r>
                      <a:r>
                        <a:rPr lang="en-US" b="1" dirty="0" err="1"/>
                        <a:t>ThreadPool</a:t>
                      </a:r>
                      <a:r>
                        <a:rPr lang="en-US" dirty="0"/>
                        <a:t> for </a:t>
                      </a:r>
                      <a:r>
                        <a:rPr lang="en-US" i="1" dirty="0"/>
                        <a:t>fire-and-forget background work</a:t>
                      </a:r>
                      <a:r>
                        <a:rPr lang="en-US" dirty="0"/>
                        <a:t>.</a:t>
                      </a:r>
                    </a:p>
                  </a:txBody>
                  <a:tcPr/>
                </a:tc>
                <a:extLst>
                  <a:ext uri="{0D108BD9-81ED-4DB2-BD59-A6C34878D82A}">
                    <a16:rowId xmlns:a16="http://schemas.microsoft.com/office/drawing/2014/main" val="2478446949"/>
                  </a:ext>
                </a:extLst>
              </a:tr>
              <a:tr h="370840">
                <a:tc>
                  <a:txBody>
                    <a:bodyPr/>
                    <a:lstStyle/>
                    <a:p>
                      <a:r>
                        <a:rPr lang="en-US" b="1" dirty="0"/>
                        <a:t>Use Task</a:t>
                      </a:r>
                      <a:r>
                        <a:rPr lang="en-US" dirty="0"/>
                        <a:t> for </a:t>
                      </a:r>
                      <a:r>
                        <a:rPr lang="en-US" i="1" dirty="0"/>
                        <a:t>parallelism with return values and better exception handling</a:t>
                      </a:r>
                      <a:r>
                        <a:rPr lang="en-US" dirty="0"/>
                        <a:t>.</a:t>
                      </a:r>
                    </a:p>
                  </a:txBody>
                  <a:tcPr/>
                </a:tc>
                <a:extLst>
                  <a:ext uri="{0D108BD9-81ED-4DB2-BD59-A6C34878D82A}">
                    <a16:rowId xmlns:a16="http://schemas.microsoft.com/office/drawing/2014/main" val="2190615983"/>
                  </a:ext>
                </a:extLst>
              </a:tr>
              <a:tr h="370840">
                <a:tc>
                  <a:txBody>
                    <a:bodyPr/>
                    <a:lstStyle/>
                    <a:p>
                      <a:r>
                        <a:rPr lang="en-US" b="1" dirty="0"/>
                        <a:t>Use async/await</a:t>
                      </a:r>
                      <a:r>
                        <a:rPr lang="en-US" dirty="0"/>
                        <a:t> for </a:t>
                      </a:r>
                      <a:r>
                        <a:rPr lang="en-US" i="1" dirty="0"/>
                        <a:t>asynchronous IO</a:t>
                      </a:r>
                      <a:r>
                        <a:rPr lang="en-US" dirty="0"/>
                        <a:t>, cleaner code, and responsiveness.</a:t>
                      </a:r>
                    </a:p>
                  </a:txBody>
                  <a:tcPr/>
                </a:tc>
                <a:extLst>
                  <a:ext uri="{0D108BD9-81ED-4DB2-BD59-A6C34878D82A}">
                    <a16:rowId xmlns:a16="http://schemas.microsoft.com/office/drawing/2014/main" val="2712573506"/>
                  </a:ext>
                </a:extLst>
              </a:tr>
            </a:tbl>
          </a:graphicData>
        </a:graphic>
      </p:graphicFrame>
    </p:spTree>
    <p:extLst>
      <p:ext uri="{BB962C8B-B14F-4D97-AF65-F5344CB8AC3E}">
        <p14:creationId xmlns:p14="http://schemas.microsoft.com/office/powerpoint/2010/main" val="202715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100-64E7-6352-8660-A73E31842E89}"/>
              </a:ext>
            </a:extLst>
          </p:cNvPr>
          <p:cNvSpPr>
            <a:spLocks noGrp="1"/>
          </p:cNvSpPr>
          <p:nvPr>
            <p:ph type="title"/>
          </p:nvPr>
        </p:nvSpPr>
        <p:spPr/>
        <p:txBody>
          <a:bodyPr/>
          <a:lstStyle/>
          <a:p>
            <a:r>
              <a:rPr lang="en-US" dirty="0"/>
              <a:t>Thread Life Cycle</a:t>
            </a:r>
          </a:p>
        </p:txBody>
      </p:sp>
      <p:sp>
        <p:nvSpPr>
          <p:cNvPr id="3" name="Content Placeholder 2">
            <a:extLst>
              <a:ext uri="{FF2B5EF4-FFF2-40B4-BE49-F238E27FC236}">
                <a16:creationId xmlns:a16="http://schemas.microsoft.com/office/drawing/2014/main" id="{5E6C1159-D17A-4324-C4A6-9AE0D2619F6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B0791D8E-BA95-65F9-115C-ECBFE8BB793C}"/>
              </a:ext>
            </a:extLst>
          </p:cNvPr>
          <p:cNvSpPr/>
          <p:nvPr/>
        </p:nvSpPr>
        <p:spPr>
          <a:xfrm>
            <a:off x="2168165" y="3110845"/>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5" name="Rectangle 4">
            <a:extLst>
              <a:ext uri="{FF2B5EF4-FFF2-40B4-BE49-F238E27FC236}">
                <a16:creationId xmlns:a16="http://schemas.microsoft.com/office/drawing/2014/main" id="{A9E576D9-2BB7-B65A-04B5-E4D53B7CC573}"/>
              </a:ext>
            </a:extLst>
          </p:cNvPr>
          <p:cNvSpPr/>
          <p:nvPr/>
        </p:nvSpPr>
        <p:spPr>
          <a:xfrm>
            <a:off x="5073192" y="3108488"/>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sp>
        <p:nvSpPr>
          <p:cNvPr id="6" name="Rectangle 5">
            <a:extLst>
              <a:ext uri="{FF2B5EF4-FFF2-40B4-BE49-F238E27FC236}">
                <a16:creationId xmlns:a16="http://schemas.microsoft.com/office/drawing/2014/main" id="{A72BBDB3-D304-824D-41EB-6E08AEF31DD3}"/>
              </a:ext>
            </a:extLst>
          </p:cNvPr>
          <p:cNvSpPr/>
          <p:nvPr/>
        </p:nvSpPr>
        <p:spPr>
          <a:xfrm>
            <a:off x="8114436" y="3108487"/>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cxnSp>
        <p:nvCxnSpPr>
          <p:cNvPr id="8" name="Straight Arrow Connector 7">
            <a:extLst>
              <a:ext uri="{FF2B5EF4-FFF2-40B4-BE49-F238E27FC236}">
                <a16:creationId xmlns:a16="http://schemas.microsoft.com/office/drawing/2014/main" id="{89D1A737-18B4-A09F-3EAF-8C1590AE509C}"/>
              </a:ext>
            </a:extLst>
          </p:cNvPr>
          <p:cNvCxnSpPr>
            <a:stCxn id="4" idx="3"/>
          </p:cNvCxnSpPr>
          <p:nvPr/>
        </p:nvCxnSpPr>
        <p:spPr>
          <a:xfrm flipV="1">
            <a:off x="4213781" y="3428998"/>
            <a:ext cx="859411" cy="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B133BD-A00E-085A-BC69-C40E9E02EB07}"/>
              </a:ext>
            </a:extLst>
          </p:cNvPr>
          <p:cNvCxnSpPr>
            <a:stCxn id="5" idx="3"/>
            <a:endCxn id="6" idx="1"/>
          </p:cNvCxnSpPr>
          <p:nvPr/>
        </p:nvCxnSpPr>
        <p:spPr>
          <a:xfrm flipV="1">
            <a:off x="7118808" y="3428999"/>
            <a:ext cx="9956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91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6064-4B55-A578-C01D-96494B0DC74D}"/>
              </a:ext>
            </a:extLst>
          </p:cNvPr>
          <p:cNvSpPr>
            <a:spLocks noGrp="1"/>
          </p:cNvSpPr>
          <p:nvPr>
            <p:ph type="title"/>
          </p:nvPr>
        </p:nvSpPr>
        <p:spPr/>
        <p:txBody>
          <a:bodyPr/>
          <a:lstStyle/>
          <a:p>
            <a:r>
              <a:rPr lang="en-US" dirty="0"/>
              <a:t>Background thread vs Foreground Thread</a:t>
            </a:r>
          </a:p>
        </p:txBody>
      </p:sp>
      <p:sp>
        <p:nvSpPr>
          <p:cNvPr id="3" name="Content Placeholder 2">
            <a:extLst>
              <a:ext uri="{FF2B5EF4-FFF2-40B4-BE49-F238E27FC236}">
                <a16:creationId xmlns:a16="http://schemas.microsoft.com/office/drawing/2014/main" id="{F1D80628-1D7F-CFAF-338E-67D1FCCE29B3}"/>
              </a:ext>
            </a:extLst>
          </p:cNvPr>
          <p:cNvSpPr>
            <a:spLocks noGrp="1"/>
          </p:cNvSpPr>
          <p:nvPr>
            <p:ph idx="1"/>
          </p:nvPr>
        </p:nvSpPr>
        <p:spPr/>
        <p:txBody>
          <a:bodyPr>
            <a:normAutofit fontScale="92500" lnSpcReduction="20000"/>
          </a:bodyPr>
          <a:lstStyle/>
          <a:p>
            <a:r>
              <a:rPr lang="en-US" b="1" dirty="0"/>
              <a:t>Background thread</a:t>
            </a:r>
            <a:r>
              <a:rPr lang="en-US" dirty="0"/>
              <a:t>: Dies when application ends</a:t>
            </a:r>
          </a:p>
          <a:p>
            <a:r>
              <a:rPr lang="en-US" b="1" dirty="0"/>
              <a:t>Foreground thread: </a:t>
            </a:r>
            <a:r>
              <a:rPr lang="en-US" dirty="0"/>
              <a:t>Keeps application active</a:t>
            </a:r>
          </a:p>
          <a:p>
            <a:r>
              <a:rPr lang="en-US" b="1" u="sng" dirty="0"/>
              <a:t>When to use background thread?</a:t>
            </a:r>
          </a:p>
          <a:p>
            <a:r>
              <a:rPr lang="en-US" altLang="en-US" b="1" dirty="0"/>
              <a:t>Low-priority or auxiliary tasks</a:t>
            </a:r>
            <a:br>
              <a:rPr lang="en-US" altLang="en-US" b="1" dirty="0"/>
            </a:br>
            <a:r>
              <a:rPr lang="en-US" altLang="en-US" b="1" dirty="0"/>
              <a:t>E.g., logging, telemetry, or monitoring tasks that are useful but not critical if cut short.</a:t>
            </a:r>
          </a:p>
          <a:p>
            <a:r>
              <a:rPr lang="en-US" altLang="en-US" b="1" dirty="0"/>
              <a:t>Fire-and-forget scenarios</a:t>
            </a:r>
            <a:br>
              <a:rPr lang="en-US" altLang="en-US" b="1" dirty="0"/>
            </a:br>
            <a:r>
              <a:rPr lang="en-US" altLang="en-US" b="1" dirty="0"/>
              <a:t>Tasks that don't affect program correctness if they don't complete (like sending analytics data).</a:t>
            </a:r>
          </a:p>
          <a:p>
            <a:r>
              <a:rPr lang="en-US" altLang="en-US" b="1" dirty="0"/>
              <a:t>Graceful app shutdown</a:t>
            </a:r>
            <a:br>
              <a:rPr lang="en-US" altLang="en-US" b="1" dirty="0"/>
            </a:br>
            <a:r>
              <a:rPr lang="en-US" altLang="en-US" b="1" dirty="0"/>
              <a:t>Background threads allow the app to exit cleanly once all foreground work finishes, avoiding hanging due to non-essential threads</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10506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362</TotalTime>
  <Words>1244</Words>
  <Application>Microsoft Office PowerPoint</Application>
  <PresentationFormat>Widescreen</PresentationFormat>
  <Paragraphs>169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 Unicode MS</vt:lpstr>
      <vt:lpstr>Arial</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lpstr>Why was Task introduced? </vt:lpstr>
      <vt:lpstr>Basic Thread vs Task Comparison</vt:lpstr>
      <vt:lpstr>Real-World Use Case of Task</vt:lpstr>
      <vt:lpstr>Why Task over Thread Today</vt:lpstr>
      <vt:lpstr>When to Use What</vt:lpstr>
      <vt:lpstr>Thread Life Cycle</vt:lpstr>
      <vt:lpstr>Background thread vs Foreground 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17</cp:revision>
  <dcterms:created xsi:type="dcterms:W3CDTF">2025-05-04T08:43:01Z</dcterms:created>
  <dcterms:modified xsi:type="dcterms:W3CDTF">2025-05-10T09:39:29Z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