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Computer Graphics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Quantum Computing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Science and Machine Learning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8DF13684-6EC9-4704-AF26-07506ABE54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Network Analysis</a:t>
          </a:r>
        </a:p>
      </dgm:t>
    </dgm:pt>
    <dgm:pt modelId="{487C4538-BBD6-41F3-BFF1-576D50B8F422}" type="parTrans" cxnId="{3BC41A3A-F144-43C2-A2C3-0DFB6B098DCE}">
      <dgm:prSet/>
      <dgm:spPr/>
      <dgm:t>
        <a:bodyPr/>
        <a:lstStyle/>
        <a:p>
          <a:endParaRPr lang="en-US"/>
        </a:p>
      </dgm:t>
    </dgm:pt>
    <dgm:pt modelId="{C88097FF-A7DF-4619-A87F-82B8171CAED9}" type="sibTrans" cxnId="{3BC41A3A-F144-43C2-A2C3-0DFB6B098DCE}">
      <dgm:prSet/>
      <dgm:spPr/>
      <dgm:t>
        <a:bodyPr/>
        <a:lstStyle/>
        <a:p>
          <a:endParaRPr lang="en-US"/>
        </a:p>
      </dgm:t>
    </dgm:pt>
    <dgm:pt modelId="{9FEB0D58-57D8-4A75-B80F-E52E19ABD8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Engineering and Physics</a:t>
          </a:r>
        </a:p>
      </dgm:t>
    </dgm:pt>
    <dgm:pt modelId="{5DC55505-AFB8-4FDE-87EE-AFB3A83FDCA2}" type="parTrans" cxnId="{278615BB-B728-402D-AC52-AF2500D62DCC}">
      <dgm:prSet/>
      <dgm:spPr/>
      <dgm:t>
        <a:bodyPr/>
        <a:lstStyle/>
        <a:p>
          <a:endParaRPr lang="en-US"/>
        </a:p>
      </dgm:t>
    </dgm:pt>
    <dgm:pt modelId="{4F8085CA-052F-41DB-B6AE-209A0F3994AB}" type="sibTrans" cxnId="{278615BB-B728-402D-AC52-AF2500D62DCC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5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5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5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5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5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5">
        <dgm:presLayoutVars>
          <dgm:chMax val="1"/>
          <dgm:chPref val="1"/>
        </dgm:presLayoutVars>
      </dgm:prSet>
      <dgm:spPr/>
    </dgm:pt>
    <dgm:pt modelId="{EBA72545-AA23-475B-83C7-64DD03D20986}" type="pres">
      <dgm:prSet presAssocID="{8500F72A-2C6D-4FDF-9C1D-CA691380EB0B}" presName="sibTrans" presStyleCnt="0"/>
      <dgm:spPr/>
    </dgm:pt>
    <dgm:pt modelId="{CA1BD342-4ED5-4040-A7BE-4B85193FFF71}" type="pres">
      <dgm:prSet presAssocID="{8DF13684-6EC9-4704-AF26-07506ABE54E1}" presName="compNode" presStyleCnt="0"/>
      <dgm:spPr/>
    </dgm:pt>
    <dgm:pt modelId="{2BC3ED9D-20A9-4F14-B379-8414E8040F83}" type="pres">
      <dgm:prSet presAssocID="{8DF13684-6EC9-4704-AF26-07506ABE54E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4C6DB0-2E33-4993-83BB-B07478DBAD16}" type="pres">
      <dgm:prSet presAssocID="{8DF13684-6EC9-4704-AF26-07506ABE54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 with solid fill"/>
        </a:ext>
      </dgm:extLst>
    </dgm:pt>
    <dgm:pt modelId="{C6F23095-F419-4921-BE34-3374B33AB3F6}" type="pres">
      <dgm:prSet presAssocID="{8DF13684-6EC9-4704-AF26-07506ABE54E1}" presName="spaceRect" presStyleCnt="0"/>
      <dgm:spPr/>
    </dgm:pt>
    <dgm:pt modelId="{68B9858E-87CC-4CEB-A2C9-29CD12801B61}" type="pres">
      <dgm:prSet presAssocID="{8DF13684-6EC9-4704-AF26-07506ABE54E1}" presName="textRect" presStyleLbl="revTx" presStyleIdx="3" presStyleCnt="5">
        <dgm:presLayoutVars>
          <dgm:chMax val="1"/>
          <dgm:chPref val="1"/>
        </dgm:presLayoutVars>
      </dgm:prSet>
      <dgm:spPr/>
    </dgm:pt>
    <dgm:pt modelId="{A1AE40D4-BC6A-42D8-9FD3-A0053967BF9A}" type="pres">
      <dgm:prSet presAssocID="{C88097FF-A7DF-4619-A87F-82B8171CAED9}" presName="sibTrans" presStyleCnt="0"/>
      <dgm:spPr/>
    </dgm:pt>
    <dgm:pt modelId="{B874544A-5E37-49CA-B3F8-ABDE6EA74D8F}" type="pres">
      <dgm:prSet presAssocID="{9FEB0D58-57D8-4A75-B80F-E52E19ABD813}" presName="compNode" presStyleCnt="0"/>
      <dgm:spPr/>
    </dgm:pt>
    <dgm:pt modelId="{23987364-0734-4E41-97F3-852CD1549EAF}" type="pres">
      <dgm:prSet presAssocID="{9FEB0D58-57D8-4A75-B80F-E52E19ABD81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D323ADD-01EF-4D1C-8A20-158D1B64455C}" type="pres">
      <dgm:prSet presAssocID="{9FEB0D58-57D8-4A75-B80F-E52E19ABD8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 with solid fill"/>
        </a:ext>
      </dgm:extLst>
    </dgm:pt>
    <dgm:pt modelId="{06C1216E-4008-42A5-82DC-4B7741A613C8}" type="pres">
      <dgm:prSet presAssocID="{9FEB0D58-57D8-4A75-B80F-E52E19ABD813}" presName="spaceRect" presStyleCnt="0"/>
      <dgm:spPr/>
    </dgm:pt>
    <dgm:pt modelId="{7261F9A2-CDBA-4037-B546-DDC1193E75E5}" type="pres">
      <dgm:prSet presAssocID="{9FEB0D58-57D8-4A75-B80F-E52E19ABD8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2D01C20-99F8-44B8-A1CA-AF47C63AC704}" type="presOf" srcId="{9FEB0D58-57D8-4A75-B80F-E52E19ABD813}" destId="{7261F9A2-CDBA-4037-B546-DDC1193E75E5}" srcOrd="0" destOrd="0" presId="urn:microsoft.com/office/officeart/2018/5/layout/IconLeafLabelList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3BC41A3A-F144-43C2-A2C3-0DFB6B098DCE}" srcId="{01A66772-F185-4D58-B8BB-E9370D7A7A2B}" destId="{8DF13684-6EC9-4704-AF26-07506ABE54E1}" srcOrd="3" destOrd="0" parTransId="{487C4538-BBD6-41F3-BFF1-576D50B8F422}" sibTransId="{C88097FF-A7DF-4619-A87F-82B8171CAED9}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278615BB-B728-402D-AC52-AF2500D62DCC}" srcId="{01A66772-F185-4D58-B8BB-E9370D7A7A2B}" destId="{9FEB0D58-57D8-4A75-B80F-E52E19ABD813}" srcOrd="4" destOrd="0" parTransId="{5DC55505-AFB8-4FDE-87EE-AFB3A83FDCA2}" sibTransId="{4F8085CA-052F-41DB-B6AE-209A0F3994AB}"/>
    <dgm:cxn modelId="{B8478FC6-CCD1-4C26-8976-FD8A44F970AA}" type="presOf" srcId="{8DF13684-6EC9-4704-AF26-07506ABE54E1}" destId="{68B9858E-87CC-4CEB-A2C9-29CD12801B61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D42D3E69-22C8-4E0D-B4F8-D77635670EDB}" type="presParOf" srcId="{B6056BFB-47D7-4C5F-BA11-2CB63C56A52D}" destId="{EBA72545-AA23-475B-83C7-64DD03D20986}" srcOrd="5" destOrd="0" presId="urn:microsoft.com/office/officeart/2018/5/layout/IconLeafLabelList"/>
    <dgm:cxn modelId="{3AA34FD4-F0F2-4E68-B3F5-30EBA669A20A}" type="presParOf" srcId="{B6056BFB-47D7-4C5F-BA11-2CB63C56A52D}" destId="{CA1BD342-4ED5-4040-A7BE-4B85193FFF71}" srcOrd="6" destOrd="0" presId="urn:microsoft.com/office/officeart/2018/5/layout/IconLeafLabelList"/>
    <dgm:cxn modelId="{7D375AAF-9FB6-43CD-836B-8179AA60D198}" type="presParOf" srcId="{CA1BD342-4ED5-4040-A7BE-4B85193FFF71}" destId="{2BC3ED9D-20A9-4F14-B379-8414E8040F83}" srcOrd="0" destOrd="0" presId="urn:microsoft.com/office/officeart/2018/5/layout/IconLeafLabelList"/>
    <dgm:cxn modelId="{FE41AD9D-E803-4CC5-8644-9FBEEAECB29A}" type="presParOf" srcId="{CA1BD342-4ED5-4040-A7BE-4B85193FFF71}" destId="{234C6DB0-2E33-4993-83BB-B07478DBAD16}" srcOrd="1" destOrd="0" presId="urn:microsoft.com/office/officeart/2018/5/layout/IconLeafLabelList"/>
    <dgm:cxn modelId="{5D441137-8EE9-4270-9B65-FEEC1C0CE903}" type="presParOf" srcId="{CA1BD342-4ED5-4040-A7BE-4B85193FFF71}" destId="{C6F23095-F419-4921-BE34-3374B33AB3F6}" srcOrd="2" destOrd="0" presId="urn:microsoft.com/office/officeart/2018/5/layout/IconLeafLabelList"/>
    <dgm:cxn modelId="{EC6A80E6-D658-452A-9B07-1DEDF74F54D5}" type="presParOf" srcId="{CA1BD342-4ED5-4040-A7BE-4B85193FFF71}" destId="{68B9858E-87CC-4CEB-A2C9-29CD12801B61}" srcOrd="3" destOrd="0" presId="urn:microsoft.com/office/officeart/2018/5/layout/IconLeafLabelList"/>
    <dgm:cxn modelId="{688B1704-9366-49CB-B65E-CAB5606FC997}" type="presParOf" srcId="{B6056BFB-47D7-4C5F-BA11-2CB63C56A52D}" destId="{A1AE40D4-BC6A-42D8-9FD3-A0053967BF9A}" srcOrd="7" destOrd="0" presId="urn:microsoft.com/office/officeart/2018/5/layout/IconLeafLabelList"/>
    <dgm:cxn modelId="{7D3DBF67-791B-49E4-A749-CC5C47325D1C}" type="presParOf" srcId="{B6056BFB-47D7-4C5F-BA11-2CB63C56A52D}" destId="{B874544A-5E37-49CA-B3F8-ABDE6EA74D8F}" srcOrd="8" destOrd="0" presId="urn:microsoft.com/office/officeart/2018/5/layout/IconLeafLabelList"/>
    <dgm:cxn modelId="{5E05A1E6-5EF2-4A69-BD25-A3B5500A1A27}" type="presParOf" srcId="{B874544A-5E37-49CA-B3F8-ABDE6EA74D8F}" destId="{23987364-0734-4E41-97F3-852CD1549EAF}" srcOrd="0" destOrd="0" presId="urn:microsoft.com/office/officeart/2018/5/layout/IconLeafLabelList"/>
    <dgm:cxn modelId="{FD9BFD5E-0784-465A-9D20-8D85B0F7A36E}" type="presParOf" srcId="{B874544A-5E37-49CA-B3F8-ABDE6EA74D8F}" destId="{AD323ADD-01EF-4D1C-8A20-158D1B64455C}" srcOrd="1" destOrd="0" presId="urn:microsoft.com/office/officeart/2018/5/layout/IconLeafLabelList"/>
    <dgm:cxn modelId="{17A7AB9E-5C0E-42AE-BC00-7FA2D508DB90}" type="presParOf" srcId="{B874544A-5E37-49CA-B3F8-ABDE6EA74D8F}" destId="{06C1216E-4008-42A5-82DC-4B7741A613C8}" srcOrd="2" destOrd="0" presId="urn:microsoft.com/office/officeart/2018/5/layout/IconLeafLabelList"/>
    <dgm:cxn modelId="{EED5F1F1-5AAA-4FEF-A584-194075064177}" type="presParOf" srcId="{B874544A-5E37-49CA-B3F8-ABDE6EA74D8F}" destId="{7261F9A2-CDBA-4037-B546-DDC1193E75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 Science and Machine Learning</a:t>
          </a:r>
        </a:p>
      </dsp:txBody>
      <dsp:txXfrm>
        <a:off x="4405" y="2245657"/>
        <a:ext cx="1763085" cy="705234"/>
      </dsp:txXfrm>
    </dsp:sp>
    <dsp:sp modelId="{543C18BC-1989-44B2-9862-C670C61D3452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Computer Graphics</a:t>
          </a:r>
        </a:p>
      </dsp:txBody>
      <dsp:txXfrm>
        <a:off x="2076031" y="2245657"/>
        <a:ext cx="1763085" cy="705234"/>
      </dsp:txXfrm>
    </dsp:sp>
    <dsp:sp modelId="{5BDDFF18-9AEC-4E5E-B9AA-33D86F01A63E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Quantum Computing</a:t>
          </a:r>
        </a:p>
      </dsp:txBody>
      <dsp:txXfrm>
        <a:off x="4147657" y="2245657"/>
        <a:ext cx="1763085" cy="705234"/>
      </dsp:txXfrm>
    </dsp:sp>
    <dsp:sp modelId="{2BC3ED9D-20A9-4F14-B379-8414E8040F83}">
      <dsp:nvSpPr>
        <dsp:cNvPr id="0" name=""/>
        <dsp:cNvSpPr/>
      </dsp:nvSpPr>
      <dsp:spPr>
        <a:xfrm>
          <a:off x="6563084" y="835188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C6DB0-2E33-4993-83BB-B07478DBAD16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9858E-87CC-4CEB-A2C9-29CD12801B61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Network Analysis</a:t>
          </a:r>
        </a:p>
      </dsp:txBody>
      <dsp:txXfrm>
        <a:off x="6219283" y="2245657"/>
        <a:ext cx="1763085" cy="705234"/>
      </dsp:txXfrm>
    </dsp:sp>
    <dsp:sp modelId="{23987364-0734-4E41-97F3-852CD1549EAF}">
      <dsp:nvSpPr>
        <dsp:cNvPr id="0" name=""/>
        <dsp:cNvSpPr/>
      </dsp:nvSpPr>
      <dsp:spPr>
        <a:xfrm>
          <a:off x="8634710" y="835188"/>
          <a:ext cx="1075482" cy="1075482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23ADD-01EF-4D1C-8A20-158D1B64455C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1F9A2-CDBA-4037-B546-DDC1193E75E5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Engineering and Physics</a:t>
          </a:r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7"/>
            <a:ext cx="5066665" cy="3494791"/>
          </a:xfrm>
        </p:spPr>
        <p:txBody>
          <a:bodyPr>
            <a:normAutofit/>
          </a:bodyPr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Bhushan Poojary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80DCD6-C221-AC4E-7409-15BD36DF0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017" y="4455621"/>
            <a:ext cx="1860290" cy="18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3D9E-760A-17F7-2173-E6056EA5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01F0-7DEF-8AA0-4E77-65D3AB69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Part 2: Vector Operations</a:t>
            </a:r>
          </a:p>
          <a:p>
            <a:r>
              <a:rPr lang="en-US" dirty="0"/>
              <a:t>➕ Vector Addition</a:t>
            </a:r>
          </a:p>
          <a:p>
            <a:r>
              <a:rPr lang="en-US" dirty="0"/>
              <a:t>"Tail-to-tip" method visually.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E3F2D-74E0-D96C-9DAE-E0C39F8AA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42" y="3913230"/>
            <a:ext cx="1901326" cy="80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7CA7C-7765-17DE-4CE7-3763EE6E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40" y="1737360"/>
            <a:ext cx="5393556" cy="45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1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8D544-AF7F-2C61-12BB-BA6368DFB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4F65-BA95-1CCB-CDBB-47868547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FE62-E68E-B92D-8D2D-DFE4D7343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✖️ Scalar Multiplication</a:t>
            </a:r>
          </a:p>
          <a:p>
            <a:r>
              <a:rPr lang="en-US" dirty="0"/>
              <a:t>Stretch or shrink a vector: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74A70-B991-A0E0-D9B1-7E311340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04" y="3437122"/>
            <a:ext cx="109537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0DAE1D-2F1D-9B41-E71B-C4A634C02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935" y="1737360"/>
            <a:ext cx="32861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076F-67A9-DFA4-53F8-C5899307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6549B-1506-EF75-73CE-7899F8E7A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Part 3: Linear Combinations</a:t>
                </a:r>
              </a:p>
              <a:p>
                <a:r>
                  <a:rPr lang="en-US" dirty="0"/>
                  <a:t>🧱 Concept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linear combination</a:t>
                </a:r>
                <a:r>
                  <a:rPr lang="en-US" dirty="0"/>
                  <a:t> is when you combine </a:t>
                </a:r>
                <a:r>
                  <a:rPr lang="en-US" b="1" dirty="0"/>
                  <a:t>vectors</a:t>
                </a:r>
                <a:r>
                  <a:rPr lang="en-US" dirty="0"/>
                  <a:t> using </a:t>
                </a:r>
                <a:r>
                  <a:rPr lang="en-US" b="1" dirty="0"/>
                  <a:t>scalar multiplication and addition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Example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is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6549B-1506-EF75-73CE-7899F8E7A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0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B282-58DC-CA1C-D0AE-2525DBD3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5B6A-D6A8-37AA-9E57-0135E34F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A7257-F645-E0DF-D653-A30FCE749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Part 3: Linear Combinations</a:t>
                </a:r>
              </a:p>
              <a:p>
                <a:r>
                  <a:rPr lang="en-US" dirty="0"/>
                  <a:t>🧰 Concrete Example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unit vectors</a:t>
                </a:r>
                <a:r>
                  <a:rPr lang="en-US" dirty="0"/>
                  <a:t> (basis vectors in 2D).</a:t>
                </a:r>
              </a:p>
              <a:p>
                <a:r>
                  <a:rPr lang="en-US" dirty="0"/>
                  <a:t>Any vector like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can be written as: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+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A7257-F645-E0DF-D653-A30FCE749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91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D51E-5C70-0AAA-6CE0-14D797C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828E-81F1-BF93-A16A-1EB74DFF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4FDD-BE21-68B4-CBCF-0129FFDF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 4: Why Linear Combinations Matter </a:t>
            </a:r>
          </a:p>
          <a:p>
            <a:r>
              <a:rPr lang="en-US" dirty="0"/>
              <a:t>They allow us to </a:t>
            </a:r>
            <a:r>
              <a:rPr lang="en-US" b="1" dirty="0"/>
              <a:t>build new vectors</a:t>
            </a:r>
            <a:r>
              <a:rPr lang="en-US" dirty="0"/>
              <a:t> from a few starting vectors (called </a:t>
            </a:r>
            <a:r>
              <a:rPr lang="en-US" b="1" dirty="0"/>
              <a:t>basis vectors</a:t>
            </a:r>
            <a:r>
              <a:rPr lang="en-US" dirty="0"/>
              <a:t>).</a:t>
            </a:r>
          </a:p>
          <a:p>
            <a:r>
              <a:rPr lang="en-US"/>
              <a:t>Foundation for solving systems of equations, understanding vector spaces, and building transformations.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0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This Course Is About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3086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22EC-0507-7660-9697-623B7631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E36A-392B-ACAD-94F8-C8C81D9A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04127"/>
            <a:ext cx="10058400" cy="3760891"/>
          </a:xfrm>
        </p:spPr>
        <p:txBody>
          <a:bodyPr/>
          <a:lstStyle/>
          <a:p>
            <a:r>
              <a:rPr lang="en-US" dirty="0"/>
              <a:t>✅ Understand and visualize </a:t>
            </a:r>
            <a:r>
              <a:rPr lang="en-US" b="1" dirty="0"/>
              <a:t>vectors, matrices, subspaces, and transformations</a:t>
            </a:r>
            <a:br>
              <a:rPr lang="en-US" dirty="0"/>
            </a:br>
            <a:r>
              <a:rPr lang="en-US" dirty="0"/>
              <a:t>✅ Solve </a:t>
            </a:r>
            <a:r>
              <a:rPr lang="en-US" b="1" dirty="0"/>
              <a:t>systems of equations</a:t>
            </a:r>
            <a:r>
              <a:rPr lang="en-US" dirty="0"/>
              <a:t> and compute </a:t>
            </a:r>
            <a:r>
              <a:rPr lang="en-US" b="1" dirty="0"/>
              <a:t>inverses, eigenvalues, and eigenvectors</a:t>
            </a:r>
            <a:br>
              <a:rPr lang="en-US" dirty="0"/>
            </a:br>
            <a:r>
              <a:rPr lang="en-US" dirty="0"/>
              <a:t>✅ Apply </a:t>
            </a:r>
            <a:r>
              <a:rPr lang="en-US" b="1" dirty="0"/>
              <a:t>SVD</a:t>
            </a:r>
            <a:r>
              <a:rPr lang="en-US" dirty="0"/>
              <a:t> for dimensionality reduction and </a:t>
            </a:r>
            <a:r>
              <a:rPr lang="en-US" b="1" dirty="0"/>
              <a:t>least squares</a:t>
            </a:r>
            <a:r>
              <a:rPr lang="en-US" dirty="0"/>
              <a:t> for regression</a:t>
            </a:r>
            <a:br>
              <a:rPr lang="en-US" dirty="0"/>
            </a:br>
            <a:r>
              <a:rPr lang="en-US" dirty="0"/>
              <a:t>✅ Understand </a:t>
            </a:r>
            <a:r>
              <a:rPr lang="en-US" b="1" dirty="0"/>
              <a:t>orthogonality, diagonalization, and spectral theorems</a:t>
            </a:r>
            <a:br>
              <a:rPr lang="en-US" dirty="0"/>
            </a:br>
            <a:r>
              <a:rPr lang="en-US" dirty="0"/>
              <a:t>✅ Use linear algebra in </a:t>
            </a:r>
            <a:r>
              <a:rPr lang="en-US" b="1" dirty="0"/>
              <a:t>applications like PageRank, PCA, Markov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2E02-91CB-731A-ACDB-5661FB7BE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A10B-A469-2983-B749-79DBD3CD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perfect for:</a:t>
            </a:r>
          </a:p>
          <a:p>
            <a:r>
              <a:rPr lang="en-US" b="1" dirty="0"/>
              <a:t>University students</a:t>
            </a:r>
            <a:r>
              <a:rPr lang="en-US" dirty="0"/>
              <a:t> studying math, engineering, or CS</a:t>
            </a:r>
          </a:p>
          <a:p>
            <a:r>
              <a:rPr lang="en-US" b="1" dirty="0"/>
              <a:t>Self-learners</a:t>
            </a:r>
            <a:r>
              <a:rPr lang="en-US" dirty="0"/>
              <a:t> aiming to master machine learning, quantum computing, or 3D graphics</a:t>
            </a:r>
          </a:p>
          <a:p>
            <a:r>
              <a:rPr lang="en-US" b="1" dirty="0"/>
              <a:t>Researchers or developers</a:t>
            </a:r>
            <a:r>
              <a:rPr lang="en-US" dirty="0"/>
              <a:t> who need solid mathematical foundations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3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04C0-1C1F-2764-1A9E-314376EC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C24F0D-E927-750C-8572-62D5DACC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You don’t need to be a math expert</a:t>
            </a:r>
            <a:r>
              <a:rPr lang="en-US" dirty="0"/>
              <a:t>, but you should be comfortable with:</a:t>
            </a:r>
          </a:p>
          <a:p>
            <a:pPr lvl="1"/>
            <a:r>
              <a:rPr lang="en-US" dirty="0"/>
              <a:t>Basic algebra (solving equations, manipulating expressions)</a:t>
            </a:r>
          </a:p>
          <a:p>
            <a:pPr lvl="1"/>
            <a:r>
              <a:rPr lang="en-US" dirty="0"/>
              <a:t>High-school level geometry (vectors, slopes, basic trigonometry)</a:t>
            </a:r>
          </a:p>
          <a:p>
            <a:pPr lvl="1"/>
            <a:r>
              <a:rPr lang="en-US" dirty="0"/>
              <a:t>Some exposure to functions and graphs</a:t>
            </a:r>
          </a:p>
          <a:p>
            <a:r>
              <a:rPr lang="en-US" dirty="0"/>
              <a:t>Optional but helpful:</a:t>
            </a:r>
          </a:p>
          <a:p>
            <a:pPr lvl="1"/>
            <a:r>
              <a:rPr lang="en-US" dirty="0"/>
              <a:t>Familiarity with matrix notation or basic programming (e.g., Python, MATLAB, NumPy)</a:t>
            </a:r>
          </a:p>
          <a:p>
            <a:r>
              <a:rPr lang="en-US" dirty="0"/>
              <a:t>Throughout the course, we’ll explain concepts from the ground up, but also provide advanced insights for those aiming to dive deeper.</a:t>
            </a:r>
          </a:p>
        </p:txBody>
      </p:sp>
    </p:spTree>
    <p:extLst>
      <p:ext uri="{BB962C8B-B14F-4D97-AF65-F5344CB8AC3E}">
        <p14:creationId xmlns:p14="http://schemas.microsoft.com/office/powerpoint/2010/main" val="15219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AB7F-1293-D57E-2DF8-06FCC40B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You May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8155-9CE6-AB6C-E2CE-67BE1BC6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the course focuses on </a:t>
            </a:r>
            <a:r>
              <a:rPr lang="en-US" b="1" dirty="0"/>
              <a:t>theory</a:t>
            </a:r>
            <a:r>
              <a:rPr lang="en-US" dirty="0"/>
              <a:t>, you can follow along using tools like:</a:t>
            </a:r>
          </a:p>
          <a:p>
            <a:r>
              <a:rPr lang="en-US" b="1" dirty="0"/>
              <a:t>Python (NumPy, Matplotlib)</a:t>
            </a:r>
            <a:r>
              <a:rPr lang="en-US" dirty="0"/>
              <a:t> for hands-on matrix computation and visualization</a:t>
            </a:r>
          </a:p>
          <a:p>
            <a:r>
              <a:rPr lang="en-US" b="1" dirty="0" err="1"/>
              <a:t>Matlab</a:t>
            </a:r>
            <a:r>
              <a:rPr lang="en-US" dirty="0"/>
              <a:t> or Octave if you're from an engineering background</a:t>
            </a:r>
          </a:p>
          <a:p>
            <a:r>
              <a:rPr lang="en-US" b="1" dirty="0" err="1"/>
              <a:t>Geogebra</a:t>
            </a:r>
            <a:r>
              <a:rPr lang="en-US" dirty="0"/>
              <a:t> or Desmos for vector visualization</a:t>
            </a:r>
          </a:p>
          <a:p>
            <a:endParaRPr lang="en-US" dirty="0"/>
          </a:p>
        </p:txBody>
      </p:sp>
      <p:pic>
        <p:nvPicPr>
          <p:cNvPr id="2051" name="Picture 3" descr="Python - Free logo icons">
            <a:extLst>
              <a:ext uri="{FF2B5EF4-FFF2-40B4-BE49-F238E27FC236}">
                <a16:creationId xmlns:a16="http://schemas.microsoft.com/office/drawing/2014/main" id="{191434C1-BF78-A960-F89B-49A2BBA28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0" y="4459665"/>
            <a:ext cx="1011810" cy="10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The MathWorks Logo is an Eigenfunction of the Wave Equation ...">
            <a:extLst>
              <a:ext uri="{FF2B5EF4-FFF2-40B4-BE49-F238E27FC236}">
                <a16:creationId xmlns:a16="http://schemas.microsoft.com/office/drawing/2014/main" id="{ABB6C6B6-7799-1D5B-4F6D-A5061501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381" y="4185305"/>
            <a:ext cx="16478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3E6A-C353-924E-49C1-345DF9BC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8ACC1-11DB-3D4E-0D47-9C041B20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Vectors?</a:t>
            </a:r>
          </a:p>
          <a:p>
            <a:r>
              <a:rPr lang="en-US" b="1" dirty="0"/>
              <a:t>Analogy</a:t>
            </a:r>
            <a:r>
              <a:rPr lang="en-US" dirty="0"/>
              <a:t>: Think of a vector as an </a:t>
            </a:r>
            <a:r>
              <a:rPr lang="en-US" b="1" dirty="0"/>
              <a:t>arrow</a:t>
            </a:r>
            <a:r>
              <a:rPr lang="en-US" dirty="0"/>
              <a:t> that points in a certain direction and has a certain length.</a:t>
            </a:r>
          </a:p>
          <a:p>
            <a:r>
              <a:rPr lang="en-US" b="1" dirty="0"/>
              <a:t>Real-life examples</a:t>
            </a:r>
            <a:r>
              <a:rPr lang="en-US" dirty="0"/>
              <a:t>:</a:t>
            </a:r>
          </a:p>
          <a:p>
            <a:r>
              <a:rPr lang="en-US" dirty="0"/>
              <a:t>Displacement: 5 km northeast</a:t>
            </a:r>
          </a:p>
          <a:p>
            <a:r>
              <a:rPr lang="en-US" dirty="0"/>
              <a:t>Velocity: 60 km/h south</a:t>
            </a:r>
          </a:p>
          <a:p>
            <a:endParaRPr lang="en-US" dirty="0"/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D0ECA1B0-DE12-A523-8157-3FBC16FC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89" y="3251636"/>
            <a:ext cx="4482446" cy="298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2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A453-2AD0-4241-9131-51C514CA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CF23-76FC-50CC-9CF0-4D437939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8F86-5E5F-C591-3FE3-96A21621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 </a:t>
            </a:r>
          </a:p>
          <a:p>
            <a:r>
              <a:rPr lang="en-US" dirty="0"/>
              <a:t>A vector is a quantity with </a:t>
            </a:r>
            <a:r>
              <a:rPr lang="en-US" b="1" dirty="0"/>
              <a:t>magnitude and direction</a:t>
            </a:r>
            <a:r>
              <a:rPr lang="en-US" dirty="0"/>
              <a:t>. </a:t>
            </a:r>
          </a:p>
          <a:p>
            <a:r>
              <a:rPr lang="en-US" dirty="0"/>
              <a:t>In 2D, it looks like:</a:t>
            </a:r>
          </a:p>
          <a:p>
            <a:endParaRPr lang="en-US" b="1" dirty="0"/>
          </a:p>
          <a:p>
            <a:r>
              <a:rPr lang="en-US" dirty="0"/>
              <a:t>In 3D: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5D254-03E3-0F4E-5733-D5F179FFE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25" y="2969149"/>
            <a:ext cx="1256926" cy="919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CB5FB-FE04-BE71-3FF4-092B5F72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525" y="3988646"/>
            <a:ext cx="1221115" cy="116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6BB-D3E7-3678-3DB8-70861146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 and Linear Combinations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E488-9AF0-5073-F16F-4CF973AC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 Demo (Using Python)</a:t>
            </a:r>
          </a:p>
          <a:p>
            <a:r>
              <a:rPr lang="en-US" b="1" dirty="0"/>
              <a:t>Vector </a:t>
            </a:r>
            <a:r>
              <a:rPr lang="en-US" dirty="0"/>
              <a:t>(2, 1), (1, 3)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11016-DF39-007A-A694-A9D3F70F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86" y="1973279"/>
            <a:ext cx="4133555" cy="42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24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{7B976C8D-9966-4FC3-868B-414D7CA8E65E}TF235124e3-e6db-4c6d-93c8-733f2fadbc607bde6894_win32-d6339a7bd8ec</Template>
  <TotalTime>224</TotalTime>
  <Words>510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Georgia Pro Cond Light</vt:lpstr>
      <vt:lpstr>Speak Pro</vt:lpstr>
      <vt:lpstr>RetrospectVTI</vt:lpstr>
      <vt:lpstr>Linear Algebra</vt:lpstr>
      <vt:lpstr>What This Course Is About</vt:lpstr>
      <vt:lpstr>What You’ll Learn</vt:lpstr>
      <vt:lpstr>Who Is This Course For?</vt:lpstr>
      <vt:lpstr>Prerequisites</vt:lpstr>
      <vt:lpstr>Tools You May Use</vt:lpstr>
      <vt:lpstr>Vectors and Linear Combinations</vt:lpstr>
      <vt:lpstr>Vectors and Linear Combinations</vt:lpstr>
      <vt:lpstr>Vectors and Linear Combinations</vt:lpstr>
      <vt:lpstr>Vectors and Linear Combinations</vt:lpstr>
      <vt:lpstr>Vectors and Linear Combinations</vt:lpstr>
      <vt:lpstr>Vectors and Linear Combinations</vt:lpstr>
      <vt:lpstr>Vectors and Linear Combinations</vt:lpstr>
      <vt:lpstr>Vectors and Linear Combinations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poojary</dc:creator>
  <cp:lastModifiedBy>bhushan poojary</cp:lastModifiedBy>
  <cp:revision>21</cp:revision>
  <dcterms:created xsi:type="dcterms:W3CDTF">2025-06-29T07:04:49Z</dcterms:created>
  <dcterms:modified xsi:type="dcterms:W3CDTF">2025-06-29T10:49:08Z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