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9"/>
  </p:notesMasterIdLst>
  <p:handoutMasterIdLst>
    <p:handoutMasterId r:id="rId30"/>
  </p:handoutMasterIdLst>
  <p:sldIdLst>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8" r:id="rId21"/>
    <p:sldId id="467" r:id="rId22"/>
    <p:sldId id="466" r:id="rId23"/>
    <p:sldId id="465" r:id="rId24"/>
    <p:sldId id="469" r:id="rId25"/>
    <p:sldId id="470" r:id="rId26"/>
    <p:sldId id="462" r:id="rId27"/>
    <p:sldId id="4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2/15/2022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2827181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902438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582930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13</a:t>
            </a:fld>
            <a:endParaRPr lang="en-US" dirty="0"/>
          </a:p>
        </p:txBody>
      </p:sp>
    </p:spTree>
    <p:extLst>
      <p:ext uri="{BB962C8B-B14F-4D97-AF65-F5344CB8AC3E}">
        <p14:creationId xmlns:p14="http://schemas.microsoft.com/office/powerpoint/2010/main" val="1425314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14</a:t>
            </a:fld>
            <a:endParaRPr lang="en-US" dirty="0"/>
          </a:p>
        </p:txBody>
      </p:sp>
    </p:spTree>
    <p:extLst>
      <p:ext uri="{BB962C8B-B14F-4D97-AF65-F5344CB8AC3E}">
        <p14:creationId xmlns:p14="http://schemas.microsoft.com/office/powerpoint/2010/main" val="250816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15</a:t>
            </a:fld>
            <a:endParaRPr lang="en-US" dirty="0"/>
          </a:p>
        </p:txBody>
      </p:sp>
    </p:spTree>
    <p:extLst>
      <p:ext uri="{BB962C8B-B14F-4D97-AF65-F5344CB8AC3E}">
        <p14:creationId xmlns:p14="http://schemas.microsoft.com/office/powerpoint/2010/main" val="282450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16</a:t>
            </a:fld>
            <a:endParaRPr lang="en-US" dirty="0"/>
          </a:p>
        </p:txBody>
      </p:sp>
    </p:spTree>
    <p:extLst>
      <p:ext uri="{BB962C8B-B14F-4D97-AF65-F5344CB8AC3E}">
        <p14:creationId xmlns:p14="http://schemas.microsoft.com/office/powerpoint/2010/main" val="2925113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17</a:t>
            </a:fld>
            <a:endParaRPr lang="en-US" dirty="0"/>
          </a:p>
        </p:txBody>
      </p:sp>
    </p:spTree>
    <p:extLst>
      <p:ext uri="{BB962C8B-B14F-4D97-AF65-F5344CB8AC3E}">
        <p14:creationId xmlns:p14="http://schemas.microsoft.com/office/powerpoint/2010/main" val="221536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18</a:t>
            </a:fld>
            <a:endParaRPr lang="en-US" dirty="0"/>
          </a:p>
        </p:txBody>
      </p:sp>
    </p:spTree>
    <p:extLst>
      <p:ext uri="{BB962C8B-B14F-4D97-AF65-F5344CB8AC3E}">
        <p14:creationId xmlns:p14="http://schemas.microsoft.com/office/powerpoint/2010/main" val="317621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19</a:t>
            </a:fld>
            <a:endParaRPr lang="en-US" dirty="0"/>
          </a:p>
        </p:txBody>
      </p:sp>
    </p:spTree>
    <p:extLst>
      <p:ext uri="{BB962C8B-B14F-4D97-AF65-F5344CB8AC3E}">
        <p14:creationId xmlns:p14="http://schemas.microsoft.com/office/powerpoint/2010/main" val="62490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3455399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20</a:t>
            </a:fld>
            <a:endParaRPr lang="en-US" dirty="0"/>
          </a:p>
        </p:txBody>
      </p:sp>
    </p:spTree>
    <p:extLst>
      <p:ext uri="{BB962C8B-B14F-4D97-AF65-F5344CB8AC3E}">
        <p14:creationId xmlns:p14="http://schemas.microsoft.com/office/powerpoint/2010/main" val="2181716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21</a:t>
            </a:fld>
            <a:endParaRPr lang="en-US" dirty="0"/>
          </a:p>
        </p:txBody>
      </p:sp>
    </p:spTree>
    <p:extLst>
      <p:ext uri="{BB962C8B-B14F-4D97-AF65-F5344CB8AC3E}">
        <p14:creationId xmlns:p14="http://schemas.microsoft.com/office/powerpoint/2010/main" val="554421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22</a:t>
            </a:fld>
            <a:endParaRPr lang="en-US" dirty="0"/>
          </a:p>
        </p:txBody>
      </p:sp>
    </p:spTree>
    <p:extLst>
      <p:ext uri="{BB962C8B-B14F-4D97-AF65-F5344CB8AC3E}">
        <p14:creationId xmlns:p14="http://schemas.microsoft.com/office/powerpoint/2010/main" val="1227332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23</a:t>
            </a:fld>
            <a:endParaRPr lang="en-US" dirty="0"/>
          </a:p>
        </p:txBody>
      </p:sp>
    </p:spTree>
    <p:extLst>
      <p:ext uri="{BB962C8B-B14F-4D97-AF65-F5344CB8AC3E}">
        <p14:creationId xmlns:p14="http://schemas.microsoft.com/office/powerpoint/2010/main" val="20032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24</a:t>
            </a:fld>
            <a:endParaRPr lang="en-US" dirty="0"/>
          </a:p>
        </p:txBody>
      </p:sp>
    </p:spTree>
    <p:extLst>
      <p:ext uri="{BB962C8B-B14F-4D97-AF65-F5344CB8AC3E}">
        <p14:creationId xmlns:p14="http://schemas.microsoft.com/office/powerpoint/2010/main" val="2304288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78461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43888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2662784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9988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263196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306948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149449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2/15/2022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IN" dirty="0"/>
              <a:t>AGRICULTURAL PRODUCTION OF INDIA </a:t>
            </a:r>
            <a:endParaRPr lang="en-US" dirty="0"/>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1EAEAEF7-57CD-422F-9A6C-5EA4BD3CD451}"/>
              </a:ext>
            </a:extLst>
          </p:cNvPr>
          <p:cNvSpPr txBox="1"/>
          <p:nvPr/>
        </p:nvSpPr>
        <p:spPr>
          <a:xfrm>
            <a:off x="737315" y="384656"/>
            <a:ext cx="11021095" cy="5755422"/>
          </a:xfrm>
          <a:prstGeom prst="rect">
            <a:avLst/>
          </a:prstGeom>
          <a:noFill/>
        </p:spPr>
        <p:txBody>
          <a:bodyPr wrap="square">
            <a:spAutoFit/>
          </a:bodyPr>
          <a:lstStyle/>
          <a:p>
            <a:r>
              <a:rPr lang="en-US" sz="3600" b="1" dirty="0">
                <a:solidFill>
                  <a:schemeClr val="bg1"/>
                </a:solidFill>
              </a:rPr>
              <a:t>Data Validation and Data Transformation </a:t>
            </a:r>
          </a:p>
          <a:p>
            <a:endParaRPr lang="en-US" sz="4400" b="1" dirty="0">
              <a:solidFill>
                <a:schemeClr val="bg1"/>
              </a:solidFill>
            </a:endParaRPr>
          </a:p>
          <a:p>
            <a:pPr marL="285750" indent="-285750">
              <a:buFont typeface="Arial" panose="020B0604020202020204" pitchFamily="34" charset="0"/>
              <a:buChar char="•"/>
            </a:pPr>
            <a:r>
              <a:rPr lang="en-US" sz="2800" dirty="0">
                <a:solidFill>
                  <a:schemeClr val="bg1"/>
                </a:solidFill>
              </a:rPr>
              <a:t>First I have done some basic transformation of the data such as- removing error, removing null values, getting first row as header if required in the Power Query Editor. </a:t>
            </a:r>
          </a:p>
          <a:p>
            <a:pPr marL="285750" indent="-285750">
              <a:buFont typeface="Arial" panose="020B0604020202020204" pitchFamily="34" charset="0"/>
              <a:buChar char="•"/>
            </a:pPr>
            <a:r>
              <a:rPr lang="en-US" sz="2800" dirty="0">
                <a:solidFill>
                  <a:schemeClr val="bg1"/>
                </a:solidFill>
              </a:rPr>
              <a:t>The data was so messy so I have extracted the important data from the files and transformed it according to the requirement. </a:t>
            </a:r>
          </a:p>
          <a:p>
            <a:pPr marL="285750" indent="-285750">
              <a:buFont typeface="Arial" panose="020B0604020202020204" pitchFamily="34" charset="0"/>
              <a:buChar char="•"/>
            </a:pPr>
            <a:r>
              <a:rPr lang="en-US" sz="2800" dirty="0">
                <a:solidFill>
                  <a:schemeClr val="bg1"/>
                </a:solidFill>
              </a:rPr>
              <a:t>In the transformation process I have done different transformation such </a:t>
            </a:r>
            <a:r>
              <a:rPr lang="en-US" sz="2800" dirty="0" err="1">
                <a:solidFill>
                  <a:schemeClr val="bg1"/>
                </a:solidFill>
              </a:rPr>
              <a:t>aspivoting</a:t>
            </a:r>
            <a:r>
              <a:rPr lang="en-US" sz="2800" dirty="0">
                <a:solidFill>
                  <a:schemeClr val="bg1"/>
                </a:solidFill>
              </a:rPr>
              <a:t> and unpivoting columns, removing error, removing null values, creation of new tables. </a:t>
            </a:r>
          </a:p>
          <a:p>
            <a:pPr marL="285750" indent="-285750">
              <a:buFont typeface="Arial" panose="020B0604020202020204" pitchFamily="34" charset="0"/>
              <a:buChar char="•"/>
            </a:pPr>
            <a:r>
              <a:rPr lang="en-US" sz="2800" dirty="0">
                <a:solidFill>
                  <a:schemeClr val="bg1"/>
                </a:solidFill>
              </a:rPr>
              <a:t>Validation of date column:- I have validated the columns data type the most unstructured columns was date type data</a:t>
            </a:r>
            <a:endParaRPr lang="en-IN" sz="2800" dirty="0">
              <a:solidFill>
                <a:schemeClr val="bg1"/>
              </a:solidFill>
            </a:endParaRPr>
          </a:p>
        </p:txBody>
      </p:sp>
    </p:spTree>
    <p:extLst>
      <p:ext uri="{BB962C8B-B14F-4D97-AF65-F5344CB8AC3E}">
        <p14:creationId xmlns:p14="http://schemas.microsoft.com/office/powerpoint/2010/main" val="319785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83DF61B6-6E54-4860-A29B-7E813D3E73C4}"/>
              </a:ext>
            </a:extLst>
          </p:cNvPr>
          <p:cNvSpPr txBox="1"/>
          <p:nvPr/>
        </p:nvSpPr>
        <p:spPr>
          <a:xfrm>
            <a:off x="983088" y="1351507"/>
            <a:ext cx="10225824" cy="4154984"/>
          </a:xfrm>
          <a:prstGeom prst="rect">
            <a:avLst/>
          </a:prstGeom>
          <a:noFill/>
        </p:spPr>
        <p:txBody>
          <a:bodyPr wrap="square">
            <a:spAutoFit/>
          </a:bodyPr>
          <a:lstStyle/>
          <a:p>
            <a:r>
              <a:rPr lang="en-US" sz="3200" b="1" dirty="0">
                <a:solidFill>
                  <a:schemeClr val="bg1"/>
                </a:solidFill>
              </a:rPr>
              <a:t>Report and dashboard: </a:t>
            </a:r>
          </a:p>
          <a:p>
            <a:endParaRPr lang="en-US" sz="3200" b="1" dirty="0">
              <a:solidFill>
                <a:schemeClr val="bg1"/>
              </a:solidFill>
            </a:endParaRPr>
          </a:p>
          <a:p>
            <a:r>
              <a:rPr lang="en-US" sz="2000" dirty="0">
                <a:solidFill>
                  <a:schemeClr val="bg1"/>
                </a:solidFill>
              </a:rPr>
              <a:t>I have made some report and dashboard according to the requirement</a:t>
            </a:r>
          </a:p>
          <a:p>
            <a:pPr marL="342900" indent="-342900">
              <a:buAutoNum type="arabicPeriod"/>
            </a:pPr>
            <a:r>
              <a:rPr lang="en-US" sz="2000" dirty="0">
                <a:solidFill>
                  <a:schemeClr val="bg1"/>
                </a:solidFill>
              </a:rPr>
              <a:t>Production and yield of Rice of Indian states by their cultivated area and financial year. </a:t>
            </a:r>
          </a:p>
          <a:p>
            <a:pPr marL="342900" indent="-342900">
              <a:buAutoNum type="arabicPeriod"/>
            </a:pPr>
            <a:r>
              <a:rPr lang="en-US" sz="2000" dirty="0">
                <a:solidFill>
                  <a:schemeClr val="bg1"/>
                </a:solidFill>
              </a:rPr>
              <a:t>2. Production and yield of Wheat of Indian states by their cultivated area and financial year. </a:t>
            </a:r>
          </a:p>
          <a:p>
            <a:pPr marL="342900" indent="-342900">
              <a:buAutoNum type="arabicPeriod"/>
            </a:pPr>
            <a:r>
              <a:rPr lang="en-US" sz="2000" dirty="0">
                <a:solidFill>
                  <a:schemeClr val="bg1"/>
                </a:solidFill>
              </a:rPr>
              <a:t>3. Production and yield of Coarse Cereals of Indian states by their cultivated area and financial year. </a:t>
            </a:r>
          </a:p>
          <a:p>
            <a:pPr marL="342900" indent="-342900">
              <a:buAutoNum type="arabicPeriod"/>
            </a:pPr>
            <a:r>
              <a:rPr lang="en-US" sz="2000" dirty="0">
                <a:solidFill>
                  <a:schemeClr val="bg1"/>
                </a:solidFill>
              </a:rPr>
              <a:t>4. Cost of Cultivation and production of different crops and their Yields by their Area. </a:t>
            </a:r>
          </a:p>
          <a:p>
            <a:pPr marL="342900" indent="-342900">
              <a:buAutoNum type="arabicPeriod"/>
            </a:pPr>
            <a:r>
              <a:rPr lang="en-US" sz="2000" dirty="0">
                <a:solidFill>
                  <a:schemeClr val="bg1"/>
                </a:solidFill>
              </a:rPr>
              <a:t>5. Production of Food Grains and Oilseeds of different Crops by their financial Year. </a:t>
            </a:r>
          </a:p>
          <a:p>
            <a:pPr marL="342900" indent="-342900">
              <a:buAutoNum type="arabicPeriod"/>
            </a:pPr>
            <a:r>
              <a:rPr lang="en-US" sz="2000" dirty="0">
                <a:solidFill>
                  <a:schemeClr val="bg1"/>
                </a:solidFill>
              </a:rPr>
              <a:t>6. Comparison of Production of different Crops by their Financial year Crop recommendation for the Cultivation</a:t>
            </a:r>
            <a:endParaRPr lang="en-IN" sz="2000" dirty="0">
              <a:solidFill>
                <a:schemeClr val="bg1"/>
              </a:solidFill>
            </a:endParaRPr>
          </a:p>
        </p:txBody>
      </p:sp>
    </p:spTree>
    <p:extLst>
      <p:ext uri="{BB962C8B-B14F-4D97-AF65-F5344CB8AC3E}">
        <p14:creationId xmlns:p14="http://schemas.microsoft.com/office/powerpoint/2010/main" val="229632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49B3EC43-A490-415B-9F6B-D44051DE67F2}"/>
              </a:ext>
            </a:extLst>
          </p:cNvPr>
          <p:cNvSpPr txBox="1"/>
          <p:nvPr/>
        </p:nvSpPr>
        <p:spPr>
          <a:xfrm>
            <a:off x="1065726" y="961450"/>
            <a:ext cx="10344956" cy="2739211"/>
          </a:xfrm>
          <a:prstGeom prst="rect">
            <a:avLst/>
          </a:prstGeom>
          <a:noFill/>
        </p:spPr>
        <p:txBody>
          <a:bodyPr wrap="square">
            <a:spAutoFit/>
          </a:bodyPr>
          <a:lstStyle/>
          <a:p>
            <a:r>
              <a:rPr lang="en-US" sz="4400" b="1" dirty="0">
                <a:solidFill>
                  <a:schemeClr val="bg1"/>
                </a:solidFill>
              </a:rPr>
              <a:t>Deployment:- </a:t>
            </a:r>
          </a:p>
          <a:p>
            <a:endParaRPr lang="en-US" sz="3200" dirty="0">
              <a:solidFill>
                <a:schemeClr val="bg1"/>
              </a:solidFill>
            </a:endParaRPr>
          </a:p>
          <a:p>
            <a:r>
              <a:rPr lang="en-US" sz="3200" dirty="0">
                <a:solidFill>
                  <a:schemeClr val="bg1"/>
                </a:solidFill>
              </a:rPr>
              <a:t>After making the Report and dashboards I have published it on the Microsoft Power Bi Service from Microsoft Power Bi Desktop</a:t>
            </a:r>
            <a:endParaRPr lang="en-IN" sz="3200" dirty="0">
              <a:solidFill>
                <a:schemeClr val="bg1"/>
              </a:solidFill>
            </a:endParaRPr>
          </a:p>
        </p:txBody>
      </p:sp>
    </p:spTree>
    <p:extLst>
      <p:ext uri="{BB962C8B-B14F-4D97-AF65-F5344CB8AC3E}">
        <p14:creationId xmlns:p14="http://schemas.microsoft.com/office/powerpoint/2010/main" val="357602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25" name="TextBox 24">
            <a:extLst>
              <a:ext uri="{FF2B5EF4-FFF2-40B4-BE49-F238E27FC236}">
                <a16:creationId xmlns:a16="http://schemas.microsoft.com/office/drawing/2014/main" id="{0BC650F0-B580-4702-8466-13B86A7DF267}"/>
              </a:ext>
            </a:extLst>
          </p:cNvPr>
          <p:cNvSpPr txBox="1"/>
          <p:nvPr/>
        </p:nvSpPr>
        <p:spPr>
          <a:xfrm>
            <a:off x="3001851" y="439959"/>
            <a:ext cx="6188298" cy="523220"/>
          </a:xfrm>
          <a:prstGeom prst="rect">
            <a:avLst/>
          </a:prstGeom>
          <a:noFill/>
        </p:spPr>
        <p:txBody>
          <a:bodyPr wrap="square">
            <a:spAutoFit/>
          </a:bodyPr>
          <a:lstStyle/>
          <a:p>
            <a:pPr algn="ctr"/>
            <a:r>
              <a:rPr lang="en-IN" sz="2800" b="1" dirty="0">
                <a:solidFill>
                  <a:schemeClr val="bg1"/>
                </a:solidFill>
              </a:rPr>
              <a:t>Insights:-</a:t>
            </a:r>
          </a:p>
        </p:txBody>
      </p:sp>
      <p:sp>
        <p:nvSpPr>
          <p:cNvPr id="27" name="TextBox 26">
            <a:extLst>
              <a:ext uri="{FF2B5EF4-FFF2-40B4-BE49-F238E27FC236}">
                <a16:creationId xmlns:a16="http://schemas.microsoft.com/office/drawing/2014/main" id="{56AAA148-F9AA-4C58-AF77-EF0E978EE0D5}"/>
              </a:ext>
            </a:extLst>
          </p:cNvPr>
          <p:cNvSpPr txBox="1"/>
          <p:nvPr/>
        </p:nvSpPr>
        <p:spPr>
          <a:xfrm>
            <a:off x="982014" y="1403138"/>
            <a:ext cx="8690020" cy="923330"/>
          </a:xfrm>
          <a:prstGeom prst="rect">
            <a:avLst/>
          </a:prstGeom>
          <a:noFill/>
        </p:spPr>
        <p:txBody>
          <a:bodyPr wrap="square">
            <a:spAutoFit/>
          </a:bodyPr>
          <a:lstStyle/>
          <a:p>
            <a:pPr marL="302895">
              <a:spcBef>
                <a:spcPts val="1720"/>
              </a:spcBef>
              <a:spcAft>
                <a:spcPts val="0"/>
              </a:spcAft>
            </a:pPr>
            <a:r>
              <a:rPr lang="en-US" sz="1800" dirty="0">
                <a:effectLst/>
                <a:latin typeface="Carlito"/>
                <a:ea typeface="Carlito"/>
                <a:cs typeface="Carlito"/>
              </a:rPr>
              <a:t>According to the analysis, I have made a few reports and dashboards.</a:t>
            </a:r>
            <a:endParaRPr lang="en-IN" sz="1400" dirty="0">
              <a:effectLst/>
              <a:latin typeface="Carlito"/>
              <a:ea typeface="Carlito"/>
              <a:cs typeface="Carlito"/>
            </a:endParaRPr>
          </a:p>
          <a:p>
            <a:pPr marL="342900" marR="1065530" lvl="0" indent="-342900">
              <a:spcBef>
                <a:spcPts val="5"/>
              </a:spcBef>
              <a:spcAft>
                <a:spcPts val="0"/>
              </a:spcAft>
              <a:buSzPts val="1400"/>
              <a:buFont typeface="Symbol" panose="05050102010706020507" pitchFamily="18" charset="2"/>
              <a:buChar char=""/>
              <a:tabLst>
                <a:tab pos="520700" algn="l"/>
                <a:tab pos="521335" algn="l"/>
              </a:tabLst>
            </a:pPr>
            <a:r>
              <a:rPr lang="en-US" sz="1800" b="1" dirty="0">
                <a:effectLst/>
                <a:latin typeface="Carlito"/>
                <a:ea typeface="Symbol" panose="05050102010706020507" pitchFamily="18" charset="2"/>
                <a:cs typeface="Symbol" panose="05050102010706020507" pitchFamily="18" charset="2"/>
              </a:rPr>
              <a:t>Yield and cost of production by Crops</a:t>
            </a:r>
            <a:endParaRPr lang="en-IN" sz="1400" dirty="0">
              <a:effectLst/>
              <a:latin typeface="Carlito"/>
              <a:ea typeface="Symbol" panose="05050102010706020507" pitchFamily="18" charset="2"/>
              <a:cs typeface="Symbol" panose="05050102010706020507" pitchFamily="18" charset="2"/>
            </a:endParaRPr>
          </a:p>
          <a:p>
            <a:pPr marL="520700" marR="1065530" indent="-228600">
              <a:spcBef>
                <a:spcPts val="5"/>
              </a:spcBef>
              <a:spcAft>
                <a:spcPts val="0"/>
              </a:spcAft>
              <a:tabLst>
                <a:tab pos="520700" algn="l"/>
                <a:tab pos="521335" algn="l"/>
              </a:tabLst>
            </a:pPr>
            <a:r>
              <a:rPr lang="en-US" sz="1800" b="1" dirty="0">
                <a:effectLst/>
                <a:latin typeface="Carlito"/>
                <a:ea typeface="Carlito"/>
                <a:cs typeface="Carlito"/>
              </a:rPr>
              <a:t> </a:t>
            </a:r>
            <a:endParaRPr lang="en-IN" sz="1400" dirty="0">
              <a:effectLst/>
              <a:latin typeface="Carlito"/>
              <a:ea typeface="Carlito"/>
              <a:cs typeface="Carlito"/>
            </a:endParaRPr>
          </a:p>
        </p:txBody>
      </p:sp>
      <p:pic>
        <p:nvPicPr>
          <p:cNvPr id="28" name="Picture 27">
            <a:extLst>
              <a:ext uri="{FF2B5EF4-FFF2-40B4-BE49-F238E27FC236}">
                <a16:creationId xmlns:a16="http://schemas.microsoft.com/office/drawing/2014/main" id="{81304DED-6DE7-4520-A246-4EFD09B41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494" y="2467528"/>
            <a:ext cx="8439540" cy="4057355"/>
          </a:xfrm>
          <a:prstGeom prst="rect">
            <a:avLst/>
          </a:prstGeom>
        </p:spPr>
      </p:pic>
    </p:spTree>
    <p:extLst>
      <p:ext uri="{BB962C8B-B14F-4D97-AF65-F5344CB8AC3E}">
        <p14:creationId xmlns:p14="http://schemas.microsoft.com/office/powerpoint/2010/main" val="393598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14AB1191-7E46-4F70-9DDD-1AEA28F20D46}"/>
              </a:ext>
            </a:extLst>
          </p:cNvPr>
          <p:cNvPicPr>
            <a:picLocks noChangeAspect="1"/>
          </p:cNvPicPr>
          <p:nvPr/>
        </p:nvPicPr>
        <p:blipFill>
          <a:blip r:embed="rId4"/>
          <a:stretch>
            <a:fillRect/>
          </a:stretch>
        </p:blipFill>
        <p:spPr>
          <a:xfrm>
            <a:off x="1785336" y="1023602"/>
            <a:ext cx="8621328" cy="4810796"/>
          </a:xfrm>
          <a:prstGeom prst="rect">
            <a:avLst/>
          </a:prstGeom>
        </p:spPr>
      </p:pic>
    </p:spTree>
    <p:extLst>
      <p:ext uri="{BB962C8B-B14F-4D97-AF65-F5344CB8AC3E}">
        <p14:creationId xmlns:p14="http://schemas.microsoft.com/office/powerpoint/2010/main" val="238435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C54E656F-43E7-4A6E-A16E-3E1C346F9366}"/>
              </a:ext>
            </a:extLst>
          </p:cNvPr>
          <p:cNvPicPr>
            <a:picLocks noChangeAspect="1"/>
          </p:cNvPicPr>
          <p:nvPr/>
        </p:nvPicPr>
        <p:blipFill>
          <a:blip r:embed="rId4"/>
          <a:stretch>
            <a:fillRect/>
          </a:stretch>
        </p:blipFill>
        <p:spPr>
          <a:xfrm>
            <a:off x="1947283" y="1028365"/>
            <a:ext cx="8297433" cy="4801270"/>
          </a:xfrm>
          <a:prstGeom prst="rect">
            <a:avLst/>
          </a:prstGeom>
        </p:spPr>
      </p:pic>
    </p:spTree>
    <p:extLst>
      <p:ext uri="{BB962C8B-B14F-4D97-AF65-F5344CB8AC3E}">
        <p14:creationId xmlns:p14="http://schemas.microsoft.com/office/powerpoint/2010/main" val="135142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5" name="Picture 4">
            <a:extLst>
              <a:ext uri="{FF2B5EF4-FFF2-40B4-BE49-F238E27FC236}">
                <a16:creationId xmlns:a16="http://schemas.microsoft.com/office/drawing/2014/main" id="{990D5A0F-918B-4103-8357-9369943382E9}"/>
              </a:ext>
            </a:extLst>
          </p:cNvPr>
          <p:cNvPicPr>
            <a:picLocks noChangeAspect="1"/>
          </p:cNvPicPr>
          <p:nvPr/>
        </p:nvPicPr>
        <p:blipFill>
          <a:blip r:embed="rId4"/>
          <a:stretch>
            <a:fillRect/>
          </a:stretch>
        </p:blipFill>
        <p:spPr>
          <a:xfrm>
            <a:off x="1766283" y="999786"/>
            <a:ext cx="8659433" cy="4858428"/>
          </a:xfrm>
          <a:prstGeom prst="rect">
            <a:avLst/>
          </a:prstGeom>
        </p:spPr>
      </p:pic>
    </p:spTree>
    <p:extLst>
      <p:ext uri="{BB962C8B-B14F-4D97-AF65-F5344CB8AC3E}">
        <p14:creationId xmlns:p14="http://schemas.microsoft.com/office/powerpoint/2010/main" val="82846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60C30E31-F38F-4F1D-958E-07875628FB9B}"/>
              </a:ext>
            </a:extLst>
          </p:cNvPr>
          <p:cNvPicPr>
            <a:picLocks noChangeAspect="1"/>
          </p:cNvPicPr>
          <p:nvPr/>
        </p:nvPicPr>
        <p:blipFill>
          <a:blip r:embed="rId4"/>
          <a:stretch>
            <a:fillRect/>
          </a:stretch>
        </p:blipFill>
        <p:spPr>
          <a:xfrm>
            <a:off x="1771046" y="995023"/>
            <a:ext cx="8649907" cy="4867954"/>
          </a:xfrm>
          <a:prstGeom prst="rect">
            <a:avLst/>
          </a:prstGeom>
        </p:spPr>
      </p:pic>
    </p:spTree>
    <p:extLst>
      <p:ext uri="{BB962C8B-B14F-4D97-AF65-F5344CB8AC3E}">
        <p14:creationId xmlns:p14="http://schemas.microsoft.com/office/powerpoint/2010/main" val="1686725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B3A1E6B4-94FB-482F-90FF-39C451009E95}"/>
              </a:ext>
            </a:extLst>
          </p:cNvPr>
          <p:cNvPicPr>
            <a:picLocks noChangeAspect="1"/>
          </p:cNvPicPr>
          <p:nvPr/>
        </p:nvPicPr>
        <p:blipFill>
          <a:blip r:embed="rId4"/>
          <a:stretch>
            <a:fillRect/>
          </a:stretch>
        </p:blipFill>
        <p:spPr>
          <a:xfrm>
            <a:off x="1775809" y="1004549"/>
            <a:ext cx="8640381" cy="4848902"/>
          </a:xfrm>
          <a:prstGeom prst="rect">
            <a:avLst/>
          </a:prstGeom>
        </p:spPr>
      </p:pic>
    </p:spTree>
    <p:extLst>
      <p:ext uri="{BB962C8B-B14F-4D97-AF65-F5344CB8AC3E}">
        <p14:creationId xmlns:p14="http://schemas.microsoft.com/office/powerpoint/2010/main" val="4112157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72EEEF9E-32D8-46D5-B314-772587647BD2}"/>
              </a:ext>
            </a:extLst>
          </p:cNvPr>
          <p:cNvPicPr>
            <a:picLocks noChangeAspect="1"/>
          </p:cNvPicPr>
          <p:nvPr/>
        </p:nvPicPr>
        <p:blipFill>
          <a:blip r:embed="rId4"/>
          <a:stretch>
            <a:fillRect/>
          </a:stretch>
        </p:blipFill>
        <p:spPr>
          <a:xfrm>
            <a:off x="1771046" y="980733"/>
            <a:ext cx="8649907" cy="4896533"/>
          </a:xfrm>
          <a:prstGeom prst="rect">
            <a:avLst/>
          </a:prstGeom>
        </p:spPr>
      </p:pic>
    </p:spTree>
    <p:extLst>
      <p:ext uri="{BB962C8B-B14F-4D97-AF65-F5344CB8AC3E}">
        <p14:creationId xmlns:p14="http://schemas.microsoft.com/office/powerpoint/2010/main" val="10366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2" name="TextBox 1">
            <a:extLst>
              <a:ext uri="{FF2B5EF4-FFF2-40B4-BE49-F238E27FC236}">
                <a16:creationId xmlns:a16="http://schemas.microsoft.com/office/drawing/2014/main" id="{C74498CA-2E1F-4E84-B55F-C05A987EB103}"/>
              </a:ext>
            </a:extLst>
          </p:cNvPr>
          <p:cNvSpPr txBox="1"/>
          <p:nvPr/>
        </p:nvSpPr>
        <p:spPr>
          <a:xfrm>
            <a:off x="1094704" y="837126"/>
            <a:ext cx="10470524" cy="5016758"/>
          </a:xfrm>
          <a:prstGeom prst="rect">
            <a:avLst/>
          </a:prstGeom>
          <a:noFill/>
        </p:spPr>
        <p:txBody>
          <a:bodyPr wrap="square" rtlCol="0">
            <a:spAutoFit/>
          </a:bodyPr>
          <a:lstStyle/>
          <a:p>
            <a:r>
              <a:rPr lang="en-US" sz="4000" b="1" dirty="0">
                <a:solidFill>
                  <a:schemeClr val="bg1"/>
                </a:solidFill>
              </a:rPr>
              <a:t>Objective:-</a:t>
            </a:r>
          </a:p>
          <a:p>
            <a:endParaRPr lang="en-US" sz="2800" b="1" dirty="0">
              <a:solidFill>
                <a:schemeClr val="bg1"/>
              </a:solidFill>
            </a:endParaRPr>
          </a:p>
          <a:p>
            <a:pPr marL="342900" indent="-342900">
              <a:buFont typeface="Arial" panose="020B0604020202020204" pitchFamily="34" charset="0"/>
              <a:buChar char="•"/>
            </a:pPr>
            <a:r>
              <a:rPr lang="en-US" sz="2800" dirty="0">
                <a:solidFill>
                  <a:schemeClr val="bg1"/>
                </a:solidFill>
              </a:rPr>
              <a:t>The goal of this project is to solve the problems of various crops Cultivation or the Production in India. </a:t>
            </a:r>
          </a:p>
          <a:p>
            <a:endParaRPr lang="en-US" sz="2800" dirty="0">
              <a:solidFill>
                <a:schemeClr val="bg1"/>
              </a:solidFill>
            </a:endParaRPr>
          </a:p>
          <a:p>
            <a:pPr marL="342900" indent="-342900">
              <a:buFont typeface="Arial" panose="020B0604020202020204" pitchFamily="34" charset="0"/>
              <a:buChar char="•"/>
            </a:pPr>
            <a:r>
              <a:rPr lang="en-US" sz="2800" dirty="0">
                <a:solidFill>
                  <a:schemeClr val="bg1"/>
                </a:solidFill>
              </a:rPr>
              <a:t>Development of the reports and the Dashboards from which one can simply understand about the area, production and yield of different crops and their cultivation and production cost by the financial year in India and as well as in different states and also that one can understand which crop and its variety is suitable for their region.</a:t>
            </a:r>
            <a:endParaRPr lang="en-IN" sz="2800" dirty="0">
              <a:solidFill>
                <a:schemeClr val="bg1"/>
              </a:solidFill>
            </a:endParaRPr>
          </a:p>
        </p:txBody>
      </p:sp>
    </p:spTree>
    <p:extLst>
      <p:ext uri="{BB962C8B-B14F-4D97-AF65-F5344CB8AC3E}">
        <p14:creationId xmlns:p14="http://schemas.microsoft.com/office/powerpoint/2010/main" val="167417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576B03ED-5E6D-4647-822D-56DC1DAB0AC7}"/>
              </a:ext>
            </a:extLst>
          </p:cNvPr>
          <p:cNvPicPr>
            <a:picLocks noChangeAspect="1"/>
          </p:cNvPicPr>
          <p:nvPr/>
        </p:nvPicPr>
        <p:blipFill>
          <a:blip r:embed="rId4"/>
          <a:stretch>
            <a:fillRect/>
          </a:stretch>
        </p:blipFill>
        <p:spPr>
          <a:xfrm>
            <a:off x="1780573" y="1004549"/>
            <a:ext cx="8630854" cy="4848902"/>
          </a:xfrm>
          <a:prstGeom prst="rect">
            <a:avLst/>
          </a:prstGeom>
        </p:spPr>
      </p:pic>
    </p:spTree>
    <p:extLst>
      <p:ext uri="{BB962C8B-B14F-4D97-AF65-F5344CB8AC3E}">
        <p14:creationId xmlns:p14="http://schemas.microsoft.com/office/powerpoint/2010/main" val="326077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9E18401D-3740-4CAC-9927-EFE7EDC58635}"/>
              </a:ext>
            </a:extLst>
          </p:cNvPr>
          <p:cNvPicPr>
            <a:picLocks noChangeAspect="1"/>
          </p:cNvPicPr>
          <p:nvPr/>
        </p:nvPicPr>
        <p:blipFill>
          <a:blip r:embed="rId4"/>
          <a:stretch>
            <a:fillRect/>
          </a:stretch>
        </p:blipFill>
        <p:spPr>
          <a:xfrm>
            <a:off x="1785336" y="1033128"/>
            <a:ext cx="8621328" cy="4791744"/>
          </a:xfrm>
          <a:prstGeom prst="rect">
            <a:avLst/>
          </a:prstGeom>
        </p:spPr>
      </p:pic>
    </p:spTree>
    <p:extLst>
      <p:ext uri="{BB962C8B-B14F-4D97-AF65-F5344CB8AC3E}">
        <p14:creationId xmlns:p14="http://schemas.microsoft.com/office/powerpoint/2010/main" val="173636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pic>
        <p:nvPicPr>
          <p:cNvPr id="3" name="Picture 2">
            <a:extLst>
              <a:ext uri="{FF2B5EF4-FFF2-40B4-BE49-F238E27FC236}">
                <a16:creationId xmlns:a16="http://schemas.microsoft.com/office/drawing/2014/main" id="{A9C6070B-CA6A-430C-8FD6-0673260651EA}"/>
              </a:ext>
            </a:extLst>
          </p:cNvPr>
          <p:cNvPicPr>
            <a:picLocks noChangeAspect="1"/>
          </p:cNvPicPr>
          <p:nvPr/>
        </p:nvPicPr>
        <p:blipFill>
          <a:blip r:embed="rId4"/>
          <a:stretch>
            <a:fillRect/>
          </a:stretch>
        </p:blipFill>
        <p:spPr>
          <a:xfrm>
            <a:off x="1747230" y="1028365"/>
            <a:ext cx="8697539" cy="4801270"/>
          </a:xfrm>
          <a:prstGeom prst="rect">
            <a:avLst/>
          </a:prstGeom>
        </p:spPr>
      </p:pic>
    </p:spTree>
    <p:extLst>
      <p:ext uri="{BB962C8B-B14F-4D97-AF65-F5344CB8AC3E}">
        <p14:creationId xmlns:p14="http://schemas.microsoft.com/office/powerpoint/2010/main" val="165085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extBox 2">
            <a:extLst>
              <a:ext uri="{FF2B5EF4-FFF2-40B4-BE49-F238E27FC236}">
                <a16:creationId xmlns:a16="http://schemas.microsoft.com/office/drawing/2014/main" id="{A48F2151-1A15-40AD-9801-8BC3F31FCEDD}"/>
              </a:ext>
            </a:extLst>
          </p:cNvPr>
          <p:cNvSpPr txBox="1"/>
          <p:nvPr/>
        </p:nvSpPr>
        <p:spPr>
          <a:xfrm>
            <a:off x="437882" y="132046"/>
            <a:ext cx="10985680" cy="6801862"/>
          </a:xfrm>
          <a:prstGeom prst="rect">
            <a:avLst/>
          </a:prstGeom>
          <a:noFill/>
        </p:spPr>
        <p:txBody>
          <a:bodyPr wrap="square">
            <a:spAutoFit/>
          </a:bodyPr>
          <a:lstStyle/>
          <a:p>
            <a:pPr algn="ctr"/>
            <a:r>
              <a:rPr lang="en-US" sz="2800" b="1" dirty="0"/>
              <a:t>Q &amp; A: </a:t>
            </a:r>
          </a:p>
          <a:p>
            <a:pPr algn="ctr"/>
            <a:endParaRPr lang="en-US" sz="2800" b="1" dirty="0"/>
          </a:p>
          <a:p>
            <a:r>
              <a:rPr lang="en-US" sz="2000" b="1" dirty="0"/>
              <a:t>Q1) What’s the source of data? </a:t>
            </a:r>
          </a:p>
          <a:p>
            <a:r>
              <a:rPr lang="en-US" sz="2000" dirty="0"/>
              <a:t>The data is provided by the </a:t>
            </a:r>
            <a:r>
              <a:rPr lang="en-US" sz="2000" dirty="0" err="1"/>
              <a:t>Ineuron</a:t>
            </a:r>
            <a:r>
              <a:rPr lang="en-US" sz="2000" dirty="0"/>
              <a:t> in the format of google drive link. </a:t>
            </a:r>
          </a:p>
          <a:p>
            <a:endParaRPr lang="en-US" sz="2000" dirty="0"/>
          </a:p>
          <a:p>
            <a:r>
              <a:rPr lang="en-US" sz="2000" b="1" dirty="0"/>
              <a:t>Q 2) What was the type of data? </a:t>
            </a:r>
          </a:p>
          <a:p>
            <a:r>
              <a:rPr lang="en-US" sz="2000" dirty="0"/>
              <a:t>The data was the combination of numerical and Categorical values. </a:t>
            </a:r>
          </a:p>
          <a:p>
            <a:endParaRPr lang="en-US" sz="2000" dirty="0"/>
          </a:p>
          <a:p>
            <a:r>
              <a:rPr lang="en-US" sz="2000" b="1" dirty="0"/>
              <a:t>Q 3) What’s the complete flow you followed in this Project? </a:t>
            </a:r>
          </a:p>
          <a:p>
            <a:r>
              <a:rPr lang="en-US" sz="2000" dirty="0"/>
              <a:t>Refer slide 5th for better Understanding </a:t>
            </a:r>
          </a:p>
          <a:p>
            <a:endParaRPr lang="en-US" sz="2000" dirty="0"/>
          </a:p>
          <a:p>
            <a:r>
              <a:rPr lang="en-US" sz="2000" b="1" dirty="0"/>
              <a:t>Q 4) After the File validation what you do with incompatible file or files which didn’t pass the validation?</a:t>
            </a:r>
          </a:p>
          <a:p>
            <a:r>
              <a:rPr lang="en-US" sz="2000" b="1" dirty="0"/>
              <a:t> </a:t>
            </a:r>
            <a:r>
              <a:rPr lang="en-US" sz="2000" dirty="0"/>
              <a:t>Files like these are moved to the Achieve Folder and a list of these files has been shared with the client and we removed the bad data folder. </a:t>
            </a:r>
          </a:p>
          <a:p>
            <a:endParaRPr lang="en-US" sz="2000" dirty="0"/>
          </a:p>
          <a:p>
            <a:r>
              <a:rPr lang="en-US" sz="2000" b="1" dirty="0"/>
              <a:t>Q 5) How logs are managed? </a:t>
            </a:r>
          </a:p>
          <a:p>
            <a:r>
              <a:rPr lang="en-US" sz="2000" dirty="0"/>
              <a:t>We are using different logs as per the steps that we follow in validation and modeling like File validation log , Data Insertion ,Model Training log , prediction log etc. </a:t>
            </a:r>
          </a:p>
          <a:p>
            <a:endParaRPr lang="en-US" sz="2000" dirty="0"/>
          </a:p>
          <a:p>
            <a:r>
              <a:rPr lang="en-US" sz="2000" dirty="0"/>
              <a:t> </a:t>
            </a:r>
            <a:endParaRPr lang="en-IN" sz="2000" dirty="0"/>
          </a:p>
        </p:txBody>
      </p:sp>
    </p:spTree>
    <p:extLst>
      <p:ext uri="{BB962C8B-B14F-4D97-AF65-F5344CB8AC3E}">
        <p14:creationId xmlns:p14="http://schemas.microsoft.com/office/powerpoint/2010/main" val="2710778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5" name="TextBox 4">
            <a:extLst>
              <a:ext uri="{FF2B5EF4-FFF2-40B4-BE49-F238E27FC236}">
                <a16:creationId xmlns:a16="http://schemas.microsoft.com/office/drawing/2014/main" id="{37F5AA27-1F8D-438E-BE47-13F2FE8FE8A2}"/>
              </a:ext>
            </a:extLst>
          </p:cNvPr>
          <p:cNvSpPr txBox="1"/>
          <p:nvPr/>
        </p:nvSpPr>
        <p:spPr>
          <a:xfrm>
            <a:off x="1316865" y="890307"/>
            <a:ext cx="8896082" cy="4893647"/>
          </a:xfrm>
          <a:prstGeom prst="rect">
            <a:avLst/>
          </a:prstGeom>
          <a:noFill/>
        </p:spPr>
        <p:txBody>
          <a:bodyPr wrap="square">
            <a:spAutoFit/>
          </a:bodyPr>
          <a:lstStyle/>
          <a:p>
            <a:r>
              <a:rPr lang="en-US" sz="2400" b="1" dirty="0"/>
              <a:t>Q 6) What techniques were you using for data pre-processing? </a:t>
            </a:r>
          </a:p>
          <a:p>
            <a:r>
              <a:rPr lang="en-US" sz="2400" dirty="0"/>
              <a:t> Removing unwanted attributes </a:t>
            </a:r>
          </a:p>
          <a:p>
            <a:r>
              <a:rPr lang="en-US" sz="2400" dirty="0"/>
              <a:t> Visualizing relation of independent variables with each other and output variables </a:t>
            </a:r>
          </a:p>
          <a:p>
            <a:r>
              <a:rPr lang="en-US" sz="2400" dirty="0"/>
              <a:t> Checking and changing Distribution of continuous values  Removing outliers </a:t>
            </a:r>
          </a:p>
          <a:p>
            <a:r>
              <a:rPr lang="en-US" sz="2400" dirty="0"/>
              <a:t> Cleaning data and imputing if null values are present.  Converting categorical data into numeric values.  Scaling the data </a:t>
            </a:r>
          </a:p>
          <a:p>
            <a:endParaRPr lang="en-US" sz="2400" dirty="0"/>
          </a:p>
          <a:p>
            <a:r>
              <a:rPr lang="en-US" sz="2400" b="1" dirty="0"/>
              <a:t>Q 7) What are the different stages of deployment? </a:t>
            </a:r>
          </a:p>
          <a:p>
            <a:r>
              <a:rPr lang="en-US" sz="2400" dirty="0"/>
              <a:t>I have deployed it on the Microsoft Power Bi Service. </a:t>
            </a:r>
            <a:endParaRPr lang="en-IN" sz="2400" dirty="0"/>
          </a:p>
        </p:txBody>
      </p:sp>
    </p:spTree>
    <p:extLst>
      <p:ext uri="{BB962C8B-B14F-4D97-AF65-F5344CB8AC3E}">
        <p14:creationId xmlns:p14="http://schemas.microsoft.com/office/powerpoint/2010/main" val="361756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extBox 2">
            <a:extLst>
              <a:ext uri="{FF2B5EF4-FFF2-40B4-BE49-F238E27FC236}">
                <a16:creationId xmlns:a16="http://schemas.microsoft.com/office/drawing/2014/main" id="{AF1B258B-1402-4444-B887-9452BF4E5B73}"/>
              </a:ext>
            </a:extLst>
          </p:cNvPr>
          <p:cNvSpPr txBox="1"/>
          <p:nvPr/>
        </p:nvSpPr>
        <p:spPr>
          <a:xfrm>
            <a:off x="1094704" y="837126"/>
            <a:ext cx="10148552" cy="4524315"/>
          </a:xfrm>
          <a:prstGeom prst="rect">
            <a:avLst/>
          </a:prstGeom>
          <a:noFill/>
        </p:spPr>
        <p:txBody>
          <a:bodyPr wrap="square" rtlCol="0">
            <a:spAutoFit/>
          </a:bodyPr>
          <a:lstStyle/>
          <a:p>
            <a:r>
              <a:rPr lang="en-US" sz="3600" b="1" dirty="0">
                <a:solidFill>
                  <a:schemeClr val="bg1"/>
                </a:solidFill>
              </a:rPr>
              <a:t>Problem Statement:</a:t>
            </a:r>
          </a:p>
          <a:p>
            <a:endParaRPr lang="en-US" sz="2800" dirty="0">
              <a:solidFill>
                <a:schemeClr val="bg1"/>
              </a:solidFill>
            </a:endParaRPr>
          </a:p>
          <a:p>
            <a:r>
              <a:rPr lang="en-US" sz="2800" dirty="0">
                <a:solidFill>
                  <a:schemeClr val="bg1"/>
                </a:solidFill>
              </a:rPr>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a:t>
            </a:r>
            <a:endParaRPr lang="en-IN" sz="2800" dirty="0">
              <a:solidFill>
                <a:schemeClr val="bg1"/>
              </a:solidFill>
            </a:endParaRPr>
          </a:p>
        </p:txBody>
      </p:sp>
    </p:spTree>
    <p:extLst>
      <p:ext uri="{BB962C8B-B14F-4D97-AF65-F5344CB8AC3E}">
        <p14:creationId xmlns:p14="http://schemas.microsoft.com/office/powerpoint/2010/main" val="85428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extBox 2">
            <a:extLst>
              <a:ext uri="{FF2B5EF4-FFF2-40B4-BE49-F238E27FC236}">
                <a16:creationId xmlns:a16="http://schemas.microsoft.com/office/drawing/2014/main" id="{46717112-EEA9-4BEB-A823-FA019EA999D1}"/>
              </a:ext>
            </a:extLst>
          </p:cNvPr>
          <p:cNvSpPr txBox="1"/>
          <p:nvPr/>
        </p:nvSpPr>
        <p:spPr>
          <a:xfrm>
            <a:off x="1094704" y="837126"/>
            <a:ext cx="10406130" cy="4339650"/>
          </a:xfrm>
          <a:prstGeom prst="rect">
            <a:avLst/>
          </a:prstGeom>
          <a:noFill/>
        </p:spPr>
        <p:txBody>
          <a:bodyPr wrap="square" rtlCol="0">
            <a:spAutoFit/>
          </a:bodyPr>
          <a:lstStyle/>
          <a:p>
            <a:r>
              <a:rPr lang="en-US" sz="3600" b="1" dirty="0">
                <a:solidFill>
                  <a:schemeClr val="bg1"/>
                </a:solidFill>
              </a:rPr>
              <a:t>Benefits:</a:t>
            </a:r>
          </a:p>
          <a:p>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Better understanding of cultivated area of India and its states.</a:t>
            </a:r>
          </a:p>
          <a:p>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Better understanding of Production and Yield of different Crops. </a:t>
            </a:r>
          </a:p>
          <a:p>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Better understanding of the Production and type of the Cultivation cost of different crops which also effect in deciding the MSP of crops in India. </a:t>
            </a:r>
          </a:p>
          <a:p>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Recommendation of the crops and its variety for the cultivation according to the Region. </a:t>
            </a:r>
            <a:endParaRPr lang="en-IN" sz="2400" dirty="0">
              <a:solidFill>
                <a:schemeClr val="bg1"/>
              </a:solidFill>
            </a:endParaRPr>
          </a:p>
        </p:txBody>
      </p:sp>
    </p:spTree>
    <p:extLst>
      <p:ext uri="{BB962C8B-B14F-4D97-AF65-F5344CB8AC3E}">
        <p14:creationId xmlns:p14="http://schemas.microsoft.com/office/powerpoint/2010/main" val="71669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4A5EB0E1-DF4B-424F-A6D1-8851554E292B}"/>
              </a:ext>
            </a:extLst>
          </p:cNvPr>
          <p:cNvSpPr txBox="1"/>
          <p:nvPr/>
        </p:nvSpPr>
        <p:spPr>
          <a:xfrm>
            <a:off x="1094704" y="837126"/>
            <a:ext cx="10406130" cy="4955203"/>
          </a:xfrm>
          <a:prstGeom prst="rect">
            <a:avLst/>
          </a:prstGeom>
          <a:noFill/>
        </p:spPr>
        <p:txBody>
          <a:bodyPr wrap="square" rtlCol="0">
            <a:spAutoFit/>
          </a:bodyPr>
          <a:lstStyle/>
          <a:p>
            <a:r>
              <a:rPr lang="en-US" sz="3600" b="1" dirty="0">
                <a:solidFill>
                  <a:schemeClr val="bg1"/>
                </a:solidFill>
              </a:rPr>
              <a:t>Data Sharing Agreement : </a:t>
            </a:r>
          </a:p>
          <a:p>
            <a:endParaRPr lang="en-US" sz="2800" dirty="0">
              <a:solidFill>
                <a:schemeClr val="bg1"/>
              </a:solidFill>
            </a:endParaRPr>
          </a:p>
          <a:p>
            <a:pPr marL="342900" indent="-342900">
              <a:buFont typeface="Arial" panose="020B0604020202020204" pitchFamily="34" charset="0"/>
              <a:buChar char="•"/>
            </a:pPr>
            <a:r>
              <a:rPr lang="en-US" sz="2800" dirty="0">
                <a:solidFill>
                  <a:schemeClr val="bg1"/>
                </a:solidFill>
              </a:rPr>
              <a:t>Main File name (Agriculture Data) </a:t>
            </a:r>
          </a:p>
          <a:p>
            <a:pPr marL="342900" indent="-342900">
              <a:buFont typeface="Arial" panose="020B0604020202020204" pitchFamily="34" charset="0"/>
              <a:buChar char="•"/>
            </a:pPr>
            <a:r>
              <a:rPr lang="en-US" sz="2800" dirty="0">
                <a:solidFill>
                  <a:schemeClr val="bg1"/>
                </a:solidFill>
              </a:rPr>
              <a:t>No of files under main file (5) </a:t>
            </a:r>
          </a:p>
          <a:p>
            <a:pPr marL="342900" indent="-342900">
              <a:buFont typeface="Arial" panose="020B0604020202020204" pitchFamily="34" charset="0"/>
              <a:buChar char="•"/>
            </a:pPr>
            <a:r>
              <a:rPr lang="en-US" sz="2800" dirty="0">
                <a:solidFill>
                  <a:schemeClr val="bg1"/>
                </a:solidFill>
              </a:rPr>
              <a:t>Files Names under main file (Agriculture 1, Agriculture 2, Agriculture 3, Agriculture 4 and Produce) </a:t>
            </a:r>
          </a:p>
          <a:p>
            <a:pPr marL="342900" indent="-342900">
              <a:buFont typeface="Arial" panose="020B0604020202020204" pitchFamily="34" charset="0"/>
              <a:buChar char="•"/>
            </a:pPr>
            <a:r>
              <a:rPr lang="en-US" sz="2800" dirty="0">
                <a:solidFill>
                  <a:schemeClr val="bg1"/>
                </a:solidFill>
              </a:rPr>
              <a:t>Length of date stamp(8 digits) </a:t>
            </a:r>
          </a:p>
          <a:p>
            <a:pPr marL="342900" indent="-342900">
              <a:buFont typeface="Arial" panose="020B0604020202020204" pitchFamily="34" charset="0"/>
              <a:buChar char="•"/>
            </a:pPr>
            <a:r>
              <a:rPr lang="en-US" sz="2800" dirty="0">
                <a:solidFill>
                  <a:schemeClr val="bg1"/>
                </a:solidFill>
              </a:rPr>
              <a:t>Length of time stamp(6 digits) </a:t>
            </a:r>
          </a:p>
          <a:p>
            <a:pPr marL="342900" indent="-342900">
              <a:buFont typeface="Arial" panose="020B0604020202020204" pitchFamily="34" charset="0"/>
              <a:buChar char="•"/>
            </a:pPr>
            <a:r>
              <a:rPr lang="en-US" sz="2800" dirty="0">
                <a:solidFill>
                  <a:schemeClr val="bg1"/>
                </a:solidFill>
              </a:rPr>
              <a:t>Column names ( Crop, State, cost of cultivation, cost of production, area, production, yield, Financial year, Variety, </a:t>
            </a:r>
          </a:p>
          <a:p>
            <a:pPr marL="342900" indent="-342900">
              <a:buFont typeface="Arial" panose="020B0604020202020204" pitchFamily="34" charset="0"/>
              <a:buChar char="•"/>
            </a:pPr>
            <a:r>
              <a:rPr lang="en-US" sz="2800" dirty="0">
                <a:solidFill>
                  <a:schemeClr val="bg1"/>
                </a:solidFill>
              </a:rPr>
              <a:t>Column data type (Integer, Decimal, Date and String) </a:t>
            </a:r>
            <a:endParaRPr lang="en-IN" dirty="0">
              <a:solidFill>
                <a:schemeClr val="bg1"/>
              </a:solidFill>
            </a:endParaRPr>
          </a:p>
        </p:txBody>
      </p:sp>
    </p:spTree>
    <p:extLst>
      <p:ext uri="{BB962C8B-B14F-4D97-AF65-F5344CB8AC3E}">
        <p14:creationId xmlns:p14="http://schemas.microsoft.com/office/powerpoint/2010/main" val="97533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36C73323-71A2-4CB4-81BF-4C44CEB9BEFE}"/>
              </a:ext>
            </a:extLst>
          </p:cNvPr>
          <p:cNvSpPr txBox="1"/>
          <p:nvPr/>
        </p:nvSpPr>
        <p:spPr>
          <a:xfrm>
            <a:off x="1107583" y="605308"/>
            <a:ext cx="9994006" cy="5386090"/>
          </a:xfrm>
          <a:prstGeom prst="rect">
            <a:avLst/>
          </a:prstGeom>
          <a:noFill/>
        </p:spPr>
        <p:txBody>
          <a:bodyPr wrap="square">
            <a:spAutoFit/>
          </a:bodyPr>
          <a:lstStyle/>
          <a:p>
            <a:r>
              <a:rPr lang="en-US" sz="3200" b="1" dirty="0">
                <a:solidFill>
                  <a:schemeClr val="bg1"/>
                </a:solidFill>
              </a:rPr>
              <a:t>Data Description:- </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Agricultural data contains mainly Area, production and yield and financial year of different crops and other columns as like cost, recommended zone and variety. </a:t>
            </a:r>
          </a:p>
          <a:p>
            <a:pPr marL="285750" indent="-285750">
              <a:buFont typeface="Arial" panose="020B0604020202020204" pitchFamily="34" charset="0"/>
              <a:buChar char="•"/>
            </a:pPr>
            <a:r>
              <a:rPr lang="en-US" sz="2400" dirty="0">
                <a:solidFill>
                  <a:schemeClr val="bg1"/>
                </a:solidFill>
              </a:rPr>
              <a:t>Crops: Different types of crops. </a:t>
            </a:r>
          </a:p>
          <a:p>
            <a:pPr marL="285750" indent="-285750">
              <a:buFont typeface="Arial" panose="020B0604020202020204" pitchFamily="34" charset="0"/>
              <a:buChar char="•"/>
            </a:pPr>
            <a:r>
              <a:rPr lang="en-US" sz="2400" dirty="0">
                <a:solidFill>
                  <a:schemeClr val="bg1"/>
                </a:solidFill>
              </a:rPr>
              <a:t>Production: Agricultural production is the use of crops and animal products to enhance human life sustainably. </a:t>
            </a:r>
          </a:p>
          <a:p>
            <a:pPr marL="285750" indent="-285750">
              <a:buFont typeface="Arial" panose="020B0604020202020204" pitchFamily="34" charset="0"/>
              <a:buChar char="•"/>
            </a:pPr>
            <a:r>
              <a:rPr lang="en-US" sz="2400" dirty="0">
                <a:solidFill>
                  <a:schemeClr val="bg1"/>
                </a:solidFill>
              </a:rPr>
              <a:t>Area: Crops are cultivated at this area. </a:t>
            </a:r>
          </a:p>
          <a:p>
            <a:pPr marL="285750" indent="-285750">
              <a:buFont typeface="Arial" panose="020B0604020202020204" pitchFamily="34" charset="0"/>
              <a:buChar char="•"/>
            </a:pPr>
            <a:r>
              <a:rPr lang="en-US" sz="2400" dirty="0">
                <a:solidFill>
                  <a:schemeClr val="bg1"/>
                </a:solidFill>
              </a:rPr>
              <a:t>4. Yield: It is also called Production per unit area. </a:t>
            </a:r>
          </a:p>
          <a:p>
            <a:pPr marL="285750" indent="-285750">
              <a:buFont typeface="Arial" panose="020B0604020202020204" pitchFamily="34" charset="0"/>
              <a:buChar char="•"/>
            </a:pPr>
            <a:r>
              <a:rPr lang="en-US" sz="2400" dirty="0">
                <a:solidFill>
                  <a:schemeClr val="bg1"/>
                </a:solidFill>
              </a:rPr>
              <a:t>5. Year of Financial year: Crops grown or produce in that specific time. </a:t>
            </a:r>
          </a:p>
          <a:p>
            <a:pPr marL="285750" indent="-285750">
              <a:buFont typeface="Arial" panose="020B0604020202020204" pitchFamily="34" charset="0"/>
              <a:buChar char="•"/>
            </a:pPr>
            <a:r>
              <a:rPr lang="en-US" sz="2400" dirty="0">
                <a:solidFill>
                  <a:schemeClr val="bg1"/>
                </a:solidFill>
              </a:rPr>
              <a:t>6. Cost of Cultivation (A2+FL): The A2 + FL cost includes all cash transactions and payments made by the farmer, including the cost of family </a:t>
            </a:r>
            <a:r>
              <a:rPr lang="en-US" sz="2400" dirty="0" err="1">
                <a:solidFill>
                  <a:schemeClr val="bg1"/>
                </a:solidFill>
              </a:rPr>
              <a:t>labour</a:t>
            </a:r>
            <a:r>
              <a:rPr lang="en-US" sz="2400" dirty="0">
                <a:solidFill>
                  <a:schemeClr val="bg1"/>
                </a:solidFill>
              </a:rPr>
              <a:t> It also includes the rental value of the leased land.</a:t>
            </a:r>
            <a:endParaRPr lang="en-IN" sz="2400" dirty="0">
              <a:solidFill>
                <a:schemeClr val="bg1"/>
              </a:solidFill>
            </a:endParaRPr>
          </a:p>
        </p:txBody>
      </p:sp>
    </p:spTree>
    <p:extLst>
      <p:ext uri="{BB962C8B-B14F-4D97-AF65-F5344CB8AC3E}">
        <p14:creationId xmlns:p14="http://schemas.microsoft.com/office/powerpoint/2010/main" val="412928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E356F5AD-4B95-4CB0-B656-43E1BF7D7980}"/>
              </a:ext>
            </a:extLst>
          </p:cNvPr>
          <p:cNvSpPr txBox="1"/>
          <p:nvPr/>
        </p:nvSpPr>
        <p:spPr>
          <a:xfrm>
            <a:off x="904740" y="394574"/>
            <a:ext cx="9707451" cy="3970318"/>
          </a:xfrm>
          <a:prstGeom prst="rect">
            <a:avLst/>
          </a:prstGeom>
          <a:noFill/>
        </p:spPr>
        <p:txBody>
          <a:bodyPr wrap="square">
            <a:spAutoFit/>
          </a:bodyPr>
          <a:lstStyle/>
          <a:p>
            <a:pPr marL="285750" indent="-285750">
              <a:buFont typeface="Arial" panose="020B0604020202020204" pitchFamily="34" charset="0"/>
              <a:buChar char="•"/>
            </a:pPr>
            <a:r>
              <a:rPr lang="en-US" sz="2800" dirty="0">
                <a:solidFill>
                  <a:schemeClr val="bg1"/>
                </a:solidFill>
              </a:rPr>
              <a:t>Cost of Cultivation (C2): C2 includes A2 + FL cost as well as the rent of owned land and interest on owned capital. Hence, the MSP calculated on the basis of C2 cost is much higher as compared to A2 + FL. </a:t>
            </a:r>
          </a:p>
          <a:p>
            <a:pPr marL="285750" indent="-285750">
              <a:buFont typeface="Arial" panose="020B0604020202020204" pitchFamily="34" charset="0"/>
              <a:buChar char="•"/>
            </a:pPr>
            <a:endParaRPr lang="en-US" sz="2800" dirty="0">
              <a:solidFill>
                <a:schemeClr val="bg1"/>
              </a:solidFill>
            </a:endParaRPr>
          </a:p>
          <a:p>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Cost of Production (C2): It is C2 type production cost.  Variety: It includes the variety of Crops.  Recommended zone: Suitable region for a better production for the crops</a:t>
            </a:r>
            <a:endParaRPr lang="en-IN" sz="2800" dirty="0">
              <a:solidFill>
                <a:schemeClr val="bg1"/>
              </a:solidFill>
            </a:endParaRPr>
          </a:p>
        </p:txBody>
      </p:sp>
    </p:spTree>
    <p:extLst>
      <p:ext uri="{BB962C8B-B14F-4D97-AF65-F5344CB8AC3E}">
        <p14:creationId xmlns:p14="http://schemas.microsoft.com/office/powerpoint/2010/main" val="194119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3C9BAE10-E4CF-4EBB-814D-041E67339B2B}"/>
              </a:ext>
            </a:extLst>
          </p:cNvPr>
          <p:cNvSpPr txBox="1"/>
          <p:nvPr/>
        </p:nvSpPr>
        <p:spPr>
          <a:xfrm>
            <a:off x="3046927" y="362686"/>
            <a:ext cx="6098146" cy="584775"/>
          </a:xfrm>
          <a:prstGeom prst="rect">
            <a:avLst/>
          </a:prstGeom>
          <a:noFill/>
        </p:spPr>
        <p:txBody>
          <a:bodyPr wrap="square">
            <a:spAutoFit/>
          </a:bodyPr>
          <a:lstStyle/>
          <a:p>
            <a:pPr algn="ctr"/>
            <a:r>
              <a:rPr lang="en-IN" sz="3200" b="1" dirty="0">
                <a:solidFill>
                  <a:schemeClr val="bg1"/>
                </a:solidFill>
              </a:rPr>
              <a:t>Architecture</a:t>
            </a:r>
            <a:r>
              <a:rPr lang="en-IN" sz="3200" dirty="0"/>
              <a:t> </a:t>
            </a:r>
          </a:p>
        </p:txBody>
      </p:sp>
      <p:pic>
        <p:nvPicPr>
          <p:cNvPr id="5" name="Picture 4">
            <a:extLst>
              <a:ext uri="{FF2B5EF4-FFF2-40B4-BE49-F238E27FC236}">
                <a16:creationId xmlns:a16="http://schemas.microsoft.com/office/drawing/2014/main" id="{D4A66671-6975-41C7-B306-022E810DFC2A}"/>
              </a:ext>
            </a:extLst>
          </p:cNvPr>
          <p:cNvPicPr>
            <a:picLocks noChangeAspect="1"/>
          </p:cNvPicPr>
          <p:nvPr/>
        </p:nvPicPr>
        <p:blipFill>
          <a:blip r:embed="rId4"/>
          <a:stretch>
            <a:fillRect/>
          </a:stretch>
        </p:blipFill>
        <p:spPr>
          <a:xfrm>
            <a:off x="583350" y="1185713"/>
            <a:ext cx="11149304" cy="5309601"/>
          </a:xfrm>
          <a:prstGeom prst="rect">
            <a:avLst/>
          </a:prstGeom>
        </p:spPr>
      </p:pic>
    </p:spTree>
    <p:extLst>
      <p:ext uri="{BB962C8B-B14F-4D97-AF65-F5344CB8AC3E}">
        <p14:creationId xmlns:p14="http://schemas.microsoft.com/office/powerpoint/2010/main" val="196535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extBox 3">
            <a:extLst>
              <a:ext uri="{FF2B5EF4-FFF2-40B4-BE49-F238E27FC236}">
                <a16:creationId xmlns:a16="http://schemas.microsoft.com/office/drawing/2014/main" id="{DDF245D0-95AA-4103-89C3-1A440555F442}"/>
              </a:ext>
            </a:extLst>
          </p:cNvPr>
          <p:cNvSpPr txBox="1"/>
          <p:nvPr/>
        </p:nvSpPr>
        <p:spPr>
          <a:xfrm>
            <a:off x="775952" y="1020605"/>
            <a:ext cx="10364274" cy="3662541"/>
          </a:xfrm>
          <a:prstGeom prst="rect">
            <a:avLst/>
          </a:prstGeom>
          <a:noFill/>
        </p:spPr>
        <p:txBody>
          <a:bodyPr wrap="square">
            <a:spAutoFit/>
          </a:bodyPr>
          <a:lstStyle/>
          <a:p>
            <a:r>
              <a:rPr lang="en-US" sz="3600" b="1" dirty="0">
                <a:solidFill>
                  <a:schemeClr val="bg1"/>
                </a:solidFill>
              </a:rPr>
              <a:t>Data Insertion in Microsoft Powe Bi: </a:t>
            </a:r>
          </a:p>
          <a:p>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All the files of Agricultural data was in csv format. So, after opening the Microsoft Power Bi, I have imported all the files in the Microsoft Power Bi. </a:t>
            </a:r>
          </a:p>
          <a:p>
            <a:pPr marL="285750" indent="-285750">
              <a:buFont typeface="Arial" panose="020B0604020202020204" pitchFamily="34" charset="0"/>
              <a:buChar char="•"/>
            </a:pP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 Data was unstructured so I have transferred the data in Power Query Editor for the further process.</a:t>
            </a:r>
            <a:endParaRPr lang="en-IN" sz="2800" dirty="0">
              <a:solidFill>
                <a:schemeClr val="bg1"/>
              </a:solidFill>
            </a:endParaRPr>
          </a:p>
        </p:txBody>
      </p:sp>
    </p:spTree>
    <p:extLst>
      <p:ext uri="{BB962C8B-B14F-4D97-AF65-F5344CB8AC3E}">
        <p14:creationId xmlns:p14="http://schemas.microsoft.com/office/powerpoint/2010/main" val="1927531615"/>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{E99BA5FF-3FED-4024-AE79-E167D859D6C7}tf78479028_win32</Template>
  <TotalTime>85</TotalTime>
  <Words>1139</Words>
  <Application>Microsoft Office PowerPoint</Application>
  <PresentationFormat>Widescreen</PresentationFormat>
  <Paragraphs>118</Paragraphs>
  <Slides>24</Slides>
  <Notes>24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Calibri</vt:lpstr>
      <vt:lpstr>Carlito</vt:lpstr>
      <vt:lpstr>Segoe UI</vt:lpstr>
      <vt:lpstr>Segoe UI Light</vt:lpstr>
      <vt:lpstr>Symbol</vt:lpstr>
      <vt:lpstr>Balancing Act</vt:lpstr>
      <vt:lpstr>Wellspring</vt:lpstr>
      <vt:lpstr>Star of the show</vt:lpstr>
      <vt:lpstr>Amusements</vt:lpstr>
      <vt:lpstr>AGRICULTURAL PRODUCTION OF INDIA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PRODUCTION OF INDIA </dc:title>
  <dc:creator>bhushan raut</dc:creator>
  <cp:lastModifiedBy>bhushan raut</cp:lastModifiedBy>
  <cp:revision>2</cp:revision>
  <dcterms:created xsi:type="dcterms:W3CDTF">2022-01-15T16:25:36Z</dcterms:created>
  <dcterms:modified xsi:type="dcterms:W3CDTF">2022-02-14T19:13:21Z</dcterms:modified>
</cp:coreProperties>
</file>