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6" r:id="rId3"/>
    <p:sldMasterId id="2147483670" r:id="rId4"/>
    <p:sldMasterId id="2147483682" r:id="rId5"/>
    <p:sldMasterId id="2147483698" r:id="rId6"/>
  </p:sldMasterIdLst>
  <p:notesMasterIdLst>
    <p:notesMasterId r:id="rId24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3" r:id="rId13"/>
    <p:sldId id="268" r:id="rId14"/>
    <p:sldId id="269" r:id="rId15"/>
    <p:sldId id="271" r:id="rId16"/>
    <p:sldId id="273" r:id="rId17"/>
    <p:sldId id="272" r:id="rId18"/>
    <p:sldId id="274" r:id="rId19"/>
    <p:sldId id="270" r:id="rId20"/>
    <p:sldId id="265" r:id="rId21"/>
    <p:sldId id="266" r:id="rId22"/>
    <p:sldId id="26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56115-7DE7-48AB-99AD-F67790A6BBA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3F83B-37CA-483A-8B4A-A41D988EC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3F83B-37CA-483A-8B4A-A41D988ECC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3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9;p2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9" name="Google Shape;10;p2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" name="Google Shape;11;p2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3" name="Google Shape;12;p2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3160" y="1181160"/>
            <a:ext cx="7717320" cy="22194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Google Shape;16;p2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01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21;p15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38" name="Google Shape;122;p15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9" name="Google Shape;123;p15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0" name="Google Shape;124;p15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1" name="Google Shape;125;p15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502080"/>
            <a:ext cx="5045400" cy="100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13160" y="1183680"/>
            <a:ext cx="7717320" cy="20376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157;p19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66" name="Google Shape;158;p1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67" name="Google Shape;159;p1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68" name="Google Shape;160;p19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69" name="Google Shape;161;p19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23240" y="1360440"/>
            <a:ext cx="4763520" cy="6397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1" name="Google Shape;164;p1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34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18;p3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80" name="Google Shape;19;p3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81" name="Google Shape;20;p3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82" name="Google Shape;21;p3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83" name="Google Shape;22;p3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84" name="Google Shape;23;p3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05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46600" y="2186280"/>
            <a:ext cx="4135320" cy="155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713160" y="2186280"/>
            <a:ext cx="2681640" cy="15541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246;p26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22" name="Google Shape;247;p26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3" name="Google Shape;248;p26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24" name="Google Shape;249;p26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25" name="Google Shape;250;p26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Google Shape;253;p26"/>
          <p:cNvSpPr/>
          <p:nvPr/>
        </p:nvSpPr>
        <p:spPr>
          <a:xfrm>
            <a:off x="1793880" y="3217320"/>
            <a:ext cx="5556240" cy="48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100" b="1" strike="noStrike" spc="-1">
                <a:solidFill>
                  <a:schemeClr val="dk1"/>
                </a:solidFill>
                <a:latin typeface="Assistant"/>
                <a:ea typeface="Assistant"/>
              </a:rPr>
              <a:t>CREDITS: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 This presentation template was created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3"/>
              </a:rPr>
              <a:t>Slidesgo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, and includes icons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4"/>
              </a:rPr>
              <a:t>Flaticon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, and infographics &amp; images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5"/>
              </a:rPr>
              <a:t>Freepik</a:t>
            </a:r>
            <a:r>
              <a:rPr lang="en" sz="1100" b="0" u="sng" strike="noStrike" spc="-1">
                <a:solidFill>
                  <a:schemeClr val="dk1"/>
                </a:solidFill>
                <a:uFillTx/>
                <a:latin typeface="Assistant"/>
                <a:ea typeface="Assistant"/>
              </a:rPr>
              <a:t> </a:t>
            </a:r>
            <a:endParaRPr lang="en-US" sz="11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70;p9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79" name="Google Shape;71;p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80" name="Google Shape;72;p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1" name="Google Shape;73;p9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2" name="Google Shape;74;p9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4" name="Google Shape;77;p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04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ushanzade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14240" y="1181160"/>
            <a:ext cx="7714800" cy="221904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br>
              <a:rPr lang="en" sz="4200" strike="noStrike" spc="-1" dirty="0">
                <a:solidFill>
                  <a:schemeClr val="dk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n" sz="4200" strike="noStrike" spc="-1" dirty="0">
                <a:solidFill>
                  <a:schemeClr val="dk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ea typeface="Cascadia Mono SemiBold" panose="020B0609020000020004" pitchFamily="49" charset="0"/>
                <a:cs typeface="Assistant" pitchFamily="2" charset="-79"/>
              </a:rPr>
              <a:t>project: CUSTOM MACHINE LEARNING LIBRARY VS SCIKIT-LEARN</a:t>
            </a:r>
            <a:br>
              <a:rPr lang="en" sz="4200" b="0" strike="noStrike" spc="-1" dirty="0">
                <a:solidFill>
                  <a:schemeClr val="dk1"/>
                </a:solidFill>
                <a:latin typeface="Comme"/>
                <a:ea typeface="Comme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 A Comparative Study of Custom Implementations vs Scikit-Learn</a:t>
            </a:r>
            <a:br>
              <a:rPr lang="en-US" sz="1400" b="0" strike="noStrike" spc="-1" dirty="0">
                <a:solidFill>
                  <a:srgbClr val="000000"/>
                </a:solidFill>
                <a:latin typeface="OpenSymbol"/>
              </a:rPr>
            </a:b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1" name="Google Shape;278;p32"/>
          <p:cNvGrpSpPr/>
          <p:nvPr/>
        </p:nvGrpSpPr>
        <p:grpSpPr>
          <a:xfrm>
            <a:off x="672120" y="659880"/>
            <a:ext cx="7799400" cy="520920"/>
            <a:chOff x="672120" y="659880"/>
            <a:chExt cx="7799400" cy="520920"/>
          </a:xfrm>
        </p:grpSpPr>
        <p:cxnSp>
          <p:nvCxnSpPr>
            <p:cNvPr id="192" name="Google Shape;279;p32"/>
            <p:cNvCxnSpPr/>
            <p:nvPr/>
          </p:nvCxnSpPr>
          <p:spPr>
            <a:xfrm flipV="1">
              <a:off x="71316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93" name="Google Shape;280;p32"/>
            <p:cNvCxnSpPr/>
            <p:nvPr/>
          </p:nvCxnSpPr>
          <p:spPr>
            <a:xfrm flipV="1">
              <a:off x="843048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194" name="Google Shape;281;p32"/>
            <p:cNvGrpSpPr/>
            <p:nvPr/>
          </p:nvGrpSpPr>
          <p:grpSpPr>
            <a:xfrm>
              <a:off x="672120" y="716040"/>
              <a:ext cx="7799400" cy="82080"/>
              <a:chOff x="672120" y="716040"/>
              <a:chExt cx="7799400" cy="82080"/>
            </a:xfrm>
          </p:grpSpPr>
          <p:cxnSp>
            <p:nvCxnSpPr>
              <p:cNvPr id="195" name="Google Shape;282;p32"/>
              <p:cNvCxnSpPr/>
              <p:nvPr/>
            </p:nvCxnSpPr>
            <p:spPr>
              <a:xfrm>
                <a:off x="711720" y="757080"/>
                <a:ext cx="77238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6" name="Google Shape;283;p32"/>
              <p:cNvCxnSpPr/>
              <p:nvPr/>
            </p:nvCxnSpPr>
            <p:spPr>
              <a:xfrm flipH="1">
                <a:off x="67212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7" name="Google Shape;284;p32"/>
              <p:cNvCxnSpPr/>
              <p:nvPr/>
            </p:nvCxnSpPr>
            <p:spPr>
              <a:xfrm flipH="1">
                <a:off x="838944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grpSp>
        <p:nvGrpSpPr>
          <p:cNvPr id="198" name="Google Shape;285;p32"/>
          <p:cNvGrpSpPr/>
          <p:nvPr/>
        </p:nvGrpSpPr>
        <p:grpSpPr>
          <a:xfrm>
            <a:off x="582120" y="397800"/>
            <a:ext cx="7979400" cy="261720"/>
            <a:chOff x="582120" y="397800"/>
            <a:chExt cx="7979400" cy="261720"/>
          </a:xfrm>
        </p:grpSpPr>
        <p:sp>
          <p:nvSpPr>
            <p:cNvPr id="199" name="Google Shape;286;p32"/>
            <p:cNvSpPr/>
            <p:nvPr/>
          </p:nvSpPr>
          <p:spPr>
            <a:xfrm>
              <a:off x="58212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287;p32"/>
            <p:cNvSpPr/>
            <p:nvPr/>
          </p:nvSpPr>
          <p:spPr>
            <a:xfrm>
              <a:off x="829944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288;p32"/>
            <p:cNvSpPr/>
            <p:nvPr/>
          </p:nvSpPr>
          <p:spPr>
            <a:xfrm>
              <a:off x="58212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289;p32"/>
            <p:cNvSpPr/>
            <p:nvPr/>
          </p:nvSpPr>
          <p:spPr>
            <a:xfrm>
              <a:off x="829944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3" name="Google Shape;290;p32"/>
            <p:cNvGrpSpPr/>
            <p:nvPr/>
          </p:nvGrpSpPr>
          <p:grpSpPr>
            <a:xfrm>
              <a:off x="844200" y="475560"/>
              <a:ext cx="7454880" cy="107640"/>
              <a:chOff x="844200" y="475560"/>
              <a:chExt cx="7454880" cy="107640"/>
            </a:xfrm>
          </p:grpSpPr>
          <p:cxnSp>
            <p:nvCxnSpPr>
              <p:cNvPr id="204" name="Google Shape;291;p32"/>
              <p:cNvCxnSpPr/>
              <p:nvPr/>
            </p:nvCxnSpPr>
            <p:spPr>
              <a:xfrm>
                <a:off x="844200" y="528840"/>
                <a:ext cx="745524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05" name="Google Shape;292;p32"/>
              <p:cNvGrpSpPr/>
              <p:nvPr/>
            </p:nvGrpSpPr>
            <p:grpSpPr>
              <a:xfrm>
                <a:off x="1672200" y="475560"/>
                <a:ext cx="5914080" cy="107640"/>
                <a:chOff x="1672200" y="475560"/>
                <a:chExt cx="5914080" cy="107640"/>
              </a:xfrm>
            </p:grpSpPr>
            <p:cxnSp>
              <p:nvCxnSpPr>
                <p:cNvPr id="206" name="Google Shape;293;p32"/>
                <p:cNvCxnSpPr/>
                <p:nvPr/>
              </p:nvCxnSpPr>
              <p:spPr>
                <a:xfrm>
                  <a:off x="1672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7" name="Google Shape;294;p32"/>
                <p:cNvCxnSpPr/>
                <p:nvPr/>
              </p:nvCxnSpPr>
              <p:spPr>
                <a:xfrm>
                  <a:off x="6181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8" name="Google Shape;295;p32"/>
                <p:cNvCxnSpPr/>
                <p:nvPr/>
              </p:nvCxnSpPr>
              <p:spPr>
                <a:xfrm>
                  <a:off x="758628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F3CF7A-AD76-6C99-AA1F-999313F7CB0E}"/>
              </a:ext>
            </a:extLst>
          </p:cNvPr>
          <p:cNvSpPr txBox="1"/>
          <p:nvPr/>
        </p:nvSpPr>
        <p:spPr>
          <a:xfrm>
            <a:off x="961078" y="3725544"/>
            <a:ext cx="32327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entury" panose="02040604050505020304" pitchFamily="18" charset="0"/>
              </a:rPr>
              <a:t>BHUSHAN SANJAY ZADE (MS2421)</a:t>
            </a:r>
          </a:p>
          <a:p>
            <a:r>
              <a:rPr lang="en-IN" sz="1600" dirty="0">
                <a:latin typeface="Century" panose="02040604050505020304" pitchFamily="18" charset="0"/>
              </a:rPr>
              <a:t>VAISHNAV .C. MANKAR</a:t>
            </a:r>
          </a:p>
          <a:p>
            <a:r>
              <a:rPr lang="en-IN" sz="1600" dirty="0">
                <a:latin typeface="Century" panose="02040604050505020304" pitchFamily="18" charset="0"/>
              </a:rPr>
              <a:t>(MS2409)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CEC64-50AE-B514-6431-B933CB080A6C}"/>
              </a:ext>
            </a:extLst>
          </p:cNvPr>
          <p:cNvSpPr txBox="1"/>
          <p:nvPr/>
        </p:nvSpPr>
        <p:spPr>
          <a:xfrm>
            <a:off x="5635682" y="3590722"/>
            <a:ext cx="299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Gill Sans MT Condensed" panose="020B0506020104020203" pitchFamily="34" charset="0"/>
              </a:rPr>
              <a:t>Department of Scientific Computing, Modeling and Simulation SPPU PUNE University </a:t>
            </a:r>
          </a:p>
          <a:p>
            <a:r>
              <a:rPr lang="en-US" sz="1400" dirty="0">
                <a:solidFill>
                  <a:srgbClr val="1F1F1F"/>
                </a:solidFill>
                <a:latin typeface="Gill Sans MT Condensed" panose="020B0506020104020203" pitchFamily="34" charset="0"/>
              </a:rPr>
              <a:t>11 MARCH 2025</a:t>
            </a:r>
            <a:endParaRPr lang="en-US" sz="1400" b="0" i="0" dirty="0">
              <a:solidFill>
                <a:srgbClr val="1F1F1F"/>
              </a:solidFill>
              <a:effectLst/>
              <a:latin typeface="Gill Sans MT Condensed" panose="020B0506020104020203" pitchFamily="34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B6AEA-135F-E06F-BBC3-6B1BF5100C81}"/>
              </a:ext>
            </a:extLst>
          </p:cNvPr>
          <p:cNvSpPr txBox="1"/>
          <p:nvPr/>
        </p:nvSpPr>
        <p:spPr>
          <a:xfrm>
            <a:off x="711720" y="3396350"/>
            <a:ext cx="651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Guide : Ichchayakant Sharma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06B1-A57F-08A5-15A0-77F4892DF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DFF053A1-7568-4D3F-97D1-08BE1E40A4E4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</a:rPr>
              <a:t>K Nearest Neighbore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2AD5D-E013-853B-2DCE-376665D3F754}"/>
              </a:ext>
            </a:extLst>
          </p:cNvPr>
          <p:cNvSpPr txBox="1"/>
          <p:nvPr/>
        </p:nvSpPr>
        <p:spPr>
          <a:xfrm>
            <a:off x="4412962" y="2012449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WITH K = 3</a:t>
            </a:r>
          </a:p>
          <a:p>
            <a:r>
              <a:rPr lang="en-US" sz="1100" dirty="0"/>
              <a:t>ACCURACY : 0.9649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57BC-0ED2-6AC6-EE69-BF01197D5996}"/>
              </a:ext>
            </a:extLst>
          </p:cNvPr>
          <p:cNvSpPr txBox="1"/>
          <p:nvPr/>
        </p:nvSpPr>
        <p:spPr>
          <a:xfrm>
            <a:off x="4416055" y="2622514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WITH K = 3</a:t>
            </a:r>
          </a:p>
          <a:p>
            <a:r>
              <a:rPr lang="en-IN" sz="1100" dirty="0"/>
              <a:t>ACCURACY : 0.9649</a:t>
            </a:r>
            <a:endParaRPr lang="en-US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91150A6A-89E1-C2CF-54DF-B7E82B38A1D4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F5BCAB7E-2307-6FB0-CDA2-F916A750DA4B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05885285-3151-1F71-E636-29A866CBE7ED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4E36741B-D367-B476-8D91-0EEB6D3FD03B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3839FAB6-F3FF-4730-F1D8-8A7BCAB9D2D7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B7E7049C-E4E8-EE7E-EAE6-F910FFAC52E2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A8E6FAFE-5F34-4E84-599B-FDDC6DE321E6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F2F50E29-F800-F533-3A11-33126755BFFC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1E47D05F-F366-656D-95FB-36811E945243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E6DAB675-37BF-901A-DD56-0A039D98CC5B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BFBFA3FB-BB53-9AFC-A45A-CB866CEB10C0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401B5FB4-C22C-FA76-2240-E2462F203C43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F60ABF-CFF4-E536-9861-6DDC6442491B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3BD16-EE4F-82D8-58DF-1C0A3B2C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1" y="2004239"/>
            <a:ext cx="4059443" cy="2304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C2523E-8CA1-23F8-CAA8-A18BF5A382DD}"/>
              </a:ext>
            </a:extLst>
          </p:cNvPr>
          <p:cNvSpPr txBox="1"/>
          <p:nvPr/>
        </p:nvSpPr>
        <p:spPr>
          <a:xfrm>
            <a:off x="4412961" y="3207287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WITH K = 1</a:t>
            </a:r>
          </a:p>
          <a:p>
            <a:r>
              <a:rPr lang="en-US" sz="1100" dirty="0"/>
              <a:t>ACCURACY : 0.7907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007FE6-58CE-E2C2-E60A-AEA054AB14DF}"/>
              </a:ext>
            </a:extLst>
          </p:cNvPr>
          <p:cNvSpPr txBox="1"/>
          <p:nvPr/>
        </p:nvSpPr>
        <p:spPr>
          <a:xfrm>
            <a:off x="4416055" y="3792060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WITH K = 1</a:t>
            </a:r>
          </a:p>
          <a:p>
            <a:r>
              <a:rPr lang="en-IN" sz="1100" dirty="0"/>
              <a:t>ACCURACY : 0.7907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040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C91AD-2727-67BE-F3BD-F1BC98D06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EA860FF6-2C7C-9D87-2962-F5E3D71B68A2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</a:rPr>
              <a:t>GREADIENT BOOSTING FOR </a:t>
            </a:r>
            <a:r>
              <a:rPr lang="en-IN" sz="6000" spc="-1" dirty="0">
                <a:solidFill>
                  <a:schemeClr val="dk1"/>
                </a:solidFill>
                <a:latin typeface="Comme"/>
              </a:rPr>
              <a:t>REGRESSION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A8536-85C3-29B5-C93E-CCF07744F76D}"/>
              </a:ext>
            </a:extLst>
          </p:cNvPr>
          <p:cNvSpPr txBox="1"/>
          <p:nvPr/>
        </p:nvSpPr>
        <p:spPr>
          <a:xfrm>
            <a:off x="4023844" y="2280296"/>
            <a:ext cx="4291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0.8121</a:t>
            </a:r>
          </a:p>
          <a:p>
            <a:r>
              <a:rPr lang="en-US" sz="1100" dirty="0"/>
              <a:t>MEAN ABSOLUTE ERROR : 0.33</a:t>
            </a:r>
          </a:p>
          <a:p>
            <a:r>
              <a:rPr lang="en-US" sz="1100" dirty="0"/>
              <a:t>ROOT MEAN SQUARED ERROR  : 0.50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878D8-42CF-14A5-B0FD-ECB7E6111651}"/>
              </a:ext>
            </a:extLst>
          </p:cNvPr>
          <p:cNvSpPr txBox="1"/>
          <p:nvPr/>
        </p:nvSpPr>
        <p:spPr>
          <a:xfrm>
            <a:off x="4019380" y="3287984"/>
            <a:ext cx="38082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0.8016</a:t>
            </a:r>
          </a:p>
          <a:p>
            <a:r>
              <a:rPr lang="en-US" sz="1100" dirty="0"/>
              <a:t>MEAN ABSOLUTE ERROR : 0.34</a:t>
            </a:r>
          </a:p>
          <a:p>
            <a:r>
              <a:rPr lang="en-US" sz="1100" dirty="0"/>
              <a:t>ROOT MEAN SQUARED ERROR  :0.51</a:t>
            </a:r>
          </a:p>
          <a:p>
            <a:endParaRPr lang="en-IN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89D24AAA-BFE5-4B66-2E62-23708897A13B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B05406D1-9CB4-35DA-DAB6-D5C9B7A08BD8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10BE775D-5C0A-9DC7-91CE-B51B7F11B9D0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9AE685F8-F164-9F9E-7A84-FB9CFFD9B440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D6622533-5108-27F4-3414-8C80D47578F4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7E36FA3E-09B5-ADF8-0C7D-3D0938D85194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D9B7AAAA-4B35-3A60-D7B9-2834BF04DA20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F2A60907-D94A-F3B2-59B5-FF567F85803D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0C01CA22-9461-F12A-0B49-D6D09A87C21C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38958D36-3D0B-BF87-9E00-F51D67627F2A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65C967D3-B406-B8DC-7978-6B3E33D104CF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05421EC3-A81A-C878-9216-D15074131E1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6EB53A2-F7AD-AE25-263E-306BD51992A7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17B1B-7E47-D2E7-F060-29B63138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4" y="1795050"/>
            <a:ext cx="3406792" cy="25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94B48-8D8F-2FBB-E43C-7A877A32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D25DC47E-BEB8-1CE7-0F8C-4F54723A925D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</a:rPr>
              <a:t>Gradient Boosting for Classification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A70CA-92CB-C3B7-B0BB-A954563ACDA7}"/>
              </a:ext>
            </a:extLst>
          </p:cNvPr>
          <p:cNvSpPr txBox="1"/>
          <p:nvPr/>
        </p:nvSpPr>
        <p:spPr>
          <a:xfrm>
            <a:off x="4412962" y="2012449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ITERATION = 100</a:t>
            </a:r>
          </a:p>
          <a:p>
            <a:r>
              <a:rPr lang="en-US" sz="1100" dirty="0"/>
              <a:t>ACCURACY : 0.9561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6460D-7408-9217-FCF5-BF559718E03A}"/>
              </a:ext>
            </a:extLst>
          </p:cNvPr>
          <p:cNvSpPr txBox="1"/>
          <p:nvPr/>
        </p:nvSpPr>
        <p:spPr>
          <a:xfrm>
            <a:off x="4416055" y="2622514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ITERATION = 100</a:t>
            </a:r>
          </a:p>
          <a:p>
            <a:r>
              <a:rPr lang="en-IN" sz="1100" dirty="0"/>
              <a:t>ACCURACY : 0.9561</a:t>
            </a:r>
            <a:endParaRPr lang="en-US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977C8C27-598B-5F34-65B2-AE1C64128D6A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C04F1411-FD40-F94A-3764-553DB427654D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EF7052ED-7DA4-497E-8A91-D01BE9EE3FCF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CB5DDBB2-E696-437E-2D8F-7C2984719218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608E038B-61E6-197E-E772-0AAAB05ED689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DC7C3246-3BF6-584C-6FD9-AF88EA439231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A62607AC-7B0C-C17E-45C5-D8B3F013454F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E3B37443-CBDF-7AB4-C81E-7482518D8E31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30AC4B4C-82CE-22D7-9C9F-706BEF19802A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20262592-B202-C562-245A-47592738C64B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9ED29944-D7F0-2BA1-8493-EE05E323A6CD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7B6B9D7E-1980-D989-27C3-65872CFA3117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9509F9-7399-6698-D858-BBD43E0863AA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C4B58-8F13-C1A0-C1FB-D6294051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1" y="2004239"/>
            <a:ext cx="4059443" cy="2304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806C0-4727-405C-FED7-BF8F37BAB3C2}"/>
              </a:ext>
            </a:extLst>
          </p:cNvPr>
          <p:cNvSpPr txBox="1"/>
          <p:nvPr/>
        </p:nvSpPr>
        <p:spPr>
          <a:xfrm>
            <a:off x="4412961" y="3207287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ITERATION = 100</a:t>
            </a:r>
          </a:p>
          <a:p>
            <a:r>
              <a:rPr lang="en-US" sz="1100" dirty="0"/>
              <a:t>ACCURACY : 0.7403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6D4C0-B6A4-EFF6-8575-2A511224CB43}"/>
              </a:ext>
            </a:extLst>
          </p:cNvPr>
          <p:cNvSpPr txBox="1"/>
          <p:nvPr/>
        </p:nvSpPr>
        <p:spPr>
          <a:xfrm>
            <a:off x="4416055" y="3792060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ITERATION = 1</a:t>
            </a:r>
          </a:p>
          <a:p>
            <a:r>
              <a:rPr lang="en-IN" sz="1100" dirty="0"/>
              <a:t>ACCURACY : 0.7597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606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B5F5-C8F8-47C7-440A-69CA2BF7C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47F9AC8D-6B24-1FC2-9230-1C6ED9B7C86D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6000" spc="-1" dirty="0">
                <a:solidFill>
                  <a:schemeClr val="dk1"/>
                </a:solidFill>
                <a:latin typeface="Arial"/>
              </a:rPr>
              <a:t>K-MEAN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C88-392C-AF0B-5BD4-D6AC7AA2E055}"/>
              </a:ext>
            </a:extLst>
          </p:cNvPr>
          <p:cNvSpPr txBox="1"/>
          <p:nvPr/>
        </p:nvSpPr>
        <p:spPr>
          <a:xfrm>
            <a:off x="4412962" y="2012449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CLUSTER = 2</a:t>
            </a:r>
          </a:p>
          <a:p>
            <a:r>
              <a:rPr lang="en-US" sz="1100" dirty="0"/>
              <a:t>ACCURACY : 0.8541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1C56A-C13C-92A5-CAC9-0A51BF008382}"/>
              </a:ext>
            </a:extLst>
          </p:cNvPr>
          <p:cNvSpPr txBox="1"/>
          <p:nvPr/>
        </p:nvSpPr>
        <p:spPr>
          <a:xfrm>
            <a:off x="4416055" y="2622514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CLUSTER = 2</a:t>
            </a:r>
          </a:p>
          <a:p>
            <a:r>
              <a:rPr lang="en-IN" sz="1100" dirty="0"/>
              <a:t>ACCURACY : 0.8541</a:t>
            </a:r>
            <a:endParaRPr lang="en-US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2DD0A7AB-CD64-68D1-0F4E-22B2EC2506CA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7F9F5E0E-5892-8FF1-2929-7BF9EAE128E9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05107AF3-6578-783B-73AA-F64D0F8B974F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E8CA89A6-441B-56B8-E064-8519C004A5C6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56E8B91B-CC40-6832-0D2C-9FED4A8AF772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05B3FE2F-FFB4-FC71-C591-9A2D7FBD8AF0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8B6AC0D6-DB44-75DD-5CA4-9E142CE1A9C2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F67DB6D5-05D4-CE30-07BF-15A4B7774712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053D9598-C766-D573-8A59-A151CAE3B934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E093A6E0-2D1D-05B7-B7FB-E4F82525E6A5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98B3319F-5144-2785-49A9-EEC6BFC2EA8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B2EC93C8-1D93-094A-3D5D-CEE4BFC00B45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0FD69A8-A726-F0C5-8F1B-34ABCFCA8FEB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5F99A-FE99-38B6-F4DC-321AF8327542}"/>
              </a:ext>
            </a:extLst>
          </p:cNvPr>
          <p:cNvSpPr txBox="1"/>
          <p:nvPr/>
        </p:nvSpPr>
        <p:spPr>
          <a:xfrm>
            <a:off x="4412961" y="3207287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CLUSTER = 3</a:t>
            </a:r>
          </a:p>
          <a:p>
            <a:r>
              <a:rPr lang="en-US" sz="1100" dirty="0"/>
              <a:t>ACCURACY : 0.893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20874D-4E9D-C90B-4955-3D0FDF96A898}"/>
              </a:ext>
            </a:extLst>
          </p:cNvPr>
          <p:cNvSpPr txBox="1"/>
          <p:nvPr/>
        </p:nvSpPr>
        <p:spPr>
          <a:xfrm>
            <a:off x="4416055" y="3792060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ITERATION = 3</a:t>
            </a:r>
          </a:p>
          <a:p>
            <a:r>
              <a:rPr lang="en-IN" sz="1100" dirty="0"/>
              <a:t>ACCURACY : 0.666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A577A-ADCA-E147-BF1C-9FA28B69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7" y="1892723"/>
            <a:ext cx="4091532" cy="24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065848" y="738865"/>
            <a:ext cx="4678560" cy="1083725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spc="-1" dirty="0">
                <a:solidFill>
                  <a:schemeClr val="dk1"/>
                </a:solidFill>
                <a:latin typeface="Comme"/>
              </a:rPr>
              <a:t>Why One Hot Encoding not Target Encoding 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743504" y="2077470"/>
            <a:ext cx="1751911" cy="3566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One Hot Encoding </a:t>
            </a:r>
          </a:p>
        </p:txBody>
      </p:sp>
      <p:grpSp>
        <p:nvGrpSpPr>
          <p:cNvPr id="280" name="Google Shape;987;p65"/>
          <p:cNvGrpSpPr/>
          <p:nvPr/>
        </p:nvGrpSpPr>
        <p:grpSpPr>
          <a:xfrm>
            <a:off x="8400496" y="1307490"/>
            <a:ext cx="528480" cy="2792880"/>
            <a:chOff x="7762680" y="1564920"/>
            <a:chExt cx="528480" cy="2792880"/>
          </a:xfrm>
        </p:grpSpPr>
        <p:sp>
          <p:nvSpPr>
            <p:cNvPr id="281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87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8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9" name="Google Shape;996;p65"/>
            <p:cNvCxnSpPr>
              <a:stCxn id="283" idx="4"/>
              <a:endCxn id="281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0" name="Google Shape;997;p65"/>
            <p:cNvCxnSpPr>
              <a:endCxn id="282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91" name="Google Shape;998;p65"/>
            <p:cNvCxnSpPr>
              <a:stCxn id="281" idx="4"/>
              <a:endCxn id="284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2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3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4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5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96" name="Google Shape;1003;p65"/>
          <p:cNvGrpSpPr/>
          <p:nvPr/>
        </p:nvGrpSpPr>
        <p:grpSpPr>
          <a:xfrm>
            <a:off x="1492380" y="207505"/>
            <a:ext cx="6159240" cy="572760"/>
            <a:chOff x="1492200" y="491040"/>
            <a:chExt cx="6159240" cy="572760"/>
          </a:xfrm>
        </p:grpSpPr>
        <p:grpSp>
          <p:nvGrpSpPr>
            <p:cNvPr id="297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298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1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02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3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04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5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6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07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8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9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F8111D-A03A-25D7-1199-6436C852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0" y="2509782"/>
            <a:ext cx="3841914" cy="679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ADE75-2778-7B0C-3E4D-4FAB9A129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5" y="3383012"/>
            <a:ext cx="3841554" cy="801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79366-A504-0ABB-8544-FA656C2046C3}"/>
              </a:ext>
            </a:extLst>
          </p:cNvPr>
          <p:cNvSpPr txBox="1"/>
          <p:nvPr/>
        </p:nvSpPr>
        <p:spPr>
          <a:xfrm>
            <a:off x="5242379" y="2117280"/>
            <a:ext cx="271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Target Encoding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57F3C-1AC6-97A3-3FA6-07B2739FE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83" y="2505720"/>
            <a:ext cx="3292125" cy="647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F09516-6D99-343E-9CAE-CAD2BB739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04" y="3358202"/>
            <a:ext cx="3322608" cy="7696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FF0E21-CE80-26AF-7447-23BBEFAE34C3}"/>
              </a:ext>
            </a:extLst>
          </p:cNvPr>
          <p:cNvSpPr/>
          <p:nvPr/>
        </p:nvSpPr>
        <p:spPr>
          <a:xfrm>
            <a:off x="8463516" y="4765546"/>
            <a:ext cx="465460" cy="175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14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492200" y="1616760"/>
            <a:ext cx="5527376" cy="5832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Book Antiqua" panose="02040602050305030304" pitchFamily="18" charset="0"/>
                <a:ea typeface="Comme"/>
              </a:rPr>
              <a:t>OPTIMIZATION DIFFERENCES</a:t>
            </a:r>
            <a:endParaRPr lang="fr-FR" sz="2800" b="0" strike="noStrike" spc="-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1619280" y="2428920"/>
            <a:ext cx="4762080" cy="1638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ssistant"/>
                <a:ea typeface="Assistant"/>
              </a:rPr>
              <a:t>This section investigates the differences in optimization strategies between the custom implementation and Scikit-Learn. Key factors include how each library handles computational efficiency, numerical stability, and convergence speed. The custom library may adopt different techniques such as adaptive learning rates or mini-batch training, providing insights into their advantages and disadvantages compared to Scikit-Learn's optimizations. This will help illustrate the practical implications of choice in machine learning libraries.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67" name="Google Shape;987;p65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368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9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0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1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2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3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74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375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376" name="Google Shape;996;p65"/>
            <p:cNvCxnSpPr>
              <a:stCxn id="370" idx="4"/>
              <a:endCxn id="368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77" name="Google Shape;997;p65"/>
            <p:cNvCxnSpPr>
              <a:endCxn id="369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378" name="Google Shape;998;p65"/>
            <p:cNvCxnSpPr>
              <a:stCxn id="368" idx="4"/>
              <a:endCxn id="371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79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80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81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82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383" name="Google Shape;1003;p65"/>
          <p:cNvGrpSpPr/>
          <p:nvPr/>
        </p:nvGrpSpPr>
        <p:grpSpPr>
          <a:xfrm>
            <a:off x="1207377" y="503820"/>
            <a:ext cx="6159240" cy="572760"/>
            <a:chOff x="1492200" y="491040"/>
            <a:chExt cx="6159240" cy="572760"/>
          </a:xfrm>
        </p:grpSpPr>
        <p:grpSp>
          <p:nvGrpSpPr>
            <p:cNvPr id="384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385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6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7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88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89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90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91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92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93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94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95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96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BA0AF5A-1E56-ED64-D9BC-1D2929094596}"/>
              </a:ext>
            </a:extLst>
          </p:cNvPr>
          <p:cNvSpPr/>
          <p:nvPr/>
        </p:nvSpPr>
        <p:spPr>
          <a:xfrm>
            <a:off x="8506046" y="4727946"/>
            <a:ext cx="311889" cy="248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15B9A-116F-5098-FC3F-381DC5B0B1D7}"/>
              </a:ext>
            </a:extLst>
          </p:cNvPr>
          <p:cNvSpPr/>
          <p:nvPr/>
        </p:nvSpPr>
        <p:spPr>
          <a:xfrm>
            <a:off x="8506046" y="4727946"/>
            <a:ext cx="411126" cy="248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15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88908" y="2104830"/>
            <a:ext cx="5347799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Book Antiqua" panose="02040602050305030304" pitchFamily="18" charset="0"/>
                <a:ea typeface="Comme"/>
              </a:rPr>
              <a:t>CONCLUSIONS</a:t>
            </a:r>
            <a:endParaRPr lang="fr-FR" sz="3200" b="0" strike="noStrike" spc="-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3679254" y="1685487"/>
            <a:ext cx="4620186" cy="21355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9215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In conclusion, the comparative study of a custom machine learning library against Scikit-Learn provides valuable insights into the implementation of fundamental regression algorithms. The exploration of topics such as optimization, regularization, and performance metrics reveals the practical trade-offs between creating custom solutions and utilizing established libraries. This study emphasizes the importance of understanding both the theoretical and pctical aspects of machine learning, enhancing real-world application capabilities.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00" name="Google Shape;525;p46"/>
          <p:cNvGrpSpPr/>
          <p:nvPr/>
        </p:nvGrpSpPr>
        <p:grpSpPr>
          <a:xfrm>
            <a:off x="582120" y="539640"/>
            <a:ext cx="7979400" cy="644040"/>
            <a:chOff x="582120" y="539640"/>
            <a:chExt cx="7979400" cy="644040"/>
          </a:xfrm>
        </p:grpSpPr>
        <p:cxnSp>
          <p:nvCxnSpPr>
            <p:cNvPr id="401" name="Google Shape;526;p46"/>
            <p:cNvCxnSpPr>
              <a:stCxn id="402" idx="4"/>
            </p:cNvCxnSpPr>
            <p:nvPr/>
          </p:nvCxnSpPr>
          <p:spPr>
            <a:xfrm>
              <a:off x="713160" y="801360"/>
              <a:ext cx="360" cy="3826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03" name="Google Shape;528;p46"/>
            <p:cNvCxnSpPr>
              <a:stCxn id="404" idx="4"/>
            </p:cNvCxnSpPr>
            <p:nvPr/>
          </p:nvCxnSpPr>
          <p:spPr>
            <a:xfrm>
              <a:off x="8430480" y="801360"/>
              <a:ext cx="1440" cy="3823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sp>
          <p:nvSpPr>
            <p:cNvPr id="402" name="Google Shape;527;p46"/>
            <p:cNvSpPr/>
            <p:nvPr/>
          </p:nvSpPr>
          <p:spPr>
            <a:xfrm>
              <a:off x="582120" y="53964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530;p46"/>
            <p:cNvSpPr/>
            <p:nvPr/>
          </p:nvSpPr>
          <p:spPr>
            <a:xfrm>
              <a:off x="582120" y="6166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529;p46"/>
            <p:cNvSpPr/>
            <p:nvPr/>
          </p:nvSpPr>
          <p:spPr>
            <a:xfrm>
              <a:off x="8299440" y="53964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6" name="Google Shape;531;p46"/>
            <p:cNvSpPr/>
            <p:nvPr/>
          </p:nvSpPr>
          <p:spPr>
            <a:xfrm>
              <a:off x="8299440" y="6166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07" name="Google Shape;532;p46"/>
            <p:cNvCxnSpPr/>
            <p:nvPr/>
          </p:nvCxnSpPr>
          <p:spPr>
            <a:xfrm flipH="1">
              <a:off x="8389440" y="951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8" name="Google Shape;533;p46"/>
            <p:cNvCxnSpPr/>
            <p:nvPr/>
          </p:nvCxnSpPr>
          <p:spPr>
            <a:xfrm flipH="1">
              <a:off x="670320" y="951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9" name="Google Shape;534;p46"/>
            <p:cNvCxnSpPr/>
            <p:nvPr/>
          </p:nvCxnSpPr>
          <p:spPr>
            <a:xfrm>
              <a:off x="713520" y="992520"/>
              <a:ext cx="77148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10" name="Google Shape;535;p46"/>
            <p:cNvGrpSpPr/>
            <p:nvPr/>
          </p:nvGrpSpPr>
          <p:grpSpPr>
            <a:xfrm>
              <a:off x="844200" y="615600"/>
              <a:ext cx="7455240" cy="109800"/>
              <a:chOff x="844200" y="615600"/>
              <a:chExt cx="7455240" cy="109800"/>
            </a:xfrm>
          </p:grpSpPr>
          <p:cxnSp>
            <p:nvCxnSpPr>
              <p:cNvPr id="411" name="Google Shape;536;p46"/>
              <p:cNvCxnSpPr/>
              <p:nvPr/>
            </p:nvCxnSpPr>
            <p:spPr>
              <a:xfrm>
                <a:off x="844200" y="670320"/>
                <a:ext cx="74556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2" name="Google Shape;537;p46"/>
              <p:cNvCxnSpPr/>
              <p:nvPr/>
            </p:nvCxnSpPr>
            <p:spPr>
              <a:xfrm>
                <a:off x="182160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3" name="Google Shape;538;p46"/>
              <p:cNvCxnSpPr/>
              <p:nvPr/>
            </p:nvCxnSpPr>
            <p:spPr>
              <a:xfrm>
                <a:off x="518760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4" name="Google Shape;539;p46"/>
              <p:cNvCxnSpPr/>
              <p:nvPr/>
            </p:nvCxnSpPr>
            <p:spPr>
              <a:xfrm>
                <a:off x="705924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F8C054-C6E3-6150-CB4D-474A00297993}"/>
              </a:ext>
            </a:extLst>
          </p:cNvPr>
          <p:cNvSpPr/>
          <p:nvPr/>
        </p:nvSpPr>
        <p:spPr>
          <a:xfrm>
            <a:off x="8471880" y="4756298"/>
            <a:ext cx="438204" cy="17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2629890" y="1416394"/>
            <a:ext cx="339174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Thank you!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4242240" y="2136240"/>
            <a:ext cx="244764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 dirty="0">
                <a:solidFill>
                  <a:schemeClr val="dk1"/>
                </a:solidFill>
                <a:latin typeface="Assistant"/>
                <a:ea typeface="Assistant"/>
              </a:rPr>
              <a:t>Do you have any questions?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2" name="Google Shape;1027;p66"/>
          <p:cNvSpPr/>
          <p:nvPr/>
        </p:nvSpPr>
        <p:spPr>
          <a:xfrm>
            <a:off x="1790640" y="3924360"/>
            <a:ext cx="5552640" cy="127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187800" rIns="870823080" bIns="31878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chemeClr val="dk1"/>
                </a:solidFill>
                <a:latin typeface="Arial"/>
              </a:rPr>
              <a:t>Please keep this slide for attribution</a:t>
            </a:r>
            <a:endParaRPr lang="en-US" sz="11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40" name="Google Shape;1045;p66"/>
          <p:cNvGrpSpPr/>
          <p:nvPr/>
        </p:nvGrpSpPr>
        <p:grpSpPr>
          <a:xfrm>
            <a:off x="1662480" y="347040"/>
            <a:ext cx="5818680" cy="607680"/>
            <a:chOff x="1662480" y="347040"/>
            <a:chExt cx="5818680" cy="607680"/>
          </a:xfrm>
        </p:grpSpPr>
        <p:cxnSp>
          <p:nvCxnSpPr>
            <p:cNvPr id="441" name="Google Shape;1046;p66"/>
            <p:cNvCxnSpPr/>
            <p:nvPr/>
          </p:nvCxnSpPr>
          <p:spPr>
            <a:xfrm>
              <a:off x="1793520" y="609120"/>
              <a:ext cx="360" cy="345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2" name="Google Shape;1047;p66"/>
            <p:cNvCxnSpPr/>
            <p:nvPr/>
          </p:nvCxnSpPr>
          <p:spPr>
            <a:xfrm>
              <a:off x="7350120" y="609120"/>
              <a:ext cx="360" cy="345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3" name="Google Shape;1048;p66"/>
            <p:cNvCxnSpPr/>
            <p:nvPr/>
          </p:nvCxnSpPr>
          <p:spPr>
            <a:xfrm>
              <a:off x="4902480" y="609120"/>
              <a:ext cx="4680" cy="327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4" name="Google Shape;1049;p66"/>
            <p:cNvCxnSpPr/>
            <p:nvPr/>
          </p:nvCxnSpPr>
          <p:spPr>
            <a:xfrm>
              <a:off x="1793520" y="794160"/>
              <a:ext cx="555696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45" name="Google Shape;1050;p66"/>
            <p:cNvGrpSpPr/>
            <p:nvPr/>
          </p:nvGrpSpPr>
          <p:grpSpPr>
            <a:xfrm>
              <a:off x="1662480" y="347040"/>
              <a:ext cx="262080" cy="261720"/>
              <a:chOff x="1662480" y="347040"/>
              <a:chExt cx="262080" cy="261720"/>
            </a:xfrm>
          </p:grpSpPr>
          <p:sp>
            <p:nvSpPr>
              <p:cNvPr id="446" name="Google Shape;1051;p66"/>
              <p:cNvSpPr/>
              <p:nvPr/>
            </p:nvSpPr>
            <p:spPr>
              <a:xfrm flipH="1">
                <a:off x="166248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7" name="Google Shape;1052;p66"/>
              <p:cNvSpPr/>
              <p:nvPr/>
            </p:nvSpPr>
            <p:spPr>
              <a:xfrm>
                <a:off x="166248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8" name="Google Shape;1053;p66"/>
            <p:cNvGrpSpPr/>
            <p:nvPr/>
          </p:nvGrpSpPr>
          <p:grpSpPr>
            <a:xfrm>
              <a:off x="4771440" y="347040"/>
              <a:ext cx="262080" cy="261720"/>
              <a:chOff x="4771440" y="347040"/>
              <a:chExt cx="262080" cy="261720"/>
            </a:xfrm>
          </p:grpSpPr>
          <p:sp>
            <p:nvSpPr>
              <p:cNvPr id="449" name="Google Shape;1054;p66"/>
              <p:cNvSpPr/>
              <p:nvPr/>
            </p:nvSpPr>
            <p:spPr>
              <a:xfrm flipH="1">
                <a:off x="477144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0" name="Google Shape;1055;p66"/>
              <p:cNvSpPr/>
              <p:nvPr/>
            </p:nvSpPr>
            <p:spPr>
              <a:xfrm>
                <a:off x="477144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51" name="Google Shape;1056;p66"/>
            <p:cNvGrpSpPr/>
            <p:nvPr/>
          </p:nvGrpSpPr>
          <p:grpSpPr>
            <a:xfrm>
              <a:off x="7219080" y="347040"/>
              <a:ext cx="262080" cy="261720"/>
              <a:chOff x="7219080" y="347040"/>
              <a:chExt cx="262080" cy="261720"/>
            </a:xfrm>
          </p:grpSpPr>
          <p:sp>
            <p:nvSpPr>
              <p:cNvPr id="452" name="Google Shape;1057;p66"/>
              <p:cNvSpPr/>
              <p:nvPr/>
            </p:nvSpPr>
            <p:spPr>
              <a:xfrm flipH="1">
                <a:off x="721908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3" name="Google Shape;1058;p66"/>
              <p:cNvSpPr/>
              <p:nvPr/>
            </p:nvSpPr>
            <p:spPr>
              <a:xfrm>
                <a:off x="721908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3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454" name="Google Shape;1059;p66"/>
            <p:cNvCxnSpPr/>
            <p:nvPr/>
          </p:nvCxnSpPr>
          <p:spPr>
            <a:xfrm>
              <a:off x="5195880" y="423360"/>
              <a:ext cx="360" cy="1101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55" name="Google Shape;1060;p66"/>
            <p:cNvGrpSpPr/>
            <p:nvPr/>
          </p:nvGrpSpPr>
          <p:grpSpPr>
            <a:xfrm>
              <a:off x="1924920" y="423360"/>
              <a:ext cx="5293800" cy="109800"/>
              <a:chOff x="1924920" y="423360"/>
              <a:chExt cx="5293800" cy="109800"/>
            </a:xfrm>
          </p:grpSpPr>
          <p:cxnSp>
            <p:nvCxnSpPr>
              <p:cNvPr id="456" name="Google Shape;1061;p66"/>
              <p:cNvCxnSpPr/>
              <p:nvPr/>
            </p:nvCxnSpPr>
            <p:spPr>
              <a:xfrm>
                <a:off x="1924920" y="478080"/>
                <a:ext cx="284652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7" name="Google Shape;1062;p66"/>
              <p:cNvCxnSpPr/>
              <p:nvPr/>
            </p:nvCxnSpPr>
            <p:spPr>
              <a:xfrm>
                <a:off x="5033520" y="478080"/>
                <a:ext cx="218556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8" name="Google Shape;1063;p66"/>
              <p:cNvCxnSpPr/>
              <p:nvPr/>
            </p:nvCxnSpPr>
            <p:spPr>
              <a:xfrm>
                <a:off x="442908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9" name="Google Shape;1064;p66"/>
              <p:cNvCxnSpPr/>
              <p:nvPr/>
            </p:nvCxnSpPr>
            <p:spPr>
              <a:xfrm>
                <a:off x="199836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60" name="Google Shape;1065;p66"/>
              <p:cNvCxnSpPr/>
              <p:nvPr/>
            </p:nvCxnSpPr>
            <p:spPr>
              <a:xfrm>
                <a:off x="702684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461" name="Google Shape;1066;p66"/>
            <p:cNvCxnSpPr/>
            <p:nvPr/>
          </p:nvCxnSpPr>
          <p:spPr>
            <a:xfrm flipH="1">
              <a:off x="175248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62" name="Google Shape;1067;p66"/>
            <p:cNvCxnSpPr/>
            <p:nvPr/>
          </p:nvCxnSpPr>
          <p:spPr>
            <a:xfrm flipH="1">
              <a:off x="486360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63" name="Google Shape;1068;p66"/>
            <p:cNvCxnSpPr/>
            <p:nvPr/>
          </p:nvCxnSpPr>
          <p:spPr>
            <a:xfrm flipH="1">
              <a:off x="730908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464" name="Google Shape;1069;p66"/>
          <p:cNvGrpSpPr/>
          <p:nvPr/>
        </p:nvGrpSpPr>
        <p:grpSpPr>
          <a:xfrm>
            <a:off x="7762680" y="835560"/>
            <a:ext cx="528480" cy="3522240"/>
            <a:chOff x="7762680" y="835560"/>
            <a:chExt cx="528480" cy="3522240"/>
          </a:xfrm>
        </p:grpSpPr>
        <p:sp>
          <p:nvSpPr>
            <p:cNvPr id="465" name="Google Shape;1070;p66"/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1071;p66"/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1072;p66"/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1073;p66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9" name="Google Shape;1074;p66"/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0" name="Google Shape;1075;p66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5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71" name="Google Shape;1076;p66"/>
            <p:cNvCxnSpPr/>
            <p:nvPr/>
          </p:nvCxnSpPr>
          <p:spPr>
            <a:xfrm>
              <a:off x="7762680" y="9662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2" name="Google Shape;1077;p66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3" name="Google Shape;1078;p66"/>
            <p:cNvCxnSpPr>
              <a:stCxn id="467" idx="4"/>
              <a:endCxn id="465" idx="0"/>
            </p:cNvCxnSpPr>
            <p:nvPr/>
          </p:nvCxnSpPr>
          <p:spPr>
            <a:xfrm>
              <a:off x="8160120" y="1097640"/>
              <a:ext cx="360" cy="815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4" name="Google Shape;1079;p66"/>
            <p:cNvCxnSpPr>
              <a:endCxn id="466" idx="3"/>
            </p:cNvCxnSpPr>
            <p:nvPr/>
          </p:nvCxnSpPr>
          <p:spPr>
            <a:xfrm>
              <a:off x="7762680" y="204372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5" name="Google Shape;1080;p66"/>
            <p:cNvCxnSpPr>
              <a:stCxn id="465" idx="4"/>
              <a:endCxn id="476" idx="0"/>
            </p:cNvCxnSpPr>
            <p:nvPr/>
          </p:nvCxnSpPr>
          <p:spPr>
            <a:xfrm>
              <a:off x="8160120" y="2174760"/>
              <a:ext cx="360" cy="829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7" name="Google Shape;1082;p66"/>
            <p:cNvCxnSpPr/>
            <p:nvPr/>
          </p:nvCxnSpPr>
          <p:spPr>
            <a:xfrm>
              <a:off x="7938360" y="969480"/>
              <a:ext cx="360" cy="32652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8" name="Google Shape;1083;p66"/>
            <p:cNvCxnSpPr/>
            <p:nvPr/>
          </p:nvCxnSpPr>
          <p:spPr>
            <a:xfrm flipH="1">
              <a:off x="7897320" y="92520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9" name="Google Shape;1084;p66"/>
            <p:cNvCxnSpPr/>
            <p:nvPr/>
          </p:nvCxnSpPr>
          <p:spPr>
            <a:xfrm flipH="1">
              <a:off x="7897320" y="20026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0" name="Google Shape;1085;p66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76" name="Google Shape;1081;p66"/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1" name="Google Shape;1086;p66"/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2" name="Google Shape;1087;p66"/>
            <p:cNvCxnSpPr>
              <a:endCxn id="481" idx="3"/>
            </p:cNvCxnSpPr>
            <p:nvPr/>
          </p:nvCxnSpPr>
          <p:spPr>
            <a:xfrm>
              <a:off x="7762680" y="31352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83" name="Google Shape;1088;p66"/>
            <p:cNvCxnSpPr/>
            <p:nvPr/>
          </p:nvCxnSpPr>
          <p:spPr>
            <a:xfrm flipH="1">
              <a:off x="7897320" y="309420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4" name="Google Shape;1089;p66"/>
            <p:cNvCxnSpPr>
              <a:stCxn id="476" idx="4"/>
              <a:endCxn id="485" idx="0"/>
            </p:cNvCxnSpPr>
            <p:nvPr/>
          </p:nvCxnSpPr>
          <p:spPr>
            <a:xfrm>
              <a:off x="8160120" y="3266280"/>
              <a:ext cx="360" cy="4636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85" name="Google Shape;1090;p66"/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6" name="Google Shape;1091;p66"/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4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7" name="Google Shape;1092;p66"/>
            <p:cNvCxnSpPr>
              <a:endCxn id="486" idx="3"/>
            </p:cNvCxnSpPr>
            <p:nvPr/>
          </p:nvCxnSpPr>
          <p:spPr>
            <a:xfrm>
              <a:off x="7762680" y="38606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88" name="Google Shape;1093;p66"/>
            <p:cNvCxnSpPr/>
            <p:nvPr/>
          </p:nvCxnSpPr>
          <p:spPr>
            <a:xfrm flipH="1">
              <a:off x="7897320" y="381960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9" name="Google Shape;1094;p66"/>
            <p:cNvCxnSpPr>
              <a:stCxn id="485" idx="4"/>
              <a:endCxn id="468" idx="0"/>
            </p:cNvCxnSpPr>
            <p:nvPr/>
          </p:nvCxnSpPr>
          <p:spPr>
            <a:xfrm>
              <a:off x="8160120" y="3991680"/>
              <a:ext cx="360" cy="104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4EA164-203F-83A3-6E8C-5582D37AD418}"/>
              </a:ext>
            </a:extLst>
          </p:cNvPr>
          <p:cNvSpPr/>
          <p:nvPr/>
        </p:nvSpPr>
        <p:spPr>
          <a:xfrm>
            <a:off x="1692457" y="3051309"/>
            <a:ext cx="5473245" cy="724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A9B1C-0DFB-6FFF-074A-323F0D9221FF}"/>
              </a:ext>
            </a:extLst>
          </p:cNvPr>
          <p:cNvSpPr txBox="1"/>
          <p:nvPr/>
        </p:nvSpPr>
        <p:spPr>
          <a:xfrm>
            <a:off x="480304" y="4037687"/>
            <a:ext cx="376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https://github.com/bhushanzade02</a:t>
            </a:r>
            <a:endParaRPr lang="en-IN" sz="1200" dirty="0"/>
          </a:p>
          <a:p>
            <a:r>
              <a:rPr lang="en-IN" sz="1200" u="sng" dirty="0"/>
              <a:t>https://github.com/VaishnavMankar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87073A-8460-F1C5-2FBD-2A1BC418C358}"/>
              </a:ext>
            </a:extLst>
          </p:cNvPr>
          <p:cNvSpPr/>
          <p:nvPr/>
        </p:nvSpPr>
        <p:spPr>
          <a:xfrm>
            <a:off x="8449340" y="4735033"/>
            <a:ext cx="453655" cy="219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346;p35"/>
          <p:cNvGrpSpPr/>
          <p:nvPr/>
        </p:nvGrpSpPr>
        <p:grpSpPr>
          <a:xfrm>
            <a:off x="7447575" y="736370"/>
            <a:ext cx="1202654" cy="3450323"/>
            <a:chOff x="7005240" y="1310400"/>
            <a:chExt cx="528480" cy="1449000"/>
          </a:xfrm>
        </p:grpSpPr>
        <p:sp>
          <p:nvSpPr>
            <p:cNvPr id="212" name="Google Shape;347;p35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" name="Google Shape;348;p35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" name="Google Shape;349;p35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" name="Google Shape;350;p35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16" name="Google Shape;351;p35"/>
            <p:cNvCxnSpPr>
              <a:endCxn id="214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17" name="Google Shape;352;p35"/>
            <p:cNvCxnSpPr>
              <a:endCxn id="215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18" name="Google Shape;353;p35"/>
            <p:cNvGrpSpPr/>
            <p:nvPr/>
          </p:nvGrpSpPr>
          <p:grpSpPr>
            <a:xfrm>
              <a:off x="7347600" y="1572120"/>
              <a:ext cx="109800" cy="925560"/>
              <a:chOff x="7347600" y="1572120"/>
              <a:chExt cx="109800" cy="925560"/>
            </a:xfrm>
          </p:grpSpPr>
          <p:cxnSp>
            <p:nvCxnSpPr>
              <p:cNvPr id="219" name="Google Shape;354;p35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20" name="Google Shape;355;p35"/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21" name="Google Shape;356;p35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22" name="Google Shape;357;p35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CBA2006-8CF4-E9BA-385B-67FC89BBB585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95098" y="925412"/>
            <a:ext cx="60760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Custom Machine Learning Library Development: Implements </a:t>
            </a:r>
            <a:r>
              <a:rPr lang="en-US" altLang="en-US" sz="1200" dirty="0">
                <a:latin typeface="Bahnschrift" panose="020B0502040204020203" pitchFamily="34" charset="0"/>
              </a:rPr>
              <a:t>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Simple Linear Regression, Multiple Linear Regression, Decision Tree,</a:t>
            </a:r>
            <a:r>
              <a:rPr lang="en-US" altLang="en-US" sz="1200" dirty="0">
                <a:latin typeface="Bahnschrift" panose="020B0502040204020203" pitchFamily="34" charset="0"/>
              </a:rPr>
              <a:t>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Gradient Descent, Ridge, and Lasso Regression from scratch.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Objective: Compare custom implementations with Scikit-Learn in terms of performance, accuracy, and computational efficiency.</a:t>
            </a:r>
            <a:endParaRPr lang="en-US" altLang="en-US" sz="1200" dirty="0"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Key Analysis: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Evaluate Gradient Descent optimization techniques.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200" dirty="0">
                <a:latin typeface="Bahnschrift" panose="020B0502040204020203" pitchFamily="34" charset="0"/>
              </a:rPr>
              <a:t>B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uilt a decision tree from scratch, hard-coded its features, and fully grasped the intricacies of its formation and working.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Learning Outcome: Gain deeper insights into machine learning fundamentals.</a:t>
            </a:r>
            <a:endParaRPr lang="en-US" altLang="en-US" sz="1200" dirty="0"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Practical Relevance: Bridges the gap between theory and real-world application, enhancing model understanding and efficiency.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FAD3B-8E85-610A-84F9-F530D712ED45}"/>
              </a:ext>
            </a:extLst>
          </p:cNvPr>
          <p:cNvSpPr/>
          <p:nvPr/>
        </p:nvSpPr>
        <p:spPr>
          <a:xfrm>
            <a:off x="8593985" y="4792006"/>
            <a:ext cx="213131" cy="123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A010-14B0-E9ED-9FAF-3D7624170C19}"/>
              </a:ext>
            </a:extLst>
          </p:cNvPr>
          <p:cNvSpPr txBox="1"/>
          <p:nvPr/>
        </p:nvSpPr>
        <p:spPr>
          <a:xfrm>
            <a:off x="8511482" y="4723077"/>
            <a:ext cx="378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C7127-6C0E-CFAD-71AF-6739C937570D}"/>
              </a:ext>
            </a:extLst>
          </p:cNvPr>
          <p:cNvSpPr txBox="1"/>
          <p:nvPr/>
        </p:nvSpPr>
        <p:spPr>
          <a:xfrm>
            <a:off x="1095098" y="432970"/>
            <a:ext cx="503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ell MT" panose="02020503060305020303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55533" y="1314398"/>
            <a:ext cx="6286664" cy="2659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CUSTOM ML </a:t>
            </a:r>
            <a:b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</a:br>
            <a: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IMPLEMENTATION</a:t>
            </a:r>
            <a:endParaRPr lang="fr-FR" sz="4000" b="0" strike="noStrike" spc="-1" dirty="0">
              <a:solidFill>
                <a:schemeClr val="dk1"/>
              </a:solidFill>
              <a:latin typeface="Century" panose="02040604050505020304" pitchFamily="18" charset="0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705960" y="1889100"/>
            <a:ext cx="2685600" cy="15523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01</a:t>
            </a:r>
            <a:endParaRPr lang="fr-FR" sz="6000" b="0" strike="noStrike" spc="-1" dirty="0">
              <a:solidFill>
                <a:schemeClr val="dk1"/>
              </a:solidFill>
              <a:latin typeface="Century" panose="02040604050505020304" pitchFamily="18" charset="0"/>
            </a:endParaRPr>
          </a:p>
        </p:txBody>
      </p:sp>
      <p:grpSp>
        <p:nvGrpSpPr>
          <p:cNvPr id="225" name="Google Shape;364;p36"/>
          <p:cNvGrpSpPr/>
          <p:nvPr/>
        </p:nvGrpSpPr>
        <p:grpSpPr>
          <a:xfrm>
            <a:off x="671760" y="4137480"/>
            <a:ext cx="7799760" cy="82080"/>
            <a:chOff x="671760" y="4137480"/>
            <a:chExt cx="7799760" cy="82080"/>
          </a:xfrm>
        </p:grpSpPr>
        <p:cxnSp>
          <p:nvCxnSpPr>
            <p:cNvPr id="226" name="Google Shape;365;p36"/>
            <p:cNvCxnSpPr/>
            <p:nvPr/>
          </p:nvCxnSpPr>
          <p:spPr>
            <a:xfrm>
              <a:off x="713160" y="4178520"/>
              <a:ext cx="771768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7" name="Google Shape;366;p36"/>
            <p:cNvCxnSpPr/>
            <p:nvPr/>
          </p:nvCxnSpPr>
          <p:spPr>
            <a:xfrm flipH="1">
              <a:off x="8389440" y="4137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8" name="Google Shape;367;p36"/>
            <p:cNvCxnSpPr/>
            <p:nvPr/>
          </p:nvCxnSpPr>
          <p:spPr>
            <a:xfrm flipH="1">
              <a:off x="3350160" y="4137480"/>
              <a:ext cx="8280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9" name="Google Shape;368;p36"/>
            <p:cNvCxnSpPr/>
            <p:nvPr/>
          </p:nvCxnSpPr>
          <p:spPr>
            <a:xfrm flipH="1">
              <a:off x="671760" y="4137480"/>
              <a:ext cx="8280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30" name="Google Shape;369;p36"/>
          <p:cNvGrpSpPr/>
          <p:nvPr/>
        </p:nvGrpSpPr>
        <p:grpSpPr>
          <a:xfrm>
            <a:off x="582120" y="499680"/>
            <a:ext cx="7979400" cy="741240"/>
            <a:chOff x="582120" y="499680"/>
            <a:chExt cx="7979400" cy="741240"/>
          </a:xfrm>
        </p:grpSpPr>
        <p:cxnSp>
          <p:nvCxnSpPr>
            <p:cNvPr id="231" name="Google Shape;370;p36"/>
            <p:cNvCxnSpPr/>
            <p:nvPr/>
          </p:nvCxnSpPr>
          <p:spPr>
            <a:xfrm>
              <a:off x="713160" y="761760"/>
              <a:ext cx="360" cy="4348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32" name="Google Shape;371;p36"/>
            <p:cNvCxnSpPr>
              <a:stCxn id="233" idx="4"/>
            </p:cNvCxnSpPr>
            <p:nvPr/>
          </p:nvCxnSpPr>
          <p:spPr>
            <a:xfrm>
              <a:off x="3393360" y="761760"/>
              <a:ext cx="360" cy="4348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34" name="Google Shape;373;p36"/>
            <p:cNvCxnSpPr/>
            <p:nvPr/>
          </p:nvCxnSpPr>
          <p:spPr>
            <a:xfrm>
              <a:off x="8430480" y="761760"/>
              <a:ext cx="360" cy="4345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35" name="Google Shape;374;p36"/>
            <p:cNvGrpSpPr/>
            <p:nvPr/>
          </p:nvGrpSpPr>
          <p:grpSpPr>
            <a:xfrm>
              <a:off x="671760" y="1158840"/>
              <a:ext cx="7799760" cy="82080"/>
              <a:chOff x="671760" y="1158840"/>
              <a:chExt cx="7799760" cy="82080"/>
            </a:xfrm>
          </p:grpSpPr>
          <p:cxnSp>
            <p:nvCxnSpPr>
              <p:cNvPr id="236" name="Google Shape;375;p36"/>
              <p:cNvCxnSpPr/>
              <p:nvPr/>
            </p:nvCxnSpPr>
            <p:spPr>
              <a:xfrm>
                <a:off x="713160" y="1199880"/>
                <a:ext cx="77176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7" name="Google Shape;376;p36"/>
              <p:cNvCxnSpPr/>
              <p:nvPr/>
            </p:nvCxnSpPr>
            <p:spPr>
              <a:xfrm flipH="1">
                <a:off x="8389440" y="11588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8" name="Google Shape;377;p36"/>
              <p:cNvCxnSpPr/>
              <p:nvPr/>
            </p:nvCxnSpPr>
            <p:spPr>
              <a:xfrm flipH="1">
                <a:off x="3350160" y="1158840"/>
                <a:ext cx="8280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9" name="Google Shape;378;p36"/>
              <p:cNvCxnSpPr/>
              <p:nvPr/>
            </p:nvCxnSpPr>
            <p:spPr>
              <a:xfrm flipH="1">
                <a:off x="671760" y="1158840"/>
                <a:ext cx="8280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sp>
          <p:nvSpPr>
            <p:cNvPr id="240" name="Google Shape;379;p36"/>
            <p:cNvSpPr/>
            <p:nvPr/>
          </p:nvSpPr>
          <p:spPr>
            <a:xfrm>
              <a:off x="58212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1" name="Google Shape;380;p36"/>
            <p:cNvSpPr/>
            <p:nvPr/>
          </p:nvSpPr>
          <p:spPr>
            <a:xfrm>
              <a:off x="58212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33" name="Google Shape;372;p36"/>
            <p:cNvSpPr/>
            <p:nvPr/>
          </p:nvSpPr>
          <p:spPr>
            <a:xfrm>
              <a:off x="326196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2" name="Google Shape;381;p36"/>
            <p:cNvSpPr/>
            <p:nvPr/>
          </p:nvSpPr>
          <p:spPr>
            <a:xfrm>
              <a:off x="326196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3" name="Google Shape;382;p36"/>
            <p:cNvSpPr/>
            <p:nvPr/>
          </p:nvSpPr>
          <p:spPr>
            <a:xfrm>
              <a:off x="829944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4" name="Google Shape;383;p36"/>
            <p:cNvSpPr/>
            <p:nvPr/>
          </p:nvSpPr>
          <p:spPr>
            <a:xfrm>
              <a:off x="829944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F5E55A-A840-6552-15CA-3D95B880B818}"/>
              </a:ext>
            </a:extLst>
          </p:cNvPr>
          <p:cNvSpPr/>
          <p:nvPr/>
        </p:nvSpPr>
        <p:spPr>
          <a:xfrm>
            <a:off x="8561520" y="4785131"/>
            <a:ext cx="262080" cy="185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74B83-5F6D-39BC-A0EC-BA3C229F9B73}"/>
              </a:ext>
            </a:extLst>
          </p:cNvPr>
          <p:cNvSpPr txBox="1"/>
          <p:nvPr/>
        </p:nvSpPr>
        <p:spPr>
          <a:xfrm>
            <a:off x="8471880" y="4709620"/>
            <a:ext cx="459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entury" panose="02040604050505020304" pitchFamily="18" charset="0"/>
              </a:rPr>
              <a:t>03</a:t>
            </a:r>
            <a:endParaRPr lang="en-IN" sz="16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1133" y="416200"/>
            <a:ext cx="8251067" cy="744659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Simple Linear Regression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47" name="Google Shape;346;p35"/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248" name="Google Shape;347;p35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" name="Google Shape;348;p35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" name="Google Shape;349;p35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" name="Google Shape;350;p35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52" name="Google Shape;351;p35"/>
            <p:cNvCxnSpPr>
              <a:endCxn id="250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53" name="Google Shape;352;p35"/>
            <p:cNvCxnSpPr>
              <a:endCxn id="251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54" name="Google Shape;353;p35"/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255" name="Google Shape;354;p35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56" name="Google Shape;355;p35"/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57" name="Google Shape;356;p35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58" name="Google Shape;357;p35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440E0B-BEAA-B000-834B-0F646AC230EC}"/>
              </a:ext>
            </a:extLst>
          </p:cNvPr>
          <p:cNvSpPr/>
          <p:nvPr/>
        </p:nvSpPr>
        <p:spPr>
          <a:xfrm>
            <a:off x="8602133" y="4749800"/>
            <a:ext cx="220134" cy="20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F78D-374D-F6EC-ABCF-AD569B6238AC}"/>
              </a:ext>
            </a:extLst>
          </p:cNvPr>
          <p:cNvSpPr txBox="1"/>
          <p:nvPr/>
        </p:nvSpPr>
        <p:spPr>
          <a:xfrm>
            <a:off x="3407833" y="1449340"/>
            <a:ext cx="232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radley Hand ITC" panose="03070402050302030203" pitchFamily="66" charset="0"/>
              </a:rPr>
              <a:t>y=mx+c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41166-93EC-1667-FE2A-E72C57435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3" y="2260927"/>
            <a:ext cx="2826475" cy="22601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2425C-D31F-2B2C-EACC-BCAF4F8CAE99}"/>
              </a:ext>
            </a:extLst>
          </p:cNvPr>
          <p:cNvSpPr txBox="1"/>
          <p:nvPr/>
        </p:nvSpPr>
        <p:spPr>
          <a:xfrm>
            <a:off x="3513982" y="3295516"/>
            <a:ext cx="3885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CUSTOM IMPLEMENTATION ACCURACY</a:t>
            </a:r>
          </a:p>
          <a:p>
            <a:r>
              <a:rPr lang="en-US" sz="1050" dirty="0"/>
              <a:t>R2 SCORE : 0.780730147510384 </a:t>
            </a:r>
          </a:p>
          <a:p>
            <a:r>
              <a:rPr lang="en-US" sz="1050" dirty="0"/>
              <a:t>MEAN ABSOLUTE ERROR : 0.2884710931878175 </a:t>
            </a:r>
          </a:p>
          <a:p>
            <a:r>
              <a:rPr lang="en-US" sz="1050" dirty="0"/>
              <a:t>MEAN SQUARED ERROR : 0.12129235313495527 </a:t>
            </a:r>
          </a:p>
          <a:p>
            <a:r>
              <a:rPr lang="en-US" sz="1050" dirty="0"/>
              <a:t>ROOT MEAN SQUARED ERROR : 0.34827051717731616</a:t>
            </a:r>
          </a:p>
          <a:p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8B95F-4E28-8838-5B48-F44482C868C7}"/>
              </a:ext>
            </a:extLst>
          </p:cNvPr>
          <p:cNvSpPr txBox="1"/>
          <p:nvPr/>
        </p:nvSpPr>
        <p:spPr>
          <a:xfrm>
            <a:off x="3513982" y="2150874"/>
            <a:ext cx="3885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SCIKIT LIBRARY ACCURACY</a:t>
            </a:r>
          </a:p>
          <a:p>
            <a:r>
              <a:rPr lang="en-US" sz="1050" dirty="0"/>
              <a:t>R2 SCORE : 0.780730147510384 </a:t>
            </a:r>
          </a:p>
          <a:p>
            <a:r>
              <a:rPr lang="en-US" sz="1050" dirty="0"/>
              <a:t>MEAN ABSOLUTE ERROR : 0.2884710931878175 </a:t>
            </a:r>
          </a:p>
          <a:p>
            <a:r>
              <a:rPr lang="en-US" sz="1050" dirty="0"/>
              <a:t>MEAN SQUARED ERROR : 0.12129235313495527 </a:t>
            </a:r>
          </a:p>
          <a:p>
            <a:r>
              <a:rPr lang="en-US" sz="1050" dirty="0"/>
              <a:t>ROOT MEAN SQUARED ERROR : 0.34827051717731616</a:t>
            </a:r>
          </a:p>
          <a:p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703B6-688A-B384-BDB8-D39EE4FCAEC3}"/>
              </a:ext>
            </a:extLst>
          </p:cNvPr>
          <p:cNvSpPr txBox="1"/>
          <p:nvPr/>
        </p:nvSpPr>
        <p:spPr>
          <a:xfrm>
            <a:off x="8477364" y="4697511"/>
            <a:ext cx="46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C390-BE58-D506-11F1-A0B0CF34D683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Multiple Linear Regression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A893E-B6D2-F6EA-2E85-3D8CC8CA373A}"/>
              </a:ext>
            </a:extLst>
          </p:cNvPr>
          <p:cNvSpPr txBox="1"/>
          <p:nvPr/>
        </p:nvSpPr>
        <p:spPr>
          <a:xfrm>
            <a:off x="2004682" y="1287670"/>
            <a:ext cx="518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radley Hand ITC" panose="03070402050302030203" pitchFamily="66" charset="0"/>
              </a:rPr>
              <a:t>y=b0​+b1​x1​+b2​x2​+⋯+bn​xn​</a:t>
            </a:r>
            <a:endParaRPr lang="en-IN" sz="28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0F72-C2A4-E6DA-C68B-0F34EF8733BF}"/>
              </a:ext>
            </a:extLst>
          </p:cNvPr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0.4399338661568968</a:t>
            </a:r>
          </a:p>
          <a:p>
            <a:r>
              <a:rPr lang="en-US" sz="1100" dirty="0"/>
              <a:t>MEAN ABSOLUTE ERROR : 45.21303419046903</a:t>
            </a:r>
          </a:p>
          <a:p>
            <a:r>
              <a:rPr lang="en-US" sz="1100" dirty="0"/>
              <a:t>MEAN SQUARED ERROR  : 3094.4566715660626</a:t>
            </a:r>
          </a:p>
          <a:p>
            <a:r>
              <a:rPr lang="en-US" sz="1100" dirty="0"/>
              <a:t>ROOT MEAN SQUARED ERROR  : 55.627840795469155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509F-5A80-1FBF-62DE-008E48259EA1}"/>
              </a:ext>
            </a:extLst>
          </p:cNvPr>
          <p:cNvSpPr txBox="1"/>
          <p:nvPr/>
        </p:nvSpPr>
        <p:spPr>
          <a:xfrm>
            <a:off x="3991859" y="3325595"/>
            <a:ext cx="380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0.43993386615689756</a:t>
            </a:r>
          </a:p>
          <a:p>
            <a:r>
              <a:rPr lang="en-US" sz="1100" dirty="0"/>
              <a:t>MEAN ABSOLUTE ERROR : 45.213034190469</a:t>
            </a:r>
          </a:p>
          <a:p>
            <a:r>
              <a:rPr lang="en-US" sz="1100" dirty="0"/>
              <a:t>MEAN SQUARED ERROR  : 3094.456671566058</a:t>
            </a:r>
          </a:p>
          <a:p>
            <a:r>
              <a:rPr lang="en-US" sz="1100" dirty="0"/>
              <a:t>ROOT MEAN SQUARED ERROR  : 55.62784079546912</a:t>
            </a:r>
          </a:p>
          <a:p>
            <a:endParaRPr lang="en-IN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4492A-DD1A-162D-E3F2-F0649C9F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2" y="2053594"/>
            <a:ext cx="3154995" cy="2366246"/>
          </a:xfrm>
          <a:prstGeom prst="rect">
            <a:avLst/>
          </a:prstGeom>
        </p:spPr>
      </p:pic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6443B5B5-2DD4-B3D8-BE77-8EC709EBCDC0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D7C28C82-62C0-5BED-3185-FD909D918E55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8AD7A5BC-0EDF-8E12-5917-16ADA386B775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F5817A1F-5309-3BF2-76F5-034DADFFE45E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4C3A3D50-6AD0-26CC-8FAB-5114FC78DB4F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6FB3D1E1-1114-5725-4C2B-90B3A69466FC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5A5D835F-8AE7-97C9-27B5-936263CD69D8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4DD68DB9-ED41-1A47-3B43-B6C2F60C80B8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68E23F36-0FEC-265C-6791-D4BFA77EEDD7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B5886246-2B30-6CC0-55B8-F8F358F26EF9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23AF9D81-8BF0-80F0-DFFD-FDB99DA14D3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AEA56B59-95FA-9496-2604-E60FD58F5A5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70680-F310-449F-CBB7-AB20A711AF14}"/>
              </a:ext>
            </a:extLst>
          </p:cNvPr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D0554-75DF-2E02-1CC5-8DBD49F46157}"/>
              </a:ext>
            </a:extLst>
          </p:cNvPr>
          <p:cNvSpPr txBox="1"/>
          <p:nvPr/>
        </p:nvSpPr>
        <p:spPr>
          <a:xfrm>
            <a:off x="8497732" y="4730129"/>
            <a:ext cx="53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718937" y="927000"/>
            <a:ext cx="5881320" cy="637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Comme"/>
                <a:ea typeface="Comme"/>
              </a:rPr>
              <a:t>Gradient Descent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0" name="Google Shape;987;p65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281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87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8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9" name="Google Shape;996;p65"/>
            <p:cNvCxnSpPr>
              <a:stCxn id="283" idx="4"/>
              <a:endCxn id="281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0" name="Google Shape;997;p65"/>
            <p:cNvCxnSpPr>
              <a:endCxn id="282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91" name="Google Shape;998;p65"/>
            <p:cNvCxnSpPr>
              <a:stCxn id="281" idx="4"/>
              <a:endCxn id="284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2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3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4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5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96" name="Google Shape;1003;p65"/>
          <p:cNvGrpSpPr/>
          <p:nvPr/>
        </p:nvGrpSpPr>
        <p:grpSpPr>
          <a:xfrm>
            <a:off x="1202587" y="383467"/>
            <a:ext cx="6957533" cy="572760"/>
            <a:chOff x="1492200" y="491040"/>
            <a:chExt cx="6159240" cy="572760"/>
          </a:xfrm>
        </p:grpSpPr>
        <p:grpSp>
          <p:nvGrpSpPr>
            <p:cNvPr id="297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298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1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02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3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04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5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6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07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8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9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CFAB2F7-0440-9451-5703-8553D384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188" b="1"/>
          <a:stretch/>
        </p:blipFill>
        <p:spPr>
          <a:xfrm>
            <a:off x="2893940" y="1737000"/>
            <a:ext cx="2978303" cy="63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31CAD-ECDF-1329-44EA-9B44AD32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0"/>
          <a:stretch/>
        </p:blipFill>
        <p:spPr>
          <a:xfrm>
            <a:off x="1346138" y="2604201"/>
            <a:ext cx="2978303" cy="63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15F9F-E33D-1D64-223B-61A5D4C0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394" r="2971"/>
          <a:stretch/>
        </p:blipFill>
        <p:spPr>
          <a:xfrm>
            <a:off x="4650085" y="2591707"/>
            <a:ext cx="3066155" cy="63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1CF4D0-56C1-29E8-0AA0-8D57ED6B3F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49" t="6786" r="10995" b="6756"/>
          <a:stretch/>
        </p:blipFill>
        <p:spPr>
          <a:xfrm>
            <a:off x="2977417" y="3470597"/>
            <a:ext cx="2978303" cy="1059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EE9689-6031-F0DC-C38E-330152D9B95C}"/>
              </a:ext>
            </a:extLst>
          </p:cNvPr>
          <p:cNvSpPr/>
          <p:nvPr/>
        </p:nvSpPr>
        <p:spPr>
          <a:xfrm>
            <a:off x="8456429" y="4756297"/>
            <a:ext cx="396948" cy="198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06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AE93A0A-69D4-AA1A-CEA7-A3B03B272393}"/>
              </a:ext>
            </a:extLst>
          </p:cNvPr>
          <p:cNvSpPr txBox="1">
            <a:spLocks/>
          </p:cNvSpPr>
          <p:nvPr/>
        </p:nvSpPr>
        <p:spPr>
          <a:xfrm>
            <a:off x="873180" y="351029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Performance Metrics</a:t>
            </a:r>
            <a:b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</a:b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(</a:t>
            </a: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MAE,MSE,RMSE</a:t>
            </a: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, R²,ADJUSTED R2)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FADC3-B814-AA0D-D707-FDFD5E69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87" b="37226"/>
          <a:stretch/>
        </p:blipFill>
        <p:spPr>
          <a:xfrm>
            <a:off x="802838" y="1633864"/>
            <a:ext cx="2323782" cy="812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56BF85-E597-40D1-7AEE-916CFA0B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78" y="1666731"/>
            <a:ext cx="2276449" cy="725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49ABC-AE51-3552-646D-DA6F33A8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579" r="18842"/>
          <a:stretch/>
        </p:blipFill>
        <p:spPr>
          <a:xfrm>
            <a:off x="6295786" y="1661683"/>
            <a:ext cx="2323783" cy="730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DE465-92AC-8D08-A248-CB124D3A0F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840" r="16311"/>
          <a:stretch/>
        </p:blipFill>
        <p:spPr>
          <a:xfrm>
            <a:off x="2234436" y="3116472"/>
            <a:ext cx="2004375" cy="812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204373-0916-44CD-8813-C70B7F3ED8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822" r="17598"/>
          <a:stretch/>
        </p:blipFill>
        <p:spPr>
          <a:xfrm>
            <a:off x="5000582" y="3176950"/>
            <a:ext cx="2457095" cy="751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oogle Shape;1069;p66">
            <a:extLst>
              <a:ext uri="{FF2B5EF4-FFF2-40B4-BE49-F238E27FC236}">
                <a16:creationId xmlns:a16="http://schemas.microsoft.com/office/drawing/2014/main" id="{D4223BB9-7397-0495-122F-DA2F96B26F3A}"/>
              </a:ext>
            </a:extLst>
          </p:cNvPr>
          <p:cNvGrpSpPr/>
          <p:nvPr/>
        </p:nvGrpSpPr>
        <p:grpSpPr>
          <a:xfrm>
            <a:off x="387773" y="981831"/>
            <a:ext cx="262080" cy="3522240"/>
            <a:chOff x="8029080" y="835560"/>
            <a:chExt cx="262080" cy="3522240"/>
          </a:xfrm>
        </p:grpSpPr>
        <p:sp>
          <p:nvSpPr>
            <p:cNvPr id="14" name="Google Shape;1070;p66">
              <a:extLst>
                <a:ext uri="{FF2B5EF4-FFF2-40B4-BE49-F238E27FC236}">
                  <a16:creationId xmlns:a16="http://schemas.microsoft.com/office/drawing/2014/main" id="{6AE6F0F5-BE38-53BC-BB7D-5417A279F8A6}"/>
                </a:ext>
              </a:extLst>
            </p:cNvPr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1071;p66">
              <a:extLst>
                <a:ext uri="{FF2B5EF4-FFF2-40B4-BE49-F238E27FC236}">
                  <a16:creationId xmlns:a16="http://schemas.microsoft.com/office/drawing/2014/main" id="{D1175819-A303-324E-486B-11586C94571B}"/>
                </a:ext>
              </a:extLst>
            </p:cNvPr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1072;p66">
              <a:extLst>
                <a:ext uri="{FF2B5EF4-FFF2-40B4-BE49-F238E27FC236}">
                  <a16:creationId xmlns:a16="http://schemas.microsoft.com/office/drawing/2014/main" id="{6F84AA7A-D59A-711E-D611-8D3F3C9ACC3D}"/>
                </a:ext>
              </a:extLst>
            </p:cNvPr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" name="Google Shape;1073;p66">
              <a:extLst>
                <a:ext uri="{FF2B5EF4-FFF2-40B4-BE49-F238E27FC236}">
                  <a16:creationId xmlns:a16="http://schemas.microsoft.com/office/drawing/2014/main" id="{AED4B66A-70E8-F0F3-F3D8-3EB8EE8CF322}"/>
                </a:ext>
              </a:extLst>
            </p:cNvPr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" name="Google Shape;1074;p66">
              <a:extLst>
                <a:ext uri="{FF2B5EF4-FFF2-40B4-BE49-F238E27FC236}">
                  <a16:creationId xmlns:a16="http://schemas.microsoft.com/office/drawing/2014/main" id="{B518B851-50F0-F071-441C-A69E05507ECF}"/>
                </a:ext>
              </a:extLst>
            </p:cNvPr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" name="Google Shape;1075;p66">
              <a:extLst>
                <a:ext uri="{FF2B5EF4-FFF2-40B4-BE49-F238E27FC236}">
                  <a16:creationId xmlns:a16="http://schemas.microsoft.com/office/drawing/2014/main" id="{89EA9335-6507-B917-335F-4DCC8C315D66}"/>
                </a:ext>
              </a:extLst>
            </p:cNvPr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5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2" name="Google Shape;1078;p66">
              <a:extLst>
                <a:ext uri="{FF2B5EF4-FFF2-40B4-BE49-F238E27FC236}">
                  <a16:creationId xmlns:a16="http://schemas.microsoft.com/office/drawing/2014/main" id="{729B95F2-1515-250E-682E-8338A0A92878}"/>
                </a:ext>
              </a:extLst>
            </p:cNvPr>
            <p:cNvCxnSpPr>
              <a:cxnSpLocks/>
              <a:stCxn id="16" idx="4"/>
              <a:endCxn id="14" idx="0"/>
            </p:cNvCxnSpPr>
            <p:nvPr/>
          </p:nvCxnSpPr>
          <p:spPr>
            <a:xfrm>
              <a:off x="8160120" y="1097640"/>
              <a:ext cx="360" cy="815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4" name="Google Shape;1080;p66">
              <a:extLst>
                <a:ext uri="{FF2B5EF4-FFF2-40B4-BE49-F238E27FC236}">
                  <a16:creationId xmlns:a16="http://schemas.microsoft.com/office/drawing/2014/main" id="{3248FCB4-7D69-190D-ED32-854855C2B66D}"/>
                </a:ext>
              </a:extLst>
            </p:cNvPr>
            <p:cNvCxnSpPr>
              <a:cxnSpLocks/>
              <a:stCxn id="14" idx="4"/>
              <a:endCxn id="29" idx="0"/>
            </p:cNvCxnSpPr>
            <p:nvPr/>
          </p:nvCxnSpPr>
          <p:spPr>
            <a:xfrm>
              <a:off x="8160120" y="2174760"/>
              <a:ext cx="360" cy="829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29" name="Google Shape;1081;p66">
              <a:extLst>
                <a:ext uri="{FF2B5EF4-FFF2-40B4-BE49-F238E27FC236}">
                  <a16:creationId xmlns:a16="http://schemas.microsoft.com/office/drawing/2014/main" id="{FB5B55D7-52D6-8010-BAC8-C2A0233D4775}"/>
                </a:ext>
              </a:extLst>
            </p:cNvPr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" name="Google Shape;1086;p66">
              <a:extLst>
                <a:ext uri="{FF2B5EF4-FFF2-40B4-BE49-F238E27FC236}">
                  <a16:creationId xmlns:a16="http://schemas.microsoft.com/office/drawing/2014/main" id="{816F24A6-F566-FEE7-56DA-268D93E6EA77}"/>
                </a:ext>
              </a:extLst>
            </p:cNvPr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3" name="Google Shape;1089;p66">
              <a:extLst>
                <a:ext uri="{FF2B5EF4-FFF2-40B4-BE49-F238E27FC236}">
                  <a16:creationId xmlns:a16="http://schemas.microsoft.com/office/drawing/2014/main" id="{7C3E2EA8-BE36-8874-3889-5049FDE57F6D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>
              <a:off x="8160120" y="3266280"/>
              <a:ext cx="360" cy="4636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34" name="Google Shape;1090;p66">
              <a:extLst>
                <a:ext uri="{FF2B5EF4-FFF2-40B4-BE49-F238E27FC236}">
                  <a16:creationId xmlns:a16="http://schemas.microsoft.com/office/drawing/2014/main" id="{622AF0ED-C121-A0A2-DF8B-C2AA2165554C}"/>
                </a:ext>
              </a:extLst>
            </p:cNvPr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" name="Google Shape;1091;p66">
              <a:extLst>
                <a:ext uri="{FF2B5EF4-FFF2-40B4-BE49-F238E27FC236}">
                  <a16:creationId xmlns:a16="http://schemas.microsoft.com/office/drawing/2014/main" id="{BEC05AA3-CF38-7F35-76A1-BC901F046E41}"/>
                </a:ext>
              </a:extLst>
            </p:cNvPr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4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8" name="Google Shape;1094;p66">
              <a:extLst>
                <a:ext uri="{FF2B5EF4-FFF2-40B4-BE49-F238E27FC236}">
                  <a16:creationId xmlns:a16="http://schemas.microsoft.com/office/drawing/2014/main" id="{2AF83636-B147-900F-3CEF-61117472A144}"/>
                </a:ext>
              </a:extLst>
            </p:cNvPr>
            <p:cNvCxnSpPr>
              <a:cxnSpLocks/>
              <a:stCxn id="34" idx="4"/>
              <a:endCxn id="17" idx="0"/>
            </p:cNvCxnSpPr>
            <p:nvPr/>
          </p:nvCxnSpPr>
          <p:spPr>
            <a:xfrm>
              <a:off x="8160120" y="3991680"/>
              <a:ext cx="360" cy="104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2DF25-435E-AE74-1724-476A0C03D6F2}"/>
              </a:ext>
            </a:extLst>
          </p:cNvPr>
          <p:cNvSpPr/>
          <p:nvPr/>
        </p:nvSpPr>
        <p:spPr>
          <a:xfrm>
            <a:off x="8470605" y="4742121"/>
            <a:ext cx="396948" cy="219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07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C390-BE58-D506-11F1-A0B0CF34D683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Decis</a:t>
            </a:r>
            <a:r>
              <a:rPr lang="en-IN" sz="6000" spc="-1" dirty="0" err="1">
                <a:solidFill>
                  <a:schemeClr val="dk1"/>
                </a:solidFill>
                <a:latin typeface="Comme"/>
                <a:ea typeface="Comme"/>
              </a:rPr>
              <a:t>i</a:t>
            </a: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on Tree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0F72-C2A4-E6DA-C68B-0F34EF8733BF}"/>
              </a:ext>
            </a:extLst>
          </p:cNvPr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0.4756986562313</a:t>
            </a:r>
          </a:p>
          <a:p>
            <a:r>
              <a:rPr lang="en-US" sz="1100" dirty="0"/>
              <a:t>MEAN ABSOLUTE ERROR : 39.9123564891</a:t>
            </a:r>
          </a:p>
          <a:p>
            <a:r>
              <a:rPr lang="en-US" sz="1100" dirty="0"/>
              <a:t>MEAN SQUARED ERROR  : 9353.43124546</a:t>
            </a:r>
          </a:p>
          <a:p>
            <a:r>
              <a:rPr lang="en-US" sz="1100" dirty="0"/>
              <a:t>ROOT MEAN SQUARED ERROR  : 97.20953075355716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509F-5A80-1FBF-62DE-008E48259EA1}"/>
              </a:ext>
            </a:extLst>
          </p:cNvPr>
          <p:cNvSpPr txBox="1"/>
          <p:nvPr/>
        </p:nvSpPr>
        <p:spPr>
          <a:xfrm>
            <a:off x="3991126" y="3326201"/>
            <a:ext cx="380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0.459859615288256</a:t>
            </a:r>
          </a:p>
          <a:p>
            <a:r>
              <a:rPr lang="en-US" sz="1100" dirty="0"/>
              <a:t>MEAN ABSOLUTE ERROR : 40.10281389484881</a:t>
            </a:r>
          </a:p>
          <a:p>
            <a:r>
              <a:rPr lang="en-US" sz="1100" dirty="0"/>
              <a:t>MEAN SQUARED ERROR  : 9449.692869326776</a:t>
            </a:r>
          </a:p>
          <a:p>
            <a:r>
              <a:rPr lang="en-US" sz="1100" dirty="0"/>
              <a:t>ROOT MEAN SQUARED ERROR  : 97.20953075355716</a:t>
            </a:r>
          </a:p>
          <a:p>
            <a:endParaRPr lang="en-IN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6443B5B5-2DD4-B3D8-BE77-8EC709EBCDC0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D7C28C82-62C0-5BED-3185-FD909D918E55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8AD7A5BC-0EDF-8E12-5917-16ADA386B775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F5817A1F-5309-3BF2-76F5-034DADFFE45E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4C3A3D50-6AD0-26CC-8FAB-5114FC78DB4F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6FB3D1E1-1114-5725-4C2B-90B3A69466FC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5A5D835F-8AE7-97C9-27B5-936263CD69D8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4DD68DB9-ED41-1A47-3B43-B6C2F60C80B8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68E23F36-0FEC-265C-6791-D4BFA77EEDD7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B5886246-2B30-6CC0-55B8-F8F358F26EF9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23AF9D81-8BF0-80F0-DFFD-FDB99DA14D3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AEA56B59-95FA-9496-2604-E60FD58F5A5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70680-F310-449F-CBB7-AB20A711AF14}"/>
              </a:ext>
            </a:extLst>
          </p:cNvPr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65BFD-3515-B49A-1FE9-D0342BE14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1" y="1841989"/>
            <a:ext cx="3520515" cy="26138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184911-0D0E-8F4D-90EF-C150B021931E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08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718937" y="927000"/>
            <a:ext cx="5881320" cy="637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spc="-1" dirty="0">
                <a:solidFill>
                  <a:schemeClr val="dk1"/>
                </a:solidFill>
                <a:latin typeface="Comme"/>
              </a:rPr>
              <a:t>Formula Used In Decision Tree 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0" name="Google Shape;987;p65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281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87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8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9" name="Google Shape;996;p65"/>
            <p:cNvCxnSpPr>
              <a:stCxn id="283" idx="4"/>
              <a:endCxn id="281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0" name="Google Shape;997;p65"/>
            <p:cNvCxnSpPr>
              <a:cxnSpLocks/>
              <a:endCxn id="282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91" name="Google Shape;998;p65"/>
            <p:cNvCxnSpPr>
              <a:stCxn id="281" idx="4"/>
              <a:endCxn id="284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2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3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4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5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96" name="Google Shape;1003;p65"/>
          <p:cNvGrpSpPr/>
          <p:nvPr/>
        </p:nvGrpSpPr>
        <p:grpSpPr>
          <a:xfrm>
            <a:off x="1202587" y="383467"/>
            <a:ext cx="6957533" cy="573120"/>
            <a:chOff x="1492200" y="491040"/>
            <a:chExt cx="6159240" cy="573120"/>
          </a:xfrm>
        </p:grpSpPr>
        <p:grpSp>
          <p:nvGrpSpPr>
            <p:cNvPr id="297" name="Google Shape;1004;p65"/>
            <p:cNvGrpSpPr/>
            <p:nvPr/>
          </p:nvGrpSpPr>
          <p:grpSpPr>
            <a:xfrm>
              <a:off x="1492200" y="491040"/>
              <a:ext cx="6159240" cy="573120"/>
              <a:chOff x="1492200" y="491040"/>
              <a:chExt cx="6159240" cy="573120"/>
            </a:xfrm>
          </p:grpSpPr>
          <p:sp>
            <p:nvSpPr>
              <p:cNvPr id="298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1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02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3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04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5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6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07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8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9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9698AE-827C-630F-C7AF-99F8CB44F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0" y="1792455"/>
            <a:ext cx="2977583" cy="71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85C3A6-6F0A-C796-BB70-C3FEAEB5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26" y="2734309"/>
            <a:ext cx="4892464" cy="77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1E7549-95D9-7413-D8C3-D2659DE3F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71" y="1800694"/>
            <a:ext cx="2927498" cy="70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8B099A-64EE-3892-28E0-4A4A5952E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75" y="3711977"/>
            <a:ext cx="4755366" cy="81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DCD8A6-6C06-F170-05B8-A1D421441B60}"/>
              </a:ext>
            </a:extLst>
          </p:cNvPr>
          <p:cNvSpPr/>
          <p:nvPr/>
        </p:nvSpPr>
        <p:spPr>
          <a:xfrm>
            <a:off x="8470605" y="4756298"/>
            <a:ext cx="446567" cy="191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</TotalTime>
  <Words>793</Words>
  <Application>Microsoft Office PowerPoint</Application>
  <PresentationFormat>On-screen Show (16:9)</PresentationFormat>
  <Paragraphs>194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9" baseType="lpstr">
      <vt:lpstr>Algerian</vt:lpstr>
      <vt:lpstr>Arial</vt:lpstr>
      <vt:lpstr>Assistant</vt:lpstr>
      <vt:lpstr>Bahnschrift</vt:lpstr>
      <vt:lpstr>Bell MT</vt:lpstr>
      <vt:lpstr>Book Antiqua</vt:lpstr>
      <vt:lpstr>Bradley Hand ITC</vt:lpstr>
      <vt:lpstr>Calibri</vt:lpstr>
      <vt:lpstr>Cascadia Mono SemiBold</vt:lpstr>
      <vt:lpstr>Century</vt:lpstr>
      <vt:lpstr>Comme</vt:lpstr>
      <vt:lpstr>Gill Sans MT Condensed</vt:lpstr>
      <vt:lpstr>OpenSymbol</vt:lpstr>
      <vt:lpstr>Segoe UI Semibold</vt:lpstr>
      <vt:lpstr>Symbol</vt:lpstr>
      <vt:lpstr>Wingdings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 project: CUSTOM MACHINE LEARNING LIBRARY VS SCIKIT-LEARN  A Comparative Study of Custom Implementations vs Scikit-Learn </vt:lpstr>
      <vt:lpstr>PowerPoint Presentation</vt:lpstr>
      <vt:lpstr>CUSTOM ML  IMPLEMENTATION</vt:lpstr>
      <vt:lpstr>Simple Linear Regression</vt:lpstr>
      <vt:lpstr>PowerPoint Presentation</vt:lpstr>
      <vt:lpstr>Gradient Descent</vt:lpstr>
      <vt:lpstr>PowerPoint Presentation</vt:lpstr>
      <vt:lpstr>PowerPoint Presentation</vt:lpstr>
      <vt:lpstr>Formula Used In Decision Tree </vt:lpstr>
      <vt:lpstr>PowerPoint Presentation</vt:lpstr>
      <vt:lpstr>PowerPoint Presentation</vt:lpstr>
      <vt:lpstr>PowerPoint Presentation</vt:lpstr>
      <vt:lpstr>PowerPoint Presentation</vt:lpstr>
      <vt:lpstr>Why One Hot Encoding not Target Encoding </vt:lpstr>
      <vt:lpstr>OPTIMIZATION DIFFERENCES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Bhushan Zade</dc:creator>
  <cp:lastModifiedBy>Bhushan Zade</cp:lastModifiedBy>
  <cp:revision>13</cp:revision>
  <dcterms:modified xsi:type="dcterms:W3CDTF">2025-04-12T04:50:40Z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2025-03-05T08:21:26Z</dcterms:created>
  <dc:creator>Unknown Creator</dc:creator>
  <dc:description/>
  <dc:language>en-US</dc:language>
  <cp:lastModifiedBy>Unknown Creator</cp:lastModifiedBy>
  <dcterms:modified xsi:type="dcterms:W3CDTF">2025-03-05T08:21:26Z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