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66" r:id="rId3"/>
    <p:sldMasterId id="2147483670" r:id="rId4"/>
    <p:sldMasterId id="2147483682" r:id="rId5"/>
    <p:sldMasterId id="2147483698" r:id="rId6"/>
  </p:sldMasterIdLst>
  <p:notesMasterIdLst>
    <p:notesMasterId r:id="rId20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3" r:id="rId13"/>
    <p:sldId id="268" r:id="rId14"/>
    <p:sldId id="270" r:id="rId15"/>
    <p:sldId id="269" r:id="rId16"/>
    <p:sldId id="265" r:id="rId17"/>
    <p:sldId id="266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6115-7DE7-48AB-99AD-F67790A6BBA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3F83B-37CA-483A-8B4A-A41D988E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3F83B-37CA-483A-8B4A-A41D988ECC6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157;p1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66" name="Google Shape;158;p1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67" name="Google Shape;159;p1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8" name="Google Shape;160;p1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69" name="Google Shape;161;p1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623240" y="1360440"/>
            <a:ext cx="4763520" cy="6397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Google Shape;164;p1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34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8;p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0" name="Google Shape;19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20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2" name="Google Shape;21;p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3" name="Google Shape;22;p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84" name="Google Shape;23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05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46;p2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22" name="Google Shape;247;p2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48;p2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4" name="Google Shape;249;p2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5" name="Google Shape;250;p2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Google Shape;253;p26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1"/>
                </a:solidFill>
                <a:latin typeface="Assistant"/>
                <a:ea typeface="Assistant"/>
              </a:rPr>
              <a:t>CREDITS: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 This presentation template was created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3"/>
              </a:rPr>
              <a:t>Slidesgo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includes icons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4"/>
              </a:rPr>
              <a:t>Flaticon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infographics &amp; images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5"/>
              </a:rPr>
              <a:t>Freepik</a:t>
            </a:r>
            <a:r>
              <a:rPr lang="en" sz="1100" b="0" u="sng" strike="noStrike" spc="-1">
                <a:solidFill>
                  <a:schemeClr val="dk1"/>
                </a:solidFill>
                <a:uFillTx/>
                <a:latin typeface="Assistant"/>
                <a:ea typeface="Assistant"/>
              </a:rPr>
              <a:t> 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zade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b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en" sz="4200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ea typeface="Cascadia Mono SemiBold" panose="020B0609020000020004" pitchFamily="49" charset="0"/>
                <a:cs typeface="Assistant" pitchFamily="2" charset="-79"/>
              </a:rPr>
              <a:t>project: CUSTOM MACHINE LEARNING LIBRARY VS SCIKIT-LEARN</a:t>
            </a:r>
            <a:br>
              <a:rPr lang="en" sz="42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14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 A Comparative Study of Custom Implementations vs Scikit-Learn</a:t>
            </a:r>
            <a:br>
              <a:rPr lang="en-US" sz="1400" b="0" strike="noStrike" spc="-1" dirty="0">
                <a:solidFill>
                  <a:srgbClr val="000000"/>
                </a:solidFill>
                <a:latin typeface="OpenSymbol"/>
              </a:rPr>
            </a:b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F3CF7A-AD76-6C99-AA1F-999313F7CB0E}"/>
              </a:ext>
            </a:extLst>
          </p:cNvPr>
          <p:cNvSpPr txBox="1"/>
          <p:nvPr/>
        </p:nvSpPr>
        <p:spPr>
          <a:xfrm>
            <a:off x="844200" y="3688134"/>
            <a:ext cx="356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BHUSHAN SANJAY ZADE (MS2421)</a:t>
            </a:r>
          </a:p>
          <a:p>
            <a:r>
              <a:rPr lang="en-IN" sz="1600" dirty="0">
                <a:latin typeface="Century" panose="02040604050505020304" pitchFamily="18" charset="0"/>
              </a:rPr>
              <a:t>VAISHNAV .C. MANKAR</a:t>
            </a:r>
          </a:p>
          <a:p>
            <a:r>
              <a:rPr lang="en-IN" sz="1600" dirty="0">
                <a:latin typeface="Century" panose="02040604050505020304" pitchFamily="18" charset="0"/>
              </a:rPr>
              <a:t>(MS2409)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EC64-50AE-B514-6431-B933CB080A6C}"/>
              </a:ext>
            </a:extLst>
          </p:cNvPr>
          <p:cNvSpPr txBox="1"/>
          <p:nvPr/>
        </p:nvSpPr>
        <p:spPr>
          <a:xfrm>
            <a:off x="5635682" y="3590722"/>
            <a:ext cx="299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ill Sans MT Condensed" panose="020B0506020104020203" pitchFamily="34" charset="0"/>
              </a:rPr>
              <a:t>Department of Scientific Computing, Modeling and Simulation SPPU PUNE University </a:t>
            </a:r>
          </a:p>
          <a:p>
            <a:r>
              <a:rPr lang="en-US" sz="1400" dirty="0">
                <a:solidFill>
                  <a:srgbClr val="1F1F1F"/>
                </a:solidFill>
                <a:latin typeface="Gill Sans MT Condensed" panose="020B0506020104020203" pitchFamily="34" charset="0"/>
              </a:rPr>
              <a:t>08 MARCH 2025</a:t>
            </a:r>
            <a:endParaRPr lang="en-US" sz="1400" b="0" i="0" dirty="0">
              <a:solidFill>
                <a:srgbClr val="1F1F1F"/>
              </a:solidFill>
              <a:effectLst/>
              <a:latin typeface="Gill Sans MT Condensed" panose="020B05060201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spc="-1" dirty="0">
                <a:solidFill>
                  <a:schemeClr val="dk1"/>
                </a:solidFill>
                <a:latin typeface="Comme"/>
              </a:rPr>
              <a:t>Formula Used In Decision Tree 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cxnSpLocks/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3120"/>
            <a:chOff x="1492200" y="491040"/>
            <a:chExt cx="6159240" cy="57312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3120"/>
              <a:chOff x="1492200" y="491040"/>
              <a:chExt cx="6159240" cy="57312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9698AE-827C-630F-C7AF-99F8CB44F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20" y="1792455"/>
            <a:ext cx="2977583" cy="71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85C3A6-6F0A-C796-BB70-C3FEAEB5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6" y="2734309"/>
            <a:ext cx="4892464" cy="7773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1E7549-95D9-7413-D8C3-D2659DE3F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71" y="1800694"/>
            <a:ext cx="292749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E8B099A-64EE-3892-28E0-4A4A5952E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275" y="3711977"/>
            <a:ext cx="4755366" cy="810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0DCD8A6-6C06-F170-05B8-A1D421441B60}"/>
              </a:ext>
            </a:extLst>
          </p:cNvPr>
          <p:cNvSpPr/>
          <p:nvPr/>
        </p:nvSpPr>
        <p:spPr>
          <a:xfrm>
            <a:off x="8470605" y="4756298"/>
            <a:ext cx="446567" cy="19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492200" y="1616760"/>
            <a:ext cx="5527376" cy="5832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OPTIMIZATION DIFFERENCES</a:t>
            </a:r>
            <a:endParaRPr lang="fr-FR" sz="28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ubTitle"/>
          </p:nvPr>
        </p:nvSpPr>
        <p:spPr>
          <a:xfrm>
            <a:off x="1619280" y="2428920"/>
            <a:ext cx="4762080" cy="163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ssistant"/>
                <a:ea typeface="Assistant"/>
              </a:rPr>
              <a:t>This section investigates the differences in optimization strategies between the custom implementation and Scikit-Learn. Key factors include how each library handles computational efficiency, numerical stability, and convergence speed. The custom library may adopt different techniques such as adaptive learning rates or mini-batch training, providing insights into their advantages and disadvantages compared to Scikit-Learn's optimizations. This will help illustrate the practical implications of choice in machine learning libraries.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67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368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2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3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74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5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6" name="Google Shape;996;p65"/>
            <p:cNvCxnSpPr>
              <a:stCxn id="370" idx="4"/>
              <a:endCxn id="368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7" name="Google Shape;997;p65"/>
            <p:cNvCxnSpPr>
              <a:endCxn id="369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378" name="Google Shape;998;p65"/>
            <p:cNvCxnSpPr>
              <a:stCxn id="368" idx="4"/>
              <a:endCxn id="371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79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0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1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82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383" name="Google Shape;1003;p65"/>
          <p:cNvGrpSpPr/>
          <p:nvPr/>
        </p:nvGrpSpPr>
        <p:grpSpPr>
          <a:xfrm>
            <a:off x="1207377" y="503820"/>
            <a:ext cx="6159240" cy="572760"/>
            <a:chOff x="1492200" y="491040"/>
            <a:chExt cx="6159240" cy="572760"/>
          </a:xfrm>
        </p:grpSpPr>
        <p:grpSp>
          <p:nvGrpSpPr>
            <p:cNvPr id="384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385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6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87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88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89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90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91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2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93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94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5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96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BA0AF5A-1E56-ED64-D9BC-1D2929094596}"/>
              </a:ext>
            </a:extLst>
          </p:cNvPr>
          <p:cNvSpPr/>
          <p:nvPr/>
        </p:nvSpPr>
        <p:spPr>
          <a:xfrm>
            <a:off x="8506046" y="4727946"/>
            <a:ext cx="311889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13</a:t>
            </a:r>
            <a:endParaRPr lang="en-IN" sz="8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215B9A-116F-5098-FC3F-381DC5B0B1D7}"/>
              </a:ext>
            </a:extLst>
          </p:cNvPr>
          <p:cNvSpPr/>
          <p:nvPr/>
        </p:nvSpPr>
        <p:spPr>
          <a:xfrm>
            <a:off x="8506046" y="4727946"/>
            <a:ext cx="411126" cy="2480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CONCLUSIONS</a:t>
            </a:r>
            <a:endParaRPr lang="fr-FR" sz="32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921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0" name="Google Shape;525;p46"/>
          <p:cNvGrpSpPr/>
          <p:nvPr/>
        </p:nvGrpSpPr>
        <p:grpSpPr>
          <a:xfrm>
            <a:off x="582120" y="539640"/>
            <a:ext cx="7979400" cy="644040"/>
            <a:chOff x="582120" y="539640"/>
            <a:chExt cx="7979400" cy="644040"/>
          </a:xfrm>
        </p:grpSpPr>
        <p:cxnSp>
          <p:nvCxnSpPr>
            <p:cNvPr id="401" name="Google Shape;526;p46"/>
            <p:cNvCxnSpPr>
              <a:stCxn id="402" idx="4"/>
            </p:cNvCxnSpPr>
            <p:nvPr/>
          </p:nvCxnSpPr>
          <p:spPr>
            <a:xfrm>
              <a:off x="713160" y="801360"/>
              <a:ext cx="360" cy="3826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03" name="Google Shape;528;p46"/>
            <p:cNvCxnSpPr>
              <a:stCxn id="404" idx="4"/>
            </p:cNvCxnSpPr>
            <p:nvPr/>
          </p:nvCxnSpPr>
          <p:spPr>
            <a:xfrm>
              <a:off x="8430480" y="801360"/>
              <a:ext cx="1440" cy="3823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sp>
          <p:nvSpPr>
            <p:cNvPr id="402" name="Google Shape;527;p46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0;p46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29;p46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531;p46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07" name="Google Shape;532;p46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8" name="Google Shape;533;p46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9" name="Google Shape;534;p46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10" name="Google Shape;535;p46"/>
            <p:cNvGrpSpPr/>
            <p:nvPr/>
          </p:nvGrpSpPr>
          <p:grpSpPr>
            <a:xfrm>
              <a:off x="844200" y="615600"/>
              <a:ext cx="7455240" cy="109800"/>
              <a:chOff x="844200" y="615600"/>
              <a:chExt cx="7455240" cy="109800"/>
            </a:xfrm>
          </p:grpSpPr>
          <p:cxnSp>
            <p:nvCxnSpPr>
              <p:cNvPr id="411" name="Google Shape;536;p46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2" name="Google Shape;537;p46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3" name="Google Shape;538;p46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4" name="Google Shape;539;p46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F8C054-C6E3-6150-CB4D-474A00297993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chemeClr val="dk1"/>
                </a:solidFill>
                <a:latin typeface="Assistant"/>
                <a:ea typeface="Assistant"/>
              </a:rPr>
              <a:t>Do you have any questions?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22" name="Google Shape;1027;p66"/>
          <p:cNvSpPr/>
          <p:nvPr/>
        </p:nvSpPr>
        <p:spPr>
          <a:xfrm>
            <a:off x="1790640" y="3924360"/>
            <a:ext cx="5552640" cy="1275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3187800" rIns="870823080" bIns="318780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0" strike="noStrike" spc="-1">
                <a:solidFill>
                  <a:schemeClr val="dk1"/>
                </a:solidFill>
                <a:latin typeface="Arial"/>
              </a:rPr>
              <a:t>Please keep this slide for attribution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045;p66"/>
          <p:cNvGrpSpPr/>
          <p:nvPr/>
        </p:nvGrpSpPr>
        <p:grpSpPr>
          <a:xfrm>
            <a:off x="1662480" y="347040"/>
            <a:ext cx="5818680" cy="607680"/>
            <a:chOff x="1662480" y="347040"/>
            <a:chExt cx="5818680" cy="607680"/>
          </a:xfrm>
        </p:grpSpPr>
        <p:cxnSp>
          <p:nvCxnSpPr>
            <p:cNvPr id="441" name="Google Shape;1046;p6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2" name="Google Shape;1047;p6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3" name="Google Shape;1048;p6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4" name="Google Shape;1049;p6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45" name="Google Shape;1050;p6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6" name="Google Shape;1051;p6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1052;p6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8" name="Google Shape;1053;p6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9" name="Google Shape;1054;p6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1055;p6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1" name="Google Shape;1056;p6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52" name="Google Shape;1057;p6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1058;p6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3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454" name="Google Shape;1059;p6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55" name="Google Shape;1060;p66"/>
            <p:cNvGrpSpPr/>
            <p:nvPr/>
          </p:nvGrpSpPr>
          <p:grpSpPr>
            <a:xfrm>
              <a:off x="1924920" y="423360"/>
              <a:ext cx="5293800" cy="109800"/>
              <a:chOff x="1924920" y="423360"/>
              <a:chExt cx="5293800" cy="109800"/>
            </a:xfrm>
          </p:grpSpPr>
          <p:cxnSp>
            <p:nvCxnSpPr>
              <p:cNvPr id="456" name="Google Shape;1061;p6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7" name="Google Shape;1062;p6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8" name="Google Shape;1063;p6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9" name="Google Shape;1064;p6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60" name="Google Shape;1065;p6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461" name="Google Shape;1066;p6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2" name="Google Shape;1067;p6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3" name="Google Shape;1068;p6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464" name="Google Shape;1069;p6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5" name="Google Shape;1070;p6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71;p6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72;p6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73;p6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74;p6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75;p6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71" name="Google Shape;1076;p6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2" name="Google Shape;1077;p66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3" name="Google Shape;1078;p66"/>
            <p:cNvCxnSpPr>
              <a:stCxn id="467" idx="4"/>
              <a:endCxn id="465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4" name="Google Shape;1079;p66"/>
            <p:cNvCxnSpPr>
              <a:endCxn id="466" idx="3"/>
            </p:cNvCxnSpPr>
            <p:nvPr/>
          </p:nvCxnSpPr>
          <p:spPr>
            <a:xfrm>
              <a:off x="7762680" y="204372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5" name="Google Shape;1080;p66"/>
            <p:cNvCxnSpPr>
              <a:stCxn id="465" idx="4"/>
              <a:endCxn id="476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7" name="Google Shape;1082;p6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8" name="Google Shape;1083;p6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9" name="Google Shape;1084;p6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0" name="Google Shape;1085;p6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76" name="Google Shape;1081;p6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86;p6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2" name="Google Shape;1087;p66"/>
            <p:cNvCxnSpPr>
              <a:endCxn id="481" idx="3"/>
            </p:cNvCxnSpPr>
            <p:nvPr/>
          </p:nvCxnSpPr>
          <p:spPr>
            <a:xfrm>
              <a:off x="7762680" y="3135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3" name="Google Shape;1088;p6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4" name="Google Shape;1089;p66"/>
            <p:cNvCxnSpPr>
              <a:stCxn id="476" idx="4"/>
              <a:endCxn id="485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85" name="Google Shape;1090;p6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1091;p6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7" name="Google Shape;1092;p66"/>
            <p:cNvCxnSpPr>
              <a:endCxn id="486" idx="3"/>
            </p:cNvCxnSpPr>
            <p:nvPr/>
          </p:nvCxnSpPr>
          <p:spPr>
            <a:xfrm>
              <a:off x="7762680" y="38606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8" name="Google Shape;1093;p6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9" name="Google Shape;1094;p66"/>
            <p:cNvCxnSpPr>
              <a:stCxn id="485" idx="4"/>
              <a:endCxn id="468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EA164-203F-83A3-6E8C-5582D37AD418}"/>
              </a:ext>
            </a:extLst>
          </p:cNvPr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9B1C-0DFB-6FFF-074A-323F0D9221FF}"/>
              </a:ext>
            </a:extLst>
          </p:cNvPr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https://github.com/bhushanzade02</a:t>
            </a:r>
            <a:endParaRPr lang="en-IN" sz="1200" dirty="0"/>
          </a:p>
          <a:p>
            <a:r>
              <a:rPr lang="en-IN" sz="1200" u="sng" dirty="0"/>
              <a:t>https://github.com/VaishnavMankar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073A-8460-F1C5-2FBD-2A1BC418C358}"/>
              </a:ext>
            </a:extLst>
          </p:cNvPr>
          <p:cNvSpPr/>
          <p:nvPr/>
        </p:nvSpPr>
        <p:spPr>
          <a:xfrm>
            <a:off x="8449340" y="4735033"/>
            <a:ext cx="453655" cy="2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346;p35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212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6" name="Google Shape;351;p35"/>
            <p:cNvCxnSpPr>
              <a:endCxn id="214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17" name="Google Shape;352;p35"/>
            <p:cNvCxnSpPr>
              <a:endCxn id="215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18" name="Google Shape;353;p35"/>
            <p:cNvGrpSpPr/>
            <p:nvPr/>
          </p:nvGrpSpPr>
          <p:grpSpPr>
            <a:xfrm>
              <a:off x="7347600" y="1572120"/>
              <a:ext cx="109800" cy="925560"/>
              <a:chOff x="7347600" y="1572120"/>
              <a:chExt cx="109800" cy="925560"/>
            </a:xfrm>
          </p:grpSpPr>
          <p:cxnSp>
            <p:nvCxnSpPr>
              <p:cNvPr id="219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20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21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22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CBA2006-8CF4-E9BA-385B-67FC89BBB58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95098" y="925412"/>
            <a:ext cx="607607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Custom Machine Learning Library Development: Implements 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Simple Linear Regression, Multiple Linear Regression, Decision Tree,</a:t>
            </a:r>
            <a:r>
              <a:rPr lang="en-US" altLang="en-US" sz="1200" dirty="0">
                <a:latin typeface="Bahnschrift" panose="020B0502040204020203" pitchFamily="34" charset="0"/>
              </a:rPr>
              <a:t> 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Gradient Descent, Ridge, and Lasso Regression from scratch.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Objective: Compare custom implementations with Scikit-Learn in terms of performance, accuracy, and computational efficiency.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Key Analysis: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Evaluate Gradient Descent optimization techniques.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200" dirty="0">
                <a:latin typeface="Bahnschrift" panose="020B0502040204020203" pitchFamily="34" charset="0"/>
              </a:rPr>
              <a:t>B</a:t>
            </a: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uilt a decision tree from scratch, hard-coded its features, and fully grasped the intricacies of its formation and working.</a:t>
            </a:r>
          </a:p>
          <a:p>
            <a:pPr marR="0" lvl="1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Learning Outcome: Gain deeper insights into machine learning fundamentals.</a:t>
            </a:r>
            <a:endParaRPr lang="en-US" altLang="en-US" sz="1200" dirty="0"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Practical Relevance: Bridges the gap between theory and real-world application, enhancing model understanding and efficiency.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AD3B-8E85-610A-84F9-F530D712ED45}"/>
              </a:ext>
            </a:extLst>
          </p:cNvPr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A010-14B0-E9ED-9FAF-3D7624170C19}"/>
              </a:ext>
            </a:extLst>
          </p:cNvPr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7127-6C0E-CFAD-71AF-6739C937570D}"/>
              </a:ext>
            </a:extLst>
          </p:cNvPr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ell MT" panose="02020503060305020303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CUSTOM ML </a:t>
            </a:r>
            <a:b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</a:b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IMPLEMENTATION</a:t>
            </a:r>
            <a:endParaRPr lang="fr-FR" sz="4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grpSp>
        <p:nvGrpSpPr>
          <p:cNvPr id="225" name="Google Shape;364;p36"/>
          <p:cNvGrpSpPr/>
          <p:nvPr/>
        </p:nvGrpSpPr>
        <p:grpSpPr>
          <a:xfrm>
            <a:off x="671760" y="4137480"/>
            <a:ext cx="7799760" cy="82080"/>
            <a:chOff x="671760" y="4137480"/>
            <a:chExt cx="7799760" cy="82080"/>
          </a:xfrm>
        </p:grpSpPr>
        <p:cxnSp>
          <p:nvCxnSpPr>
            <p:cNvPr id="226" name="Google Shape;365;p36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7" name="Google Shape;366;p36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8" name="Google Shape;367;p36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9" name="Google Shape;368;p36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30" name="Google Shape;369;p36"/>
          <p:cNvGrpSpPr/>
          <p:nvPr/>
        </p:nvGrpSpPr>
        <p:grpSpPr>
          <a:xfrm>
            <a:off x="582120" y="499680"/>
            <a:ext cx="7979400" cy="741240"/>
            <a:chOff x="582120" y="499680"/>
            <a:chExt cx="7979400" cy="741240"/>
          </a:xfrm>
        </p:grpSpPr>
        <p:cxnSp>
          <p:nvCxnSpPr>
            <p:cNvPr id="231" name="Google Shape;370;p36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2" name="Google Shape;371;p36"/>
            <p:cNvCxnSpPr>
              <a:stCxn id="233" idx="4"/>
            </p:cNvCxnSpPr>
            <p:nvPr/>
          </p:nvCxnSpPr>
          <p:spPr>
            <a:xfrm>
              <a:off x="33933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4" name="Google Shape;373;p36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35" name="Google Shape;374;p36"/>
            <p:cNvGrpSpPr/>
            <p:nvPr/>
          </p:nvGrpSpPr>
          <p:grpSpPr>
            <a:xfrm>
              <a:off x="671760" y="1158840"/>
              <a:ext cx="7799760" cy="82080"/>
              <a:chOff x="671760" y="1158840"/>
              <a:chExt cx="7799760" cy="82080"/>
            </a:xfrm>
          </p:grpSpPr>
          <p:cxnSp>
            <p:nvCxnSpPr>
              <p:cNvPr id="236" name="Google Shape;375;p36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7" name="Google Shape;376;p36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8" name="Google Shape;377;p36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9" name="Google Shape;378;p36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sp>
          <p:nvSpPr>
            <p:cNvPr id="240" name="Google Shape;379;p36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1" name="Google Shape;380;p36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33" name="Google Shape;372;p36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2" name="Google Shape;381;p36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3" name="Google Shape;382;p36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4" name="Google Shape;383;p36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F5E55A-A840-6552-15CA-3D95B880B818}"/>
              </a:ext>
            </a:extLst>
          </p:cNvPr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4B83-5F6D-39BC-A0EC-BA3C229F9B73}"/>
              </a:ext>
            </a:extLst>
          </p:cNvPr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entury" panose="02040604050505020304" pitchFamily="18" charset="0"/>
              </a:rPr>
              <a:t>03</a:t>
            </a:r>
            <a:endParaRPr lang="en-IN" sz="1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Simple Linear Regression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7" name="Google Shape;346;p35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48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52" name="Google Shape;351;p35"/>
            <p:cNvCxnSpPr>
              <a:endCxn id="250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53" name="Google Shape;352;p35"/>
            <p:cNvCxnSpPr>
              <a:endCxn id="251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54" name="Google Shape;353;p35"/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255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56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57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58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440E0B-BEAA-B000-834B-0F646AC230EC}"/>
              </a:ext>
            </a:extLst>
          </p:cNvPr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78D-374D-F6EC-ABCF-AD569B6238AC}"/>
              </a:ext>
            </a:extLst>
          </p:cNvPr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radley Hand ITC" panose="03070402050302030203" pitchFamily="66" charset="0"/>
              </a:rPr>
              <a:t>y=mx+c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1166-93EC-1667-FE2A-E72C5743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3" y="2260927"/>
            <a:ext cx="2826475" cy="2260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2425C-D31F-2B2C-EACC-BCAF4F8CAE99}"/>
              </a:ext>
            </a:extLst>
          </p:cNvPr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IMPLEMENTATION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8B95F-4E28-8838-5B48-F44482C868C7}"/>
              </a:ext>
            </a:extLst>
          </p:cNvPr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SCIKIT LIBRARY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03B6-688A-B384-BDB8-D39EE4FCAEC3}"/>
              </a:ext>
            </a:extLst>
          </p:cNvPr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Multiple Linear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893E-B6D2-F6EA-2E85-3D8CC8CA373A}"/>
              </a:ext>
            </a:extLst>
          </p:cNvPr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radley Hand ITC" panose="03070402050302030203" pitchFamily="66" charset="0"/>
              </a:rPr>
              <a:t>y=b0​+b1​x1​+b2​x2​+⋯+bn​xn​</a:t>
            </a: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0.4399338661568968</a:t>
            </a:r>
          </a:p>
          <a:p>
            <a:r>
              <a:rPr lang="en-US" sz="1100" dirty="0"/>
              <a:t>MEAN ABSOLUTE ERROR : 45.21303419046903</a:t>
            </a:r>
          </a:p>
          <a:p>
            <a:r>
              <a:rPr lang="en-US" sz="1100" dirty="0"/>
              <a:t>MEAN SQUARED ERROR  : 3094.4566715660626</a:t>
            </a:r>
          </a:p>
          <a:p>
            <a:r>
              <a:rPr lang="en-US" sz="1100" dirty="0"/>
              <a:t>ROOT MEAN SQUARED ERROR  : 55.627840795469155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0.43993386615689756</a:t>
            </a:r>
          </a:p>
          <a:p>
            <a:r>
              <a:rPr lang="en-US" sz="1100" dirty="0"/>
              <a:t>MEAN ABSOLUTE ERROR : 45.213034190469</a:t>
            </a:r>
          </a:p>
          <a:p>
            <a:r>
              <a:rPr lang="en-US" sz="1100" dirty="0"/>
              <a:t>MEAN SQUARED ERROR  : 3094.456671566058</a:t>
            </a:r>
          </a:p>
          <a:p>
            <a:r>
              <a:rPr lang="en-US" sz="1100" dirty="0"/>
              <a:t>ROOT MEAN SQUARED ERROR  : 55.62784079546912</a:t>
            </a:r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492A-DD1A-162D-E3F2-F0649C9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" y="2053594"/>
            <a:ext cx="3154995" cy="2366246"/>
          </a:xfrm>
          <a:prstGeom prst="rect">
            <a:avLst/>
          </a:prstGeom>
        </p:spPr>
      </p:pic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D0554-75DF-2E02-1CC5-8DBD49F46157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718937" y="927000"/>
            <a:ext cx="5881320" cy="637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Comme"/>
                <a:ea typeface="Comme"/>
              </a:rPr>
              <a:t>Gradient Descent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7762680" y="156492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202587" y="383467"/>
            <a:ext cx="6957533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FAB2F7-0440-9451-5703-8553D384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88" b="1"/>
          <a:stretch/>
        </p:blipFill>
        <p:spPr>
          <a:xfrm>
            <a:off x="2893940" y="1737000"/>
            <a:ext cx="2978303" cy="638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31CAD-ECDF-1329-44EA-9B44AD325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0"/>
          <a:stretch/>
        </p:blipFill>
        <p:spPr>
          <a:xfrm>
            <a:off x="1346138" y="2604201"/>
            <a:ext cx="2978303" cy="6379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15F9F-E33D-1D64-223B-61A5D4C016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394" r="2971"/>
          <a:stretch/>
        </p:blipFill>
        <p:spPr>
          <a:xfrm>
            <a:off x="4650085" y="2591707"/>
            <a:ext cx="3066155" cy="63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CF4D0-56C1-29E8-0AA0-8D57ED6B3F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849" t="6786" r="10995" b="6756"/>
          <a:stretch/>
        </p:blipFill>
        <p:spPr>
          <a:xfrm>
            <a:off x="2977417" y="3470597"/>
            <a:ext cx="2978303" cy="10596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5EE9689-6031-F0DC-C38E-330152D9B95C}"/>
              </a:ext>
            </a:extLst>
          </p:cNvPr>
          <p:cNvSpPr/>
          <p:nvPr/>
        </p:nvSpPr>
        <p:spPr>
          <a:xfrm>
            <a:off x="8456429" y="4756297"/>
            <a:ext cx="396948" cy="198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06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E93A0A-69D4-AA1A-CEA7-A3B03B272393}"/>
              </a:ext>
            </a:extLst>
          </p:cNvPr>
          <p:cNvSpPr txBox="1">
            <a:spLocks/>
          </p:cNvSpPr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Performance Metrics</a:t>
            </a:r>
            <a:b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(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MAE,MSE,RMSE</a:t>
            </a: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, R²,ADJUSTED R2)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ADC3-B814-AA0D-D707-FDFD5E6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" b="37226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6BF85-E597-40D1-7AEE-916CFA0B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78" y="1666731"/>
            <a:ext cx="2276449" cy="72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9ABC-AE51-3552-646D-DA6F33A8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79" r="18842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DE465-92AC-8D08-A248-CB124D3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r="16311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04373-0916-44CD-8813-C70B7F3E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22" r="17598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oogle Shape;1069;p66">
            <a:extLst>
              <a:ext uri="{FF2B5EF4-FFF2-40B4-BE49-F238E27FC236}">
                <a16:creationId xmlns:a16="http://schemas.microsoft.com/office/drawing/2014/main" id="{D4223BB9-7397-0495-122F-DA2F96B26F3A}"/>
              </a:ext>
            </a:extLst>
          </p:cNvPr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14" name="Google Shape;1070;p66">
              <a:extLst>
                <a:ext uri="{FF2B5EF4-FFF2-40B4-BE49-F238E27FC236}">
                  <a16:creationId xmlns:a16="http://schemas.microsoft.com/office/drawing/2014/main" id="{6AE6F0F5-BE38-53BC-BB7D-5417A279F8A6}"/>
                </a:ext>
              </a:extLst>
            </p:cNvPr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071;p66">
              <a:extLst>
                <a:ext uri="{FF2B5EF4-FFF2-40B4-BE49-F238E27FC236}">
                  <a16:creationId xmlns:a16="http://schemas.microsoft.com/office/drawing/2014/main" id="{D1175819-A303-324E-486B-11586C94571B}"/>
                </a:ext>
              </a:extLst>
            </p:cNvPr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072;p66">
              <a:extLst>
                <a:ext uri="{FF2B5EF4-FFF2-40B4-BE49-F238E27FC236}">
                  <a16:creationId xmlns:a16="http://schemas.microsoft.com/office/drawing/2014/main" id="{6F84AA7A-D59A-711E-D611-8D3F3C9ACC3D}"/>
                </a:ext>
              </a:extLst>
            </p:cNvPr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1073;p66">
              <a:extLst>
                <a:ext uri="{FF2B5EF4-FFF2-40B4-BE49-F238E27FC236}">
                  <a16:creationId xmlns:a16="http://schemas.microsoft.com/office/drawing/2014/main" id="{AED4B66A-70E8-F0F3-F3D8-3EB8EE8CF322}"/>
                </a:ext>
              </a:extLst>
            </p:cNvPr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1074;p66">
              <a:extLst>
                <a:ext uri="{FF2B5EF4-FFF2-40B4-BE49-F238E27FC236}">
                  <a16:creationId xmlns:a16="http://schemas.microsoft.com/office/drawing/2014/main" id="{B518B851-50F0-F071-441C-A69E05507ECF}"/>
                </a:ext>
              </a:extLst>
            </p:cNvPr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075;p66">
              <a:extLst>
                <a:ext uri="{FF2B5EF4-FFF2-40B4-BE49-F238E27FC236}">
                  <a16:creationId xmlns:a16="http://schemas.microsoft.com/office/drawing/2014/main" id="{89EA9335-6507-B917-335F-4DCC8C315D66}"/>
                </a:ext>
              </a:extLst>
            </p:cNvPr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2" name="Google Shape;1078;p66">
              <a:extLst>
                <a:ext uri="{FF2B5EF4-FFF2-40B4-BE49-F238E27FC236}">
                  <a16:creationId xmlns:a16="http://schemas.microsoft.com/office/drawing/2014/main" id="{729B95F2-1515-250E-682E-8338A0A92878}"/>
                </a:ext>
              </a:extLst>
            </p:cNvPr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4" name="Google Shape;1080;p66">
              <a:extLst>
                <a:ext uri="{FF2B5EF4-FFF2-40B4-BE49-F238E27FC236}">
                  <a16:creationId xmlns:a16="http://schemas.microsoft.com/office/drawing/2014/main" id="{3248FCB4-7D69-190D-ED32-854855C2B66D}"/>
                </a:ext>
              </a:extLst>
            </p:cNvPr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29" name="Google Shape;1081;p66">
              <a:extLst>
                <a:ext uri="{FF2B5EF4-FFF2-40B4-BE49-F238E27FC236}">
                  <a16:creationId xmlns:a16="http://schemas.microsoft.com/office/drawing/2014/main" id="{FB5B55D7-52D6-8010-BAC8-C2A0233D4775}"/>
                </a:ext>
              </a:extLst>
            </p:cNvPr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086;p66">
              <a:extLst>
                <a:ext uri="{FF2B5EF4-FFF2-40B4-BE49-F238E27FC236}">
                  <a16:creationId xmlns:a16="http://schemas.microsoft.com/office/drawing/2014/main" id="{816F24A6-F566-FEE7-56DA-268D93E6EA77}"/>
                </a:ext>
              </a:extLst>
            </p:cNvPr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3" name="Google Shape;1089;p66">
              <a:extLst>
                <a:ext uri="{FF2B5EF4-FFF2-40B4-BE49-F238E27FC236}">
                  <a16:creationId xmlns:a16="http://schemas.microsoft.com/office/drawing/2014/main" id="{7C3E2EA8-BE36-8874-3889-5049FDE57F6D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34" name="Google Shape;1090;p66">
              <a:extLst>
                <a:ext uri="{FF2B5EF4-FFF2-40B4-BE49-F238E27FC236}">
                  <a16:creationId xmlns:a16="http://schemas.microsoft.com/office/drawing/2014/main" id="{622AF0ED-C121-A0A2-DF8B-C2AA2165554C}"/>
                </a:ext>
              </a:extLst>
            </p:cNvPr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091;p66">
              <a:extLst>
                <a:ext uri="{FF2B5EF4-FFF2-40B4-BE49-F238E27FC236}">
                  <a16:creationId xmlns:a16="http://schemas.microsoft.com/office/drawing/2014/main" id="{BEC05AA3-CF38-7F35-76A1-BC901F046E41}"/>
                </a:ext>
              </a:extLst>
            </p:cNvPr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094;p66">
              <a:extLst>
                <a:ext uri="{FF2B5EF4-FFF2-40B4-BE49-F238E27FC236}">
                  <a16:creationId xmlns:a16="http://schemas.microsoft.com/office/drawing/2014/main" id="{2AF83636-B147-900F-3CEF-61117472A144}"/>
                </a:ext>
              </a:extLst>
            </p:cNvPr>
            <p:cNvCxnSpPr>
              <a:cxnSpLocks/>
              <a:stCxn id="34" idx="4"/>
              <a:endCxn id="17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2DF25-435E-AE74-1724-476A0C03D6F2}"/>
              </a:ext>
            </a:extLst>
          </p:cNvPr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Decis</a:t>
            </a:r>
            <a:r>
              <a:rPr lang="en-IN" sz="6000" spc="-1" dirty="0" err="1">
                <a:solidFill>
                  <a:schemeClr val="dk1"/>
                </a:solidFill>
                <a:latin typeface="Comme"/>
                <a:ea typeface="Comme"/>
              </a:rPr>
              <a:t>i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on Tree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0.4756986562313</a:t>
            </a:r>
          </a:p>
          <a:p>
            <a:r>
              <a:rPr lang="en-US" sz="1100" dirty="0"/>
              <a:t>MEAN ABSOLUTE ERROR : 39.9123564891</a:t>
            </a:r>
          </a:p>
          <a:p>
            <a:r>
              <a:rPr lang="en-US" sz="1100" dirty="0"/>
              <a:t>MEAN SQUARED ERROR  : 9353.43124546</a:t>
            </a:r>
          </a:p>
          <a:p>
            <a:r>
              <a:rPr lang="en-US" sz="1100" dirty="0"/>
              <a:t>ROOT MEAN SQUARED ERROR  : 97.20953075355716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0.459859615288256</a:t>
            </a:r>
          </a:p>
          <a:p>
            <a:r>
              <a:rPr lang="en-US" sz="1100" dirty="0"/>
              <a:t>MEAN ABSOLUTE ERROR : 40.10281389484881</a:t>
            </a:r>
          </a:p>
          <a:p>
            <a:r>
              <a:rPr lang="en-US" sz="1100" dirty="0"/>
              <a:t>MEAN SQUARED ERROR  : 9449.692869326776</a:t>
            </a:r>
          </a:p>
          <a:p>
            <a:r>
              <a:rPr lang="en-US" sz="1100" dirty="0"/>
              <a:t>ROOT MEAN SQUARED ERROR  : 97.20953075355716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65BFD-3515-B49A-1FE9-D0342BE14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1" y="1841989"/>
            <a:ext cx="3520515" cy="2613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184911-0D0E-8F4D-90EF-C150B021931E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08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2065848" y="738865"/>
            <a:ext cx="4678560" cy="1083725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spc="-1" dirty="0">
                <a:solidFill>
                  <a:schemeClr val="dk1"/>
                </a:solidFill>
                <a:latin typeface="Comme"/>
              </a:rPr>
              <a:t>Why One Hot Encoding not Target Encoding 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subTitle"/>
          </p:nvPr>
        </p:nvSpPr>
        <p:spPr>
          <a:xfrm>
            <a:off x="743504" y="2077470"/>
            <a:ext cx="1751911" cy="35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One Hot Encoding </a:t>
            </a:r>
          </a:p>
        </p:txBody>
      </p:sp>
      <p:grpSp>
        <p:nvGrpSpPr>
          <p:cNvPr id="280" name="Google Shape;987;p65"/>
          <p:cNvGrpSpPr/>
          <p:nvPr/>
        </p:nvGrpSpPr>
        <p:grpSpPr>
          <a:xfrm>
            <a:off x="8400496" y="1307490"/>
            <a:ext cx="528480" cy="2792880"/>
            <a:chOff x="7762680" y="1564920"/>
            <a:chExt cx="528480" cy="2792880"/>
          </a:xfrm>
        </p:grpSpPr>
        <p:sp>
          <p:nvSpPr>
            <p:cNvPr id="281" name="Google Shape;988;p65"/>
            <p:cNvSpPr/>
            <p:nvPr/>
          </p:nvSpPr>
          <p:spPr>
            <a:xfrm>
              <a:off x="8029080" y="22053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2" name="Google Shape;989;p65"/>
            <p:cNvSpPr/>
            <p:nvPr/>
          </p:nvSpPr>
          <p:spPr>
            <a:xfrm flipH="1">
              <a:off x="8029080" y="22827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3" name="Google Shape;990;p65"/>
            <p:cNvSpPr/>
            <p:nvPr/>
          </p:nvSpPr>
          <p:spPr>
            <a:xfrm>
              <a:off x="8029080" y="156492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4" name="Google Shape;991;p65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5" name="Google Shape;992;p65"/>
            <p:cNvSpPr/>
            <p:nvPr/>
          </p:nvSpPr>
          <p:spPr>
            <a:xfrm flipH="1">
              <a:off x="8029080" y="164196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6" name="Google Shape;993;p65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87" name="Google Shape;994;p65"/>
            <p:cNvCxnSpPr/>
            <p:nvPr/>
          </p:nvCxnSpPr>
          <p:spPr>
            <a:xfrm>
              <a:off x="7762680" y="16956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8" name="Google Shape;995;p65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9" name="Google Shape;996;p65"/>
            <p:cNvCxnSpPr>
              <a:stCxn id="283" idx="4"/>
              <a:endCxn id="281" idx="0"/>
            </p:cNvCxnSpPr>
            <p:nvPr/>
          </p:nvCxnSpPr>
          <p:spPr>
            <a:xfrm>
              <a:off x="8160120" y="1827000"/>
              <a:ext cx="360" cy="37872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0" name="Google Shape;997;p65"/>
            <p:cNvCxnSpPr>
              <a:endCxn id="282" idx="3"/>
            </p:cNvCxnSpPr>
            <p:nvPr/>
          </p:nvCxnSpPr>
          <p:spPr>
            <a:xfrm>
              <a:off x="7762680" y="233640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91" name="Google Shape;998;p65"/>
            <p:cNvCxnSpPr>
              <a:stCxn id="281" idx="4"/>
              <a:endCxn id="284" idx="0"/>
            </p:cNvCxnSpPr>
            <p:nvPr/>
          </p:nvCxnSpPr>
          <p:spPr>
            <a:xfrm>
              <a:off x="8160120" y="2467440"/>
              <a:ext cx="360" cy="16290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2" name="Google Shape;999;p65"/>
            <p:cNvCxnSpPr/>
            <p:nvPr/>
          </p:nvCxnSpPr>
          <p:spPr>
            <a:xfrm>
              <a:off x="7938360" y="1696680"/>
              <a:ext cx="360" cy="25376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3" name="Google Shape;1000;p65"/>
            <p:cNvCxnSpPr/>
            <p:nvPr/>
          </p:nvCxnSpPr>
          <p:spPr>
            <a:xfrm flipH="1">
              <a:off x="7897320" y="1654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4" name="Google Shape;1001;p65"/>
            <p:cNvCxnSpPr/>
            <p:nvPr/>
          </p:nvCxnSpPr>
          <p:spPr>
            <a:xfrm flipH="1">
              <a:off x="7897320" y="22953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95" name="Google Shape;1002;p65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96" name="Google Shape;1003;p65"/>
          <p:cNvGrpSpPr/>
          <p:nvPr/>
        </p:nvGrpSpPr>
        <p:grpSpPr>
          <a:xfrm>
            <a:off x="1492380" y="207505"/>
            <a:ext cx="6159240" cy="572760"/>
            <a:chOff x="1492200" y="491040"/>
            <a:chExt cx="6159240" cy="572760"/>
          </a:xfrm>
        </p:grpSpPr>
        <p:grpSp>
          <p:nvGrpSpPr>
            <p:cNvPr id="297" name="Google Shape;1004;p65"/>
            <p:cNvGrpSpPr/>
            <p:nvPr/>
          </p:nvGrpSpPr>
          <p:grpSpPr>
            <a:xfrm>
              <a:off x="1492200" y="491040"/>
              <a:ext cx="6159240" cy="572760"/>
              <a:chOff x="1492200" y="491040"/>
              <a:chExt cx="6159240" cy="572760"/>
            </a:xfrm>
          </p:grpSpPr>
          <p:sp>
            <p:nvSpPr>
              <p:cNvPr id="298" name="Google Shape;1005;p65"/>
              <p:cNvSpPr/>
              <p:nvPr/>
            </p:nvSpPr>
            <p:spPr>
              <a:xfrm>
                <a:off x="149220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9" name="Google Shape;1006;p65"/>
              <p:cNvSpPr/>
              <p:nvPr/>
            </p:nvSpPr>
            <p:spPr>
              <a:xfrm>
                <a:off x="7389360" y="491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0" name="Google Shape;1007;p65"/>
              <p:cNvSpPr/>
              <p:nvPr/>
            </p:nvSpPr>
            <p:spPr>
              <a:xfrm flipH="1">
                <a:off x="149220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1" name="Google Shape;1008;p65"/>
              <p:cNvCxnSpPr/>
              <p:nvPr/>
            </p:nvCxnSpPr>
            <p:spPr>
              <a:xfrm flipV="1">
                <a:off x="162324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sp>
            <p:nvSpPr>
              <p:cNvPr id="302" name="Google Shape;1009;p65"/>
              <p:cNvSpPr/>
              <p:nvPr/>
            </p:nvSpPr>
            <p:spPr>
              <a:xfrm flipH="1">
                <a:off x="7389360" y="568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cxnSp>
            <p:nvCxnSpPr>
              <p:cNvPr id="303" name="Google Shape;1010;p65"/>
              <p:cNvCxnSpPr/>
              <p:nvPr/>
            </p:nvCxnSpPr>
            <p:spPr>
              <a:xfrm flipV="1">
                <a:off x="7520400" y="753120"/>
                <a:ext cx="360" cy="3110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prstDash val="lgDashDot"/>
                <a:round/>
              </a:ln>
            </p:spPr>
          </p:cxnSp>
          <p:cxnSp>
            <p:nvCxnSpPr>
              <p:cNvPr id="304" name="Google Shape;1011;p65"/>
              <p:cNvCxnSpPr/>
              <p:nvPr/>
            </p:nvCxnSpPr>
            <p:spPr>
              <a:xfrm>
                <a:off x="1754280" y="622080"/>
                <a:ext cx="56350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5" name="Google Shape;1012;p65"/>
              <p:cNvCxnSpPr/>
              <p:nvPr/>
            </p:nvCxnSpPr>
            <p:spPr>
              <a:xfrm>
                <a:off x="616032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306" name="Google Shape;1013;p65"/>
              <p:cNvCxnSpPr/>
              <p:nvPr/>
            </p:nvCxnSpPr>
            <p:spPr>
              <a:xfrm>
                <a:off x="2991960" y="5670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307" name="Google Shape;1014;p65"/>
            <p:cNvCxnSpPr/>
            <p:nvPr/>
          </p:nvCxnSpPr>
          <p:spPr>
            <a:xfrm>
              <a:off x="1619280" y="849600"/>
              <a:ext cx="590112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8" name="Google Shape;1015;p65"/>
            <p:cNvCxnSpPr/>
            <p:nvPr/>
          </p:nvCxnSpPr>
          <p:spPr>
            <a:xfrm flipH="1">
              <a:off x="748152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309" name="Google Shape;1016;p65"/>
            <p:cNvCxnSpPr/>
            <p:nvPr/>
          </p:nvCxnSpPr>
          <p:spPr>
            <a:xfrm flipH="1">
              <a:off x="1579680" y="80856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4F8111D-A03A-25D7-1199-6436C852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70" y="2509782"/>
            <a:ext cx="3841914" cy="679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6ADE75-2778-7B0C-3E4D-4FAB9A129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85" y="3383012"/>
            <a:ext cx="3841554" cy="8017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779366-A504-0ABB-8544-FA656C2046C3}"/>
              </a:ext>
            </a:extLst>
          </p:cNvPr>
          <p:cNvSpPr txBox="1"/>
          <p:nvPr/>
        </p:nvSpPr>
        <p:spPr>
          <a:xfrm>
            <a:off x="5242379" y="2117280"/>
            <a:ext cx="27121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Target Encoding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A57F3C-1AC6-97A3-3FA6-07B2739FE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283" y="2505720"/>
            <a:ext cx="3292125" cy="647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F09516-6D99-343E-9CAE-CAD2BB739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4" y="3358202"/>
            <a:ext cx="3322608" cy="769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FF0E21-CE80-26AF-7447-23BBEFAE34C3}"/>
              </a:ext>
            </a:extLst>
          </p:cNvPr>
          <p:cNvSpPr/>
          <p:nvPr/>
        </p:nvSpPr>
        <p:spPr>
          <a:xfrm>
            <a:off x="8463516" y="4765546"/>
            <a:ext cx="465460" cy="1753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09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1232</TotalTime>
  <Words>615</Words>
  <Application>Microsoft Office PowerPoint</Application>
  <PresentationFormat>On-screen Show (16:9)</PresentationFormat>
  <Paragraphs>133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Algerian</vt:lpstr>
      <vt:lpstr>Arial</vt:lpstr>
      <vt:lpstr>Assistant</vt:lpstr>
      <vt:lpstr>Bahnschrift</vt:lpstr>
      <vt:lpstr>Bell MT</vt:lpstr>
      <vt:lpstr>Book Antiqua</vt:lpstr>
      <vt:lpstr>Bradley Hand ITC</vt:lpstr>
      <vt:lpstr>Calibri</vt:lpstr>
      <vt:lpstr>Cascadia Mono SemiBold</vt:lpstr>
      <vt:lpstr>Century</vt:lpstr>
      <vt:lpstr>Comme</vt:lpstr>
      <vt:lpstr>Gill Sans MT Condensed</vt:lpstr>
      <vt:lpstr>OpenSymbol</vt:lpstr>
      <vt:lpstr>Segoe UI Semibold</vt:lpstr>
      <vt:lpstr>Symbol</vt:lpstr>
      <vt:lpstr>Wingdings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 project: CUSTOM MACHINE LEARNING LIBRARY VS SCIKIT-LEARN  A Comparative Study of Custom Implementations vs Scikit-Learn </vt:lpstr>
      <vt:lpstr>PowerPoint Presentation</vt:lpstr>
      <vt:lpstr>CUSTOM ML  IMPLEMENTATION</vt:lpstr>
      <vt:lpstr>Simple Linear Regression</vt:lpstr>
      <vt:lpstr>PowerPoint Presentation</vt:lpstr>
      <vt:lpstr>Gradient Descent</vt:lpstr>
      <vt:lpstr>PowerPoint Presentation</vt:lpstr>
      <vt:lpstr>PowerPoint Presentation</vt:lpstr>
      <vt:lpstr>Why One Hot Encoding not Target Encoding </vt:lpstr>
      <vt:lpstr>Formula Used In Decision Tree </vt:lpstr>
      <vt:lpstr>OPTIMIZATION DIFFERENCES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Zade</dc:creator>
  <cp:lastModifiedBy>Vaishnav Mankar</cp:lastModifiedBy>
  <cp:revision>10</cp:revision>
  <dcterms:modified xsi:type="dcterms:W3CDTF">2025-03-07T18:05:48Z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2025-03-05T08:21:26Z</dcterms:created>
  <dc:creator>Unknown Creator</dc:creator>
  <dc:description/>
  <dc:language>en-US</dc:language>
  <cp:lastModifiedBy>Unknown Creator</cp:lastModifiedBy>
  <dcterms:modified xsi:type="dcterms:W3CDTF">2025-03-05T08:21:26Z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