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  <p:sldMasterId id="2147483655" r:id="rId4"/>
    <p:sldMasterId id="2147483656" r:id="rId5"/>
    <p:sldMasterId id="2147483657" r:id="rId6"/>
    <p:sldMasterId id="2147483658" r:id="rId7"/>
    <p:sldMasterId id="2147483659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</p:sldIdLst>
  <p:sldSz cy="5143500" cx="9144000"/>
  <p:notesSz cx="6858000" cy="9144000"/>
  <p:embeddedFontLst>
    <p:embeddedFont>
      <p:font typeface="Architects Daughter"/>
      <p:regular r:id="rId24"/>
    </p:embeddedFont>
    <p:embeddedFont>
      <p:font typeface="Assistant"/>
      <p:regular r:id="rId25"/>
      <p:bold r:id="rId26"/>
    </p:embeddedFont>
    <p:embeddedFont>
      <p:font typeface="Book Antiqua"/>
      <p:regular r:id="rId27"/>
      <p:bold r:id="rId28"/>
      <p:italic r:id="rId29"/>
      <p:boldItalic r:id="rId30"/>
    </p:embeddedFont>
    <p:embeddedFont>
      <p:font typeface="Quattrocento Sans"/>
      <p:regular r:id="rId31"/>
      <p:bold r:id="rId32"/>
      <p:italic r:id="rId33"/>
      <p:boldItalic r:id="rId34"/>
    </p:embeddedFont>
    <p:embeddedFont>
      <p:font typeface="Noto Sans Symbols"/>
      <p:regular r:id="rId35"/>
      <p:bold r:id="rId36"/>
    </p:embeddedFont>
    <p:embeddedFont>
      <p:font typeface="Bell MT"/>
      <p:regular r:id="rId37"/>
      <p:bold r:id="rId38"/>
      <p:italic r:id="rId39"/>
      <p:boldItalic r:id="rId40"/>
    </p:embeddedFont>
    <p:embeddedFont>
      <p:font typeface="Comme"/>
      <p:regular r:id="rId41"/>
      <p:bold r:id="rId42"/>
    </p:embeddedFont>
    <p:embeddedFont>
      <p:font typeface="Gill Sans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ellMT-boldItalic.fntdata"/><Relationship Id="rId20" Type="http://schemas.openxmlformats.org/officeDocument/2006/relationships/slide" Target="slides/slide11.xml"/><Relationship Id="rId42" Type="http://schemas.openxmlformats.org/officeDocument/2006/relationships/font" Target="fonts/Comme-bold.fntdata"/><Relationship Id="rId41" Type="http://schemas.openxmlformats.org/officeDocument/2006/relationships/font" Target="fonts/Comme-regular.fntdata"/><Relationship Id="rId22" Type="http://schemas.openxmlformats.org/officeDocument/2006/relationships/slide" Target="slides/slide13.xml"/><Relationship Id="rId44" Type="http://schemas.openxmlformats.org/officeDocument/2006/relationships/font" Target="fonts/GillSans-bold.fntdata"/><Relationship Id="rId21" Type="http://schemas.openxmlformats.org/officeDocument/2006/relationships/slide" Target="slides/slide12.xml"/><Relationship Id="rId43" Type="http://schemas.openxmlformats.org/officeDocument/2006/relationships/font" Target="fonts/GillSans-regular.fntdata"/><Relationship Id="rId24" Type="http://schemas.openxmlformats.org/officeDocument/2006/relationships/font" Target="fonts/ArchitectsDaughter-regular.fntdata"/><Relationship Id="rId23" Type="http://schemas.openxmlformats.org/officeDocument/2006/relationships/slide" Target="slides/slide14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font" Target="fonts/Assistant-bold.fntdata"/><Relationship Id="rId25" Type="http://schemas.openxmlformats.org/officeDocument/2006/relationships/font" Target="fonts/Assistant-regular.fntdata"/><Relationship Id="rId28" Type="http://schemas.openxmlformats.org/officeDocument/2006/relationships/font" Target="fonts/BookAntiqua-bold.fntdata"/><Relationship Id="rId27" Type="http://schemas.openxmlformats.org/officeDocument/2006/relationships/font" Target="fonts/BookAntiqua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BookAntiqua-italic.fntdata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font" Target="fonts/QuattrocentoSans-regular.fntdata"/><Relationship Id="rId30" Type="http://schemas.openxmlformats.org/officeDocument/2006/relationships/font" Target="fonts/BookAntiqua-boldItalic.fntdata"/><Relationship Id="rId11" Type="http://schemas.openxmlformats.org/officeDocument/2006/relationships/slide" Target="slides/slide2.xml"/><Relationship Id="rId33" Type="http://schemas.openxmlformats.org/officeDocument/2006/relationships/font" Target="fonts/QuattrocentoSans-italic.fntdata"/><Relationship Id="rId10" Type="http://schemas.openxmlformats.org/officeDocument/2006/relationships/slide" Target="slides/slide1.xml"/><Relationship Id="rId32" Type="http://schemas.openxmlformats.org/officeDocument/2006/relationships/font" Target="fonts/QuattrocentoSans-bold.fntdata"/><Relationship Id="rId13" Type="http://schemas.openxmlformats.org/officeDocument/2006/relationships/slide" Target="slides/slide4.xml"/><Relationship Id="rId35" Type="http://schemas.openxmlformats.org/officeDocument/2006/relationships/font" Target="fonts/NotoSansSymbols-regular.fntdata"/><Relationship Id="rId12" Type="http://schemas.openxmlformats.org/officeDocument/2006/relationships/slide" Target="slides/slide3.xml"/><Relationship Id="rId34" Type="http://schemas.openxmlformats.org/officeDocument/2006/relationships/font" Target="fonts/QuattrocentoSans-boldItalic.fntdata"/><Relationship Id="rId15" Type="http://schemas.openxmlformats.org/officeDocument/2006/relationships/slide" Target="slides/slide6.xml"/><Relationship Id="rId37" Type="http://schemas.openxmlformats.org/officeDocument/2006/relationships/font" Target="fonts/BellMT-regular.fntdata"/><Relationship Id="rId14" Type="http://schemas.openxmlformats.org/officeDocument/2006/relationships/slide" Target="slides/slide5.xml"/><Relationship Id="rId36" Type="http://schemas.openxmlformats.org/officeDocument/2006/relationships/font" Target="fonts/NotoSansSymbols-bold.fntdata"/><Relationship Id="rId17" Type="http://schemas.openxmlformats.org/officeDocument/2006/relationships/slide" Target="slides/slide8.xml"/><Relationship Id="rId39" Type="http://schemas.openxmlformats.org/officeDocument/2006/relationships/font" Target="fonts/BellMT-italic.fntdata"/><Relationship Id="rId16" Type="http://schemas.openxmlformats.org/officeDocument/2006/relationships/slide" Target="slides/slide7.xml"/><Relationship Id="rId38" Type="http://schemas.openxmlformats.org/officeDocument/2006/relationships/font" Target="fonts/BellMT-bold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4afdeaf89b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4afdeaf89b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4afdeaf89b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title"/>
          </p:nvPr>
        </p:nvSpPr>
        <p:spPr>
          <a:xfrm>
            <a:off x="1793520" y="1075680"/>
            <a:ext cx="310860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4_2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3_1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hyperlink" Target="https://bit.ly/3A1uf1Q" TargetMode="External"/><Relationship Id="rId2" Type="http://schemas.openxmlformats.org/officeDocument/2006/relationships/hyperlink" Target="http://bit.ly/2TyoMsr" TargetMode="External"/><Relationship Id="rId3" Type="http://schemas.openxmlformats.org/officeDocument/2006/relationships/hyperlink" Target="http://bit.ly/2TtBDfr" TargetMode="Externa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206280" y="151200"/>
            <a:ext cx="8731080" cy="4841280"/>
            <a:chOff x="206280" y="151200"/>
            <a:chExt cx="8731080" cy="4841280"/>
          </a:xfrm>
        </p:grpSpPr>
        <p:sp>
          <p:nvSpPr>
            <p:cNvPr id="11" name="Google Shape;11;p1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 flipH="1" rot="10800000">
              <a:off x="8430480" y="4712400"/>
              <a:ext cx="360" cy="280080"/>
            </a:xfrm>
            <a:prstGeom prst="straightConnector1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 flipH="1" rot="10800000">
              <a:off x="4572000" y="4712400"/>
              <a:ext cx="360" cy="280080"/>
            </a:xfrm>
            <a:prstGeom prst="straightConnector1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" name="Google Shape;15;p1"/>
          <p:cNvSpPr txBox="1"/>
          <p:nvPr>
            <p:ph type="title"/>
          </p:nvPr>
        </p:nvSpPr>
        <p:spPr>
          <a:xfrm>
            <a:off x="713160" y="1181160"/>
            <a:ext cx="7717320" cy="221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mme"/>
                <a:ea typeface="Comme"/>
                <a:cs typeface="Comme"/>
                <a:sym typeface="Comme"/>
              </a:rPr>
              <a:t>01</a:t>
            </a:r>
            <a:endParaRPr b="0" i="0" sz="1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6280" y="151200"/>
            <a:ext cx="8731080" cy="4841280"/>
            <a:chOff x="206280" y="151200"/>
            <a:chExt cx="8731080" cy="4841280"/>
          </a:xfrm>
        </p:grpSpPr>
        <p:sp>
          <p:nvSpPr>
            <p:cNvPr id="23" name="Google Shape;23;p3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24" name="Google Shape;24;p3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3"/>
            <p:cNvCxnSpPr/>
            <p:nvPr/>
          </p:nvCxnSpPr>
          <p:spPr>
            <a:xfrm flipH="1" rot="10800000">
              <a:off x="8430480" y="4712400"/>
              <a:ext cx="360" cy="280080"/>
            </a:xfrm>
            <a:prstGeom prst="straightConnector1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3"/>
            <p:cNvCxnSpPr/>
            <p:nvPr/>
          </p:nvCxnSpPr>
          <p:spPr>
            <a:xfrm flipH="1" rot="10800000">
              <a:off x="4572000" y="4712400"/>
              <a:ext cx="360" cy="280080"/>
            </a:xfrm>
            <a:prstGeom prst="straightConnector1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" name="Google Shape;27;p3"/>
          <p:cNvSpPr txBox="1"/>
          <p:nvPr>
            <p:ph type="title"/>
          </p:nvPr>
        </p:nvSpPr>
        <p:spPr>
          <a:xfrm>
            <a:off x="2135520" y="1441800"/>
            <a:ext cx="4872600" cy="118692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solidFill>
                  <a:schemeClr val="dk1"/>
                </a:solidFill>
                <a:latin typeface="Comme"/>
                <a:ea typeface="Comme"/>
                <a:cs typeface="Comme"/>
                <a:sym typeface="Comme"/>
              </a:rPr>
              <a:t>04</a:t>
            </a:r>
            <a:endParaRPr b="0" sz="1200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206280" y="151200"/>
            <a:ext cx="8731080" cy="4841280"/>
            <a:chOff x="206280" y="151200"/>
            <a:chExt cx="8731080" cy="4841280"/>
          </a:xfrm>
        </p:grpSpPr>
        <p:sp>
          <p:nvSpPr>
            <p:cNvPr id="33" name="Google Shape;33;p5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34" name="Google Shape;34;p5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5"/>
            <p:cNvCxnSpPr/>
            <p:nvPr/>
          </p:nvCxnSpPr>
          <p:spPr>
            <a:xfrm flipH="1" rot="10800000">
              <a:off x="8430480" y="4712400"/>
              <a:ext cx="360" cy="280080"/>
            </a:xfrm>
            <a:prstGeom prst="straightConnector1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5"/>
            <p:cNvCxnSpPr/>
            <p:nvPr/>
          </p:nvCxnSpPr>
          <p:spPr>
            <a:xfrm flipH="1" rot="10800000">
              <a:off x="4572000" y="4712400"/>
              <a:ext cx="360" cy="280080"/>
            </a:xfrm>
            <a:prstGeom prst="straightConnector1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7" name="Google Shape;37;p5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solidFill>
                  <a:schemeClr val="dk1"/>
                </a:solidFill>
                <a:latin typeface="Comme"/>
                <a:ea typeface="Comme"/>
                <a:cs typeface="Comme"/>
                <a:sym typeface="Comme"/>
              </a:rPr>
              <a:t>05</a:t>
            </a:r>
            <a:endParaRPr b="0" sz="1200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46600" y="2186280"/>
            <a:ext cx="4135320" cy="155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2" type="title"/>
          </p:nvPr>
        </p:nvSpPr>
        <p:spPr>
          <a:xfrm>
            <a:off x="713160" y="2186280"/>
            <a:ext cx="2681640" cy="1554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206280" y="151200"/>
            <a:ext cx="8731080" cy="4841280"/>
            <a:chOff x="206280" y="151200"/>
            <a:chExt cx="8731080" cy="4841280"/>
          </a:xfrm>
        </p:grpSpPr>
        <p:sp>
          <p:nvSpPr>
            <p:cNvPr id="44" name="Google Shape;44;p7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45" name="Google Shape;45;p7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7"/>
            <p:cNvCxnSpPr/>
            <p:nvPr/>
          </p:nvCxnSpPr>
          <p:spPr>
            <a:xfrm flipH="1" rot="10800000">
              <a:off x="8430480" y="4712400"/>
              <a:ext cx="360" cy="280080"/>
            </a:xfrm>
            <a:prstGeom prst="straightConnector1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7"/>
            <p:cNvCxnSpPr/>
            <p:nvPr/>
          </p:nvCxnSpPr>
          <p:spPr>
            <a:xfrm flipH="1" rot="10800000">
              <a:off x="4572000" y="4712400"/>
              <a:ext cx="360" cy="280080"/>
            </a:xfrm>
            <a:prstGeom prst="straightConnector1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8" name="Google Shape;48;p7"/>
          <p:cNvSpPr txBox="1"/>
          <p:nvPr>
            <p:ph type="title"/>
          </p:nvPr>
        </p:nvSpPr>
        <p:spPr>
          <a:xfrm>
            <a:off x="720000" y="3502080"/>
            <a:ext cx="5045400" cy="100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713160" y="1183680"/>
            <a:ext cx="7717320" cy="203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9"/>
          <p:cNvGrpSpPr/>
          <p:nvPr/>
        </p:nvGrpSpPr>
        <p:grpSpPr>
          <a:xfrm>
            <a:off x="206280" y="151200"/>
            <a:ext cx="8731080" cy="4841280"/>
            <a:chOff x="206280" y="151200"/>
            <a:chExt cx="8731080" cy="4841280"/>
          </a:xfrm>
        </p:grpSpPr>
        <p:sp>
          <p:nvSpPr>
            <p:cNvPr id="53" name="Google Shape;53;p9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54" name="Google Shape;54;p9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9"/>
            <p:cNvCxnSpPr/>
            <p:nvPr/>
          </p:nvCxnSpPr>
          <p:spPr>
            <a:xfrm flipH="1" rot="10800000">
              <a:off x="8430480" y="4712400"/>
              <a:ext cx="360" cy="280080"/>
            </a:xfrm>
            <a:prstGeom prst="straightConnector1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9"/>
            <p:cNvCxnSpPr/>
            <p:nvPr/>
          </p:nvCxnSpPr>
          <p:spPr>
            <a:xfrm flipH="1" rot="10800000">
              <a:off x="4572000" y="4712400"/>
              <a:ext cx="360" cy="280080"/>
            </a:xfrm>
            <a:prstGeom prst="straightConnector1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7" name="Google Shape;57;p9"/>
          <p:cNvSpPr txBox="1"/>
          <p:nvPr>
            <p:ph type="title"/>
          </p:nvPr>
        </p:nvSpPr>
        <p:spPr>
          <a:xfrm>
            <a:off x="1623240" y="1360440"/>
            <a:ext cx="4763520" cy="63972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solidFill>
                  <a:schemeClr val="dk1"/>
                </a:solidFill>
                <a:latin typeface="Comme"/>
                <a:ea typeface="Comme"/>
                <a:cs typeface="Comme"/>
                <a:sym typeface="Comme"/>
              </a:rPr>
              <a:t>34</a:t>
            </a:r>
            <a:endParaRPr b="0" sz="1200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1"/>
          <p:cNvGrpSpPr/>
          <p:nvPr/>
        </p:nvGrpSpPr>
        <p:grpSpPr>
          <a:xfrm>
            <a:off x="206280" y="151200"/>
            <a:ext cx="8731080" cy="4841280"/>
            <a:chOff x="206280" y="151200"/>
            <a:chExt cx="8731080" cy="4841280"/>
          </a:xfrm>
        </p:grpSpPr>
        <p:sp>
          <p:nvSpPr>
            <p:cNvPr id="63" name="Google Shape;63;p11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64" name="Google Shape;64;p11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1"/>
            <p:cNvCxnSpPr/>
            <p:nvPr/>
          </p:nvCxnSpPr>
          <p:spPr>
            <a:xfrm flipH="1" rot="10800000">
              <a:off x="8430480" y="4712400"/>
              <a:ext cx="360" cy="280080"/>
            </a:xfrm>
            <a:prstGeom prst="straightConnector1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11"/>
            <p:cNvCxnSpPr/>
            <p:nvPr/>
          </p:nvCxnSpPr>
          <p:spPr>
            <a:xfrm flipH="1" rot="10800000">
              <a:off x="4572000" y="4712400"/>
              <a:ext cx="360" cy="280080"/>
            </a:xfrm>
            <a:prstGeom prst="straightConnector1">
              <a:avLst/>
            </a:prstGeom>
            <a:noFill/>
            <a:ln cap="flat" cmpd="sng" w="9525">
              <a:solidFill>
                <a:srgbClr val="33333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7" name="Google Shape;67;p11"/>
          <p:cNvSpPr txBox="1"/>
          <p:nvPr>
            <p:ph type="title"/>
          </p:nvPr>
        </p:nvSpPr>
        <p:spPr>
          <a:xfrm>
            <a:off x="1793520" y="1075680"/>
            <a:ext cx="3108600" cy="109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1"/>
          <p:cNvSpPr/>
          <p:nvPr/>
        </p:nvSpPr>
        <p:spPr>
          <a:xfrm>
            <a:off x="1793880" y="3217320"/>
            <a:ext cx="5556240" cy="489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</a:t>
            </a:r>
            <a:r>
              <a:rPr b="0" lang="en" sz="1100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This presentation template was created by </a:t>
            </a:r>
            <a:r>
              <a:rPr b="1" lang="en" sz="1100" u="sng" strike="noStrike">
                <a:solidFill>
                  <a:schemeClr val="hlink"/>
                </a:solidFill>
                <a:latin typeface="Assistant"/>
                <a:ea typeface="Assistant"/>
                <a:cs typeface="Assistant"/>
                <a:sym typeface="Assistant"/>
                <a:hlinkClick r:id="rId1"/>
              </a:rPr>
              <a:t>Slidesgo</a:t>
            </a:r>
            <a:r>
              <a:rPr b="0" lang="en" sz="1100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b="1" lang="en" sz="1100" u="sng" strike="noStrike">
                <a:solidFill>
                  <a:schemeClr val="hlink"/>
                </a:solidFill>
                <a:latin typeface="Assistant"/>
                <a:ea typeface="Assistant"/>
                <a:cs typeface="Assistant"/>
                <a:sym typeface="Assistant"/>
                <a:hlinkClick r:id="rId2"/>
              </a:rPr>
              <a:t>Flaticon</a:t>
            </a:r>
            <a:r>
              <a:rPr b="0" lang="en" sz="1100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b="1" lang="en" sz="1100" u="sng" strike="noStrike">
                <a:solidFill>
                  <a:schemeClr val="hlink"/>
                </a:solidFill>
                <a:latin typeface="Assistant"/>
                <a:ea typeface="Assistant"/>
                <a:cs typeface="Assistant"/>
                <a:sym typeface="Assistant"/>
                <a:hlinkClick r:id="rId3"/>
              </a:rPr>
              <a:t>Freepik</a:t>
            </a:r>
            <a:r>
              <a:rPr b="0" lang="en" sz="1100" u="sng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b="0" sz="1100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bhushanzade0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714240" y="1181160"/>
            <a:ext cx="7714800" cy="221904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br>
              <a:rPr lang="en" sz="42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4200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project: CUSTOM MACHINE LEARNING LIBRARY VS SCIKIT-LEARN</a:t>
            </a:r>
            <a:br>
              <a:rPr b="0" lang="en" sz="4200" strike="noStrike">
                <a:solidFill>
                  <a:schemeClr val="dk1"/>
                </a:solidFill>
                <a:latin typeface="Comme"/>
                <a:ea typeface="Comme"/>
                <a:cs typeface="Comme"/>
                <a:sym typeface="Comme"/>
              </a:rPr>
            </a:br>
            <a:r>
              <a:rPr b="0" lang="en" sz="1400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 Comparative Study of Custom Implementations vs Scikit-Learn</a:t>
            </a:r>
            <a:br>
              <a:rPr b="0" lang="en" sz="14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</a:br>
            <a:endParaRPr b="0" sz="42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13"/>
          <p:cNvGrpSpPr/>
          <p:nvPr/>
        </p:nvGrpSpPr>
        <p:grpSpPr>
          <a:xfrm>
            <a:off x="672120" y="659880"/>
            <a:ext cx="7799760" cy="521280"/>
            <a:chOff x="672120" y="659880"/>
            <a:chExt cx="7799760" cy="521280"/>
          </a:xfrm>
        </p:grpSpPr>
        <p:cxnSp>
          <p:nvCxnSpPr>
            <p:cNvPr id="77" name="Google Shape;77;p13"/>
            <p:cNvCxnSpPr/>
            <p:nvPr/>
          </p:nvCxnSpPr>
          <p:spPr>
            <a:xfrm flipH="1" rot="10800000">
              <a:off x="713160" y="659880"/>
              <a:ext cx="360" cy="52128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13"/>
            <p:cNvCxnSpPr/>
            <p:nvPr/>
          </p:nvCxnSpPr>
          <p:spPr>
            <a:xfrm flipH="1" rot="10800000">
              <a:off x="8430480" y="659880"/>
              <a:ext cx="360" cy="52128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9" name="Google Shape;79;p13"/>
            <p:cNvGrpSpPr/>
            <p:nvPr/>
          </p:nvGrpSpPr>
          <p:grpSpPr>
            <a:xfrm>
              <a:off x="672120" y="716040"/>
              <a:ext cx="7799760" cy="82440"/>
              <a:chOff x="672120" y="716040"/>
              <a:chExt cx="7799760" cy="82440"/>
            </a:xfrm>
          </p:grpSpPr>
          <p:cxnSp>
            <p:nvCxnSpPr>
              <p:cNvPr id="80" name="Google Shape;80;p13"/>
              <p:cNvCxnSpPr/>
              <p:nvPr/>
            </p:nvCxnSpPr>
            <p:spPr>
              <a:xfrm>
                <a:off x="711720" y="757080"/>
                <a:ext cx="7723800" cy="3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" name="Google Shape;81;p13"/>
              <p:cNvCxnSpPr/>
              <p:nvPr/>
            </p:nvCxnSpPr>
            <p:spPr>
              <a:xfrm flipH="1">
                <a:off x="672120" y="716040"/>
                <a:ext cx="82440" cy="824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" name="Google Shape;82;p13"/>
              <p:cNvCxnSpPr/>
              <p:nvPr/>
            </p:nvCxnSpPr>
            <p:spPr>
              <a:xfrm flipH="1">
                <a:off x="8389440" y="716040"/>
                <a:ext cx="82440" cy="824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83" name="Google Shape;83;p13"/>
          <p:cNvGrpSpPr/>
          <p:nvPr/>
        </p:nvGrpSpPr>
        <p:grpSpPr>
          <a:xfrm>
            <a:off x="582120" y="397800"/>
            <a:ext cx="7979400" cy="261720"/>
            <a:chOff x="582120" y="397800"/>
            <a:chExt cx="7979400" cy="261720"/>
          </a:xfrm>
        </p:grpSpPr>
        <p:sp>
          <p:nvSpPr>
            <p:cNvPr id="84" name="Google Shape;84;p13"/>
            <p:cNvSpPr/>
            <p:nvPr/>
          </p:nvSpPr>
          <p:spPr>
            <a:xfrm>
              <a:off x="582120" y="39780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8299440" y="39780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2120" y="47520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1</a:t>
              </a:r>
              <a:endParaRPr b="0" i="0" sz="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299440" y="47520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2</a:t>
              </a:r>
              <a:endParaRPr b="0" i="0" sz="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844200" y="475560"/>
              <a:ext cx="7455240" cy="108000"/>
              <a:chOff x="844200" y="475560"/>
              <a:chExt cx="7455240" cy="108000"/>
            </a:xfrm>
          </p:grpSpPr>
          <p:cxnSp>
            <p:nvCxnSpPr>
              <p:cNvPr id="89" name="Google Shape;89;p13"/>
              <p:cNvCxnSpPr/>
              <p:nvPr/>
            </p:nvCxnSpPr>
            <p:spPr>
              <a:xfrm>
                <a:off x="844200" y="528840"/>
                <a:ext cx="7455240" cy="3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0" name="Google Shape;90;p13"/>
              <p:cNvGrpSpPr/>
              <p:nvPr/>
            </p:nvGrpSpPr>
            <p:grpSpPr>
              <a:xfrm>
                <a:off x="1672200" y="475560"/>
                <a:ext cx="5914440" cy="108000"/>
                <a:chOff x="1672200" y="475560"/>
                <a:chExt cx="5914440" cy="108000"/>
              </a:xfrm>
            </p:grpSpPr>
            <p:cxnSp>
              <p:nvCxnSpPr>
                <p:cNvPr id="91" name="Google Shape;91;p13"/>
                <p:cNvCxnSpPr/>
                <p:nvPr/>
              </p:nvCxnSpPr>
              <p:spPr>
                <a:xfrm>
                  <a:off x="1672200" y="475560"/>
                  <a:ext cx="360" cy="108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2" name="Google Shape;92;p13"/>
                <p:cNvCxnSpPr/>
                <p:nvPr/>
              </p:nvCxnSpPr>
              <p:spPr>
                <a:xfrm>
                  <a:off x="6181200" y="475560"/>
                  <a:ext cx="360" cy="108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13"/>
                <p:cNvCxnSpPr/>
                <p:nvPr/>
              </p:nvCxnSpPr>
              <p:spPr>
                <a:xfrm>
                  <a:off x="7586280" y="475560"/>
                  <a:ext cx="360" cy="108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94" name="Google Shape;94;p13"/>
          <p:cNvSpPr txBox="1"/>
          <p:nvPr/>
        </p:nvSpPr>
        <p:spPr>
          <a:xfrm>
            <a:off x="779750" y="3976009"/>
            <a:ext cx="356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BHUSHAN SANJAY ZADE (MS2421)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VAISHNAV .C. MANKAR</a:t>
            </a:r>
            <a:r>
              <a:rPr lang="en"/>
              <a:t>     </a:t>
            </a:r>
            <a:r>
              <a:rPr lang="en" sz="16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(</a:t>
            </a:r>
            <a:r>
              <a:rPr lang="en" sz="16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MS2409</a:t>
            </a:r>
            <a:r>
              <a:rPr lang="en" sz="16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)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5635682" y="3590722"/>
            <a:ext cx="29982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>
                <a:solidFill>
                  <a:srgbClr val="1F1F1F"/>
                </a:solidFill>
                <a:latin typeface="Gill Sans"/>
                <a:ea typeface="Gill Sans"/>
                <a:cs typeface="Gill Sans"/>
                <a:sym typeface="Gill Sans"/>
              </a:rPr>
              <a:t>Department of Scientific Computing, Modeling and Simulation SPPU PUNE University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latin typeface="Gill Sans"/>
                <a:ea typeface="Gill Sans"/>
                <a:cs typeface="Gill Sans"/>
                <a:sym typeface="Gill Sans"/>
              </a:rPr>
              <a:t>08 MARCH 2025</a:t>
            </a:r>
            <a:endParaRPr b="0" i="0" sz="1400">
              <a:solidFill>
                <a:srgbClr val="1F1F1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12675" y="3493900"/>
            <a:ext cx="41235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PROJECT GUIDE  :  ICCHHAYAKANT SHARMA SIR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idx="4294967295" type="title"/>
          </p:nvPr>
        </p:nvSpPr>
        <p:spPr>
          <a:xfrm>
            <a:off x="2065848" y="738865"/>
            <a:ext cx="4678560" cy="1083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me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Comme"/>
                <a:ea typeface="Comme"/>
                <a:cs typeface="Comme"/>
                <a:sym typeface="Comme"/>
              </a:rPr>
              <a:t>Why One Hot Encoding not Target Encoding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2"/>
          <p:cNvSpPr txBox="1"/>
          <p:nvPr>
            <p:ph idx="4294967295" type="subTitle"/>
          </p:nvPr>
        </p:nvSpPr>
        <p:spPr>
          <a:xfrm>
            <a:off x="743504" y="2077470"/>
            <a:ext cx="1751911" cy="3566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One Hot Encoding </a:t>
            </a:r>
            <a:endParaRPr/>
          </a:p>
        </p:txBody>
      </p:sp>
      <p:grpSp>
        <p:nvGrpSpPr>
          <p:cNvPr id="291" name="Google Shape;291;p22"/>
          <p:cNvGrpSpPr/>
          <p:nvPr/>
        </p:nvGrpSpPr>
        <p:grpSpPr>
          <a:xfrm>
            <a:off x="8400496" y="1307490"/>
            <a:ext cx="528480" cy="2792880"/>
            <a:chOff x="7762680" y="1564920"/>
            <a:chExt cx="528480" cy="2792880"/>
          </a:xfrm>
        </p:grpSpPr>
        <p:sp>
          <p:nvSpPr>
            <p:cNvPr id="292" name="Google Shape;292;p22"/>
            <p:cNvSpPr/>
            <p:nvPr/>
          </p:nvSpPr>
          <p:spPr>
            <a:xfrm>
              <a:off x="8029080" y="220536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 flipH="1">
              <a:off x="8029080" y="228276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2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8029080" y="156492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 flipH="1">
              <a:off x="8029080" y="164196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1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3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298" name="Google Shape;298;p22"/>
            <p:cNvCxnSpPr/>
            <p:nvPr/>
          </p:nvCxnSpPr>
          <p:spPr>
            <a:xfrm>
              <a:off x="7762680" y="1695600"/>
              <a:ext cx="266400" cy="36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p22"/>
            <p:cNvCxnSpPr/>
            <p:nvPr/>
          </p:nvCxnSpPr>
          <p:spPr>
            <a:xfrm flipH="1" rot="10800000">
              <a:off x="7762680" y="4227120"/>
              <a:ext cx="266400" cy="72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300" name="Google Shape;300;p22"/>
            <p:cNvCxnSpPr>
              <a:stCxn id="294" idx="4"/>
              <a:endCxn id="292" idx="0"/>
            </p:cNvCxnSpPr>
            <p:nvPr/>
          </p:nvCxnSpPr>
          <p:spPr>
            <a:xfrm>
              <a:off x="8160120" y="1826640"/>
              <a:ext cx="0" cy="378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22"/>
            <p:cNvCxnSpPr>
              <a:endCxn id="293" idx="3"/>
            </p:cNvCxnSpPr>
            <p:nvPr/>
          </p:nvCxnSpPr>
          <p:spPr>
            <a:xfrm>
              <a:off x="7762680" y="2336100"/>
              <a:ext cx="266400" cy="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22"/>
            <p:cNvCxnSpPr>
              <a:stCxn id="292" idx="4"/>
              <a:endCxn id="295" idx="0"/>
            </p:cNvCxnSpPr>
            <p:nvPr/>
          </p:nvCxnSpPr>
          <p:spPr>
            <a:xfrm>
              <a:off x="8160120" y="2467080"/>
              <a:ext cx="0" cy="1629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22"/>
            <p:cNvCxnSpPr/>
            <p:nvPr/>
          </p:nvCxnSpPr>
          <p:spPr>
            <a:xfrm>
              <a:off x="7938360" y="1696680"/>
              <a:ext cx="360" cy="25376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22"/>
            <p:cNvCxnSpPr/>
            <p:nvPr/>
          </p:nvCxnSpPr>
          <p:spPr>
            <a:xfrm flipH="1">
              <a:off x="7897320" y="165456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22"/>
            <p:cNvCxnSpPr/>
            <p:nvPr/>
          </p:nvCxnSpPr>
          <p:spPr>
            <a:xfrm flipH="1">
              <a:off x="7897320" y="229536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22"/>
            <p:cNvCxnSpPr/>
            <p:nvPr/>
          </p:nvCxnSpPr>
          <p:spPr>
            <a:xfrm flipH="1">
              <a:off x="7897320" y="4185720"/>
              <a:ext cx="82440" cy="82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07" name="Google Shape;307;p22"/>
          <p:cNvGrpSpPr/>
          <p:nvPr/>
        </p:nvGrpSpPr>
        <p:grpSpPr>
          <a:xfrm>
            <a:off x="1492380" y="207505"/>
            <a:ext cx="6159240" cy="573120"/>
            <a:chOff x="1492200" y="491040"/>
            <a:chExt cx="6159240" cy="573120"/>
          </a:xfrm>
        </p:grpSpPr>
        <p:grpSp>
          <p:nvGrpSpPr>
            <p:cNvPr id="308" name="Google Shape;308;p22"/>
            <p:cNvGrpSpPr/>
            <p:nvPr/>
          </p:nvGrpSpPr>
          <p:grpSpPr>
            <a:xfrm>
              <a:off x="1492200" y="491040"/>
              <a:ext cx="6159240" cy="573120"/>
              <a:chOff x="1492200" y="491040"/>
              <a:chExt cx="6159240" cy="573120"/>
            </a:xfrm>
          </p:grpSpPr>
          <p:sp>
            <p:nvSpPr>
              <p:cNvPr id="309" name="Google Shape;309;p22"/>
              <p:cNvSpPr/>
              <p:nvPr/>
            </p:nvSpPr>
            <p:spPr>
              <a:xfrm>
                <a:off x="1492200" y="491040"/>
                <a:ext cx="262080" cy="261720"/>
              </a:xfrm>
              <a:prstGeom prst="ellipse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310" name="Google Shape;310;p22"/>
              <p:cNvSpPr/>
              <p:nvPr/>
            </p:nvSpPr>
            <p:spPr>
              <a:xfrm>
                <a:off x="7389360" y="491040"/>
                <a:ext cx="262080" cy="261720"/>
              </a:xfrm>
              <a:prstGeom prst="ellipse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 flipH="1">
                <a:off x="1492200" y="568440"/>
                <a:ext cx="262080" cy="1072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3625" lIns="91425" spcFirstLastPara="1" rIns="91425" wrap="square" tIns="536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" sz="800" strike="noStrike">
                    <a:solidFill>
                      <a:schemeClr val="dk1"/>
                    </a:solidFill>
                    <a:latin typeface="Comme"/>
                    <a:ea typeface="Comme"/>
                    <a:cs typeface="Comme"/>
                    <a:sym typeface="Comme"/>
                  </a:rPr>
                  <a:t>1</a:t>
                </a:r>
                <a:endParaRPr b="0" sz="800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cxnSp>
            <p:nvCxnSpPr>
              <p:cNvPr id="312" name="Google Shape;312;p22"/>
              <p:cNvCxnSpPr/>
              <p:nvPr/>
            </p:nvCxnSpPr>
            <p:spPr>
              <a:xfrm flipH="1" rot="10800000">
                <a:off x="1623240" y="753120"/>
                <a:ext cx="360" cy="3110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lgDashDot"/>
                <a:round/>
                <a:headEnd len="sm" w="sm" type="none"/>
                <a:tailEnd len="sm" w="sm" type="none"/>
              </a:ln>
            </p:spPr>
          </p:cxnSp>
          <p:sp>
            <p:nvSpPr>
              <p:cNvPr id="313" name="Google Shape;313;p22"/>
              <p:cNvSpPr/>
              <p:nvPr/>
            </p:nvSpPr>
            <p:spPr>
              <a:xfrm flipH="1">
                <a:off x="7389360" y="568440"/>
                <a:ext cx="262080" cy="1072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3625" lIns="91425" spcFirstLastPara="1" rIns="91425" wrap="square" tIns="536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" sz="800" strike="noStrike">
                    <a:solidFill>
                      <a:schemeClr val="dk1"/>
                    </a:solidFill>
                    <a:latin typeface="Comme"/>
                    <a:ea typeface="Comme"/>
                    <a:cs typeface="Comme"/>
                    <a:sym typeface="Comme"/>
                  </a:rPr>
                  <a:t>2</a:t>
                </a:r>
                <a:endParaRPr b="0" sz="800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cxnSp>
            <p:nvCxnSpPr>
              <p:cNvPr id="314" name="Google Shape;314;p22"/>
              <p:cNvCxnSpPr/>
              <p:nvPr/>
            </p:nvCxnSpPr>
            <p:spPr>
              <a:xfrm flipH="1" rot="10800000">
                <a:off x="7520400" y="753120"/>
                <a:ext cx="360" cy="3110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lgDash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5" name="Google Shape;315;p22"/>
              <p:cNvCxnSpPr/>
              <p:nvPr/>
            </p:nvCxnSpPr>
            <p:spPr>
              <a:xfrm>
                <a:off x="1754280" y="622080"/>
                <a:ext cx="5635080" cy="3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6" name="Google Shape;316;p22"/>
              <p:cNvCxnSpPr/>
              <p:nvPr/>
            </p:nvCxnSpPr>
            <p:spPr>
              <a:xfrm>
                <a:off x="6160320" y="567000"/>
                <a:ext cx="360" cy="1101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7" name="Google Shape;317;p22"/>
              <p:cNvCxnSpPr/>
              <p:nvPr/>
            </p:nvCxnSpPr>
            <p:spPr>
              <a:xfrm>
                <a:off x="2991960" y="567000"/>
                <a:ext cx="360" cy="1101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18" name="Google Shape;318;p22"/>
            <p:cNvCxnSpPr/>
            <p:nvPr/>
          </p:nvCxnSpPr>
          <p:spPr>
            <a:xfrm>
              <a:off x="1619280" y="849600"/>
              <a:ext cx="5901120" cy="36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" name="Google Shape;319;p22"/>
            <p:cNvCxnSpPr/>
            <p:nvPr/>
          </p:nvCxnSpPr>
          <p:spPr>
            <a:xfrm flipH="1">
              <a:off x="7481520" y="80856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0" name="Google Shape;320;p22"/>
            <p:cNvCxnSpPr/>
            <p:nvPr/>
          </p:nvCxnSpPr>
          <p:spPr>
            <a:xfrm flipH="1">
              <a:off x="1579680" y="80856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21" name="Google Shape;3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070" y="2509782"/>
            <a:ext cx="3841914" cy="67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285" y="3383012"/>
            <a:ext cx="3841554" cy="80171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2"/>
          <p:cNvSpPr txBox="1"/>
          <p:nvPr/>
        </p:nvSpPr>
        <p:spPr>
          <a:xfrm>
            <a:off x="5242379" y="2117280"/>
            <a:ext cx="27121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Quattrocento Sans"/>
              <a:buNone/>
            </a:pPr>
            <a:r>
              <a:rPr b="0" lang="en" sz="1200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Target Encoding </a:t>
            </a:r>
            <a:endParaRPr/>
          </a:p>
        </p:txBody>
      </p:sp>
      <p:pic>
        <p:nvPicPr>
          <p:cNvPr id="324" name="Google Shape;32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3283" y="2505720"/>
            <a:ext cx="3292125" cy="647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01704" y="3358202"/>
            <a:ext cx="3322608" cy="76968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2"/>
          <p:cNvSpPr/>
          <p:nvPr/>
        </p:nvSpPr>
        <p:spPr>
          <a:xfrm>
            <a:off x="8463516" y="4765546"/>
            <a:ext cx="465460" cy="175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 txBox="1"/>
          <p:nvPr>
            <p:ph idx="4294967295" type="title"/>
          </p:nvPr>
        </p:nvSpPr>
        <p:spPr>
          <a:xfrm>
            <a:off x="1718937" y="927000"/>
            <a:ext cx="5881320" cy="63792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me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Comme"/>
                <a:ea typeface="Comme"/>
                <a:cs typeface="Comme"/>
                <a:sym typeface="Comme"/>
              </a:rPr>
              <a:t>Formula Used In Decision Tree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23"/>
          <p:cNvGrpSpPr/>
          <p:nvPr/>
        </p:nvGrpSpPr>
        <p:grpSpPr>
          <a:xfrm>
            <a:off x="7762680" y="1564920"/>
            <a:ext cx="528480" cy="2792880"/>
            <a:chOff x="7762680" y="1564920"/>
            <a:chExt cx="528480" cy="2792880"/>
          </a:xfrm>
        </p:grpSpPr>
        <p:sp>
          <p:nvSpPr>
            <p:cNvPr id="333" name="Google Shape;333;p23"/>
            <p:cNvSpPr/>
            <p:nvPr/>
          </p:nvSpPr>
          <p:spPr>
            <a:xfrm>
              <a:off x="8029080" y="220536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34" name="Google Shape;334;p23"/>
            <p:cNvSpPr/>
            <p:nvPr/>
          </p:nvSpPr>
          <p:spPr>
            <a:xfrm flipH="1">
              <a:off x="8029080" y="228276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2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8029080" y="156492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 flipH="1">
              <a:off x="8029080" y="164196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1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3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339" name="Google Shape;339;p23"/>
            <p:cNvCxnSpPr/>
            <p:nvPr/>
          </p:nvCxnSpPr>
          <p:spPr>
            <a:xfrm>
              <a:off x="7762680" y="1695600"/>
              <a:ext cx="266400" cy="36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340" name="Google Shape;340;p23"/>
            <p:cNvCxnSpPr/>
            <p:nvPr/>
          </p:nvCxnSpPr>
          <p:spPr>
            <a:xfrm flipH="1" rot="10800000">
              <a:off x="7762680" y="4227120"/>
              <a:ext cx="266400" cy="72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341" name="Google Shape;341;p23"/>
            <p:cNvCxnSpPr>
              <a:stCxn id="335" idx="4"/>
              <a:endCxn id="333" idx="0"/>
            </p:cNvCxnSpPr>
            <p:nvPr/>
          </p:nvCxnSpPr>
          <p:spPr>
            <a:xfrm>
              <a:off x="8160120" y="1826640"/>
              <a:ext cx="0" cy="378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2" name="Google Shape;342;p23"/>
            <p:cNvCxnSpPr>
              <a:endCxn id="334" idx="3"/>
            </p:cNvCxnSpPr>
            <p:nvPr/>
          </p:nvCxnSpPr>
          <p:spPr>
            <a:xfrm>
              <a:off x="7762680" y="2336100"/>
              <a:ext cx="266400" cy="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343" name="Google Shape;343;p23"/>
            <p:cNvCxnSpPr>
              <a:stCxn id="333" idx="4"/>
              <a:endCxn id="336" idx="0"/>
            </p:cNvCxnSpPr>
            <p:nvPr/>
          </p:nvCxnSpPr>
          <p:spPr>
            <a:xfrm>
              <a:off x="8160120" y="2467080"/>
              <a:ext cx="0" cy="1629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4" name="Google Shape;344;p23"/>
            <p:cNvCxnSpPr/>
            <p:nvPr/>
          </p:nvCxnSpPr>
          <p:spPr>
            <a:xfrm>
              <a:off x="7938360" y="1696680"/>
              <a:ext cx="360" cy="25376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5" name="Google Shape;345;p23"/>
            <p:cNvCxnSpPr/>
            <p:nvPr/>
          </p:nvCxnSpPr>
          <p:spPr>
            <a:xfrm flipH="1">
              <a:off x="7897320" y="165456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6" name="Google Shape;346;p23"/>
            <p:cNvCxnSpPr/>
            <p:nvPr/>
          </p:nvCxnSpPr>
          <p:spPr>
            <a:xfrm flipH="1">
              <a:off x="7897320" y="229536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7" name="Google Shape;347;p23"/>
            <p:cNvCxnSpPr/>
            <p:nvPr/>
          </p:nvCxnSpPr>
          <p:spPr>
            <a:xfrm flipH="1">
              <a:off x="7897320" y="4185720"/>
              <a:ext cx="82440" cy="82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48" name="Google Shape;348;p23"/>
          <p:cNvGrpSpPr/>
          <p:nvPr/>
        </p:nvGrpSpPr>
        <p:grpSpPr>
          <a:xfrm>
            <a:off x="1202587" y="383467"/>
            <a:ext cx="6957533" cy="573120"/>
            <a:chOff x="1492200" y="491040"/>
            <a:chExt cx="6159240" cy="573120"/>
          </a:xfrm>
        </p:grpSpPr>
        <p:grpSp>
          <p:nvGrpSpPr>
            <p:cNvPr id="349" name="Google Shape;349;p23"/>
            <p:cNvGrpSpPr/>
            <p:nvPr/>
          </p:nvGrpSpPr>
          <p:grpSpPr>
            <a:xfrm>
              <a:off x="1492200" y="491040"/>
              <a:ext cx="6159240" cy="573120"/>
              <a:chOff x="1492200" y="491040"/>
              <a:chExt cx="6159240" cy="573120"/>
            </a:xfrm>
          </p:grpSpPr>
          <p:sp>
            <p:nvSpPr>
              <p:cNvPr id="350" name="Google Shape;350;p23"/>
              <p:cNvSpPr/>
              <p:nvPr/>
            </p:nvSpPr>
            <p:spPr>
              <a:xfrm>
                <a:off x="1492200" y="491040"/>
                <a:ext cx="262080" cy="261720"/>
              </a:xfrm>
              <a:prstGeom prst="ellipse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351" name="Google Shape;351;p23"/>
              <p:cNvSpPr/>
              <p:nvPr/>
            </p:nvSpPr>
            <p:spPr>
              <a:xfrm>
                <a:off x="7389360" y="491040"/>
                <a:ext cx="262080" cy="261720"/>
              </a:xfrm>
              <a:prstGeom prst="ellipse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352" name="Google Shape;352;p23"/>
              <p:cNvSpPr/>
              <p:nvPr/>
            </p:nvSpPr>
            <p:spPr>
              <a:xfrm flipH="1">
                <a:off x="1492200" y="568440"/>
                <a:ext cx="262080" cy="1072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3625" lIns="91425" spcFirstLastPara="1" rIns="91425" wrap="square" tIns="536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" sz="800" strike="noStrike">
                    <a:solidFill>
                      <a:schemeClr val="dk1"/>
                    </a:solidFill>
                    <a:latin typeface="Comme"/>
                    <a:ea typeface="Comme"/>
                    <a:cs typeface="Comme"/>
                    <a:sym typeface="Comme"/>
                  </a:rPr>
                  <a:t>1</a:t>
                </a:r>
                <a:endParaRPr b="0" sz="800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cxnSp>
            <p:nvCxnSpPr>
              <p:cNvPr id="353" name="Google Shape;353;p23"/>
              <p:cNvCxnSpPr/>
              <p:nvPr/>
            </p:nvCxnSpPr>
            <p:spPr>
              <a:xfrm flipH="1" rot="10800000">
                <a:off x="1623240" y="753120"/>
                <a:ext cx="360" cy="3110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lgDashDot"/>
                <a:round/>
                <a:headEnd len="sm" w="sm" type="none"/>
                <a:tailEnd len="sm" w="sm" type="none"/>
              </a:ln>
            </p:spPr>
          </p:cxnSp>
          <p:sp>
            <p:nvSpPr>
              <p:cNvPr id="354" name="Google Shape;354;p23"/>
              <p:cNvSpPr/>
              <p:nvPr/>
            </p:nvSpPr>
            <p:spPr>
              <a:xfrm flipH="1">
                <a:off x="7389360" y="568440"/>
                <a:ext cx="262080" cy="1072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3625" lIns="91425" spcFirstLastPara="1" rIns="91425" wrap="square" tIns="536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" sz="800" strike="noStrike">
                    <a:solidFill>
                      <a:schemeClr val="dk1"/>
                    </a:solidFill>
                    <a:latin typeface="Comme"/>
                    <a:ea typeface="Comme"/>
                    <a:cs typeface="Comme"/>
                    <a:sym typeface="Comme"/>
                  </a:rPr>
                  <a:t>2</a:t>
                </a:r>
                <a:endParaRPr b="0" sz="800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cxnSp>
            <p:nvCxnSpPr>
              <p:cNvPr id="355" name="Google Shape;355;p23"/>
              <p:cNvCxnSpPr/>
              <p:nvPr/>
            </p:nvCxnSpPr>
            <p:spPr>
              <a:xfrm flipH="1" rot="10800000">
                <a:off x="7520400" y="753120"/>
                <a:ext cx="360" cy="3110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lgDash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23"/>
              <p:cNvCxnSpPr/>
              <p:nvPr/>
            </p:nvCxnSpPr>
            <p:spPr>
              <a:xfrm>
                <a:off x="1754280" y="622080"/>
                <a:ext cx="5635080" cy="3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23"/>
              <p:cNvCxnSpPr/>
              <p:nvPr/>
            </p:nvCxnSpPr>
            <p:spPr>
              <a:xfrm>
                <a:off x="6160320" y="567000"/>
                <a:ext cx="360" cy="1101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23"/>
              <p:cNvCxnSpPr/>
              <p:nvPr/>
            </p:nvCxnSpPr>
            <p:spPr>
              <a:xfrm>
                <a:off x="2991960" y="567000"/>
                <a:ext cx="360" cy="1101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59" name="Google Shape;359;p23"/>
            <p:cNvCxnSpPr/>
            <p:nvPr/>
          </p:nvCxnSpPr>
          <p:spPr>
            <a:xfrm>
              <a:off x="1619280" y="849600"/>
              <a:ext cx="5901120" cy="36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0" name="Google Shape;360;p23"/>
            <p:cNvCxnSpPr/>
            <p:nvPr/>
          </p:nvCxnSpPr>
          <p:spPr>
            <a:xfrm flipH="1">
              <a:off x="7481520" y="80856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1" name="Google Shape;361;p23"/>
            <p:cNvCxnSpPr/>
            <p:nvPr/>
          </p:nvCxnSpPr>
          <p:spPr>
            <a:xfrm flipH="1">
              <a:off x="1579680" y="80856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62" name="Google Shape;3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520" y="1792455"/>
            <a:ext cx="2977583" cy="71431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63" name="Google Shape;36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2726" y="2734309"/>
            <a:ext cx="4892464" cy="77730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64" name="Google Shape;36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88271" y="1800694"/>
            <a:ext cx="2927498" cy="70110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365" name="Google Shape;36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71275" y="3711977"/>
            <a:ext cx="4755366" cy="81099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366" name="Google Shape;366;p23"/>
          <p:cNvSpPr/>
          <p:nvPr/>
        </p:nvSpPr>
        <p:spPr>
          <a:xfrm>
            <a:off x="8470605" y="4756298"/>
            <a:ext cx="44656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4"/>
          <p:cNvSpPr txBox="1"/>
          <p:nvPr>
            <p:ph idx="4294967295" type="title"/>
          </p:nvPr>
        </p:nvSpPr>
        <p:spPr>
          <a:xfrm>
            <a:off x="1492200" y="1616760"/>
            <a:ext cx="5527376" cy="58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 Antiqua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OPTIMIZATION DIFFERENCES</a:t>
            </a:r>
            <a:endParaRPr b="0" i="0" sz="28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72" name="Google Shape;372;p24"/>
          <p:cNvSpPr txBox="1"/>
          <p:nvPr>
            <p:ph idx="4294967295" type="subTitle"/>
          </p:nvPr>
        </p:nvSpPr>
        <p:spPr>
          <a:xfrm>
            <a:off x="1619280" y="2428920"/>
            <a:ext cx="4762080" cy="1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This section investigates the differences in optimization strategies between the custom implementation and Scikit-Learn. Key factors include how each library handles computational efficiency, numerical stability, and convergence speed. The custom library may adopt different techniques such as adaptive learning rates or mini-batch training, providing insights into their advantages and disadvantages compared to Scikit-Learn's optimizations. This will help illustrate the practical implications of choice in machine learning libraries.</a:t>
            </a:r>
            <a:endParaRPr b="0" i="0" sz="1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373" name="Google Shape;373;p24"/>
          <p:cNvGrpSpPr/>
          <p:nvPr/>
        </p:nvGrpSpPr>
        <p:grpSpPr>
          <a:xfrm>
            <a:off x="7762680" y="1564920"/>
            <a:ext cx="528480" cy="2792880"/>
            <a:chOff x="7762680" y="1564920"/>
            <a:chExt cx="528480" cy="2792880"/>
          </a:xfrm>
        </p:grpSpPr>
        <p:sp>
          <p:nvSpPr>
            <p:cNvPr id="374" name="Google Shape;374;p24"/>
            <p:cNvSpPr/>
            <p:nvPr/>
          </p:nvSpPr>
          <p:spPr>
            <a:xfrm>
              <a:off x="8029080" y="220536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 flipH="1">
              <a:off x="8029080" y="228276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2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8029080" y="156492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8" name="Google Shape;378;p24"/>
            <p:cNvSpPr/>
            <p:nvPr/>
          </p:nvSpPr>
          <p:spPr>
            <a:xfrm flipH="1">
              <a:off x="8029080" y="164196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1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9" name="Google Shape;379;p24"/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3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380" name="Google Shape;380;p24"/>
            <p:cNvCxnSpPr/>
            <p:nvPr/>
          </p:nvCxnSpPr>
          <p:spPr>
            <a:xfrm>
              <a:off x="7762680" y="1695600"/>
              <a:ext cx="266400" cy="36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381" name="Google Shape;381;p24"/>
            <p:cNvCxnSpPr/>
            <p:nvPr/>
          </p:nvCxnSpPr>
          <p:spPr>
            <a:xfrm flipH="1" rot="10800000">
              <a:off x="7762680" y="4227120"/>
              <a:ext cx="266400" cy="72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382" name="Google Shape;382;p24"/>
            <p:cNvCxnSpPr>
              <a:stCxn id="376" idx="4"/>
              <a:endCxn id="374" idx="0"/>
            </p:cNvCxnSpPr>
            <p:nvPr/>
          </p:nvCxnSpPr>
          <p:spPr>
            <a:xfrm>
              <a:off x="8160120" y="1826640"/>
              <a:ext cx="0" cy="378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3" name="Google Shape;383;p24"/>
            <p:cNvCxnSpPr>
              <a:endCxn id="375" idx="3"/>
            </p:cNvCxnSpPr>
            <p:nvPr/>
          </p:nvCxnSpPr>
          <p:spPr>
            <a:xfrm>
              <a:off x="7762680" y="2336100"/>
              <a:ext cx="266400" cy="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384" name="Google Shape;384;p24"/>
            <p:cNvCxnSpPr>
              <a:stCxn id="374" idx="4"/>
              <a:endCxn id="377" idx="0"/>
            </p:cNvCxnSpPr>
            <p:nvPr/>
          </p:nvCxnSpPr>
          <p:spPr>
            <a:xfrm>
              <a:off x="8160120" y="2467080"/>
              <a:ext cx="0" cy="1629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5" name="Google Shape;385;p24"/>
            <p:cNvCxnSpPr/>
            <p:nvPr/>
          </p:nvCxnSpPr>
          <p:spPr>
            <a:xfrm>
              <a:off x="7938360" y="1696680"/>
              <a:ext cx="360" cy="25376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6" name="Google Shape;386;p24"/>
            <p:cNvCxnSpPr/>
            <p:nvPr/>
          </p:nvCxnSpPr>
          <p:spPr>
            <a:xfrm flipH="1">
              <a:off x="7897320" y="165456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p24"/>
            <p:cNvCxnSpPr/>
            <p:nvPr/>
          </p:nvCxnSpPr>
          <p:spPr>
            <a:xfrm flipH="1">
              <a:off x="7897320" y="229536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8" name="Google Shape;388;p24"/>
            <p:cNvCxnSpPr/>
            <p:nvPr/>
          </p:nvCxnSpPr>
          <p:spPr>
            <a:xfrm flipH="1">
              <a:off x="7897320" y="4185720"/>
              <a:ext cx="82440" cy="82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89" name="Google Shape;389;p24"/>
          <p:cNvGrpSpPr/>
          <p:nvPr/>
        </p:nvGrpSpPr>
        <p:grpSpPr>
          <a:xfrm>
            <a:off x="1207377" y="503820"/>
            <a:ext cx="6159240" cy="573120"/>
            <a:chOff x="1492200" y="491040"/>
            <a:chExt cx="6159240" cy="573120"/>
          </a:xfrm>
        </p:grpSpPr>
        <p:grpSp>
          <p:nvGrpSpPr>
            <p:cNvPr id="390" name="Google Shape;390;p24"/>
            <p:cNvGrpSpPr/>
            <p:nvPr/>
          </p:nvGrpSpPr>
          <p:grpSpPr>
            <a:xfrm>
              <a:off x="1492200" y="491040"/>
              <a:ext cx="6159240" cy="573120"/>
              <a:chOff x="1492200" y="491040"/>
              <a:chExt cx="6159240" cy="573120"/>
            </a:xfrm>
          </p:grpSpPr>
          <p:sp>
            <p:nvSpPr>
              <p:cNvPr id="391" name="Google Shape;391;p24"/>
              <p:cNvSpPr/>
              <p:nvPr/>
            </p:nvSpPr>
            <p:spPr>
              <a:xfrm>
                <a:off x="1492200" y="491040"/>
                <a:ext cx="262080" cy="261720"/>
              </a:xfrm>
              <a:prstGeom prst="ellipse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392" name="Google Shape;392;p24"/>
              <p:cNvSpPr/>
              <p:nvPr/>
            </p:nvSpPr>
            <p:spPr>
              <a:xfrm>
                <a:off x="7389360" y="491040"/>
                <a:ext cx="262080" cy="261720"/>
              </a:xfrm>
              <a:prstGeom prst="ellipse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393" name="Google Shape;393;p24"/>
              <p:cNvSpPr/>
              <p:nvPr/>
            </p:nvSpPr>
            <p:spPr>
              <a:xfrm flipH="1">
                <a:off x="1492200" y="568440"/>
                <a:ext cx="262080" cy="1072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3625" lIns="91425" spcFirstLastPara="1" rIns="91425" wrap="square" tIns="536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" sz="800" strike="noStrike">
                    <a:solidFill>
                      <a:schemeClr val="dk1"/>
                    </a:solidFill>
                    <a:latin typeface="Comme"/>
                    <a:ea typeface="Comme"/>
                    <a:cs typeface="Comme"/>
                    <a:sym typeface="Comme"/>
                  </a:rPr>
                  <a:t>1</a:t>
                </a:r>
                <a:endParaRPr b="0" sz="800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cxnSp>
            <p:nvCxnSpPr>
              <p:cNvPr id="394" name="Google Shape;394;p24"/>
              <p:cNvCxnSpPr/>
              <p:nvPr/>
            </p:nvCxnSpPr>
            <p:spPr>
              <a:xfrm flipH="1" rot="10800000">
                <a:off x="1623240" y="753120"/>
                <a:ext cx="360" cy="3110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lgDashDot"/>
                <a:round/>
                <a:headEnd len="sm" w="sm" type="none"/>
                <a:tailEnd len="sm" w="sm" type="none"/>
              </a:ln>
            </p:spPr>
          </p:cxnSp>
          <p:sp>
            <p:nvSpPr>
              <p:cNvPr id="395" name="Google Shape;395;p24"/>
              <p:cNvSpPr/>
              <p:nvPr/>
            </p:nvSpPr>
            <p:spPr>
              <a:xfrm flipH="1">
                <a:off x="7389360" y="568440"/>
                <a:ext cx="262080" cy="1072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3625" lIns="91425" spcFirstLastPara="1" rIns="91425" wrap="square" tIns="536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" sz="800" strike="noStrike">
                    <a:solidFill>
                      <a:schemeClr val="dk1"/>
                    </a:solidFill>
                    <a:latin typeface="Comme"/>
                    <a:ea typeface="Comme"/>
                    <a:cs typeface="Comme"/>
                    <a:sym typeface="Comme"/>
                  </a:rPr>
                  <a:t>2</a:t>
                </a:r>
                <a:endParaRPr b="0" sz="800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cxnSp>
            <p:nvCxnSpPr>
              <p:cNvPr id="396" name="Google Shape;396;p24"/>
              <p:cNvCxnSpPr/>
              <p:nvPr/>
            </p:nvCxnSpPr>
            <p:spPr>
              <a:xfrm flipH="1" rot="10800000">
                <a:off x="7520400" y="753120"/>
                <a:ext cx="360" cy="3110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lgDash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7" name="Google Shape;397;p24"/>
              <p:cNvCxnSpPr/>
              <p:nvPr/>
            </p:nvCxnSpPr>
            <p:spPr>
              <a:xfrm>
                <a:off x="1754280" y="622080"/>
                <a:ext cx="5635080" cy="3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8" name="Google Shape;398;p24"/>
              <p:cNvCxnSpPr/>
              <p:nvPr/>
            </p:nvCxnSpPr>
            <p:spPr>
              <a:xfrm>
                <a:off x="6160320" y="567000"/>
                <a:ext cx="360" cy="1101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9" name="Google Shape;399;p24"/>
              <p:cNvCxnSpPr/>
              <p:nvPr/>
            </p:nvCxnSpPr>
            <p:spPr>
              <a:xfrm>
                <a:off x="2991960" y="567000"/>
                <a:ext cx="360" cy="1101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00" name="Google Shape;400;p24"/>
            <p:cNvCxnSpPr/>
            <p:nvPr/>
          </p:nvCxnSpPr>
          <p:spPr>
            <a:xfrm>
              <a:off x="1619280" y="849600"/>
              <a:ext cx="5901120" cy="36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1" name="Google Shape;401;p24"/>
            <p:cNvCxnSpPr/>
            <p:nvPr/>
          </p:nvCxnSpPr>
          <p:spPr>
            <a:xfrm flipH="1">
              <a:off x="7481520" y="80856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2" name="Google Shape;402;p24"/>
            <p:cNvCxnSpPr/>
            <p:nvPr/>
          </p:nvCxnSpPr>
          <p:spPr>
            <a:xfrm flipH="1">
              <a:off x="1579680" y="80856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03" name="Google Shape;403;p24"/>
          <p:cNvSpPr/>
          <p:nvPr/>
        </p:nvSpPr>
        <p:spPr>
          <a:xfrm>
            <a:off x="8506046" y="4727946"/>
            <a:ext cx="311889" cy="248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4"/>
          <p:cNvSpPr/>
          <p:nvPr/>
        </p:nvSpPr>
        <p:spPr>
          <a:xfrm>
            <a:off x="8506046" y="4727946"/>
            <a:ext cx="411126" cy="2480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5"/>
          <p:cNvSpPr txBox="1"/>
          <p:nvPr>
            <p:ph idx="4294967295" type="title"/>
          </p:nvPr>
        </p:nvSpPr>
        <p:spPr>
          <a:xfrm>
            <a:off x="488908" y="2104830"/>
            <a:ext cx="5347799" cy="84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CONCLUSIONS</a:t>
            </a:r>
            <a:endParaRPr b="0" i="0" sz="3200" u="none" cap="none" strike="noStrik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10" name="Google Shape;410;p25"/>
          <p:cNvSpPr txBox="1"/>
          <p:nvPr>
            <p:ph idx="4294967295" type="subTitle"/>
          </p:nvPr>
        </p:nvSpPr>
        <p:spPr>
          <a:xfrm>
            <a:off x="3679254" y="1685487"/>
            <a:ext cx="4620186" cy="2135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9215"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 conclusion, the comparative study of a custom machine learning library against Scikit-Learn provides valuable insights into the implementation of fundamental regression algorithms. The exploration of topics such as optimization, regularization, and performance metrics reveals the practical trade-offs between creating custom solutions and utilizing established libraries. This study emphasizes the importance of understanding both the theoretical and pctical aspects of machine learning, enhancing real-world application capabilities.</a:t>
            </a:r>
            <a:endParaRPr b="0" i="0" sz="1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411" name="Google Shape;411;p25"/>
          <p:cNvGrpSpPr/>
          <p:nvPr/>
        </p:nvGrpSpPr>
        <p:grpSpPr>
          <a:xfrm>
            <a:off x="582120" y="539640"/>
            <a:ext cx="7979400" cy="644520"/>
            <a:chOff x="582120" y="539640"/>
            <a:chExt cx="7979400" cy="644520"/>
          </a:xfrm>
        </p:grpSpPr>
        <p:cxnSp>
          <p:nvCxnSpPr>
            <p:cNvPr id="412" name="Google Shape;412;p25"/>
            <p:cNvCxnSpPr>
              <a:stCxn id="413" idx="4"/>
            </p:cNvCxnSpPr>
            <p:nvPr/>
          </p:nvCxnSpPr>
          <p:spPr>
            <a:xfrm>
              <a:off x="713160" y="801360"/>
              <a:ext cx="300" cy="382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414" name="Google Shape;414;p25"/>
            <p:cNvCxnSpPr>
              <a:stCxn id="415" idx="4"/>
            </p:cNvCxnSpPr>
            <p:nvPr/>
          </p:nvCxnSpPr>
          <p:spPr>
            <a:xfrm>
              <a:off x="8430480" y="801360"/>
              <a:ext cx="1500" cy="382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sp>
          <p:nvSpPr>
            <p:cNvPr id="413" name="Google Shape;413;p25"/>
            <p:cNvSpPr/>
            <p:nvPr/>
          </p:nvSpPr>
          <p:spPr>
            <a:xfrm>
              <a:off x="582120" y="53964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582120" y="61668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1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8299440" y="53964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8299440" y="61668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2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418" name="Google Shape;418;p25"/>
            <p:cNvCxnSpPr/>
            <p:nvPr/>
          </p:nvCxnSpPr>
          <p:spPr>
            <a:xfrm flipH="1">
              <a:off x="8389440" y="95148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9" name="Google Shape;419;p25"/>
            <p:cNvCxnSpPr/>
            <p:nvPr/>
          </p:nvCxnSpPr>
          <p:spPr>
            <a:xfrm flipH="1">
              <a:off x="670320" y="95148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0" name="Google Shape;420;p25"/>
            <p:cNvCxnSpPr/>
            <p:nvPr/>
          </p:nvCxnSpPr>
          <p:spPr>
            <a:xfrm>
              <a:off x="713520" y="992520"/>
              <a:ext cx="7714800" cy="36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21" name="Google Shape;421;p25"/>
            <p:cNvGrpSpPr/>
            <p:nvPr/>
          </p:nvGrpSpPr>
          <p:grpSpPr>
            <a:xfrm>
              <a:off x="844200" y="615600"/>
              <a:ext cx="7455600" cy="110160"/>
              <a:chOff x="844200" y="615600"/>
              <a:chExt cx="7455600" cy="110160"/>
            </a:xfrm>
          </p:grpSpPr>
          <p:cxnSp>
            <p:nvCxnSpPr>
              <p:cNvPr id="422" name="Google Shape;422;p25"/>
              <p:cNvCxnSpPr/>
              <p:nvPr/>
            </p:nvCxnSpPr>
            <p:spPr>
              <a:xfrm>
                <a:off x="844200" y="670320"/>
                <a:ext cx="7455600" cy="3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3" name="Google Shape;423;p25"/>
              <p:cNvCxnSpPr/>
              <p:nvPr/>
            </p:nvCxnSpPr>
            <p:spPr>
              <a:xfrm>
                <a:off x="1821600" y="615600"/>
                <a:ext cx="360" cy="1101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4" name="Google Shape;424;p25"/>
              <p:cNvCxnSpPr/>
              <p:nvPr/>
            </p:nvCxnSpPr>
            <p:spPr>
              <a:xfrm>
                <a:off x="5187600" y="615600"/>
                <a:ext cx="360" cy="1101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5" name="Google Shape;425;p25"/>
              <p:cNvCxnSpPr/>
              <p:nvPr/>
            </p:nvCxnSpPr>
            <p:spPr>
              <a:xfrm>
                <a:off x="7059240" y="615600"/>
                <a:ext cx="360" cy="1101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426" name="Google Shape;426;p25"/>
          <p:cNvSpPr/>
          <p:nvPr/>
        </p:nvSpPr>
        <p:spPr>
          <a:xfrm>
            <a:off x="8471880" y="4756298"/>
            <a:ext cx="438204" cy="179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6"/>
          <p:cNvSpPr txBox="1"/>
          <p:nvPr>
            <p:ph idx="4294967295" type="title"/>
          </p:nvPr>
        </p:nvSpPr>
        <p:spPr>
          <a:xfrm>
            <a:off x="2629890" y="1416394"/>
            <a:ext cx="3391740" cy="1095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me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Comme"/>
                <a:ea typeface="Comme"/>
                <a:cs typeface="Comme"/>
                <a:sym typeface="Comme"/>
              </a:rPr>
              <a:t>Thank you!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6"/>
          <p:cNvSpPr txBox="1"/>
          <p:nvPr>
            <p:ph idx="4294967295" type="subTitle"/>
          </p:nvPr>
        </p:nvSpPr>
        <p:spPr>
          <a:xfrm>
            <a:off x="4242240" y="2136240"/>
            <a:ext cx="2447640" cy="1095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Do you have any questions?</a:t>
            </a:r>
            <a:endParaRPr b="0" i="0" sz="1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34" name="Google Shape;434;p26"/>
          <p:cNvSpPr/>
          <p:nvPr/>
        </p:nvSpPr>
        <p:spPr>
          <a:xfrm>
            <a:off x="1790640" y="3924360"/>
            <a:ext cx="5552640" cy="12750120"/>
          </a:xfrm>
          <a:prstGeom prst="rect">
            <a:avLst/>
          </a:prstGeom>
          <a:noFill/>
          <a:ln>
            <a:noFill/>
          </a:ln>
        </p:spPr>
        <p:txBody>
          <a:bodyPr anchorCtr="0" anchor="t" bIns="3187800" lIns="870823075" spcFirstLastPara="1" rIns="870823075" wrap="square" tIns="3187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keep this slide for attribution</a:t>
            </a:r>
            <a:endParaRPr b="0" sz="1100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435" name="Google Shape;435;p26"/>
          <p:cNvGrpSpPr/>
          <p:nvPr/>
        </p:nvGrpSpPr>
        <p:grpSpPr>
          <a:xfrm>
            <a:off x="1662480" y="347040"/>
            <a:ext cx="5818680" cy="608040"/>
            <a:chOff x="1662480" y="347040"/>
            <a:chExt cx="5818680" cy="608040"/>
          </a:xfrm>
        </p:grpSpPr>
        <p:cxnSp>
          <p:nvCxnSpPr>
            <p:cNvPr id="436" name="Google Shape;436;p26"/>
            <p:cNvCxnSpPr/>
            <p:nvPr/>
          </p:nvCxnSpPr>
          <p:spPr>
            <a:xfrm>
              <a:off x="1793520" y="609120"/>
              <a:ext cx="360" cy="34596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437" name="Google Shape;437;p26"/>
            <p:cNvCxnSpPr/>
            <p:nvPr/>
          </p:nvCxnSpPr>
          <p:spPr>
            <a:xfrm>
              <a:off x="7350120" y="609120"/>
              <a:ext cx="360" cy="34596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438" name="Google Shape;438;p26"/>
            <p:cNvCxnSpPr/>
            <p:nvPr/>
          </p:nvCxnSpPr>
          <p:spPr>
            <a:xfrm>
              <a:off x="4902480" y="609120"/>
              <a:ext cx="4680" cy="32796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439" name="Google Shape;439;p26"/>
            <p:cNvCxnSpPr/>
            <p:nvPr/>
          </p:nvCxnSpPr>
          <p:spPr>
            <a:xfrm>
              <a:off x="1793520" y="794160"/>
              <a:ext cx="5556960" cy="36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40" name="Google Shape;440;p26"/>
            <p:cNvGrpSpPr/>
            <p:nvPr/>
          </p:nvGrpSpPr>
          <p:grpSpPr>
            <a:xfrm>
              <a:off x="1662480" y="347040"/>
              <a:ext cx="262080" cy="261720"/>
              <a:chOff x="1662480" y="347040"/>
              <a:chExt cx="262080" cy="261720"/>
            </a:xfrm>
          </p:grpSpPr>
          <p:sp>
            <p:nvSpPr>
              <p:cNvPr id="441" name="Google Shape;441;p26"/>
              <p:cNvSpPr/>
              <p:nvPr/>
            </p:nvSpPr>
            <p:spPr>
              <a:xfrm flipH="1">
                <a:off x="1662480" y="347040"/>
                <a:ext cx="262080" cy="261720"/>
              </a:xfrm>
              <a:prstGeom prst="ellipse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442" name="Google Shape;442;p26"/>
              <p:cNvSpPr/>
              <p:nvPr/>
            </p:nvSpPr>
            <p:spPr>
              <a:xfrm>
                <a:off x="1662480" y="424440"/>
                <a:ext cx="262080" cy="1072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3625" lIns="91425" spcFirstLastPara="1" rIns="91425" wrap="square" tIns="536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" sz="800" strike="noStrike">
                    <a:solidFill>
                      <a:schemeClr val="dk1"/>
                    </a:solidFill>
                    <a:latin typeface="Comme"/>
                    <a:ea typeface="Comme"/>
                    <a:cs typeface="Comme"/>
                    <a:sym typeface="Comme"/>
                  </a:rPr>
                  <a:t>1</a:t>
                </a:r>
                <a:endParaRPr b="0" sz="800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grpSp>
          <p:nvGrpSpPr>
            <p:cNvPr id="443" name="Google Shape;443;p26"/>
            <p:cNvGrpSpPr/>
            <p:nvPr/>
          </p:nvGrpSpPr>
          <p:grpSpPr>
            <a:xfrm>
              <a:off x="4771440" y="347040"/>
              <a:ext cx="262080" cy="261720"/>
              <a:chOff x="4771440" y="347040"/>
              <a:chExt cx="262080" cy="261720"/>
            </a:xfrm>
          </p:grpSpPr>
          <p:sp>
            <p:nvSpPr>
              <p:cNvPr id="444" name="Google Shape;444;p26"/>
              <p:cNvSpPr/>
              <p:nvPr/>
            </p:nvSpPr>
            <p:spPr>
              <a:xfrm flipH="1">
                <a:off x="4771440" y="347040"/>
                <a:ext cx="262080" cy="261720"/>
              </a:xfrm>
              <a:prstGeom prst="ellipse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445" name="Google Shape;445;p26"/>
              <p:cNvSpPr/>
              <p:nvPr/>
            </p:nvSpPr>
            <p:spPr>
              <a:xfrm>
                <a:off x="4771440" y="424440"/>
                <a:ext cx="262080" cy="1072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3625" lIns="91425" spcFirstLastPara="1" rIns="91425" wrap="square" tIns="536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" sz="800" strike="noStrike">
                    <a:solidFill>
                      <a:schemeClr val="dk1"/>
                    </a:solidFill>
                    <a:latin typeface="Comme"/>
                    <a:ea typeface="Comme"/>
                    <a:cs typeface="Comme"/>
                    <a:sym typeface="Comme"/>
                  </a:rPr>
                  <a:t>2</a:t>
                </a:r>
                <a:endParaRPr b="0" sz="800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grpSp>
          <p:nvGrpSpPr>
            <p:cNvPr id="446" name="Google Shape;446;p26"/>
            <p:cNvGrpSpPr/>
            <p:nvPr/>
          </p:nvGrpSpPr>
          <p:grpSpPr>
            <a:xfrm>
              <a:off x="7219080" y="347040"/>
              <a:ext cx="262080" cy="261720"/>
              <a:chOff x="7219080" y="347040"/>
              <a:chExt cx="262080" cy="261720"/>
            </a:xfrm>
          </p:grpSpPr>
          <p:sp>
            <p:nvSpPr>
              <p:cNvPr id="447" name="Google Shape;447;p26"/>
              <p:cNvSpPr/>
              <p:nvPr/>
            </p:nvSpPr>
            <p:spPr>
              <a:xfrm flipH="1">
                <a:off x="7219080" y="347040"/>
                <a:ext cx="262080" cy="261720"/>
              </a:xfrm>
              <a:prstGeom prst="ellipse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448" name="Google Shape;448;p26"/>
              <p:cNvSpPr/>
              <p:nvPr/>
            </p:nvSpPr>
            <p:spPr>
              <a:xfrm>
                <a:off x="7219080" y="424440"/>
                <a:ext cx="262080" cy="1072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3625" lIns="91425" spcFirstLastPara="1" rIns="91425" wrap="square" tIns="536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" sz="800" strike="noStrike">
                    <a:solidFill>
                      <a:schemeClr val="dk1"/>
                    </a:solidFill>
                    <a:latin typeface="Comme"/>
                    <a:ea typeface="Comme"/>
                    <a:cs typeface="Comme"/>
                    <a:sym typeface="Comme"/>
                  </a:rPr>
                  <a:t>3</a:t>
                </a:r>
                <a:endParaRPr b="0" sz="800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cxnSp>
          <p:nvCxnSpPr>
            <p:cNvPr id="449" name="Google Shape;449;p26"/>
            <p:cNvCxnSpPr/>
            <p:nvPr/>
          </p:nvCxnSpPr>
          <p:spPr>
            <a:xfrm>
              <a:off x="5195880" y="423360"/>
              <a:ext cx="360" cy="11016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50" name="Google Shape;450;p26"/>
            <p:cNvGrpSpPr/>
            <p:nvPr/>
          </p:nvGrpSpPr>
          <p:grpSpPr>
            <a:xfrm>
              <a:off x="1924920" y="423360"/>
              <a:ext cx="5294160" cy="110160"/>
              <a:chOff x="1924920" y="423360"/>
              <a:chExt cx="5294160" cy="110160"/>
            </a:xfrm>
          </p:grpSpPr>
          <p:cxnSp>
            <p:nvCxnSpPr>
              <p:cNvPr id="451" name="Google Shape;451;p26"/>
              <p:cNvCxnSpPr/>
              <p:nvPr/>
            </p:nvCxnSpPr>
            <p:spPr>
              <a:xfrm>
                <a:off x="1924920" y="478080"/>
                <a:ext cx="2846520" cy="3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2" name="Google Shape;452;p26"/>
              <p:cNvCxnSpPr/>
              <p:nvPr/>
            </p:nvCxnSpPr>
            <p:spPr>
              <a:xfrm>
                <a:off x="5033520" y="478080"/>
                <a:ext cx="2185560" cy="3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3" name="Google Shape;453;p26"/>
              <p:cNvCxnSpPr/>
              <p:nvPr/>
            </p:nvCxnSpPr>
            <p:spPr>
              <a:xfrm>
                <a:off x="4429080" y="423360"/>
                <a:ext cx="360" cy="1101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4" name="Google Shape;454;p26"/>
              <p:cNvCxnSpPr/>
              <p:nvPr/>
            </p:nvCxnSpPr>
            <p:spPr>
              <a:xfrm>
                <a:off x="1998360" y="423360"/>
                <a:ext cx="360" cy="1101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5" name="Google Shape;455;p26"/>
              <p:cNvCxnSpPr/>
              <p:nvPr/>
            </p:nvCxnSpPr>
            <p:spPr>
              <a:xfrm>
                <a:off x="7026840" y="423360"/>
                <a:ext cx="360" cy="1101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56" name="Google Shape;456;p26"/>
            <p:cNvCxnSpPr/>
            <p:nvPr/>
          </p:nvCxnSpPr>
          <p:spPr>
            <a:xfrm flipH="1">
              <a:off x="1752480" y="75312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7" name="Google Shape;457;p26"/>
            <p:cNvCxnSpPr/>
            <p:nvPr/>
          </p:nvCxnSpPr>
          <p:spPr>
            <a:xfrm flipH="1">
              <a:off x="4863600" y="75312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8" name="Google Shape;458;p26"/>
            <p:cNvCxnSpPr/>
            <p:nvPr/>
          </p:nvCxnSpPr>
          <p:spPr>
            <a:xfrm flipH="1">
              <a:off x="7309080" y="75312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59" name="Google Shape;459;p26"/>
          <p:cNvGrpSpPr/>
          <p:nvPr/>
        </p:nvGrpSpPr>
        <p:grpSpPr>
          <a:xfrm>
            <a:off x="7762680" y="835560"/>
            <a:ext cx="528480" cy="3522240"/>
            <a:chOff x="7762680" y="835560"/>
            <a:chExt cx="528480" cy="3522240"/>
          </a:xfrm>
        </p:grpSpPr>
        <p:sp>
          <p:nvSpPr>
            <p:cNvPr id="460" name="Google Shape;460;p26"/>
            <p:cNvSpPr/>
            <p:nvPr/>
          </p:nvSpPr>
          <p:spPr>
            <a:xfrm>
              <a:off x="8029080" y="191268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1" name="Google Shape;461;p26"/>
            <p:cNvSpPr/>
            <p:nvPr/>
          </p:nvSpPr>
          <p:spPr>
            <a:xfrm flipH="1">
              <a:off x="8029080" y="199008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2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8029080" y="83556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4" name="Google Shape;464;p26"/>
            <p:cNvSpPr/>
            <p:nvPr/>
          </p:nvSpPr>
          <p:spPr>
            <a:xfrm flipH="1">
              <a:off x="8029080" y="91260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1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5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466" name="Google Shape;466;p26"/>
            <p:cNvCxnSpPr/>
            <p:nvPr/>
          </p:nvCxnSpPr>
          <p:spPr>
            <a:xfrm>
              <a:off x="7762680" y="966240"/>
              <a:ext cx="266400" cy="36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467" name="Google Shape;467;p26"/>
            <p:cNvCxnSpPr/>
            <p:nvPr/>
          </p:nvCxnSpPr>
          <p:spPr>
            <a:xfrm flipH="1" rot="10800000">
              <a:off x="7762680" y="4227120"/>
              <a:ext cx="266400" cy="72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468" name="Google Shape;468;p26"/>
            <p:cNvCxnSpPr>
              <a:stCxn id="462" idx="4"/>
              <a:endCxn id="460" idx="0"/>
            </p:cNvCxnSpPr>
            <p:nvPr/>
          </p:nvCxnSpPr>
          <p:spPr>
            <a:xfrm>
              <a:off x="8160120" y="1097280"/>
              <a:ext cx="0" cy="815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9" name="Google Shape;469;p26"/>
            <p:cNvCxnSpPr>
              <a:endCxn id="461" idx="3"/>
            </p:cNvCxnSpPr>
            <p:nvPr/>
          </p:nvCxnSpPr>
          <p:spPr>
            <a:xfrm>
              <a:off x="7762680" y="2043420"/>
              <a:ext cx="266400" cy="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470" name="Google Shape;470;p26"/>
            <p:cNvCxnSpPr>
              <a:stCxn id="460" idx="4"/>
              <a:endCxn id="471" idx="0"/>
            </p:cNvCxnSpPr>
            <p:nvPr/>
          </p:nvCxnSpPr>
          <p:spPr>
            <a:xfrm>
              <a:off x="8160120" y="2174400"/>
              <a:ext cx="0" cy="830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2" name="Google Shape;472;p26"/>
            <p:cNvCxnSpPr/>
            <p:nvPr/>
          </p:nvCxnSpPr>
          <p:spPr>
            <a:xfrm>
              <a:off x="7938360" y="969480"/>
              <a:ext cx="360" cy="3265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3" name="Google Shape;473;p26"/>
            <p:cNvCxnSpPr/>
            <p:nvPr/>
          </p:nvCxnSpPr>
          <p:spPr>
            <a:xfrm flipH="1">
              <a:off x="7897320" y="925200"/>
              <a:ext cx="82440" cy="82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4" name="Google Shape;474;p26"/>
            <p:cNvCxnSpPr/>
            <p:nvPr/>
          </p:nvCxnSpPr>
          <p:spPr>
            <a:xfrm flipH="1">
              <a:off x="7897320" y="200268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5" name="Google Shape;475;p26"/>
            <p:cNvCxnSpPr/>
            <p:nvPr/>
          </p:nvCxnSpPr>
          <p:spPr>
            <a:xfrm flipH="1">
              <a:off x="7897320" y="4185720"/>
              <a:ext cx="82440" cy="82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1" name="Google Shape;471;p26"/>
            <p:cNvSpPr/>
            <p:nvPr/>
          </p:nvSpPr>
          <p:spPr>
            <a:xfrm>
              <a:off x="8029080" y="300456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 flipH="1">
              <a:off x="8029080" y="308160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3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477" name="Google Shape;477;p26"/>
            <p:cNvCxnSpPr>
              <a:endCxn id="476" idx="3"/>
            </p:cNvCxnSpPr>
            <p:nvPr/>
          </p:nvCxnSpPr>
          <p:spPr>
            <a:xfrm>
              <a:off x="7762680" y="3134940"/>
              <a:ext cx="266400" cy="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478" name="Google Shape;478;p26"/>
            <p:cNvCxnSpPr/>
            <p:nvPr/>
          </p:nvCxnSpPr>
          <p:spPr>
            <a:xfrm flipH="1">
              <a:off x="7897320" y="309420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9" name="Google Shape;479;p26"/>
            <p:cNvCxnSpPr>
              <a:stCxn id="471" idx="4"/>
              <a:endCxn id="480" idx="0"/>
            </p:cNvCxnSpPr>
            <p:nvPr/>
          </p:nvCxnSpPr>
          <p:spPr>
            <a:xfrm>
              <a:off x="8160120" y="3266280"/>
              <a:ext cx="0" cy="463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0" name="Google Shape;480;p26"/>
            <p:cNvSpPr/>
            <p:nvPr/>
          </p:nvSpPr>
          <p:spPr>
            <a:xfrm>
              <a:off x="8029080" y="372960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 flipH="1">
              <a:off x="8029080" y="380700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4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482" name="Google Shape;482;p26"/>
            <p:cNvCxnSpPr>
              <a:endCxn id="481" idx="3"/>
            </p:cNvCxnSpPr>
            <p:nvPr/>
          </p:nvCxnSpPr>
          <p:spPr>
            <a:xfrm>
              <a:off x="7762680" y="3860340"/>
              <a:ext cx="266400" cy="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483" name="Google Shape;483;p26"/>
            <p:cNvCxnSpPr/>
            <p:nvPr/>
          </p:nvCxnSpPr>
          <p:spPr>
            <a:xfrm flipH="1">
              <a:off x="7897320" y="381960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4" name="Google Shape;484;p26"/>
            <p:cNvCxnSpPr>
              <a:stCxn id="480" idx="4"/>
              <a:endCxn id="463" idx="0"/>
            </p:cNvCxnSpPr>
            <p:nvPr/>
          </p:nvCxnSpPr>
          <p:spPr>
            <a:xfrm>
              <a:off x="8160120" y="3991320"/>
              <a:ext cx="0" cy="10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85" name="Google Shape;485;p26"/>
          <p:cNvSpPr/>
          <p:nvPr/>
        </p:nvSpPr>
        <p:spPr>
          <a:xfrm>
            <a:off x="1692457" y="3051309"/>
            <a:ext cx="5473245" cy="72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6"/>
          <p:cNvSpPr txBox="1"/>
          <p:nvPr/>
        </p:nvSpPr>
        <p:spPr>
          <a:xfrm>
            <a:off x="480304" y="4037687"/>
            <a:ext cx="37619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https://github.com/bhushanzade02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https://github.com/VaishnavMankar</a:t>
            </a:r>
            <a:endParaRPr/>
          </a:p>
        </p:txBody>
      </p:sp>
      <p:sp>
        <p:nvSpPr>
          <p:cNvPr id="487" name="Google Shape;487;p26"/>
          <p:cNvSpPr/>
          <p:nvPr/>
        </p:nvSpPr>
        <p:spPr>
          <a:xfrm>
            <a:off x="8449340" y="4735033"/>
            <a:ext cx="453655" cy="2197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7447575" y="736370"/>
            <a:ext cx="1202654" cy="3450323"/>
            <a:chOff x="7005240" y="1310400"/>
            <a:chExt cx="528480" cy="1449000"/>
          </a:xfrm>
        </p:grpSpPr>
        <p:sp>
          <p:nvSpPr>
            <p:cNvPr id="102" name="Google Shape;102;p14"/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1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2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106" name="Google Shape;106;p14"/>
            <p:cNvCxnSpPr>
              <a:endCxn id="104" idx="1"/>
            </p:cNvCxnSpPr>
            <p:nvPr/>
          </p:nvCxnSpPr>
          <p:spPr>
            <a:xfrm>
              <a:off x="7005240" y="1440780"/>
              <a:ext cx="266400" cy="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107" name="Google Shape;107;p14"/>
            <p:cNvCxnSpPr>
              <a:endCxn id="105" idx="1"/>
            </p:cNvCxnSpPr>
            <p:nvPr/>
          </p:nvCxnSpPr>
          <p:spPr>
            <a:xfrm flipH="1" rot="10800000">
              <a:off x="7005240" y="2628360"/>
              <a:ext cx="266400" cy="1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grpSp>
          <p:nvGrpSpPr>
            <p:cNvPr id="108" name="Google Shape;108;p14"/>
            <p:cNvGrpSpPr/>
            <p:nvPr/>
          </p:nvGrpSpPr>
          <p:grpSpPr>
            <a:xfrm>
              <a:off x="7347600" y="1572120"/>
              <a:ext cx="110160" cy="925560"/>
              <a:chOff x="7347600" y="1572120"/>
              <a:chExt cx="110160" cy="925560"/>
            </a:xfrm>
          </p:grpSpPr>
          <p:cxnSp>
            <p:nvCxnSpPr>
              <p:cNvPr id="109" name="Google Shape;109;p14"/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0" name="Google Shape;110;p14"/>
              <p:cNvGrpSpPr/>
              <p:nvPr/>
            </p:nvGrpSpPr>
            <p:grpSpPr>
              <a:xfrm>
                <a:off x="7347600" y="1782360"/>
                <a:ext cx="110160" cy="574200"/>
                <a:chOff x="7347600" y="1782360"/>
                <a:chExt cx="110160" cy="574200"/>
              </a:xfrm>
            </p:grpSpPr>
            <p:cxnSp>
              <p:nvCxnSpPr>
                <p:cNvPr id="111" name="Google Shape;111;p14"/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14"/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113" name="Google Shape;113;p14"/>
          <p:cNvSpPr txBox="1"/>
          <p:nvPr>
            <p:ph idx="4294967295" type="subTitle"/>
          </p:nvPr>
        </p:nvSpPr>
        <p:spPr>
          <a:xfrm>
            <a:off x="1095098" y="925412"/>
            <a:ext cx="607607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Custom Machine Learning Library Development: Implements  Simple Linear Regression, Multiple Linear Regression, Decision Tree, Gradient Descent, Ridge, and Lasso Regression from scratch.</a:t>
            </a:r>
            <a:endParaRPr/>
          </a:p>
          <a:p>
            <a:pPr indent="-1524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 Compare custom implementations with Scikit-Learn in terms of performance, accuracy, and computational efficiency.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Key Analysis:</a:t>
            </a:r>
            <a:endParaRPr/>
          </a:p>
          <a:p>
            <a:pPr indent="-22860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Gradient Descent optimization techniques.</a:t>
            </a:r>
            <a:endParaRPr/>
          </a:p>
          <a:p>
            <a:pPr indent="-22860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Built a decision tree from scratch, hard-coded its features, and fully grasped the intricacies of its formation and working.</a:t>
            </a:r>
            <a:endParaRPr/>
          </a:p>
          <a:p>
            <a:pPr indent="-15240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Learning Outcome: Gain deeper insights into machine learning fundamentals.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Practical Relevance: Bridges the gap between theory and real-world application, enhancing model understanding and efficiency.</a:t>
            </a:r>
            <a:endParaRPr/>
          </a:p>
          <a:p>
            <a:pPr indent="-1524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8593985" y="4792006"/>
            <a:ext cx="213131" cy="123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8511482" y="4723077"/>
            <a:ext cx="37813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1095098" y="432970"/>
            <a:ext cx="50326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INTRODUCTION: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idx="4294967295" type="title"/>
          </p:nvPr>
        </p:nvSpPr>
        <p:spPr>
          <a:xfrm>
            <a:off x="3655533" y="1314398"/>
            <a:ext cx="6286664" cy="2659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"/>
              <a:buNone/>
            </a:pPr>
            <a:r>
              <a:rPr b="0" i="0" lang="en" sz="40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CUSTOM ML </a:t>
            </a:r>
            <a:br>
              <a:rPr b="0" i="0" lang="en" sz="40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</a:br>
            <a:r>
              <a:rPr b="0" i="0" lang="en" sz="40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IMPLEMENTATION</a:t>
            </a:r>
            <a:endParaRPr b="0" i="0" sz="4000" u="none" cap="none" strike="noStrike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22" name="Google Shape;122;p15"/>
          <p:cNvSpPr txBox="1"/>
          <p:nvPr>
            <p:ph idx="4294967295" type="title"/>
          </p:nvPr>
        </p:nvSpPr>
        <p:spPr>
          <a:xfrm>
            <a:off x="705960" y="1889100"/>
            <a:ext cx="2685600" cy="1552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01</a:t>
            </a:r>
            <a:endParaRPr b="0" i="0" sz="6000" u="none" cap="none" strike="noStrike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grpSp>
        <p:nvGrpSpPr>
          <p:cNvPr id="123" name="Google Shape;123;p15"/>
          <p:cNvGrpSpPr/>
          <p:nvPr/>
        </p:nvGrpSpPr>
        <p:grpSpPr>
          <a:xfrm>
            <a:off x="671760" y="4137480"/>
            <a:ext cx="7800120" cy="82440"/>
            <a:chOff x="671760" y="4137480"/>
            <a:chExt cx="7800120" cy="82440"/>
          </a:xfrm>
        </p:grpSpPr>
        <p:cxnSp>
          <p:nvCxnSpPr>
            <p:cNvPr id="124" name="Google Shape;124;p15"/>
            <p:cNvCxnSpPr/>
            <p:nvPr/>
          </p:nvCxnSpPr>
          <p:spPr>
            <a:xfrm>
              <a:off x="713160" y="4178520"/>
              <a:ext cx="7717680" cy="36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15"/>
            <p:cNvCxnSpPr/>
            <p:nvPr/>
          </p:nvCxnSpPr>
          <p:spPr>
            <a:xfrm flipH="1">
              <a:off x="8389440" y="413748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5"/>
            <p:cNvCxnSpPr/>
            <p:nvPr/>
          </p:nvCxnSpPr>
          <p:spPr>
            <a:xfrm flipH="1">
              <a:off x="3350160" y="4137480"/>
              <a:ext cx="8280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5"/>
            <p:cNvCxnSpPr/>
            <p:nvPr/>
          </p:nvCxnSpPr>
          <p:spPr>
            <a:xfrm flipH="1">
              <a:off x="671760" y="4137480"/>
              <a:ext cx="8280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8" name="Google Shape;128;p15"/>
          <p:cNvGrpSpPr/>
          <p:nvPr/>
        </p:nvGrpSpPr>
        <p:grpSpPr>
          <a:xfrm>
            <a:off x="582120" y="499680"/>
            <a:ext cx="7979400" cy="741600"/>
            <a:chOff x="582120" y="499680"/>
            <a:chExt cx="7979400" cy="741600"/>
          </a:xfrm>
        </p:grpSpPr>
        <p:cxnSp>
          <p:nvCxnSpPr>
            <p:cNvPr id="129" name="Google Shape;129;p15"/>
            <p:cNvCxnSpPr/>
            <p:nvPr/>
          </p:nvCxnSpPr>
          <p:spPr>
            <a:xfrm>
              <a:off x="713160" y="761760"/>
              <a:ext cx="360" cy="43488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15"/>
            <p:cNvCxnSpPr>
              <a:stCxn id="131" idx="4"/>
            </p:cNvCxnSpPr>
            <p:nvPr/>
          </p:nvCxnSpPr>
          <p:spPr>
            <a:xfrm>
              <a:off x="3393000" y="761400"/>
              <a:ext cx="300" cy="435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15"/>
            <p:cNvCxnSpPr/>
            <p:nvPr/>
          </p:nvCxnSpPr>
          <p:spPr>
            <a:xfrm>
              <a:off x="8430480" y="761760"/>
              <a:ext cx="360" cy="43452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grpSp>
          <p:nvGrpSpPr>
            <p:cNvPr id="133" name="Google Shape;133;p15"/>
            <p:cNvGrpSpPr/>
            <p:nvPr/>
          </p:nvGrpSpPr>
          <p:grpSpPr>
            <a:xfrm>
              <a:off x="671760" y="1158840"/>
              <a:ext cx="7800120" cy="82440"/>
              <a:chOff x="671760" y="1158840"/>
              <a:chExt cx="7800120" cy="82440"/>
            </a:xfrm>
          </p:grpSpPr>
          <p:cxnSp>
            <p:nvCxnSpPr>
              <p:cNvPr id="134" name="Google Shape;134;p15"/>
              <p:cNvCxnSpPr/>
              <p:nvPr/>
            </p:nvCxnSpPr>
            <p:spPr>
              <a:xfrm>
                <a:off x="713160" y="1199880"/>
                <a:ext cx="7717680" cy="3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" name="Google Shape;135;p15"/>
              <p:cNvCxnSpPr/>
              <p:nvPr/>
            </p:nvCxnSpPr>
            <p:spPr>
              <a:xfrm flipH="1">
                <a:off x="8389440" y="1158840"/>
                <a:ext cx="82440" cy="824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p15"/>
              <p:cNvCxnSpPr/>
              <p:nvPr/>
            </p:nvCxnSpPr>
            <p:spPr>
              <a:xfrm flipH="1">
                <a:off x="3350160" y="1158840"/>
                <a:ext cx="82800" cy="824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" name="Google Shape;137;p15"/>
              <p:cNvCxnSpPr/>
              <p:nvPr/>
            </p:nvCxnSpPr>
            <p:spPr>
              <a:xfrm flipH="1">
                <a:off x="671760" y="1158840"/>
                <a:ext cx="82800" cy="824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8" name="Google Shape;138;p15"/>
            <p:cNvSpPr/>
            <p:nvPr/>
          </p:nvSpPr>
          <p:spPr>
            <a:xfrm>
              <a:off x="582120" y="49968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582120" y="57708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1</a:t>
              </a:r>
              <a:endParaRPr b="0" sz="800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261960" y="49968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261960" y="57708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2</a:t>
              </a:r>
              <a:endParaRPr b="0" sz="800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8299440" y="49968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8299440" y="57708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entury"/>
                  <a:ea typeface="Century"/>
                  <a:cs typeface="Century"/>
                  <a:sym typeface="Century"/>
                </a:rPr>
                <a:t>3</a:t>
              </a:r>
              <a:endParaRPr b="0" sz="800" strike="noStrike">
                <a:solidFill>
                  <a:srgbClr val="000000"/>
                </a:solidFill>
                <a:latin typeface="Century"/>
                <a:ea typeface="Century"/>
                <a:cs typeface="Century"/>
                <a:sym typeface="Century"/>
              </a:endParaRPr>
            </a:p>
          </p:txBody>
        </p:sp>
      </p:grpSp>
      <p:sp>
        <p:nvSpPr>
          <p:cNvPr id="143" name="Google Shape;143;p15"/>
          <p:cNvSpPr/>
          <p:nvPr/>
        </p:nvSpPr>
        <p:spPr>
          <a:xfrm>
            <a:off x="8561520" y="4785131"/>
            <a:ext cx="262080" cy="185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8471880" y="4709620"/>
            <a:ext cx="45913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03</a:t>
            </a:r>
            <a:endParaRPr sz="16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idx="4294967295" type="title"/>
          </p:nvPr>
        </p:nvSpPr>
        <p:spPr>
          <a:xfrm>
            <a:off x="461133" y="416200"/>
            <a:ext cx="8251067" cy="74465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me"/>
              <a:buNone/>
            </a:pPr>
            <a:r>
              <a:rPr b="0" i="0" lang="en" sz="6000" u="none" cap="none" strike="noStrike">
                <a:solidFill>
                  <a:schemeClr val="dk1"/>
                </a:solidFill>
                <a:latin typeface="Comme"/>
                <a:ea typeface="Comme"/>
                <a:cs typeface="Comme"/>
                <a:sym typeface="Comme"/>
              </a:rPr>
              <a:t>Simple Linear Regression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16"/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151" name="Google Shape;151;p16"/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1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2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155" name="Google Shape;155;p16"/>
            <p:cNvCxnSpPr>
              <a:endCxn id="153" idx="1"/>
            </p:cNvCxnSpPr>
            <p:nvPr/>
          </p:nvCxnSpPr>
          <p:spPr>
            <a:xfrm>
              <a:off x="7005240" y="1440780"/>
              <a:ext cx="266400" cy="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16"/>
            <p:cNvCxnSpPr>
              <a:endCxn id="154" idx="1"/>
            </p:cNvCxnSpPr>
            <p:nvPr/>
          </p:nvCxnSpPr>
          <p:spPr>
            <a:xfrm flipH="1" rot="10800000">
              <a:off x="7005240" y="2628360"/>
              <a:ext cx="266400" cy="1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grpSp>
          <p:nvGrpSpPr>
            <p:cNvPr id="157" name="Google Shape;157;p16"/>
            <p:cNvGrpSpPr/>
            <p:nvPr/>
          </p:nvGrpSpPr>
          <p:grpSpPr>
            <a:xfrm>
              <a:off x="7347600" y="1572120"/>
              <a:ext cx="110160" cy="925560"/>
              <a:chOff x="7347600" y="1572120"/>
              <a:chExt cx="110160" cy="925560"/>
            </a:xfrm>
          </p:grpSpPr>
          <p:cxnSp>
            <p:nvCxnSpPr>
              <p:cNvPr id="158" name="Google Shape;158;p16"/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59" name="Google Shape;159;p16"/>
              <p:cNvGrpSpPr/>
              <p:nvPr/>
            </p:nvGrpSpPr>
            <p:grpSpPr>
              <a:xfrm>
                <a:off x="7347600" y="1782360"/>
                <a:ext cx="110160" cy="574200"/>
                <a:chOff x="7347600" y="1782360"/>
                <a:chExt cx="110160" cy="574200"/>
              </a:xfrm>
            </p:grpSpPr>
            <p:cxnSp>
              <p:nvCxnSpPr>
                <p:cNvPr id="160" name="Google Shape;160;p16"/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1" name="Google Shape;161;p16"/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162" name="Google Shape;162;p16"/>
          <p:cNvSpPr/>
          <p:nvPr/>
        </p:nvSpPr>
        <p:spPr>
          <a:xfrm>
            <a:off x="8602133" y="4749800"/>
            <a:ext cx="220134" cy="2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3407833" y="1449340"/>
            <a:ext cx="232833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y=mx+c</a:t>
            </a:r>
            <a:endParaRPr/>
          </a:p>
        </p:txBody>
      </p:sp>
      <p:pic>
        <p:nvPicPr>
          <p:cNvPr id="164" name="Google Shape;16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133" y="2260927"/>
            <a:ext cx="2826475" cy="226018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 txBox="1"/>
          <p:nvPr/>
        </p:nvSpPr>
        <p:spPr>
          <a:xfrm>
            <a:off x="3513982" y="3295516"/>
            <a:ext cx="3885492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 IMPLEMENTATION ACCURACY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 SCORE : 0.780730147510384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ABSOLUTE ERROR : 0.2884710931878175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SQUARED ERROR : 0.12129235313495527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MEAN SQUARED ERROR : 0.34827051717731616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3513982" y="2150874"/>
            <a:ext cx="3885492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SCIKIT LIBRARY ACCURACY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 SCORE : 0.780730147510384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ABSOLUTE ERROR : 0.2884710931878175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SQUARED ERROR : 0.12129235313495527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MEAN SQUARED ERROR : 0.34827051717731616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8477364" y="4697511"/>
            <a:ext cx="46967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7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me"/>
              <a:buNone/>
            </a:pPr>
            <a:r>
              <a:rPr b="0" lang="en" sz="6000" strike="noStrike">
                <a:solidFill>
                  <a:schemeClr val="dk1"/>
                </a:solidFill>
                <a:latin typeface="Comme"/>
                <a:ea typeface="Comme"/>
                <a:cs typeface="Comme"/>
                <a:sym typeface="Comme"/>
              </a:rPr>
              <a:t>Multiple Linear Regression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2004682" y="1287670"/>
            <a:ext cx="51883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y=b0​+b1​x1​+b2​x2​+⋯+bn​xn​</a:t>
            </a:r>
            <a:endParaRPr sz="28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3991859" y="2216607"/>
            <a:ext cx="4291277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SCIKIT LIBRARY ACCURACY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 SCORE : 0.4399338661568968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ABSOLUTE ERROR : 45.21303419046903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SQUARED ERROR  : 3094.4566715660626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MEAN SQUARED ERROR  : 55.627840795469155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3991859" y="3325595"/>
            <a:ext cx="380826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 IMPLEMENTATION ACCURACY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 SCORE : 0.43993386615689756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ABSOLUTE ERROR : 45.213034190469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SQUARED ERROR  : 3094.456671566058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MEAN SQUARED ERROR  : 55.62784079546912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812" y="2053594"/>
            <a:ext cx="3154995" cy="23662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17"/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178" name="Google Shape;178;p17"/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1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2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182" name="Google Shape;182;p17"/>
            <p:cNvCxnSpPr>
              <a:endCxn id="180" idx="1"/>
            </p:cNvCxnSpPr>
            <p:nvPr/>
          </p:nvCxnSpPr>
          <p:spPr>
            <a:xfrm>
              <a:off x="7005240" y="1440780"/>
              <a:ext cx="266400" cy="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17"/>
            <p:cNvCxnSpPr>
              <a:endCxn id="181" idx="1"/>
            </p:cNvCxnSpPr>
            <p:nvPr/>
          </p:nvCxnSpPr>
          <p:spPr>
            <a:xfrm flipH="1" rot="10800000">
              <a:off x="7005240" y="2628360"/>
              <a:ext cx="266400" cy="1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grpSp>
          <p:nvGrpSpPr>
            <p:cNvPr id="184" name="Google Shape;184;p17"/>
            <p:cNvGrpSpPr/>
            <p:nvPr/>
          </p:nvGrpSpPr>
          <p:grpSpPr>
            <a:xfrm>
              <a:off x="7347600" y="1572120"/>
              <a:ext cx="110160" cy="925560"/>
              <a:chOff x="7347600" y="1572120"/>
              <a:chExt cx="110160" cy="925560"/>
            </a:xfrm>
          </p:grpSpPr>
          <p:cxnSp>
            <p:nvCxnSpPr>
              <p:cNvPr id="185" name="Google Shape;185;p17"/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86" name="Google Shape;186;p17"/>
              <p:cNvGrpSpPr/>
              <p:nvPr/>
            </p:nvGrpSpPr>
            <p:grpSpPr>
              <a:xfrm>
                <a:off x="7347600" y="1782360"/>
                <a:ext cx="110160" cy="574200"/>
                <a:chOff x="7347600" y="1782360"/>
                <a:chExt cx="110160" cy="574200"/>
              </a:xfrm>
            </p:grpSpPr>
            <p:cxnSp>
              <p:nvCxnSpPr>
                <p:cNvPr id="187" name="Google Shape;187;p17"/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8" name="Google Shape;188;p17"/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189" name="Google Shape;189;p17"/>
          <p:cNvSpPr/>
          <p:nvPr/>
        </p:nvSpPr>
        <p:spPr>
          <a:xfrm>
            <a:off x="3272589" y="2262075"/>
            <a:ext cx="400273" cy="18686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8497732" y="4730129"/>
            <a:ext cx="5336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idx="4294967295" type="title"/>
          </p:nvPr>
        </p:nvSpPr>
        <p:spPr>
          <a:xfrm>
            <a:off x="1718937" y="927000"/>
            <a:ext cx="5881320" cy="63792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me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Comme"/>
                <a:ea typeface="Comme"/>
                <a:cs typeface="Comme"/>
                <a:sym typeface="Comme"/>
              </a:rPr>
              <a:t>Gradient Descent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18"/>
          <p:cNvGrpSpPr/>
          <p:nvPr/>
        </p:nvGrpSpPr>
        <p:grpSpPr>
          <a:xfrm>
            <a:off x="7762680" y="1564920"/>
            <a:ext cx="528480" cy="2792880"/>
            <a:chOff x="7762680" y="1564920"/>
            <a:chExt cx="528480" cy="2792880"/>
          </a:xfrm>
        </p:grpSpPr>
        <p:sp>
          <p:nvSpPr>
            <p:cNvPr id="197" name="Google Shape;197;p18"/>
            <p:cNvSpPr/>
            <p:nvPr/>
          </p:nvSpPr>
          <p:spPr>
            <a:xfrm>
              <a:off x="8029080" y="220536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 flipH="1">
              <a:off x="8029080" y="228276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2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8029080" y="156492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 flipH="1">
              <a:off x="8029080" y="164196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1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3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203" name="Google Shape;203;p18"/>
            <p:cNvCxnSpPr/>
            <p:nvPr/>
          </p:nvCxnSpPr>
          <p:spPr>
            <a:xfrm>
              <a:off x="7762680" y="1695600"/>
              <a:ext cx="266400" cy="36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18"/>
            <p:cNvCxnSpPr/>
            <p:nvPr/>
          </p:nvCxnSpPr>
          <p:spPr>
            <a:xfrm flipH="1" rot="10800000">
              <a:off x="7762680" y="4227120"/>
              <a:ext cx="266400" cy="72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18"/>
            <p:cNvCxnSpPr>
              <a:stCxn id="199" idx="4"/>
              <a:endCxn id="197" idx="0"/>
            </p:cNvCxnSpPr>
            <p:nvPr/>
          </p:nvCxnSpPr>
          <p:spPr>
            <a:xfrm>
              <a:off x="8160120" y="1826640"/>
              <a:ext cx="0" cy="378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18"/>
            <p:cNvCxnSpPr>
              <a:endCxn id="198" idx="3"/>
            </p:cNvCxnSpPr>
            <p:nvPr/>
          </p:nvCxnSpPr>
          <p:spPr>
            <a:xfrm>
              <a:off x="7762680" y="2336100"/>
              <a:ext cx="266400" cy="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18"/>
            <p:cNvCxnSpPr>
              <a:stCxn id="197" idx="4"/>
              <a:endCxn id="200" idx="0"/>
            </p:cNvCxnSpPr>
            <p:nvPr/>
          </p:nvCxnSpPr>
          <p:spPr>
            <a:xfrm>
              <a:off x="8160120" y="2467080"/>
              <a:ext cx="0" cy="1629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18"/>
            <p:cNvCxnSpPr/>
            <p:nvPr/>
          </p:nvCxnSpPr>
          <p:spPr>
            <a:xfrm>
              <a:off x="7938360" y="1696680"/>
              <a:ext cx="360" cy="25376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18"/>
            <p:cNvCxnSpPr/>
            <p:nvPr/>
          </p:nvCxnSpPr>
          <p:spPr>
            <a:xfrm flipH="1">
              <a:off x="7897320" y="165456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18"/>
            <p:cNvCxnSpPr/>
            <p:nvPr/>
          </p:nvCxnSpPr>
          <p:spPr>
            <a:xfrm flipH="1">
              <a:off x="7897320" y="229536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18"/>
            <p:cNvCxnSpPr/>
            <p:nvPr/>
          </p:nvCxnSpPr>
          <p:spPr>
            <a:xfrm flipH="1">
              <a:off x="7897320" y="4185720"/>
              <a:ext cx="82440" cy="82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2" name="Google Shape;212;p18"/>
          <p:cNvGrpSpPr/>
          <p:nvPr/>
        </p:nvGrpSpPr>
        <p:grpSpPr>
          <a:xfrm>
            <a:off x="1202587" y="383467"/>
            <a:ext cx="6957533" cy="573120"/>
            <a:chOff x="1492200" y="491040"/>
            <a:chExt cx="6159240" cy="573120"/>
          </a:xfrm>
        </p:grpSpPr>
        <p:grpSp>
          <p:nvGrpSpPr>
            <p:cNvPr id="213" name="Google Shape;213;p18"/>
            <p:cNvGrpSpPr/>
            <p:nvPr/>
          </p:nvGrpSpPr>
          <p:grpSpPr>
            <a:xfrm>
              <a:off x="1492200" y="491040"/>
              <a:ext cx="6159240" cy="573120"/>
              <a:chOff x="1492200" y="491040"/>
              <a:chExt cx="6159240" cy="573120"/>
            </a:xfrm>
          </p:grpSpPr>
          <p:sp>
            <p:nvSpPr>
              <p:cNvPr id="214" name="Google Shape;214;p18"/>
              <p:cNvSpPr/>
              <p:nvPr/>
            </p:nvSpPr>
            <p:spPr>
              <a:xfrm>
                <a:off x="1492200" y="491040"/>
                <a:ext cx="262080" cy="261720"/>
              </a:xfrm>
              <a:prstGeom prst="ellipse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15" name="Google Shape;215;p18"/>
              <p:cNvSpPr/>
              <p:nvPr/>
            </p:nvSpPr>
            <p:spPr>
              <a:xfrm>
                <a:off x="7389360" y="491040"/>
                <a:ext cx="262080" cy="261720"/>
              </a:xfrm>
              <a:prstGeom prst="ellipse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 flipH="1">
                <a:off x="1492200" y="568440"/>
                <a:ext cx="262080" cy="1072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3625" lIns="91425" spcFirstLastPara="1" rIns="91425" wrap="square" tIns="536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" sz="800" strike="noStrike">
                    <a:solidFill>
                      <a:schemeClr val="dk1"/>
                    </a:solidFill>
                    <a:latin typeface="Comme"/>
                    <a:ea typeface="Comme"/>
                    <a:cs typeface="Comme"/>
                    <a:sym typeface="Comme"/>
                  </a:rPr>
                  <a:t>1</a:t>
                </a:r>
                <a:endParaRPr b="0" sz="800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cxnSp>
            <p:nvCxnSpPr>
              <p:cNvPr id="217" name="Google Shape;217;p18"/>
              <p:cNvCxnSpPr/>
              <p:nvPr/>
            </p:nvCxnSpPr>
            <p:spPr>
              <a:xfrm flipH="1" rot="10800000">
                <a:off x="1623240" y="753120"/>
                <a:ext cx="360" cy="3110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lgDashDot"/>
                <a:round/>
                <a:headEnd len="sm" w="sm" type="none"/>
                <a:tailEnd len="sm" w="sm" type="none"/>
              </a:ln>
            </p:spPr>
          </p:cxnSp>
          <p:sp>
            <p:nvSpPr>
              <p:cNvPr id="218" name="Google Shape;218;p18"/>
              <p:cNvSpPr/>
              <p:nvPr/>
            </p:nvSpPr>
            <p:spPr>
              <a:xfrm flipH="1">
                <a:off x="7389360" y="568440"/>
                <a:ext cx="262080" cy="1072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3625" lIns="91425" spcFirstLastPara="1" rIns="91425" wrap="square" tIns="536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" sz="800" strike="noStrike">
                    <a:solidFill>
                      <a:schemeClr val="dk1"/>
                    </a:solidFill>
                    <a:latin typeface="Comme"/>
                    <a:ea typeface="Comme"/>
                    <a:cs typeface="Comme"/>
                    <a:sym typeface="Comme"/>
                  </a:rPr>
                  <a:t>2</a:t>
                </a:r>
                <a:endParaRPr b="0" sz="800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cxnSp>
            <p:nvCxnSpPr>
              <p:cNvPr id="219" name="Google Shape;219;p18"/>
              <p:cNvCxnSpPr/>
              <p:nvPr/>
            </p:nvCxnSpPr>
            <p:spPr>
              <a:xfrm flipH="1" rot="10800000">
                <a:off x="7520400" y="753120"/>
                <a:ext cx="360" cy="3110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lgDash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18"/>
              <p:cNvCxnSpPr/>
              <p:nvPr/>
            </p:nvCxnSpPr>
            <p:spPr>
              <a:xfrm>
                <a:off x="1754280" y="622080"/>
                <a:ext cx="5635080" cy="3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p18"/>
              <p:cNvCxnSpPr/>
              <p:nvPr/>
            </p:nvCxnSpPr>
            <p:spPr>
              <a:xfrm>
                <a:off x="6160320" y="567000"/>
                <a:ext cx="360" cy="1101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18"/>
              <p:cNvCxnSpPr/>
              <p:nvPr/>
            </p:nvCxnSpPr>
            <p:spPr>
              <a:xfrm>
                <a:off x="2991960" y="567000"/>
                <a:ext cx="360" cy="1101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3" name="Google Shape;223;p18"/>
            <p:cNvCxnSpPr/>
            <p:nvPr/>
          </p:nvCxnSpPr>
          <p:spPr>
            <a:xfrm>
              <a:off x="1619280" y="849600"/>
              <a:ext cx="5901120" cy="36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18"/>
            <p:cNvCxnSpPr/>
            <p:nvPr/>
          </p:nvCxnSpPr>
          <p:spPr>
            <a:xfrm flipH="1">
              <a:off x="7481520" y="80856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18"/>
            <p:cNvCxnSpPr/>
            <p:nvPr/>
          </p:nvCxnSpPr>
          <p:spPr>
            <a:xfrm flipH="1">
              <a:off x="1579680" y="808560"/>
              <a:ext cx="82440" cy="8244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26" name="Google Shape;226;p18"/>
          <p:cNvPicPr preferRelativeResize="0"/>
          <p:nvPr/>
        </p:nvPicPr>
        <p:blipFill rotWithShape="1">
          <a:blip r:embed="rId3">
            <a:alphaModFix/>
          </a:blip>
          <a:srcRect b="0" l="0" r="0" t="52187"/>
          <a:stretch/>
        </p:blipFill>
        <p:spPr>
          <a:xfrm>
            <a:off x="2893940" y="1737000"/>
            <a:ext cx="2978303" cy="6387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27" name="Google Shape;227;p18"/>
          <p:cNvPicPr preferRelativeResize="0"/>
          <p:nvPr/>
        </p:nvPicPr>
        <p:blipFill rotWithShape="1">
          <a:blip r:embed="rId4">
            <a:alphaModFix/>
          </a:blip>
          <a:srcRect b="17660" l="0" r="0" t="0"/>
          <a:stretch/>
        </p:blipFill>
        <p:spPr>
          <a:xfrm>
            <a:off x="1346138" y="2604201"/>
            <a:ext cx="2978303" cy="63792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28" name="Google Shape;228;p18"/>
          <p:cNvPicPr preferRelativeResize="0"/>
          <p:nvPr/>
        </p:nvPicPr>
        <p:blipFill rotWithShape="1">
          <a:blip r:embed="rId5">
            <a:alphaModFix/>
          </a:blip>
          <a:srcRect b="0" l="0" r="2971" t="12393"/>
          <a:stretch/>
        </p:blipFill>
        <p:spPr>
          <a:xfrm>
            <a:off x="4650085" y="2591707"/>
            <a:ext cx="3066155" cy="63648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29" name="Google Shape;229;p18"/>
          <p:cNvPicPr preferRelativeResize="0"/>
          <p:nvPr/>
        </p:nvPicPr>
        <p:blipFill rotWithShape="1">
          <a:blip r:embed="rId6">
            <a:alphaModFix/>
          </a:blip>
          <a:srcRect b="6756" l="5849" r="10994" t="6786"/>
          <a:stretch/>
        </p:blipFill>
        <p:spPr>
          <a:xfrm>
            <a:off x="2977417" y="3470597"/>
            <a:ext cx="2978303" cy="105965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30" name="Google Shape;230;p18"/>
          <p:cNvSpPr/>
          <p:nvPr/>
        </p:nvSpPr>
        <p:spPr>
          <a:xfrm>
            <a:off x="8456429" y="4756297"/>
            <a:ext cx="396948" cy="19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/>
        </p:nvSpPr>
        <p:spPr>
          <a:xfrm>
            <a:off x="873180" y="351029"/>
            <a:ext cx="7296200" cy="75177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37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me"/>
              <a:buNone/>
            </a:pPr>
            <a:r>
              <a:rPr b="0" lang="en" sz="6000" strike="noStrike">
                <a:solidFill>
                  <a:schemeClr val="dk1"/>
                </a:solidFill>
                <a:latin typeface="Comme"/>
                <a:ea typeface="Comme"/>
                <a:cs typeface="Comme"/>
                <a:sym typeface="Comme"/>
              </a:rPr>
              <a:t>Performance Metrics</a:t>
            </a:r>
            <a:br>
              <a:rPr b="0" lang="en" sz="6000" strike="noStrike">
                <a:solidFill>
                  <a:schemeClr val="dk1"/>
                </a:solidFill>
                <a:latin typeface="Comme"/>
                <a:ea typeface="Comme"/>
                <a:cs typeface="Comme"/>
                <a:sym typeface="Comme"/>
              </a:rPr>
            </a:br>
            <a:r>
              <a:rPr b="0" lang="en" sz="6000" strike="noStrike">
                <a:solidFill>
                  <a:schemeClr val="dk1"/>
                </a:solidFill>
                <a:latin typeface="Comme"/>
                <a:ea typeface="Comme"/>
                <a:cs typeface="Comme"/>
                <a:sym typeface="Comme"/>
              </a:rPr>
              <a:t>(</a:t>
            </a:r>
            <a:r>
              <a:rPr lang="en" sz="6000">
                <a:solidFill>
                  <a:schemeClr val="dk1"/>
                </a:solidFill>
                <a:latin typeface="Comme"/>
                <a:ea typeface="Comme"/>
                <a:cs typeface="Comme"/>
                <a:sym typeface="Comme"/>
              </a:rPr>
              <a:t>MAE,MSE,RMSE</a:t>
            </a:r>
            <a:r>
              <a:rPr b="0" lang="en" sz="6000" strike="noStrike">
                <a:solidFill>
                  <a:schemeClr val="dk1"/>
                </a:solidFill>
                <a:latin typeface="Comme"/>
                <a:ea typeface="Comme"/>
                <a:cs typeface="Comme"/>
                <a:sym typeface="Comme"/>
              </a:rPr>
              <a:t>, R²,ADJUSTED R2)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9"/>
          <p:cNvPicPr preferRelativeResize="0"/>
          <p:nvPr/>
        </p:nvPicPr>
        <p:blipFill rotWithShape="1">
          <a:blip r:embed="rId3">
            <a:alphaModFix/>
          </a:blip>
          <a:srcRect b="37225" l="0" r="5686" t="0"/>
          <a:stretch/>
        </p:blipFill>
        <p:spPr>
          <a:xfrm>
            <a:off x="802838" y="1633864"/>
            <a:ext cx="2323782" cy="81225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237" name="Google Shape;23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2978" y="1666731"/>
            <a:ext cx="2276449" cy="72524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238" name="Google Shape;238;p19"/>
          <p:cNvPicPr preferRelativeResize="0"/>
          <p:nvPr/>
        </p:nvPicPr>
        <p:blipFill rotWithShape="1">
          <a:blip r:embed="rId5">
            <a:alphaModFix/>
          </a:blip>
          <a:srcRect b="0" l="15579" r="18842" t="0"/>
          <a:stretch/>
        </p:blipFill>
        <p:spPr>
          <a:xfrm>
            <a:off x="6295786" y="1661683"/>
            <a:ext cx="2323783" cy="73028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239" name="Google Shape;239;p19"/>
          <p:cNvPicPr preferRelativeResize="0"/>
          <p:nvPr/>
        </p:nvPicPr>
        <p:blipFill rotWithShape="1">
          <a:blip r:embed="rId6">
            <a:alphaModFix/>
          </a:blip>
          <a:srcRect b="0" l="10840" r="16311" t="0"/>
          <a:stretch/>
        </p:blipFill>
        <p:spPr>
          <a:xfrm>
            <a:off x="2234436" y="3116472"/>
            <a:ext cx="2004375" cy="812256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id="240" name="Google Shape;240;p19"/>
          <p:cNvPicPr preferRelativeResize="0"/>
          <p:nvPr/>
        </p:nvPicPr>
        <p:blipFill rotWithShape="1">
          <a:blip r:embed="rId7">
            <a:alphaModFix/>
          </a:blip>
          <a:srcRect b="0" l="10821" r="17598" t="0"/>
          <a:stretch/>
        </p:blipFill>
        <p:spPr>
          <a:xfrm>
            <a:off x="5000582" y="3176950"/>
            <a:ext cx="2457095" cy="75177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grpSp>
        <p:nvGrpSpPr>
          <p:cNvPr id="241" name="Google Shape;241;p19"/>
          <p:cNvGrpSpPr/>
          <p:nvPr/>
        </p:nvGrpSpPr>
        <p:grpSpPr>
          <a:xfrm>
            <a:off x="387773" y="981831"/>
            <a:ext cx="262080" cy="3522240"/>
            <a:chOff x="8029080" y="835560"/>
            <a:chExt cx="262080" cy="3522240"/>
          </a:xfrm>
        </p:grpSpPr>
        <p:sp>
          <p:nvSpPr>
            <p:cNvPr id="242" name="Google Shape;242;p19"/>
            <p:cNvSpPr/>
            <p:nvPr/>
          </p:nvSpPr>
          <p:spPr>
            <a:xfrm>
              <a:off x="8029080" y="191268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3" name="Google Shape;243;p19"/>
            <p:cNvSpPr/>
            <p:nvPr/>
          </p:nvSpPr>
          <p:spPr>
            <a:xfrm flipH="1">
              <a:off x="8029080" y="199008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2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8029080" y="83556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6" name="Google Shape;246;p19"/>
            <p:cNvSpPr/>
            <p:nvPr/>
          </p:nvSpPr>
          <p:spPr>
            <a:xfrm flipH="1">
              <a:off x="8029080" y="91260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1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5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248" name="Google Shape;248;p19"/>
            <p:cNvCxnSpPr>
              <a:stCxn id="244" idx="4"/>
              <a:endCxn id="242" idx="0"/>
            </p:cNvCxnSpPr>
            <p:nvPr/>
          </p:nvCxnSpPr>
          <p:spPr>
            <a:xfrm>
              <a:off x="8160120" y="1097280"/>
              <a:ext cx="0" cy="815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19"/>
            <p:cNvCxnSpPr>
              <a:stCxn id="242" idx="4"/>
              <a:endCxn id="250" idx="0"/>
            </p:cNvCxnSpPr>
            <p:nvPr/>
          </p:nvCxnSpPr>
          <p:spPr>
            <a:xfrm>
              <a:off x="8160120" y="2174400"/>
              <a:ext cx="0" cy="830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0" name="Google Shape;250;p19"/>
            <p:cNvSpPr/>
            <p:nvPr/>
          </p:nvSpPr>
          <p:spPr>
            <a:xfrm>
              <a:off x="8029080" y="300456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 flipH="1">
              <a:off x="8029080" y="308160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3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252" name="Google Shape;252;p19"/>
            <p:cNvCxnSpPr>
              <a:stCxn id="250" idx="4"/>
              <a:endCxn id="253" idx="0"/>
            </p:cNvCxnSpPr>
            <p:nvPr/>
          </p:nvCxnSpPr>
          <p:spPr>
            <a:xfrm>
              <a:off x="8160120" y="3266280"/>
              <a:ext cx="0" cy="463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3" name="Google Shape;253;p19"/>
            <p:cNvSpPr/>
            <p:nvPr/>
          </p:nvSpPr>
          <p:spPr>
            <a:xfrm>
              <a:off x="8029080" y="372960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 flipH="1">
              <a:off x="8029080" y="380700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4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255" name="Google Shape;255;p19"/>
            <p:cNvCxnSpPr>
              <a:stCxn id="253" idx="4"/>
              <a:endCxn id="245" idx="0"/>
            </p:cNvCxnSpPr>
            <p:nvPr/>
          </p:nvCxnSpPr>
          <p:spPr>
            <a:xfrm>
              <a:off x="8160120" y="3991320"/>
              <a:ext cx="0" cy="10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6" name="Google Shape;256;p19"/>
          <p:cNvSpPr/>
          <p:nvPr/>
        </p:nvSpPr>
        <p:spPr>
          <a:xfrm>
            <a:off x="8470605" y="4742121"/>
            <a:ext cx="396948" cy="219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9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keep this slide for attribution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/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7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me"/>
              <a:buNone/>
            </a:pPr>
            <a:r>
              <a:rPr lang="en" sz="6000">
                <a:solidFill>
                  <a:schemeClr val="dk1"/>
                </a:solidFill>
                <a:latin typeface="Comme"/>
                <a:ea typeface="Comme"/>
                <a:cs typeface="Comme"/>
                <a:sym typeface="Comme"/>
              </a:rPr>
              <a:t>Decision Tree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3991859" y="2216607"/>
            <a:ext cx="4291277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SCIKIT LIBRARY ACCURACY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 SCORE : 0.4756986562313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ABSOLUTE ERROR : 39.9123564891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SQUARED ERROR  : 9353.43124546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MEAN SQUARED ERROR  : 97.20953075355716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3991126" y="3326201"/>
            <a:ext cx="380826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 IMPLEMENTATION ACCURACY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 SCORE : 0.459859615288256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ABSOLUTE ERROR : 40.10281389484881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SQUARED ERROR  : 9449.692869326776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MEAN SQUARED ERROR  : 97.20953075355716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21"/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271" name="Google Shape;271;p21"/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1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625" lIns="91425" spcFirstLastPara="1" rIns="91425" wrap="square" tIns="53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800" strike="noStrike">
                  <a:solidFill>
                    <a:schemeClr val="dk1"/>
                  </a:solidFill>
                  <a:latin typeface="Comme"/>
                  <a:ea typeface="Comme"/>
                  <a:cs typeface="Comme"/>
                  <a:sym typeface="Comme"/>
                </a:rPr>
                <a:t>2</a:t>
              </a:r>
              <a:endParaRPr b="0" sz="8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275" name="Google Shape;275;p21"/>
            <p:cNvCxnSpPr>
              <a:endCxn id="273" idx="1"/>
            </p:cNvCxnSpPr>
            <p:nvPr/>
          </p:nvCxnSpPr>
          <p:spPr>
            <a:xfrm>
              <a:off x="7005240" y="1440780"/>
              <a:ext cx="266400" cy="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p21"/>
            <p:cNvCxnSpPr>
              <a:endCxn id="274" idx="1"/>
            </p:cNvCxnSpPr>
            <p:nvPr/>
          </p:nvCxnSpPr>
          <p:spPr>
            <a:xfrm flipH="1" rot="10800000">
              <a:off x="7005240" y="2628360"/>
              <a:ext cx="266400" cy="12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lgDashDot"/>
              <a:round/>
              <a:headEnd len="sm" w="sm" type="none"/>
              <a:tailEnd len="sm" w="sm" type="none"/>
            </a:ln>
          </p:spPr>
        </p:cxnSp>
        <p:grpSp>
          <p:nvGrpSpPr>
            <p:cNvPr id="277" name="Google Shape;277;p21"/>
            <p:cNvGrpSpPr/>
            <p:nvPr/>
          </p:nvGrpSpPr>
          <p:grpSpPr>
            <a:xfrm>
              <a:off x="7347600" y="1572120"/>
              <a:ext cx="110160" cy="925560"/>
              <a:chOff x="7347600" y="1572120"/>
              <a:chExt cx="110160" cy="925560"/>
            </a:xfrm>
          </p:grpSpPr>
          <p:cxnSp>
            <p:nvCxnSpPr>
              <p:cNvPr id="278" name="Google Shape;278;p21"/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79" name="Google Shape;279;p21"/>
              <p:cNvGrpSpPr/>
              <p:nvPr/>
            </p:nvGrpSpPr>
            <p:grpSpPr>
              <a:xfrm>
                <a:off x="7347600" y="1782360"/>
                <a:ext cx="110160" cy="574200"/>
                <a:chOff x="7347600" y="1782360"/>
                <a:chExt cx="110160" cy="574200"/>
              </a:xfrm>
            </p:grpSpPr>
            <p:cxnSp>
              <p:nvCxnSpPr>
                <p:cNvPr id="280" name="Google Shape;280;p21"/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1" name="Google Shape;281;p21"/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282" name="Google Shape;282;p21"/>
          <p:cNvSpPr/>
          <p:nvPr/>
        </p:nvSpPr>
        <p:spPr>
          <a:xfrm>
            <a:off x="3272589" y="2262075"/>
            <a:ext cx="400273" cy="18686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001" y="1841989"/>
            <a:ext cx="3520515" cy="261386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1"/>
          <p:cNvSpPr/>
          <p:nvPr/>
        </p:nvSpPr>
        <p:spPr>
          <a:xfrm>
            <a:off x="8447448" y="4749209"/>
            <a:ext cx="427194" cy="176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