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8" r:id="rId2"/>
    <p:sldMasterId id="2147483670" r:id="rId3"/>
    <p:sldMasterId id="2147483682" r:id="rId4"/>
    <p:sldMasterId id="2147483698" r:id="rId5"/>
  </p:sldMasterIdLst>
  <p:notesMasterIdLst>
    <p:notesMasterId r:id="rId20"/>
  </p:notesMasterIdLst>
  <p:sldIdLst>
    <p:sldId id="256" r:id="rId6"/>
    <p:sldId id="257" r:id="rId7"/>
    <p:sldId id="258" r:id="rId8"/>
    <p:sldId id="263" r:id="rId9"/>
    <p:sldId id="259" r:id="rId10"/>
    <p:sldId id="260" r:id="rId11"/>
    <p:sldId id="276" r:id="rId12"/>
    <p:sldId id="268" r:id="rId13"/>
    <p:sldId id="271" r:id="rId14"/>
    <p:sldId id="273" r:id="rId15"/>
    <p:sldId id="274" r:id="rId16"/>
    <p:sldId id="275" r:id="rId17"/>
    <p:sldId id="266" r:id="rId18"/>
    <p:sldId id="267" r:id="rId1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ishnav Mankar" initials="VM" lastIdx="1" clrIdx="0">
    <p:extLst>
      <p:ext uri="{19B8F6BF-5375-455C-9EA6-DF929625EA0E}">
        <p15:presenceInfo xmlns:p15="http://schemas.microsoft.com/office/powerpoint/2012/main" userId="69f1aa2302b9da7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0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09T14:20:23.780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56115-7DE7-48AB-99AD-F67790A6BBA5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23F83B-37CA-483A-8B4A-A41D988ECC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86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23F83B-37CA-483A-8B4A-A41D988ECC67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52314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oogle Shape;9;p2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9" name="Google Shape;10;p2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" name="Google Shape;11;p2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3" name="Google Shape;12;p2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" name="Google Shape;13;p2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13160" y="1181160"/>
            <a:ext cx="7717320" cy="22194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Google Shape;16;p2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01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oogle Shape;121;p15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38" name="Google Shape;122;p15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9" name="Google Shape;123;p15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0" name="Google Shape;124;p15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41" name="Google Shape;125;p15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20000" y="3502080"/>
            <a:ext cx="5045400" cy="1005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713160" y="1183680"/>
            <a:ext cx="7717320" cy="203760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" name="Google Shape;18;p3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80" name="Google Shape;19;p3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81" name="Google Shape;20;p3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82" name="Google Shape;21;p3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83" name="Google Shape;22;p3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84" name="Google Shape;23;p3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05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846600" y="2186280"/>
            <a:ext cx="4135320" cy="1554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5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713160" y="2186280"/>
            <a:ext cx="2681640" cy="15541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Comme"/>
                <a:ea typeface="Comme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246;p26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22" name="Google Shape;247;p26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23" name="Google Shape;248;p26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24" name="Google Shape;249;p26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25" name="Google Shape;250;p26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793520" y="1075680"/>
            <a:ext cx="3108600" cy="1096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7" name="Google Shape;253;p26"/>
          <p:cNvSpPr/>
          <p:nvPr/>
        </p:nvSpPr>
        <p:spPr>
          <a:xfrm>
            <a:off x="1793880" y="3217320"/>
            <a:ext cx="5556240" cy="489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100" b="1" strike="noStrike" spc="-1">
                <a:solidFill>
                  <a:schemeClr val="dk1"/>
                </a:solidFill>
                <a:latin typeface="Assistant"/>
                <a:ea typeface="Assistant"/>
              </a:rPr>
              <a:t>CREDITS: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 This presentation template was created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3"/>
              </a:rPr>
              <a:t>Slidesgo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, and includes icons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4"/>
              </a:rPr>
              <a:t>Flaticon</a:t>
            </a:r>
            <a:r>
              <a:rPr lang="en" sz="1100" b="0" strike="noStrike" spc="-1">
                <a:solidFill>
                  <a:schemeClr val="dk1"/>
                </a:solidFill>
                <a:latin typeface="Assistant"/>
                <a:ea typeface="Assistant"/>
              </a:rPr>
              <a:t>, and infographics &amp; images by </a:t>
            </a:r>
            <a:r>
              <a:rPr lang="en" sz="1100" b="1" u="sng" strike="noStrike" spc="-1">
                <a:solidFill>
                  <a:schemeClr val="dk1"/>
                </a:solidFill>
                <a:uFillTx/>
                <a:latin typeface="Assistant"/>
                <a:ea typeface="Assistant"/>
                <a:hlinkClick r:id="rId5"/>
              </a:rPr>
              <a:t>Freepik</a:t>
            </a:r>
            <a:r>
              <a:rPr lang="en" sz="1100" b="0" u="sng" strike="noStrike" spc="-1">
                <a:solidFill>
                  <a:schemeClr val="dk1"/>
                </a:solidFill>
                <a:uFillTx/>
                <a:latin typeface="Assistant"/>
                <a:ea typeface="Assistant"/>
              </a:rPr>
              <a:t> </a:t>
            </a:r>
            <a:endParaRPr lang="en-US" sz="11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70;p9"/>
          <p:cNvGrpSpPr/>
          <p:nvPr/>
        </p:nvGrpSpPr>
        <p:grpSpPr>
          <a:xfrm>
            <a:off x="206640" y="151200"/>
            <a:ext cx="8730360" cy="4840920"/>
            <a:chOff x="206640" y="151200"/>
            <a:chExt cx="8730360" cy="4840920"/>
          </a:xfrm>
        </p:grpSpPr>
        <p:sp>
          <p:nvSpPr>
            <p:cNvPr id="179" name="Google Shape;71;p9"/>
            <p:cNvSpPr/>
            <p:nvPr/>
          </p:nvSpPr>
          <p:spPr>
            <a:xfrm flipH="1">
              <a:off x="206280" y="151200"/>
              <a:ext cx="8729640" cy="4840920"/>
            </a:xfrm>
            <a:prstGeom prst="rect">
              <a:avLst/>
            </a:prstGeom>
            <a:noFill/>
            <a:ln w="9525">
              <a:solidFill>
                <a:srgbClr val="333333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80" name="Google Shape;72;p9"/>
            <p:cNvCxnSpPr/>
            <p:nvPr/>
          </p:nvCxnSpPr>
          <p:spPr>
            <a:xfrm flipH="1">
              <a:off x="207000" y="4712760"/>
              <a:ext cx="8730360" cy="36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1" name="Google Shape;73;p9"/>
            <p:cNvCxnSpPr/>
            <p:nvPr/>
          </p:nvCxnSpPr>
          <p:spPr>
            <a:xfrm flipV="1">
              <a:off x="843048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  <p:cxnSp>
          <p:nvCxnSpPr>
            <p:cNvPr id="182" name="Google Shape;74;p9"/>
            <p:cNvCxnSpPr/>
            <p:nvPr/>
          </p:nvCxnSpPr>
          <p:spPr>
            <a:xfrm flipV="1">
              <a:off x="4572000" y="4712400"/>
              <a:ext cx="360" cy="280080"/>
            </a:xfrm>
            <a:prstGeom prst="straightConnector1">
              <a:avLst/>
            </a:prstGeom>
            <a:ln w="9525">
              <a:solidFill>
                <a:srgbClr val="333333"/>
              </a:solidFill>
              <a:round/>
            </a:ln>
          </p:spPr>
        </p:cxnSp>
      </p:grpSp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135520" y="1441800"/>
            <a:ext cx="4872600" cy="118692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84" name="Google Shape;77;p9"/>
          <p:cNvSpPr/>
          <p:nvPr/>
        </p:nvSpPr>
        <p:spPr>
          <a:xfrm>
            <a:off x="8430840" y="4709160"/>
            <a:ext cx="508680" cy="287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Comme"/>
                <a:ea typeface="Comme"/>
              </a:rPr>
              <a:t>04</a:t>
            </a:r>
            <a:endParaRPr lang="en-US" sz="1200" b="0" strike="noStrike" spc="-1">
              <a:solidFill>
                <a:srgbClr val="000000"/>
              </a:solidFill>
              <a:latin typeface="OpenSymbo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algonix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hushanzade02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714240" y="1181160"/>
            <a:ext cx="7714800" cy="2219040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trike="noStrike" spc="-1" dirty="0">
                <a:solidFill>
                  <a:schemeClr val="dk1"/>
                </a:solidFill>
                <a:effectLst>
                  <a:glow>
                    <a:schemeClr val="accent1">
                      <a:alpha val="40000"/>
                    </a:schemeClr>
                  </a:glow>
                </a:effectLst>
                <a:latin typeface="Algerian" panose="04020705040A02060702" pitchFamily="82" charset="0"/>
                <a:ea typeface="Cascadia Mono SemiBold" panose="020B0609020000020004" pitchFamily="49" charset="0"/>
                <a:cs typeface="Assistant" pitchFamily="2" charset="-79"/>
              </a:rPr>
              <a:t>project: Algonix custom machine learning library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91" name="Google Shape;278;p32"/>
          <p:cNvGrpSpPr/>
          <p:nvPr/>
        </p:nvGrpSpPr>
        <p:grpSpPr>
          <a:xfrm>
            <a:off x="672120" y="659880"/>
            <a:ext cx="7799400" cy="520920"/>
            <a:chOff x="672120" y="659880"/>
            <a:chExt cx="7799400" cy="520920"/>
          </a:xfrm>
        </p:grpSpPr>
        <p:cxnSp>
          <p:nvCxnSpPr>
            <p:cNvPr id="192" name="Google Shape;279;p32"/>
            <p:cNvCxnSpPr/>
            <p:nvPr/>
          </p:nvCxnSpPr>
          <p:spPr>
            <a:xfrm flipV="1">
              <a:off x="71316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193" name="Google Shape;280;p32"/>
            <p:cNvCxnSpPr/>
            <p:nvPr/>
          </p:nvCxnSpPr>
          <p:spPr>
            <a:xfrm flipV="1">
              <a:off x="8430480" y="659880"/>
              <a:ext cx="360" cy="5212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194" name="Google Shape;281;p32"/>
            <p:cNvGrpSpPr/>
            <p:nvPr/>
          </p:nvGrpSpPr>
          <p:grpSpPr>
            <a:xfrm>
              <a:off x="672120" y="716040"/>
              <a:ext cx="7799400" cy="82080"/>
              <a:chOff x="672120" y="716040"/>
              <a:chExt cx="7799400" cy="82080"/>
            </a:xfrm>
          </p:grpSpPr>
          <p:cxnSp>
            <p:nvCxnSpPr>
              <p:cNvPr id="195" name="Google Shape;282;p32"/>
              <p:cNvCxnSpPr/>
              <p:nvPr/>
            </p:nvCxnSpPr>
            <p:spPr>
              <a:xfrm>
                <a:off x="711720" y="757080"/>
                <a:ext cx="772380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6" name="Google Shape;283;p32"/>
              <p:cNvCxnSpPr/>
              <p:nvPr/>
            </p:nvCxnSpPr>
            <p:spPr>
              <a:xfrm flipH="1">
                <a:off x="67212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197" name="Google Shape;284;p32"/>
              <p:cNvCxnSpPr/>
              <p:nvPr/>
            </p:nvCxnSpPr>
            <p:spPr>
              <a:xfrm flipH="1">
                <a:off x="8389440" y="7160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</p:grpSp>
      <p:grpSp>
        <p:nvGrpSpPr>
          <p:cNvPr id="198" name="Google Shape;285;p32"/>
          <p:cNvGrpSpPr/>
          <p:nvPr/>
        </p:nvGrpSpPr>
        <p:grpSpPr>
          <a:xfrm>
            <a:off x="582120" y="397800"/>
            <a:ext cx="7979400" cy="261720"/>
            <a:chOff x="582120" y="397800"/>
            <a:chExt cx="7979400" cy="261720"/>
          </a:xfrm>
        </p:grpSpPr>
        <p:sp>
          <p:nvSpPr>
            <p:cNvPr id="199" name="Google Shape;286;p32"/>
            <p:cNvSpPr/>
            <p:nvPr/>
          </p:nvSpPr>
          <p:spPr>
            <a:xfrm>
              <a:off x="58212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0" name="Google Shape;287;p32"/>
            <p:cNvSpPr/>
            <p:nvPr/>
          </p:nvSpPr>
          <p:spPr>
            <a:xfrm>
              <a:off x="8299440" y="3978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1" name="Google Shape;288;p32"/>
            <p:cNvSpPr/>
            <p:nvPr/>
          </p:nvSpPr>
          <p:spPr>
            <a:xfrm>
              <a:off x="58212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02" name="Google Shape;289;p32"/>
            <p:cNvSpPr/>
            <p:nvPr/>
          </p:nvSpPr>
          <p:spPr>
            <a:xfrm>
              <a:off x="8299440" y="4752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grpSp>
          <p:nvGrpSpPr>
            <p:cNvPr id="203" name="Google Shape;290;p32"/>
            <p:cNvGrpSpPr/>
            <p:nvPr/>
          </p:nvGrpSpPr>
          <p:grpSpPr>
            <a:xfrm>
              <a:off x="844200" y="475560"/>
              <a:ext cx="7454880" cy="107640"/>
              <a:chOff x="844200" y="475560"/>
              <a:chExt cx="7454880" cy="107640"/>
            </a:xfrm>
          </p:grpSpPr>
          <p:cxnSp>
            <p:nvCxnSpPr>
              <p:cNvPr id="204" name="Google Shape;291;p32"/>
              <p:cNvCxnSpPr/>
              <p:nvPr/>
            </p:nvCxnSpPr>
            <p:spPr>
              <a:xfrm>
                <a:off x="844200" y="528840"/>
                <a:ext cx="745524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05" name="Google Shape;292;p32"/>
              <p:cNvGrpSpPr/>
              <p:nvPr/>
            </p:nvGrpSpPr>
            <p:grpSpPr>
              <a:xfrm>
                <a:off x="1672200" y="475560"/>
                <a:ext cx="5914080" cy="107640"/>
                <a:chOff x="1672200" y="475560"/>
                <a:chExt cx="5914080" cy="107640"/>
              </a:xfrm>
            </p:grpSpPr>
            <p:cxnSp>
              <p:nvCxnSpPr>
                <p:cNvPr id="206" name="Google Shape;293;p32"/>
                <p:cNvCxnSpPr/>
                <p:nvPr/>
              </p:nvCxnSpPr>
              <p:spPr>
                <a:xfrm>
                  <a:off x="1672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7" name="Google Shape;294;p32"/>
                <p:cNvCxnSpPr/>
                <p:nvPr/>
              </p:nvCxnSpPr>
              <p:spPr>
                <a:xfrm>
                  <a:off x="618120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08" name="Google Shape;295;p32"/>
                <p:cNvCxnSpPr/>
                <p:nvPr/>
              </p:nvCxnSpPr>
              <p:spPr>
                <a:xfrm>
                  <a:off x="7586280" y="475560"/>
                  <a:ext cx="360" cy="10800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12F3CF7A-AD76-6C99-AA1F-999313F7CB0E}"/>
              </a:ext>
            </a:extLst>
          </p:cNvPr>
          <p:cNvSpPr txBox="1"/>
          <p:nvPr/>
        </p:nvSpPr>
        <p:spPr>
          <a:xfrm>
            <a:off x="711720" y="3537442"/>
            <a:ext cx="356693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dirty="0">
                <a:latin typeface="Century" panose="02040604050505020304" pitchFamily="18" charset="0"/>
              </a:rPr>
              <a:t>BHUSHAN SANJAY ZADE (MS2421)</a:t>
            </a:r>
          </a:p>
          <a:p>
            <a:r>
              <a:rPr lang="en-IN" sz="1600" dirty="0">
                <a:latin typeface="Century" panose="02040604050505020304" pitchFamily="18" charset="0"/>
              </a:rPr>
              <a:t>VAISHNAV .C. MANKAR</a:t>
            </a:r>
          </a:p>
          <a:p>
            <a:r>
              <a:rPr lang="en-IN" sz="1600" dirty="0">
                <a:latin typeface="Century" panose="02040604050505020304" pitchFamily="18" charset="0"/>
              </a:rPr>
              <a:t>(MS2409)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2CEC64-50AE-B514-6431-B933CB080A6C}"/>
              </a:ext>
            </a:extLst>
          </p:cNvPr>
          <p:cNvSpPr txBox="1"/>
          <p:nvPr/>
        </p:nvSpPr>
        <p:spPr>
          <a:xfrm>
            <a:off x="5628593" y="3537442"/>
            <a:ext cx="29982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>
                <a:solidFill>
                  <a:srgbClr val="1F1F1F"/>
                </a:solidFill>
                <a:effectLst/>
                <a:latin typeface="Gill Sans MT Condensed" panose="020B0506020104020203" pitchFamily="34" charset="0"/>
              </a:rPr>
              <a:t>Department of Scientific Computing, Modeling and Simulation SPPU PUNE University </a:t>
            </a:r>
          </a:p>
          <a:p>
            <a:r>
              <a:rPr lang="en-US" sz="1400" dirty="0">
                <a:solidFill>
                  <a:srgbClr val="1F1F1F"/>
                </a:solidFill>
                <a:latin typeface="Gill Sans MT Condensed" panose="020B0506020104020203" pitchFamily="34" charset="0"/>
              </a:rPr>
              <a:t>10 May 2025</a:t>
            </a:r>
            <a:endParaRPr lang="en-US" sz="1400" b="0" i="0" dirty="0">
              <a:solidFill>
                <a:srgbClr val="1F1F1F"/>
              </a:solidFill>
              <a:effectLst/>
              <a:latin typeface="Gill Sans MT Condensed" panose="020B0506020104020203" pitchFamily="34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C91AD-2727-67BE-F3BD-F1BC98D06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EA860FF6-2C7C-9D87-2962-F5E3D71B68A2}"/>
              </a:ext>
            </a:extLst>
          </p:cNvPr>
          <p:cNvSpPr txBox="1">
            <a:spLocks/>
          </p:cNvSpPr>
          <p:nvPr/>
        </p:nvSpPr>
        <p:spPr>
          <a:xfrm>
            <a:off x="263881" y="364444"/>
            <a:ext cx="4012487" cy="463091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latin typeface="Comme"/>
              </a:rPr>
              <a:t>GREADIENT BOOSTING </a:t>
            </a:r>
            <a:r>
              <a:rPr lang="en-IN" sz="1800" spc="-1" dirty="0">
                <a:solidFill>
                  <a:schemeClr val="dk1"/>
                </a:solidFill>
                <a:latin typeface="Comme"/>
              </a:rPr>
              <a:t>REGRESSION</a:t>
            </a:r>
            <a:endParaRPr lang="fr-FR" sz="18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7A8536-85C3-29B5-C93E-CCF07744F76D}"/>
              </a:ext>
            </a:extLst>
          </p:cNvPr>
          <p:cNvSpPr txBox="1"/>
          <p:nvPr/>
        </p:nvSpPr>
        <p:spPr>
          <a:xfrm>
            <a:off x="535842" y="3089681"/>
            <a:ext cx="42912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0.8121</a:t>
            </a:r>
          </a:p>
          <a:p>
            <a:r>
              <a:rPr lang="en-US" sz="1100" dirty="0"/>
              <a:t>MEAN ABSOLUTE ERROR : 0.33</a:t>
            </a:r>
          </a:p>
          <a:p>
            <a:r>
              <a:rPr lang="en-US" sz="1100" dirty="0"/>
              <a:t>ROOT MEAN SQUARED ERROR  : 0.50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C878D8-42CF-14A5-B0FD-ECB7E6111651}"/>
              </a:ext>
            </a:extLst>
          </p:cNvPr>
          <p:cNvSpPr txBox="1"/>
          <p:nvPr/>
        </p:nvSpPr>
        <p:spPr>
          <a:xfrm>
            <a:off x="535842" y="3898986"/>
            <a:ext cx="380826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ALGONIX ACCURACY</a:t>
            </a:r>
          </a:p>
          <a:p>
            <a:r>
              <a:rPr lang="en-US" sz="1100" dirty="0"/>
              <a:t>R2 SCORE : 0.8016</a:t>
            </a:r>
          </a:p>
          <a:p>
            <a:r>
              <a:rPr lang="en-US" sz="1100" dirty="0"/>
              <a:t>MEAN ABSOLUTE ERROR : 0.34</a:t>
            </a:r>
          </a:p>
          <a:p>
            <a:r>
              <a:rPr lang="en-US" sz="1100" dirty="0"/>
              <a:t>ROOT MEAN SQUARED ERROR  :0.51</a:t>
            </a:r>
          </a:p>
          <a:p>
            <a:endParaRPr lang="en-IN" sz="11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EB53A2-F7AD-AE25-263E-306BD51992A7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11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317B1B-7E47-D2E7-F060-29B631385B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13" r="5578" b="3291"/>
          <a:stretch/>
        </p:blipFill>
        <p:spPr>
          <a:xfrm>
            <a:off x="865034" y="931596"/>
            <a:ext cx="2810180" cy="2054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87A6FFB-7B80-1654-67A4-87ADC4E88E3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93" b="6393"/>
          <a:stretch/>
        </p:blipFill>
        <p:spPr>
          <a:xfrm>
            <a:off x="4723909" y="923465"/>
            <a:ext cx="3294468" cy="1819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103AB2-E83B-DB3D-4965-63E6C9633097}"/>
              </a:ext>
            </a:extLst>
          </p:cNvPr>
          <p:cNvSpPr txBox="1"/>
          <p:nvPr/>
        </p:nvSpPr>
        <p:spPr>
          <a:xfrm>
            <a:off x="4723909" y="2810217"/>
            <a:ext cx="31000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SCIKIT LIBRARY ACCURACY</a:t>
            </a:r>
          </a:p>
          <a:p>
            <a:r>
              <a:rPr lang="en-US" sz="1000" dirty="0"/>
              <a:t>ITERATION = 100</a:t>
            </a:r>
          </a:p>
          <a:p>
            <a:r>
              <a:rPr lang="en-US" sz="1000" dirty="0"/>
              <a:t>ACCURACY : 0.9561</a:t>
            </a:r>
          </a:p>
          <a:p>
            <a:r>
              <a:rPr lang="en-US" sz="1000" dirty="0"/>
              <a:t>CUSTOM IMPLEMENTATION ACCURACY</a:t>
            </a:r>
            <a:endParaRPr lang="en-IN" sz="1000" dirty="0"/>
          </a:p>
          <a:p>
            <a:r>
              <a:rPr lang="en-IN" sz="1000" dirty="0"/>
              <a:t>ITERATION = 100</a:t>
            </a:r>
          </a:p>
          <a:p>
            <a:r>
              <a:rPr lang="en-IN" sz="1000" dirty="0"/>
              <a:t>ACCURACY : 0.9561</a:t>
            </a:r>
          </a:p>
          <a:p>
            <a:r>
              <a:rPr lang="en-US" sz="1000" dirty="0"/>
              <a:t>SCIKIT LIBRARY ACCURACY</a:t>
            </a:r>
          </a:p>
          <a:p>
            <a:r>
              <a:rPr lang="en-US" sz="1000" dirty="0"/>
              <a:t>ITERATION = 100</a:t>
            </a:r>
          </a:p>
          <a:p>
            <a:r>
              <a:rPr lang="en-US" sz="1000" dirty="0"/>
              <a:t>ACCURACY : 0.7403</a:t>
            </a:r>
          </a:p>
          <a:p>
            <a:r>
              <a:rPr lang="en-US" sz="1000" dirty="0"/>
              <a:t>CUSTOM IMPLEMENTATION ACCURACY</a:t>
            </a:r>
            <a:endParaRPr lang="en-IN" sz="1000" dirty="0"/>
          </a:p>
          <a:p>
            <a:r>
              <a:rPr lang="en-IN" sz="1000" dirty="0"/>
              <a:t>ITERATION = 1</a:t>
            </a:r>
          </a:p>
          <a:p>
            <a:r>
              <a:rPr lang="en-IN" sz="1000" dirty="0"/>
              <a:t>ACCURACY : 0.7597</a:t>
            </a:r>
            <a:endParaRPr lang="en-US" sz="1000" dirty="0"/>
          </a:p>
        </p:txBody>
      </p:sp>
      <p:sp>
        <p:nvSpPr>
          <p:cNvPr id="23" name="PlaceHolder 1">
            <a:extLst>
              <a:ext uri="{FF2B5EF4-FFF2-40B4-BE49-F238E27FC236}">
                <a16:creationId xmlns:a16="http://schemas.microsoft.com/office/drawing/2014/main" id="{57770F71-6096-6215-6A17-FFB9C0BA9C6B}"/>
              </a:ext>
            </a:extLst>
          </p:cNvPr>
          <p:cNvSpPr txBox="1">
            <a:spLocks/>
          </p:cNvSpPr>
          <p:nvPr/>
        </p:nvSpPr>
        <p:spPr>
          <a:xfrm>
            <a:off x="4434961" y="348181"/>
            <a:ext cx="4012487" cy="463091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1800" spc="-1" dirty="0">
                <a:solidFill>
                  <a:schemeClr val="dk1"/>
                </a:solidFill>
                <a:latin typeface="Comme"/>
              </a:rPr>
              <a:t>GREADIENT BOOSTING </a:t>
            </a:r>
            <a:r>
              <a:rPr lang="en-IN" sz="1800" spc="-1" dirty="0">
                <a:solidFill>
                  <a:schemeClr val="dk1"/>
                </a:solidFill>
                <a:latin typeface="Comme"/>
              </a:rPr>
              <a:t>CLASSIFICATION</a:t>
            </a:r>
            <a:endParaRPr lang="fr-FR" sz="1800" spc="-1" dirty="0">
              <a:solidFill>
                <a:schemeClr val="dk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670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CB5F5-C8F8-47C7-440A-69CA2BF7C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47F9AC8D-6B24-1FC2-9230-1C6ED9B7C86D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6000" spc="-1" dirty="0">
                <a:solidFill>
                  <a:schemeClr val="dk1"/>
                </a:solidFill>
                <a:latin typeface="Arial"/>
              </a:rPr>
              <a:t>K-MEANS CLUSTERING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88FC88-392C-AF0B-5BD4-D6AC7AA2E055}"/>
              </a:ext>
            </a:extLst>
          </p:cNvPr>
          <p:cNvSpPr txBox="1"/>
          <p:nvPr/>
        </p:nvSpPr>
        <p:spPr>
          <a:xfrm>
            <a:off x="4412962" y="2012449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CLUSTER = 2</a:t>
            </a:r>
          </a:p>
          <a:p>
            <a:r>
              <a:rPr lang="en-US" sz="1100" dirty="0"/>
              <a:t>ACCURACY : 0.8541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51C56A-C13C-92A5-CAC9-0A51BF008382}"/>
              </a:ext>
            </a:extLst>
          </p:cNvPr>
          <p:cNvSpPr txBox="1"/>
          <p:nvPr/>
        </p:nvSpPr>
        <p:spPr>
          <a:xfrm>
            <a:off x="4416055" y="2622514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CLUSTER = 2</a:t>
            </a:r>
          </a:p>
          <a:p>
            <a:r>
              <a:rPr lang="en-IN" sz="1100" dirty="0"/>
              <a:t>ACCURACY : 0.8541</a:t>
            </a:r>
            <a:endParaRPr lang="en-US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2DD0A7AB-CD64-68D1-0F4E-22B2EC2506CA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7F9F5E0E-5892-8FF1-2929-7BF9EAE128E9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05107AF3-6578-783B-73AA-F64D0F8B974F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E8CA89A6-441B-56B8-E064-8519C004A5C6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56E8B91B-CC40-6832-0D2C-9FED4A8AF772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05B3FE2F-FFB4-FC71-C591-9A2D7FBD8AF0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8B6AC0D6-DB44-75DD-5CA4-9E142CE1A9C2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F67DB6D5-05D4-CE30-07BF-15A4B7774712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053D9598-C766-D573-8A59-A151CAE3B934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E093A6E0-2D1D-05B7-B7FB-E4F82525E6A5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98B3319F-5144-2785-49A9-EEC6BFC2EA8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B2EC93C8-1D93-094A-3D5D-CEE4BFC00B45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0FD69A8-A726-F0C5-8F1B-34ABCFCA8FEB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13</a:t>
            </a:r>
            <a:endParaRPr lang="en-IN" sz="14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D5F99A-FE99-38B6-F4DC-321AF8327542}"/>
              </a:ext>
            </a:extLst>
          </p:cNvPr>
          <p:cNvSpPr txBox="1"/>
          <p:nvPr/>
        </p:nvSpPr>
        <p:spPr>
          <a:xfrm>
            <a:off x="4412961" y="3207287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CLUSTER = 3</a:t>
            </a:r>
          </a:p>
          <a:p>
            <a:r>
              <a:rPr lang="en-US" sz="1100" dirty="0"/>
              <a:t>ACCURACY : 0.893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20874D-4E9D-C90B-4955-3D0FDF96A898}"/>
              </a:ext>
            </a:extLst>
          </p:cNvPr>
          <p:cNvSpPr txBox="1"/>
          <p:nvPr/>
        </p:nvSpPr>
        <p:spPr>
          <a:xfrm>
            <a:off x="4416055" y="3792060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ITERATION = 3</a:t>
            </a:r>
          </a:p>
          <a:p>
            <a:r>
              <a:rPr lang="en-IN" sz="1100" dirty="0"/>
              <a:t>ACCURACY : 0.666</a:t>
            </a:r>
            <a:endParaRPr lang="en-US" sz="11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A577A-ADCA-E147-BF1C-9FA28B699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087" y="1892723"/>
            <a:ext cx="4091532" cy="248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725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7CE94-2028-F1C3-7AA7-FA3BC7B0F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464F00-5835-44C3-7CBA-93167BFD18DA}"/>
              </a:ext>
            </a:extLst>
          </p:cNvPr>
          <p:cNvSpPr/>
          <p:nvPr/>
        </p:nvSpPr>
        <p:spPr>
          <a:xfrm>
            <a:off x="8471880" y="4756298"/>
            <a:ext cx="438204" cy="179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5C18-F7CA-8D60-D7A1-8E8C1505BC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114" r="2269"/>
          <a:stretch/>
        </p:blipFill>
        <p:spPr>
          <a:xfrm>
            <a:off x="381222" y="588335"/>
            <a:ext cx="4665699" cy="28282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62E9B3-ABF4-B44A-F9C2-BDE68F004FF0}"/>
              </a:ext>
            </a:extLst>
          </p:cNvPr>
          <p:cNvSpPr txBox="1"/>
          <p:nvPr/>
        </p:nvSpPr>
        <p:spPr>
          <a:xfrm>
            <a:off x="787658" y="4068726"/>
            <a:ext cx="369304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IN" dirty="0">
                <a:hlinkClick r:id="rId3"/>
              </a:rPr>
              <a:t>https://pypi.org/project/algonix/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414CC4-14E8-1D5B-A565-C5918D37BCED}"/>
              </a:ext>
            </a:extLst>
          </p:cNvPr>
          <p:cNvSpPr txBox="1"/>
          <p:nvPr/>
        </p:nvSpPr>
        <p:spPr>
          <a:xfrm>
            <a:off x="5046921" y="361507"/>
            <a:ext cx="36930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Welcome to **Algonix**, a lightweight, beginner-friendly machine learning library built from scratch using Python and NumPy.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>
              <a:latin typeface="Bahnschrift" panose="020B0502040204020203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>
                <a:latin typeface="Bahnschrift" panose="020B0502040204020203" pitchFamily="34" charset="0"/>
              </a:rPr>
              <a:t>Designed for learning and experimentation, this library provides transparent implementations of core ML algorithms without relying on external ML frameworks.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65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PlaceHolder 1"/>
          <p:cNvSpPr>
            <a:spLocks noGrp="1"/>
          </p:cNvSpPr>
          <p:nvPr>
            <p:ph type="title"/>
          </p:nvPr>
        </p:nvSpPr>
        <p:spPr>
          <a:xfrm>
            <a:off x="488908" y="2104830"/>
            <a:ext cx="5347799" cy="840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200" b="0" strike="noStrike" spc="-1" dirty="0">
                <a:solidFill>
                  <a:schemeClr val="dk1"/>
                </a:solidFill>
                <a:latin typeface="Book Antiqua" panose="02040602050305030304" pitchFamily="18" charset="0"/>
                <a:ea typeface="Comme"/>
              </a:rPr>
              <a:t>CONCLUSIONS</a:t>
            </a:r>
            <a:endParaRPr lang="fr-FR" sz="3200" b="0" strike="noStrike" spc="-1" dirty="0">
              <a:solidFill>
                <a:schemeClr val="dk1"/>
              </a:solidFill>
              <a:latin typeface="Book Antiqua" panose="02040602050305030304" pitchFamily="18" charset="0"/>
            </a:endParaRPr>
          </a:p>
        </p:txBody>
      </p:sp>
      <p:sp>
        <p:nvSpPr>
          <p:cNvPr id="399" name="PlaceHolder 2"/>
          <p:cNvSpPr>
            <a:spLocks noGrp="1"/>
          </p:cNvSpPr>
          <p:nvPr>
            <p:ph type="subTitle"/>
          </p:nvPr>
        </p:nvSpPr>
        <p:spPr>
          <a:xfrm>
            <a:off x="3679254" y="1685487"/>
            <a:ext cx="4620186" cy="213558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9215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 dirty="0">
                <a:solidFill>
                  <a:schemeClr val="dk1"/>
                </a:solidFill>
                <a:latin typeface="Assistant"/>
                <a:ea typeface="Assistant"/>
              </a:rPr>
              <a:t>In conclusion, the comparative study of a custom machine learning library against Scikit-Learn provides valuable insights into the implementation of fundamental regression algorithms. The exploration of topics such as optimization, regularization, and performance metrics reveals the practical trade-offs between creating custom solutions and utilizing established libraries. This study emphasizes the importance of understanding both the theoretical and pctical aspects of machine learning, enhancing real-world application capabilities.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00" name="Google Shape;525;p46"/>
          <p:cNvGrpSpPr/>
          <p:nvPr/>
        </p:nvGrpSpPr>
        <p:grpSpPr>
          <a:xfrm>
            <a:off x="582120" y="539640"/>
            <a:ext cx="7979400" cy="644040"/>
            <a:chOff x="582120" y="539640"/>
            <a:chExt cx="7979400" cy="644040"/>
          </a:xfrm>
        </p:grpSpPr>
        <p:cxnSp>
          <p:nvCxnSpPr>
            <p:cNvPr id="401" name="Google Shape;526;p46"/>
            <p:cNvCxnSpPr>
              <a:stCxn id="402" idx="4"/>
            </p:cNvCxnSpPr>
            <p:nvPr/>
          </p:nvCxnSpPr>
          <p:spPr>
            <a:xfrm>
              <a:off x="713160" y="801360"/>
              <a:ext cx="360" cy="3826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03" name="Google Shape;528;p46"/>
            <p:cNvCxnSpPr>
              <a:stCxn id="404" idx="4"/>
            </p:cNvCxnSpPr>
            <p:nvPr/>
          </p:nvCxnSpPr>
          <p:spPr>
            <a:xfrm>
              <a:off x="8430480" y="801360"/>
              <a:ext cx="1440" cy="3823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sp>
          <p:nvSpPr>
            <p:cNvPr id="402" name="Google Shape;527;p46"/>
            <p:cNvSpPr/>
            <p:nvPr/>
          </p:nvSpPr>
          <p:spPr>
            <a:xfrm>
              <a:off x="582120" y="53964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5" name="Google Shape;530;p46"/>
            <p:cNvSpPr/>
            <p:nvPr/>
          </p:nvSpPr>
          <p:spPr>
            <a:xfrm>
              <a:off x="582120" y="6166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4" name="Google Shape;529;p46"/>
            <p:cNvSpPr/>
            <p:nvPr/>
          </p:nvSpPr>
          <p:spPr>
            <a:xfrm>
              <a:off x="8299440" y="53964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06" name="Google Shape;531;p46"/>
            <p:cNvSpPr/>
            <p:nvPr/>
          </p:nvSpPr>
          <p:spPr>
            <a:xfrm>
              <a:off x="8299440" y="6166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07" name="Google Shape;532;p46"/>
            <p:cNvCxnSpPr/>
            <p:nvPr/>
          </p:nvCxnSpPr>
          <p:spPr>
            <a:xfrm flipH="1">
              <a:off x="8389440" y="951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8" name="Google Shape;533;p46"/>
            <p:cNvCxnSpPr/>
            <p:nvPr/>
          </p:nvCxnSpPr>
          <p:spPr>
            <a:xfrm flipH="1">
              <a:off x="670320" y="951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09" name="Google Shape;534;p46"/>
            <p:cNvCxnSpPr/>
            <p:nvPr/>
          </p:nvCxnSpPr>
          <p:spPr>
            <a:xfrm>
              <a:off x="713520" y="992520"/>
              <a:ext cx="77148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10" name="Google Shape;535;p46"/>
            <p:cNvGrpSpPr/>
            <p:nvPr/>
          </p:nvGrpSpPr>
          <p:grpSpPr>
            <a:xfrm>
              <a:off x="844200" y="615600"/>
              <a:ext cx="7455240" cy="109800"/>
              <a:chOff x="844200" y="615600"/>
              <a:chExt cx="7455240" cy="109800"/>
            </a:xfrm>
          </p:grpSpPr>
          <p:cxnSp>
            <p:nvCxnSpPr>
              <p:cNvPr id="411" name="Google Shape;536;p46"/>
              <p:cNvCxnSpPr/>
              <p:nvPr/>
            </p:nvCxnSpPr>
            <p:spPr>
              <a:xfrm>
                <a:off x="844200" y="670320"/>
                <a:ext cx="745560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2" name="Google Shape;537;p46"/>
              <p:cNvCxnSpPr/>
              <p:nvPr/>
            </p:nvCxnSpPr>
            <p:spPr>
              <a:xfrm>
                <a:off x="182160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3" name="Google Shape;538;p46"/>
              <p:cNvCxnSpPr/>
              <p:nvPr/>
            </p:nvCxnSpPr>
            <p:spPr>
              <a:xfrm>
                <a:off x="518760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14" name="Google Shape;539;p46"/>
              <p:cNvCxnSpPr/>
              <p:nvPr/>
            </p:nvCxnSpPr>
            <p:spPr>
              <a:xfrm>
                <a:off x="7059240" y="61560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0F8C054-C6E3-6150-CB4D-474A00297993}"/>
              </a:ext>
            </a:extLst>
          </p:cNvPr>
          <p:cNvSpPr/>
          <p:nvPr/>
        </p:nvSpPr>
        <p:spPr>
          <a:xfrm>
            <a:off x="8471880" y="4756298"/>
            <a:ext cx="438204" cy="1792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PlaceHolder 1"/>
          <p:cNvSpPr>
            <a:spLocks noGrp="1"/>
          </p:cNvSpPr>
          <p:nvPr>
            <p:ph type="title"/>
          </p:nvPr>
        </p:nvSpPr>
        <p:spPr>
          <a:xfrm>
            <a:off x="2629890" y="1416394"/>
            <a:ext cx="339174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Thank you!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21" name="PlaceHolder 2"/>
          <p:cNvSpPr>
            <a:spLocks noGrp="1"/>
          </p:cNvSpPr>
          <p:nvPr>
            <p:ph type="subTitle"/>
          </p:nvPr>
        </p:nvSpPr>
        <p:spPr>
          <a:xfrm>
            <a:off x="4242240" y="2136240"/>
            <a:ext cx="2447640" cy="1095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1" strike="noStrike" spc="-1" dirty="0">
                <a:solidFill>
                  <a:schemeClr val="dk1"/>
                </a:solidFill>
                <a:latin typeface="Assistant"/>
                <a:ea typeface="Assistant"/>
              </a:rPr>
              <a:t>Do you have any questions?</a:t>
            </a:r>
            <a:endParaRPr lang="en-US" sz="12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440" name="Google Shape;1045;p66"/>
          <p:cNvGrpSpPr/>
          <p:nvPr/>
        </p:nvGrpSpPr>
        <p:grpSpPr>
          <a:xfrm>
            <a:off x="1662480" y="347040"/>
            <a:ext cx="5818680" cy="607680"/>
            <a:chOff x="1662480" y="347040"/>
            <a:chExt cx="5818680" cy="607680"/>
          </a:xfrm>
        </p:grpSpPr>
        <p:cxnSp>
          <p:nvCxnSpPr>
            <p:cNvPr id="441" name="Google Shape;1046;p66"/>
            <p:cNvCxnSpPr/>
            <p:nvPr/>
          </p:nvCxnSpPr>
          <p:spPr>
            <a:xfrm>
              <a:off x="1793520" y="609120"/>
              <a:ext cx="360" cy="345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2" name="Google Shape;1047;p66"/>
            <p:cNvCxnSpPr/>
            <p:nvPr/>
          </p:nvCxnSpPr>
          <p:spPr>
            <a:xfrm>
              <a:off x="7350120" y="609120"/>
              <a:ext cx="360" cy="345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3" name="Google Shape;1048;p66"/>
            <p:cNvCxnSpPr/>
            <p:nvPr/>
          </p:nvCxnSpPr>
          <p:spPr>
            <a:xfrm>
              <a:off x="4902480" y="609120"/>
              <a:ext cx="4680" cy="3279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44" name="Google Shape;1049;p66"/>
            <p:cNvCxnSpPr/>
            <p:nvPr/>
          </p:nvCxnSpPr>
          <p:spPr>
            <a:xfrm>
              <a:off x="1793520" y="794160"/>
              <a:ext cx="555696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45" name="Google Shape;1050;p66"/>
            <p:cNvGrpSpPr/>
            <p:nvPr/>
          </p:nvGrpSpPr>
          <p:grpSpPr>
            <a:xfrm>
              <a:off x="1662480" y="347040"/>
              <a:ext cx="262080" cy="261720"/>
              <a:chOff x="1662480" y="347040"/>
              <a:chExt cx="262080" cy="261720"/>
            </a:xfrm>
          </p:grpSpPr>
          <p:sp>
            <p:nvSpPr>
              <p:cNvPr id="446" name="Google Shape;1051;p66"/>
              <p:cNvSpPr/>
              <p:nvPr/>
            </p:nvSpPr>
            <p:spPr>
              <a:xfrm flipH="1">
                <a:off x="166248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47" name="Google Shape;1052;p66"/>
              <p:cNvSpPr/>
              <p:nvPr/>
            </p:nvSpPr>
            <p:spPr>
              <a:xfrm>
                <a:off x="166248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1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48" name="Google Shape;1053;p66"/>
            <p:cNvGrpSpPr/>
            <p:nvPr/>
          </p:nvGrpSpPr>
          <p:grpSpPr>
            <a:xfrm>
              <a:off x="4771440" y="347040"/>
              <a:ext cx="262080" cy="261720"/>
              <a:chOff x="4771440" y="347040"/>
              <a:chExt cx="262080" cy="261720"/>
            </a:xfrm>
          </p:grpSpPr>
          <p:sp>
            <p:nvSpPr>
              <p:cNvPr id="449" name="Google Shape;1054;p66"/>
              <p:cNvSpPr/>
              <p:nvPr/>
            </p:nvSpPr>
            <p:spPr>
              <a:xfrm flipH="1">
                <a:off x="477144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0" name="Google Shape;1055;p66"/>
              <p:cNvSpPr/>
              <p:nvPr/>
            </p:nvSpPr>
            <p:spPr>
              <a:xfrm>
                <a:off x="477144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2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grpSp>
          <p:nvGrpSpPr>
            <p:cNvPr id="451" name="Google Shape;1056;p66"/>
            <p:cNvGrpSpPr/>
            <p:nvPr/>
          </p:nvGrpSpPr>
          <p:grpSpPr>
            <a:xfrm>
              <a:off x="7219080" y="347040"/>
              <a:ext cx="262080" cy="261720"/>
              <a:chOff x="7219080" y="347040"/>
              <a:chExt cx="262080" cy="261720"/>
            </a:xfrm>
          </p:grpSpPr>
          <p:sp>
            <p:nvSpPr>
              <p:cNvPr id="452" name="Google Shape;1057;p66"/>
              <p:cNvSpPr/>
              <p:nvPr/>
            </p:nvSpPr>
            <p:spPr>
              <a:xfrm flipH="1">
                <a:off x="7219080" y="347040"/>
                <a:ext cx="262080" cy="261720"/>
              </a:xfrm>
              <a:prstGeom prst="ellipse">
                <a:avLst/>
              </a:prstGeom>
              <a:noFill/>
              <a:ln w="9525">
                <a:solidFill>
                  <a:srgbClr val="595959"/>
                </a:solidFill>
                <a:round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91440" bIns="914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endParaRPr lang="en-US" sz="1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  <p:sp>
            <p:nvSpPr>
              <p:cNvPr id="453" name="Google Shape;1058;p66"/>
              <p:cNvSpPr/>
              <p:nvPr/>
            </p:nvSpPr>
            <p:spPr>
              <a:xfrm>
                <a:off x="7219080" y="424440"/>
                <a:ext cx="262080" cy="1072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tIns="53640" bIns="53640" anchor="ctr">
                <a:noAutofit/>
              </a:bodyPr>
              <a:lstStyle/>
              <a:p>
                <a:pPr algn="ctr" defTabSz="914400">
                  <a:lnSpc>
                    <a:spcPct val="100000"/>
                  </a:lnSpc>
                  <a:tabLst>
                    <a:tab pos="0" algn="l"/>
                  </a:tabLst>
                </a:pPr>
                <a:r>
                  <a:rPr lang="en" sz="800" b="0" strike="noStrike" spc="-1">
                    <a:solidFill>
                      <a:schemeClr val="dk1"/>
                    </a:solidFill>
                    <a:latin typeface="Comme"/>
                    <a:ea typeface="Comme"/>
                  </a:rPr>
                  <a:t>3</a:t>
                </a:r>
                <a:endParaRPr lang="en-US" sz="800" b="0" strike="noStrike" spc="-1">
                  <a:solidFill>
                    <a:srgbClr val="000000"/>
                  </a:solidFill>
                  <a:latin typeface="OpenSymbol"/>
                </a:endParaRPr>
              </a:p>
            </p:txBody>
          </p:sp>
        </p:grpSp>
        <p:cxnSp>
          <p:nvCxnSpPr>
            <p:cNvPr id="454" name="Google Shape;1059;p66"/>
            <p:cNvCxnSpPr/>
            <p:nvPr/>
          </p:nvCxnSpPr>
          <p:spPr>
            <a:xfrm>
              <a:off x="5195880" y="423360"/>
              <a:ext cx="360" cy="1101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grpSp>
          <p:nvGrpSpPr>
            <p:cNvPr id="455" name="Google Shape;1060;p66"/>
            <p:cNvGrpSpPr/>
            <p:nvPr/>
          </p:nvGrpSpPr>
          <p:grpSpPr>
            <a:xfrm>
              <a:off x="1924920" y="423360"/>
              <a:ext cx="5293800" cy="109800"/>
              <a:chOff x="1924920" y="423360"/>
              <a:chExt cx="5293800" cy="109800"/>
            </a:xfrm>
          </p:grpSpPr>
          <p:cxnSp>
            <p:nvCxnSpPr>
              <p:cNvPr id="456" name="Google Shape;1061;p66"/>
              <p:cNvCxnSpPr/>
              <p:nvPr/>
            </p:nvCxnSpPr>
            <p:spPr>
              <a:xfrm>
                <a:off x="1924920" y="478080"/>
                <a:ext cx="284652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7" name="Google Shape;1062;p66"/>
              <p:cNvCxnSpPr/>
              <p:nvPr/>
            </p:nvCxnSpPr>
            <p:spPr>
              <a:xfrm>
                <a:off x="5033520" y="478080"/>
                <a:ext cx="218556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8" name="Google Shape;1063;p66"/>
              <p:cNvCxnSpPr/>
              <p:nvPr/>
            </p:nvCxnSpPr>
            <p:spPr>
              <a:xfrm>
                <a:off x="442908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59" name="Google Shape;1064;p66"/>
              <p:cNvCxnSpPr/>
              <p:nvPr/>
            </p:nvCxnSpPr>
            <p:spPr>
              <a:xfrm>
                <a:off x="199836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460" name="Google Shape;1065;p66"/>
              <p:cNvCxnSpPr/>
              <p:nvPr/>
            </p:nvCxnSpPr>
            <p:spPr>
              <a:xfrm>
                <a:off x="7026840" y="423360"/>
                <a:ext cx="360" cy="1101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cxnSp>
          <p:nvCxnSpPr>
            <p:cNvPr id="461" name="Google Shape;1066;p66"/>
            <p:cNvCxnSpPr/>
            <p:nvPr/>
          </p:nvCxnSpPr>
          <p:spPr>
            <a:xfrm flipH="1">
              <a:off x="175248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62" name="Google Shape;1067;p66"/>
            <p:cNvCxnSpPr/>
            <p:nvPr/>
          </p:nvCxnSpPr>
          <p:spPr>
            <a:xfrm flipH="1">
              <a:off x="486360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63" name="Google Shape;1068;p66"/>
            <p:cNvCxnSpPr/>
            <p:nvPr/>
          </p:nvCxnSpPr>
          <p:spPr>
            <a:xfrm flipH="1">
              <a:off x="7309080" y="75312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464" name="Google Shape;1069;p66"/>
          <p:cNvGrpSpPr/>
          <p:nvPr/>
        </p:nvGrpSpPr>
        <p:grpSpPr>
          <a:xfrm>
            <a:off x="7762680" y="835560"/>
            <a:ext cx="528480" cy="3522240"/>
            <a:chOff x="7762680" y="835560"/>
            <a:chExt cx="528480" cy="3522240"/>
          </a:xfrm>
        </p:grpSpPr>
        <p:sp>
          <p:nvSpPr>
            <p:cNvPr id="465" name="Google Shape;1070;p66"/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6" name="Google Shape;1071;p66"/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7" name="Google Shape;1072;p66"/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8" name="Google Shape;1073;p66"/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69" name="Google Shape;1074;p66"/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70" name="Google Shape;1075;p66"/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5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71" name="Google Shape;1076;p66"/>
            <p:cNvCxnSpPr/>
            <p:nvPr/>
          </p:nvCxnSpPr>
          <p:spPr>
            <a:xfrm>
              <a:off x="7762680" y="9662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2" name="Google Shape;1077;p66"/>
            <p:cNvCxnSpPr/>
            <p:nvPr/>
          </p:nvCxnSpPr>
          <p:spPr>
            <a:xfrm flipV="1">
              <a:off x="7762680" y="4227120"/>
              <a:ext cx="266400" cy="7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3" name="Google Shape;1078;p66"/>
            <p:cNvCxnSpPr>
              <a:stCxn id="467" idx="4"/>
              <a:endCxn id="465" idx="0"/>
            </p:cNvCxnSpPr>
            <p:nvPr/>
          </p:nvCxnSpPr>
          <p:spPr>
            <a:xfrm>
              <a:off x="8160120" y="1097640"/>
              <a:ext cx="360" cy="815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4" name="Google Shape;1079;p66"/>
            <p:cNvCxnSpPr>
              <a:endCxn id="466" idx="3"/>
            </p:cNvCxnSpPr>
            <p:nvPr/>
          </p:nvCxnSpPr>
          <p:spPr>
            <a:xfrm>
              <a:off x="7762680" y="204372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75" name="Google Shape;1080;p66"/>
            <p:cNvCxnSpPr>
              <a:stCxn id="465" idx="4"/>
              <a:endCxn id="476" idx="0"/>
            </p:cNvCxnSpPr>
            <p:nvPr/>
          </p:nvCxnSpPr>
          <p:spPr>
            <a:xfrm>
              <a:off x="8160120" y="2174760"/>
              <a:ext cx="360" cy="829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7" name="Google Shape;1082;p66"/>
            <p:cNvCxnSpPr/>
            <p:nvPr/>
          </p:nvCxnSpPr>
          <p:spPr>
            <a:xfrm>
              <a:off x="7938360" y="969480"/>
              <a:ext cx="360" cy="32652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8" name="Google Shape;1083;p66"/>
            <p:cNvCxnSpPr/>
            <p:nvPr/>
          </p:nvCxnSpPr>
          <p:spPr>
            <a:xfrm flipH="1">
              <a:off x="7897320" y="92520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79" name="Google Shape;1084;p66"/>
            <p:cNvCxnSpPr/>
            <p:nvPr/>
          </p:nvCxnSpPr>
          <p:spPr>
            <a:xfrm flipH="1">
              <a:off x="7897320" y="20026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0" name="Google Shape;1085;p66"/>
            <p:cNvCxnSpPr/>
            <p:nvPr/>
          </p:nvCxnSpPr>
          <p:spPr>
            <a:xfrm flipH="1">
              <a:off x="7897320" y="4185720"/>
              <a:ext cx="82440" cy="82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476" name="Google Shape;1081;p66"/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1" name="Google Shape;1086;p66"/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82" name="Google Shape;1087;p66"/>
            <p:cNvCxnSpPr>
              <a:endCxn id="481" idx="3"/>
            </p:cNvCxnSpPr>
            <p:nvPr/>
          </p:nvCxnSpPr>
          <p:spPr>
            <a:xfrm>
              <a:off x="7762680" y="31352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83" name="Google Shape;1088;p66"/>
            <p:cNvCxnSpPr/>
            <p:nvPr/>
          </p:nvCxnSpPr>
          <p:spPr>
            <a:xfrm flipH="1">
              <a:off x="7897320" y="309420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4" name="Google Shape;1089;p66"/>
            <p:cNvCxnSpPr>
              <a:stCxn id="476" idx="4"/>
              <a:endCxn id="485" idx="0"/>
            </p:cNvCxnSpPr>
            <p:nvPr/>
          </p:nvCxnSpPr>
          <p:spPr>
            <a:xfrm>
              <a:off x="8160120" y="3266280"/>
              <a:ext cx="360" cy="4636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485" name="Google Shape;1090;p66"/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486" name="Google Shape;1091;p66"/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4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487" name="Google Shape;1092;p66"/>
            <p:cNvCxnSpPr>
              <a:endCxn id="486" idx="3"/>
            </p:cNvCxnSpPr>
            <p:nvPr/>
          </p:nvCxnSpPr>
          <p:spPr>
            <a:xfrm>
              <a:off x="7762680" y="386064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488" name="Google Shape;1093;p66"/>
            <p:cNvCxnSpPr/>
            <p:nvPr/>
          </p:nvCxnSpPr>
          <p:spPr>
            <a:xfrm flipH="1">
              <a:off x="7897320" y="381960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489" name="Google Shape;1094;p66"/>
            <p:cNvCxnSpPr>
              <a:stCxn id="485" idx="4"/>
              <a:endCxn id="468" idx="0"/>
            </p:cNvCxnSpPr>
            <p:nvPr/>
          </p:nvCxnSpPr>
          <p:spPr>
            <a:xfrm>
              <a:off x="8160120" y="3991680"/>
              <a:ext cx="360" cy="104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184EA164-203F-83A3-6E8C-5582D37AD418}"/>
              </a:ext>
            </a:extLst>
          </p:cNvPr>
          <p:cNvSpPr/>
          <p:nvPr/>
        </p:nvSpPr>
        <p:spPr>
          <a:xfrm>
            <a:off x="1692457" y="3051309"/>
            <a:ext cx="5473245" cy="7246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2A9B1C-0DFB-6FFF-074A-323F0D9221FF}"/>
              </a:ext>
            </a:extLst>
          </p:cNvPr>
          <p:cNvSpPr txBox="1"/>
          <p:nvPr/>
        </p:nvSpPr>
        <p:spPr>
          <a:xfrm>
            <a:off x="480304" y="4037687"/>
            <a:ext cx="3761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https://github.com/bhushanzade02</a:t>
            </a:r>
            <a:endParaRPr lang="en-IN" sz="1200" dirty="0"/>
          </a:p>
          <a:p>
            <a:r>
              <a:rPr lang="en-IN" sz="1200" u="sng" dirty="0"/>
              <a:t>https://github.com/VaishnavMankar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87073A-8460-F1C5-2FBD-2A1BC418C358}"/>
              </a:ext>
            </a:extLst>
          </p:cNvPr>
          <p:cNvSpPr/>
          <p:nvPr/>
        </p:nvSpPr>
        <p:spPr>
          <a:xfrm>
            <a:off x="8449340" y="4735033"/>
            <a:ext cx="453655" cy="2197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346;p35"/>
          <p:cNvGrpSpPr/>
          <p:nvPr/>
        </p:nvGrpSpPr>
        <p:grpSpPr>
          <a:xfrm>
            <a:off x="7447575" y="736370"/>
            <a:ext cx="1202654" cy="3450323"/>
            <a:chOff x="7005240" y="1310400"/>
            <a:chExt cx="528480" cy="1449000"/>
          </a:xfrm>
        </p:grpSpPr>
        <p:sp>
          <p:nvSpPr>
            <p:cNvPr id="212" name="Google Shape;347;p35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3" name="Google Shape;348;p35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4" name="Google Shape;349;p35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15" name="Google Shape;350;p35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16" name="Google Shape;351;p35"/>
            <p:cNvCxnSpPr>
              <a:endCxn id="214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17" name="Google Shape;352;p35"/>
            <p:cNvCxnSpPr>
              <a:endCxn id="215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18" name="Google Shape;353;p35"/>
            <p:cNvGrpSpPr/>
            <p:nvPr/>
          </p:nvGrpSpPr>
          <p:grpSpPr>
            <a:xfrm>
              <a:off x="7347600" y="1572120"/>
              <a:ext cx="109800" cy="925560"/>
              <a:chOff x="7347600" y="1572120"/>
              <a:chExt cx="109800" cy="925560"/>
            </a:xfrm>
          </p:grpSpPr>
          <p:cxnSp>
            <p:nvCxnSpPr>
              <p:cNvPr id="219" name="Google Shape;354;p35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20" name="Google Shape;355;p35"/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21" name="Google Shape;356;p35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22" name="Google Shape;357;p35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8CBA2006-8CF4-E9BA-385B-67FC89BBB585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090183" y="1067135"/>
            <a:ext cx="627598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Algonix is a self-developed machine learning library built from scratch with the goal of gaining a deeper understanding of core ML algorithms. Rather than relying solely on existing frameworks, Algonix focuses on implementing fundamental and advanced algorithms manually to strengthen conceptual clarity and practical coding skills.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200" dirty="0">
              <a:latin typeface="Bahnschrift" panose="020B0502040204020203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🎯 Purpose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 build hands-on familiarity with machine learning algorithms by implementing them from the ground up.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 understand the inner workings, mathematical foundations, and performance trade-offs of each algorithm.</a:t>
            </a: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2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Bahnschrift" panose="020B0502040204020203" pitchFamily="34" charset="0"/>
            </a:endParaRPr>
          </a:p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2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Bahnschrift" panose="020B0502040204020203" pitchFamily="34" charset="0"/>
              </a:rPr>
              <a:t>To compare custom-built models directly with industry-standard implementations from libraries like scikit-learn.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3FAD3B-8E85-610A-84F9-F530D712ED45}"/>
              </a:ext>
            </a:extLst>
          </p:cNvPr>
          <p:cNvSpPr/>
          <p:nvPr/>
        </p:nvSpPr>
        <p:spPr>
          <a:xfrm>
            <a:off x="8593985" y="4792006"/>
            <a:ext cx="213131" cy="1237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F4A010-14B0-E9ED-9FAF-3D7624170C19}"/>
              </a:ext>
            </a:extLst>
          </p:cNvPr>
          <p:cNvSpPr txBox="1"/>
          <p:nvPr/>
        </p:nvSpPr>
        <p:spPr>
          <a:xfrm>
            <a:off x="8511482" y="4723077"/>
            <a:ext cx="378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C7127-6C0E-CFAD-71AF-6739C937570D}"/>
              </a:ext>
            </a:extLst>
          </p:cNvPr>
          <p:cNvSpPr txBox="1"/>
          <p:nvPr/>
        </p:nvSpPr>
        <p:spPr>
          <a:xfrm>
            <a:off x="1095098" y="432970"/>
            <a:ext cx="50326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ell MT" panose="02020503060305020303" pitchFamily="18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INTRODUCTION: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3655533" y="1314398"/>
            <a:ext cx="6286664" cy="265996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IMPLEMENTATION</a:t>
            </a:r>
            <a:endParaRPr lang="fr-FR" sz="4000" b="0" strike="noStrike" spc="-1" dirty="0">
              <a:solidFill>
                <a:schemeClr val="dk1"/>
              </a:solidFill>
              <a:latin typeface="Century" panose="02040604050505020304" pitchFamily="18" charset="0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title"/>
          </p:nvPr>
        </p:nvSpPr>
        <p:spPr>
          <a:xfrm>
            <a:off x="705960" y="1889100"/>
            <a:ext cx="2685600" cy="155232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ctr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entury" panose="02040604050505020304" pitchFamily="18" charset="0"/>
                <a:ea typeface="Comme"/>
              </a:rPr>
              <a:t>01</a:t>
            </a:r>
            <a:endParaRPr lang="fr-FR" sz="6000" b="0" strike="noStrike" spc="-1" dirty="0">
              <a:solidFill>
                <a:schemeClr val="dk1"/>
              </a:solidFill>
              <a:latin typeface="Century" panose="02040604050505020304" pitchFamily="18" charset="0"/>
            </a:endParaRPr>
          </a:p>
        </p:txBody>
      </p:sp>
      <p:grpSp>
        <p:nvGrpSpPr>
          <p:cNvPr id="225" name="Google Shape;364;p36"/>
          <p:cNvGrpSpPr/>
          <p:nvPr/>
        </p:nvGrpSpPr>
        <p:grpSpPr>
          <a:xfrm>
            <a:off x="671760" y="4137480"/>
            <a:ext cx="7799760" cy="82080"/>
            <a:chOff x="671760" y="4137480"/>
            <a:chExt cx="7799760" cy="82080"/>
          </a:xfrm>
        </p:grpSpPr>
        <p:cxnSp>
          <p:nvCxnSpPr>
            <p:cNvPr id="226" name="Google Shape;365;p36"/>
            <p:cNvCxnSpPr/>
            <p:nvPr/>
          </p:nvCxnSpPr>
          <p:spPr>
            <a:xfrm>
              <a:off x="713160" y="4178520"/>
              <a:ext cx="771768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7" name="Google Shape;366;p36"/>
            <p:cNvCxnSpPr/>
            <p:nvPr/>
          </p:nvCxnSpPr>
          <p:spPr>
            <a:xfrm flipH="1">
              <a:off x="8389440" y="4137480"/>
              <a:ext cx="8244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8" name="Google Shape;367;p36"/>
            <p:cNvCxnSpPr/>
            <p:nvPr/>
          </p:nvCxnSpPr>
          <p:spPr>
            <a:xfrm flipH="1">
              <a:off x="3350160" y="4137480"/>
              <a:ext cx="8280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29" name="Google Shape;368;p36"/>
            <p:cNvCxnSpPr/>
            <p:nvPr/>
          </p:nvCxnSpPr>
          <p:spPr>
            <a:xfrm flipH="1">
              <a:off x="671760" y="4137480"/>
              <a:ext cx="82800" cy="8244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grpSp>
        <p:nvGrpSpPr>
          <p:cNvPr id="230" name="Google Shape;369;p36"/>
          <p:cNvGrpSpPr/>
          <p:nvPr/>
        </p:nvGrpSpPr>
        <p:grpSpPr>
          <a:xfrm>
            <a:off x="582120" y="499680"/>
            <a:ext cx="7979400" cy="741240"/>
            <a:chOff x="582120" y="499680"/>
            <a:chExt cx="7979400" cy="741240"/>
          </a:xfrm>
        </p:grpSpPr>
        <p:cxnSp>
          <p:nvCxnSpPr>
            <p:cNvPr id="231" name="Google Shape;370;p36"/>
            <p:cNvCxnSpPr/>
            <p:nvPr/>
          </p:nvCxnSpPr>
          <p:spPr>
            <a:xfrm>
              <a:off x="713160" y="761760"/>
              <a:ext cx="360" cy="4348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32" name="Google Shape;371;p36"/>
            <p:cNvCxnSpPr>
              <a:stCxn id="233" idx="4"/>
            </p:cNvCxnSpPr>
            <p:nvPr/>
          </p:nvCxnSpPr>
          <p:spPr>
            <a:xfrm>
              <a:off x="3393360" y="761760"/>
              <a:ext cx="360" cy="4348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34" name="Google Shape;373;p36"/>
            <p:cNvCxnSpPr/>
            <p:nvPr/>
          </p:nvCxnSpPr>
          <p:spPr>
            <a:xfrm>
              <a:off x="8430480" y="761760"/>
              <a:ext cx="360" cy="43452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35" name="Google Shape;374;p36"/>
            <p:cNvGrpSpPr/>
            <p:nvPr/>
          </p:nvGrpSpPr>
          <p:grpSpPr>
            <a:xfrm>
              <a:off x="671760" y="1158840"/>
              <a:ext cx="7799760" cy="82080"/>
              <a:chOff x="671760" y="1158840"/>
              <a:chExt cx="7799760" cy="82080"/>
            </a:xfrm>
          </p:grpSpPr>
          <p:cxnSp>
            <p:nvCxnSpPr>
              <p:cNvPr id="236" name="Google Shape;375;p36"/>
              <p:cNvCxnSpPr/>
              <p:nvPr/>
            </p:nvCxnSpPr>
            <p:spPr>
              <a:xfrm>
                <a:off x="713160" y="1199880"/>
                <a:ext cx="7717680" cy="3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7" name="Google Shape;376;p36"/>
              <p:cNvCxnSpPr/>
              <p:nvPr/>
            </p:nvCxnSpPr>
            <p:spPr>
              <a:xfrm flipH="1">
                <a:off x="8389440" y="1158840"/>
                <a:ext cx="8244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8" name="Google Shape;377;p36"/>
              <p:cNvCxnSpPr/>
              <p:nvPr/>
            </p:nvCxnSpPr>
            <p:spPr>
              <a:xfrm flipH="1">
                <a:off x="3350160" y="1158840"/>
                <a:ext cx="8280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cxnSp>
            <p:nvCxnSpPr>
              <p:cNvPr id="239" name="Google Shape;378;p36"/>
              <p:cNvCxnSpPr/>
              <p:nvPr/>
            </p:nvCxnSpPr>
            <p:spPr>
              <a:xfrm flipH="1">
                <a:off x="671760" y="1158840"/>
                <a:ext cx="82800" cy="8244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</p:grpSp>
        <p:sp>
          <p:nvSpPr>
            <p:cNvPr id="240" name="Google Shape;379;p36"/>
            <p:cNvSpPr/>
            <p:nvPr/>
          </p:nvSpPr>
          <p:spPr>
            <a:xfrm>
              <a:off x="58212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1" name="Google Shape;380;p36"/>
            <p:cNvSpPr/>
            <p:nvPr/>
          </p:nvSpPr>
          <p:spPr>
            <a:xfrm>
              <a:off x="58212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33" name="Google Shape;372;p36"/>
            <p:cNvSpPr/>
            <p:nvPr/>
          </p:nvSpPr>
          <p:spPr>
            <a:xfrm>
              <a:off x="326196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2" name="Google Shape;381;p36"/>
            <p:cNvSpPr/>
            <p:nvPr/>
          </p:nvSpPr>
          <p:spPr>
            <a:xfrm>
              <a:off x="326196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3" name="Google Shape;382;p36"/>
            <p:cNvSpPr/>
            <p:nvPr/>
          </p:nvSpPr>
          <p:spPr>
            <a:xfrm>
              <a:off x="8299440" y="499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  <p:sp>
          <p:nvSpPr>
            <p:cNvPr id="244" name="Google Shape;383;p36"/>
            <p:cNvSpPr/>
            <p:nvPr/>
          </p:nvSpPr>
          <p:spPr>
            <a:xfrm>
              <a:off x="8299440" y="577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entury" panose="02040604050505020304" pitchFamily="18" charset="0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Century" panose="02040604050505020304" pitchFamily="18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D3F5E55A-A840-6552-15CA-3D95B880B818}"/>
              </a:ext>
            </a:extLst>
          </p:cNvPr>
          <p:cNvSpPr/>
          <p:nvPr/>
        </p:nvSpPr>
        <p:spPr>
          <a:xfrm>
            <a:off x="8561520" y="4785131"/>
            <a:ext cx="262080" cy="1856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Century" panose="020406040505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C74B83-5F6D-39BC-A0EC-BA3C229F9B73}"/>
              </a:ext>
            </a:extLst>
          </p:cNvPr>
          <p:cNvSpPr txBox="1"/>
          <p:nvPr/>
        </p:nvSpPr>
        <p:spPr>
          <a:xfrm>
            <a:off x="8471880" y="4709620"/>
            <a:ext cx="45913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>
                <a:latin typeface="Century" panose="02040604050505020304" pitchFamily="18" charset="0"/>
              </a:rPr>
              <a:t>03</a:t>
            </a:r>
            <a:endParaRPr lang="en-IN" sz="1600" dirty="0">
              <a:latin typeface="Century" panose="020406040505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>
            <a:extLst>
              <a:ext uri="{FF2B5EF4-FFF2-40B4-BE49-F238E27FC236}">
                <a16:creationId xmlns:a16="http://schemas.microsoft.com/office/drawing/2014/main" id="{1AE93A0A-69D4-AA1A-CEA7-A3B03B272393}"/>
              </a:ext>
            </a:extLst>
          </p:cNvPr>
          <p:cNvSpPr txBox="1">
            <a:spLocks/>
          </p:cNvSpPr>
          <p:nvPr/>
        </p:nvSpPr>
        <p:spPr>
          <a:xfrm>
            <a:off x="873180" y="351029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3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Performance Metrics</a:t>
            </a:r>
            <a:b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</a:b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(</a:t>
            </a: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MAE,MSE,RMSE</a:t>
            </a: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, R²,ADJUSTED R2)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FADC3-B814-AA0D-D707-FDFD5E694A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687" b="37226"/>
          <a:stretch/>
        </p:blipFill>
        <p:spPr>
          <a:xfrm>
            <a:off x="802838" y="1633864"/>
            <a:ext cx="2323782" cy="812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F56BF85-E597-40D1-7AEE-916CFA0B5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2978" y="1666731"/>
            <a:ext cx="2276449" cy="7252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E49ABC-AE51-3552-646D-DA6F33A8FBE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579" r="18842"/>
          <a:stretch/>
        </p:blipFill>
        <p:spPr>
          <a:xfrm>
            <a:off x="6295786" y="1661683"/>
            <a:ext cx="2323783" cy="73028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0DE465-92AC-8D08-A248-CB124D3A0F3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0840" r="16311"/>
          <a:stretch/>
        </p:blipFill>
        <p:spPr>
          <a:xfrm>
            <a:off x="2234436" y="3116472"/>
            <a:ext cx="2004375" cy="81225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204373-0916-44CD-8813-C70B7F3ED85C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0822" r="17598"/>
          <a:stretch/>
        </p:blipFill>
        <p:spPr>
          <a:xfrm>
            <a:off x="5000582" y="3176950"/>
            <a:ext cx="2457095" cy="751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3" name="Google Shape;1069;p66">
            <a:extLst>
              <a:ext uri="{FF2B5EF4-FFF2-40B4-BE49-F238E27FC236}">
                <a16:creationId xmlns:a16="http://schemas.microsoft.com/office/drawing/2014/main" id="{D4223BB9-7397-0495-122F-DA2F96B26F3A}"/>
              </a:ext>
            </a:extLst>
          </p:cNvPr>
          <p:cNvGrpSpPr/>
          <p:nvPr/>
        </p:nvGrpSpPr>
        <p:grpSpPr>
          <a:xfrm>
            <a:off x="387773" y="981831"/>
            <a:ext cx="262080" cy="3522240"/>
            <a:chOff x="8029080" y="835560"/>
            <a:chExt cx="262080" cy="3522240"/>
          </a:xfrm>
        </p:grpSpPr>
        <p:sp>
          <p:nvSpPr>
            <p:cNvPr id="14" name="Google Shape;1070;p66">
              <a:extLst>
                <a:ext uri="{FF2B5EF4-FFF2-40B4-BE49-F238E27FC236}">
                  <a16:creationId xmlns:a16="http://schemas.microsoft.com/office/drawing/2014/main" id="{6AE6F0F5-BE38-53BC-BB7D-5417A279F8A6}"/>
                </a:ext>
              </a:extLst>
            </p:cNvPr>
            <p:cNvSpPr/>
            <p:nvPr/>
          </p:nvSpPr>
          <p:spPr>
            <a:xfrm>
              <a:off x="8029080" y="1912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5" name="Google Shape;1071;p66">
              <a:extLst>
                <a:ext uri="{FF2B5EF4-FFF2-40B4-BE49-F238E27FC236}">
                  <a16:creationId xmlns:a16="http://schemas.microsoft.com/office/drawing/2014/main" id="{D1175819-A303-324E-486B-11586C94571B}"/>
                </a:ext>
              </a:extLst>
            </p:cNvPr>
            <p:cNvSpPr/>
            <p:nvPr/>
          </p:nvSpPr>
          <p:spPr>
            <a:xfrm flipH="1">
              <a:off x="8029080" y="19900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6" name="Google Shape;1072;p66">
              <a:extLst>
                <a:ext uri="{FF2B5EF4-FFF2-40B4-BE49-F238E27FC236}">
                  <a16:creationId xmlns:a16="http://schemas.microsoft.com/office/drawing/2014/main" id="{6F84AA7A-D59A-711E-D611-8D3F3C9ACC3D}"/>
                </a:ext>
              </a:extLst>
            </p:cNvPr>
            <p:cNvSpPr/>
            <p:nvPr/>
          </p:nvSpPr>
          <p:spPr>
            <a:xfrm>
              <a:off x="8029080" y="835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7" name="Google Shape;1073;p66">
              <a:extLst>
                <a:ext uri="{FF2B5EF4-FFF2-40B4-BE49-F238E27FC236}">
                  <a16:creationId xmlns:a16="http://schemas.microsoft.com/office/drawing/2014/main" id="{AED4B66A-70E8-F0F3-F3D8-3EB8EE8CF322}"/>
                </a:ext>
              </a:extLst>
            </p:cNvPr>
            <p:cNvSpPr/>
            <p:nvPr/>
          </p:nvSpPr>
          <p:spPr>
            <a:xfrm>
              <a:off x="8029080" y="40960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8" name="Google Shape;1074;p66">
              <a:extLst>
                <a:ext uri="{FF2B5EF4-FFF2-40B4-BE49-F238E27FC236}">
                  <a16:creationId xmlns:a16="http://schemas.microsoft.com/office/drawing/2014/main" id="{B518B851-50F0-F071-441C-A69E05507ECF}"/>
                </a:ext>
              </a:extLst>
            </p:cNvPr>
            <p:cNvSpPr/>
            <p:nvPr/>
          </p:nvSpPr>
          <p:spPr>
            <a:xfrm flipH="1">
              <a:off x="8029080" y="912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9" name="Google Shape;1075;p66">
              <a:extLst>
                <a:ext uri="{FF2B5EF4-FFF2-40B4-BE49-F238E27FC236}">
                  <a16:creationId xmlns:a16="http://schemas.microsoft.com/office/drawing/2014/main" id="{89EA9335-6507-B917-335F-4DCC8C315D66}"/>
                </a:ext>
              </a:extLst>
            </p:cNvPr>
            <p:cNvSpPr/>
            <p:nvPr/>
          </p:nvSpPr>
          <p:spPr>
            <a:xfrm flipH="1">
              <a:off x="8029080" y="417348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5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2" name="Google Shape;1078;p66">
              <a:extLst>
                <a:ext uri="{FF2B5EF4-FFF2-40B4-BE49-F238E27FC236}">
                  <a16:creationId xmlns:a16="http://schemas.microsoft.com/office/drawing/2014/main" id="{729B95F2-1515-250E-682E-8338A0A92878}"/>
                </a:ext>
              </a:extLst>
            </p:cNvPr>
            <p:cNvCxnSpPr>
              <a:cxnSpLocks/>
              <a:stCxn id="16" idx="4"/>
              <a:endCxn id="14" idx="0"/>
            </p:cNvCxnSpPr>
            <p:nvPr/>
          </p:nvCxnSpPr>
          <p:spPr>
            <a:xfrm>
              <a:off x="8160120" y="1097640"/>
              <a:ext cx="360" cy="815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cxnSp>
          <p:nvCxnSpPr>
            <p:cNvPr id="24" name="Google Shape;1080;p66">
              <a:extLst>
                <a:ext uri="{FF2B5EF4-FFF2-40B4-BE49-F238E27FC236}">
                  <a16:creationId xmlns:a16="http://schemas.microsoft.com/office/drawing/2014/main" id="{3248FCB4-7D69-190D-ED32-854855C2B66D}"/>
                </a:ext>
              </a:extLst>
            </p:cNvPr>
            <p:cNvCxnSpPr>
              <a:cxnSpLocks/>
              <a:stCxn id="14" idx="4"/>
              <a:endCxn id="29" idx="0"/>
            </p:cNvCxnSpPr>
            <p:nvPr/>
          </p:nvCxnSpPr>
          <p:spPr>
            <a:xfrm>
              <a:off x="8160120" y="2174760"/>
              <a:ext cx="360" cy="8298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29" name="Google Shape;1081;p66">
              <a:extLst>
                <a:ext uri="{FF2B5EF4-FFF2-40B4-BE49-F238E27FC236}">
                  <a16:creationId xmlns:a16="http://schemas.microsoft.com/office/drawing/2014/main" id="{FB5B55D7-52D6-8010-BAC8-C2A0233D4775}"/>
                </a:ext>
              </a:extLst>
            </p:cNvPr>
            <p:cNvSpPr/>
            <p:nvPr/>
          </p:nvSpPr>
          <p:spPr>
            <a:xfrm>
              <a:off x="8029080" y="300456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0" name="Google Shape;1086;p66">
              <a:extLst>
                <a:ext uri="{FF2B5EF4-FFF2-40B4-BE49-F238E27FC236}">
                  <a16:creationId xmlns:a16="http://schemas.microsoft.com/office/drawing/2014/main" id="{816F24A6-F566-FEE7-56DA-268D93E6EA77}"/>
                </a:ext>
              </a:extLst>
            </p:cNvPr>
            <p:cNvSpPr/>
            <p:nvPr/>
          </p:nvSpPr>
          <p:spPr>
            <a:xfrm flipH="1">
              <a:off x="8029080" y="30816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3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3" name="Google Shape;1089;p66">
              <a:extLst>
                <a:ext uri="{FF2B5EF4-FFF2-40B4-BE49-F238E27FC236}">
                  <a16:creationId xmlns:a16="http://schemas.microsoft.com/office/drawing/2014/main" id="{7C3E2EA8-BE36-8874-3889-5049FDE57F6D}"/>
                </a:ext>
              </a:extLst>
            </p:cNvPr>
            <p:cNvCxnSpPr>
              <a:cxnSpLocks/>
              <a:stCxn id="29" idx="4"/>
              <a:endCxn id="34" idx="0"/>
            </p:cNvCxnSpPr>
            <p:nvPr/>
          </p:nvCxnSpPr>
          <p:spPr>
            <a:xfrm>
              <a:off x="8160120" y="3266280"/>
              <a:ext cx="360" cy="46368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  <p:sp>
          <p:nvSpPr>
            <p:cNvPr id="34" name="Google Shape;1090;p66">
              <a:extLst>
                <a:ext uri="{FF2B5EF4-FFF2-40B4-BE49-F238E27FC236}">
                  <a16:creationId xmlns:a16="http://schemas.microsoft.com/office/drawing/2014/main" id="{622AF0ED-C121-A0A2-DF8B-C2AA2165554C}"/>
                </a:ext>
              </a:extLst>
            </p:cNvPr>
            <p:cNvSpPr/>
            <p:nvPr/>
          </p:nvSpPr>
          <p:spPr>
            <a:xfrm>
              <a:off x="8029080" y="37296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35" name="Google Shape;1091;p66">
              <a:extLst>
                <a:ext uri="{FF2B5EF4-FFF2-40B4-BE49-F238E27FC236}">
                  <a16:creationId xmlns:a16="http://schemas.microsoft.com/office/drawing/2014/main" id="{BEC05AA3-CF38-7F35-76A1-BC901F046E41}"/>
                </a:ext>
              </a:extLst>
            </p:cNvPr>
            <p:cNvSpPr/>
            <p:nvPr/>
          </p:nvSpPr>
          <p:spPr>
            <a:xfrm flipH="1">
              <a:off x="8029080" y="380700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4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38" name="Google Shape;1094;p66">
              <a:extLst>
                <a:ext uri="{FF2B5EF4-FFF2-40B4-BE49-F238E27FC236}">
                  <a16:creationId xmlns:a16="http://schemas.microsoft.com/office/drawing/2014/main" id="{2AF83636-B147-900F-3CEF-61117472A144}"/>
                </a:ext>
              </a:extLst>
            </p:cNvPr>
            <p:cNvCxnSpPr>
              <a:cxnSpLocks/>
              <a:stCxn id="34" idx="4"/>
              <a:endCxn id="17" idx="0"/>
            </p:cNvCxnSpPr>
            <p:nvPr/>
          </p:nvCxnSpPr>
          <p:spPr>
            <a:xfrm>
              <a:off x="8160120" y="3991680"/>
              <a:ext cx="360" cy="104400"/>
            </a:xfrm>
            <a:prstGeom prst="straightConnector1">
              <a:avLst/>
            </a:prstGeom>
            <a:ln w="9525">
              <a:solidFill>
                <a:srgbClr val="595959"/>
              </a:solidFill>
              <a:round/>
            </a:ln>
          </p:spPr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0A2DF25-435E-AE74-1724-476A0C03D6F2}"/>
              </a:ext>
            </a:extLst>
          </p:cNvPr>
          <p:cNvSpPr/>
          <p:nvPr/>
        </p:nvSpPr>
        <p:spPr>
          <a:xfrm>
            <a:off x="8470605" y="4742121"/>
            <a:ext cx="396948" cy="2197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07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461133" y="416200"/>
            <a:ext cx="8251067" cy="744659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Simple Linear Regression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47" name="Google Shape;346;p35"/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248" name="Google Shape;347;p35"/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9" name="Google Shape;348;p35"/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0" name="Google Shape;349;p35"/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1" name="Google Shape;350;p35"/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52" name="Google Shape;351;p35"/>
            <p:cNvCxnSpPr>
              <a:endCxn id="250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53" name="Google Shape;352;p35"/>
            <p:cNvCxnSpPr>
              <a:endCxn id="251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54" name="Google Shape;353;p35"/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255" name="Google Shape;354;p35"/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256" name="Google Shape;355;p35"/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57" name="Google Shape;356;p35"/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58" name="Google Shape;357;p35"/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F440E0B-BEAA-B000-834B-0F646AC230EC}"/>
              </a:ext>
            </a:extLst>
          </p:cNvPr>
          <p:cNvSpPr/>
          <p:nvPr/>
        </p:nvSpPr>
        <p:spPr>
          <a:xfrm>
            <a:off x="8602133" y="4749800"/>
            <a:ext cx="220134" cy="203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F9FF78D-374D-F6EC-ABCF-AD569B6238AC}"/>
              </a:ext>
            </a:extLst>
          </p:cNvPr>
          <p:cNvSpPr txBox="1"/>
          <p:nvPr/>
        </p:nvSpPr>
        <p:spPr>
          <a:xfrm>
            <a:off x="3407833" y="1449340"/>
            <a:ext cx="23283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atin typeface="Bradley Hand ITC" panose="03070402050302030203" pitchFamily="66" charset="0"/>
              </a:rPr>
              <a:t>y=mx+c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141166-93EC-1667-FE2A-E72C57435C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3" y="2260927"/>
            <a:ext cx="2826475" cy="22601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B32425C-D31F-2B2C-EACC-BCAF4F8CAE99}"/>
              </a:ext>
            </a:extLst>
          </p:cNvPr>
          <p:cNvSpPr txBox="1"/>
          <p:nvPr/>
        </p:nvSpPr>
        <p:spPr>
          <a:xfrm>
            <a:off x="3513982" y="3295516"/>
            <a:ext cx="3885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CUSTOM IMPLEMENTATION ACCURACY</a:t>
            </a:r>
          </a:p>
          <a:p>
            <a:r>
              <a:rPr lang="en-US" sz="1050" dirty="0"/>
              <a:t>R2 SCORE : 0.780730147510384 </a:t>
            </a:r>
          </a:p>
          <a:p>
            <a:r>
              <a:rPr lang="en-US" sz="1050" dirty="0"/>
              <a:t>MEAN ABSOLUTE ERROR : 0.2884710931878175 </a:t>
            </a:r>
          </a:p>
          <a:p>
            <a:r>
              <a:rPr lang="en-US" sz="1050" dirty="0"/>
              <a:t>MEAN SQUARED ERROR : 0.12129235313495527 </a:t>
            </a:r>
          </a:p>
          <a:p>
            <a:r>
              <a:rPr lang="en-US" sz="1050" dirty="0"/>
              <a:t>ROOT MEAN SQUARED ERROR : 0.34827051717731616</a:t>
            </a:r>
          </a:p>
          <a:p>
            <a:endParaRPr lang="en-IN" sz="105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28B95F-4E28-8838-5B48-F44482C868C7}"/>
              </a:ext>
            </a:extLst>
          </p:cNvPr>
          <p:cNvSpPr txBox="1"/>
          <p:nvPr/>
        </p:nvSpPr>
        <p:spPr>
          <a:xfrm>
            <a:off x="3513982" y="2150874"/>
            <a:ext cx="3885492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/>
              <a:t>SCIKIT LIBRARY ACCURACY</a:t>
            </a:r>
          </a:p>
          <a:p>
            <a:r>
              <a:rPr lang="en-US" sz="1050" dirty="0"/>
              <a:t>R2 SCORE : 0.780730147510384 </a:t>
            </a:r>
          </a:p>
          <a:p>
            <a:r>
              <a:rPr lang="en-US" sz="1050" dirty="0"/>
              <a:t>MEAN ABSOLUTE ERROR : 0.2884710931878175 </a:t>
            </a:r>
          </a:p>
          <a:p>
            <a:r>
              <a:rPr lang="en-US" sz="1050" dirty="0"/>
              <a:t>MEAN SQUARED ERROR : 0.12129235313495527 </a:t>
            </a:r>
          </a:p>
          <a:p>
            <a:r>
              <a:rPr lang="en-US" sz="1050" dirty="0"/>
              <a:t>ROOT MEAN SQUARED ERROR : 0.34827051717731616</a:t>
            </a:r>
          </a:p>
          <a:p>
            <a:endParaRPr lang="en-IN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F8703B6-688A-B384-BDB8-D39EE4FCAEC3}"/>
              </a:ext>
            </a:extLst>
          </p:cNvPr>
          <p:cNvSpPr txBox="1"/>
          <p:nvPr/>
        </p:nvSpPr>
        <p:spPr>
          <a:xfrm>
            <a:off x="8477364" y="4697511"/>
            <a:ext cx="469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100" dirty="0"/>
              <a:t>04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26C390-BE58-D506-11F1-A0B0CF34D683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Multiple Linear Regression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6A893E-B6D2-F6EA-2E85-3D8CC8CA373A}"/>
              </a:ext>
            </a:extLst>
          </p:cNvPr>
          <p:cNvSpPr txBox="1"/>
          <p:nvPr/>
        </p:nvSpPr>
        <p:spPr>
          <a:xfrm>
            <a:off x="2004682" y="1287670"/>
            <a:ext cx="51883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dirty="0">
                <a:latin typeface="Bradley Hand ITC" panose="03070402050302030203" pitchFamily="66" charset="0"/>
              </a:rPr>
              <a:t>y=b0​+b1​x1​+b2​x2​+⋯+bn​xn​</a:t>
            </a:r>
            <a:endParaRPr lang="en-IN" sz="2800" dirty="0">
              <a:latin typeface="Bradley Hand ITC" panose="03070402050302030203" pitchFamily="66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0F72-C2A4-E6DA-C68B-0F34EF8733BF}"/>
              </a:ext>
            </a:extLst>
          </p:cNvPr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0.4399338661568968</a:t>
            </a:r>
          </a:p>
          <a:p>
            <a:r>
              <a:rPr lang="en-US" sz="1100" dirty="0"/>
              <a:t>MEAN ABSOLUTE ERROR : 45.21303419046903</a:t>
            </a:r>
          </a:p>
          <a:p>
            <a:r>
              <a:rPr lang="en-US" sz="1100" dirty="0"/>
              <a:t>MEAN SQUARED ERROR  : 3094.4566715660626</a:t>
            </a:r>
          </a:p>
          <a:p>
            <a:r>
              <a:rPr lang="en-US" sz="1100" dirty="0"/>
              <a:t>ROOT MEAN SQUARED ERROR  : 55.627840795469155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F509F-5A80-1FBF-62DE-008E48259EA1}"/>
              </a:ext>
            </a:extLst>
          </p:cNvPr>
          <p:cNvSpPr txBox="1"/>
          <p:nvPr/>
        </p:nvSpPr>
        <p:spPr>
          <a:xfrm>
            <a:off x="3991859" y="3325595"/>
            <a:ext cx="3808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0.43993386615689756</a:t>
            </a:r>
          </a:p>
          <a:p>
            <a:r>
              <a:rPr lang="en-US" sz="1100" dirty="0"/>
              <a:t>MEAN ABSOLUTE ERROR : 45.213034190469</a:t>
            </a:r>
          </a:p>
          <a:p>
            <a:r>
              <a:rPr lang="en-US" sz="1100" dirty="0"/>
              <a:t>MEAN SQUARED ERROR  : 3094.456671566058</a:t>
            </a:r>
          </a:p>
          <a:p>
            <a:r>
              <a:rPr lang="en-US" sz="1100" dirty="0"/>
              <a:t>ROOT MEAN SQUARED ERROR  : 55.62784079546912</a:t>
            </a:r>
          </a:p>
          <a:p>
            <a:endParaRPr lang="en-IN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BC4492A-DD1A-162D-E3F2-F0649C9F7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812" y="2053594"/>
            <a:ext cx="3154995" cy="2366246"/>
          </a:xfrm>
          <a:prstGeom prst="rect">
            <a:avLst/>
          </a:prstGeom>
        </p:spPr>
      </p:pic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6443B5B5-2DD4-B3D8-BE77-8EC709EBCDC0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D7C28C82-62C0-5BED-3185-FD909D918E55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8AD7A5BC-0EDF-8E12-5917-16ADA386B775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F5817A1F-5309-3BF2-76F5-034DADFFE45E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4C3A3D50-6AD0-26CC-8FAB-5114FC78DB4F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6FB3D1E1-1114-5725-4C2B-90B3A69466FC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5A5D835F-8AE7-97C9-27B5-936263CD69D8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4DD68DB9-ED41-1A47-3B43-B6C2F60C80B8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68E23F36-0FEC-265C-6791-D4BFA77EEDD7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B5886246-2B30-6CC0-55B8-F8F358F26EF9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23AF9D81-8BF0-80F0-DFFD-FDB99DA14D3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AEA56B59-95FA-9496-2604-E60FD58F5A5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70680-F310-449F-CBB7-AB20A711AF14}"/>
              </a:ext>
            </a:extLst>
          </p:cNvPr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4D0554-75DF-2E02-1CC5-8DBD49F46157}"/>
              </a:ext>
            </a:extLst>
          </p:cNvPr>
          <p:cNvSpPr txBox="1"/>
          <p:nvPr/>
        </p:nvSpPr>
        <p:spPr>
          <a:xfrm>
            <a:off x="8497732" y="4730129"/>
            <a:ext cx="53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05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2ADD9-5731-59D6-0FC4-4A248CFB4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C4E5EB38-BE56-5CCB-316D-98517A7E74D7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b="0" strike="noStrike" spc="-1" dirty="0">
                <a:solidFill>
                  <a:schemeClr val="dk1"/>
                </a:solidFill>
                <a:latin typeface="Comme"/>
                <a:ea typeface="Comme"/>
              </a:rPr>
              <a:t>Logistic Regression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B766DC-064F-9CAC-B807-FB72F1791A6C}"/>
              </a:ext>
            </a:extLst>
          </p:cNvPr>
          <p:cNvSpPr txBox="1"/>
          <p:nvPr/>
        </p:nvSpPr>
        <p:spPr>
          <a:xfrm>
            <a:off x="4758446" y="2662475"/>
            <a:ext cx="3739286" cy="178851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400" dirty="0"/>
              <a:t>ALGONIX ACCURACY: 0.85</a:t>
            </a:r>
          </a:p>
          <a:p>
            <a:r>
              <a:rPr lang="en-US" sz="1400" dirty="0"/>
              <a:t>PRECISION: 0.7619047619047619</a:t>
            </a:r>
          </a:p>
          <a:p>
            <a:r>
              <a:rPr lang="en-US" sz="1400" dirty="0"/>
              <a:t>RECALL: 0.9411764705882353</a:t>
            </a:r>
          </a:p>
          <a:p>
            <a:r>
              <a:rPr lang="en-US" sz="1400" dirty="0"/>
              <a:t>F1 SCORE: 0.8421052631578947</a:t>
            </a:r>
          </a:p>
          <a:p>
            <a:r>
              <a:rPr lang="en-US" sz="1400" dirty="0"/>
              <a:t>CONFUSION MATRIX:</a:t>
            </a:r>
          </a:p>
          <a:p>
            <a:r>
              <a:rPr lang="en-US" sz="1400" dirty="0"/>
              <a:t> [[18  5]</a:t>
            </a:r>
          </a:p>
          <a:p>
            <a:r>
              <a:rPr lang="en-US" sz="1400" dirty="0"/>
              <a:t> [ 1 16]]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AF3D0A-6305-3433-E001-D59811CD85EF}"/>
              </a:ext>
            </a:extLst>
          </p:cNvPr>
          <p:cNvSpPr txBox="1"/>
          <p:nvPr/>
        </p:nvSpPr>
        <p:spPr>
          <a:xfrm>
            <a:off x="8497732" y="4730129"/>
            <a:ext cx="5336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05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0EF163-8A2A-2EBB-AAEE-DED1ED155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5845" y="1440250"/>
            <a:ext cx="1888803" cy="8433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1AC6D64-D0E8-7E96-4EA8-6EFC7CBC6DFB}"/>
              </a:ext>
            </a:extLst>
          </p:cNvPr>
          <p:cNvSpPr txBox="1"/>
          <p:nvPr/>
        </p:nvSpPr>
        <p:spPr>
          <a:xfrm>
            <a:off x="516455" y="2665887"/>
            <a:ext cx="3739286" cy="1785104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sz="1200" dirty="0"/>
          </a:p>
          <a:p>
            <a:r>
              <a:rPr lang="en-US" sz="1400" dirty="0"/>
              <a:t>SKLEARN ACCURACY: 0.875</a:t>
            </a:r>
          </a:p>
          <a:p>
            <a:r>
              <a:rPr lang="en-US" sz="1400" dirty="0"/>
              <a:t>PRECISION: </a:t>
            </a:r>
            <a:r>
              <a:rPr lang="en-IN" sz="1400" dirty="0"/>
              <a:t>0.772727272727272</a:t>
            </a:r>
          </a:p>
          <a:p>
            <a:r>
              <a:rPr lang="en-US" sz="1400" dirty="0"/>
              <a:t>RECALL: </a:t>
            </a:r>
            <a:r>
              <a:rPr lang="en-IN" sz="1400" dirty="0"/>
              <a:t>1.0 </a:t>
            </a:r>
          </a:p>
          <a:p>
            <a:r>
              <a:rPr lang="en-US" sz="1400" dirty="0"/>
              <a:t>F1SCORE:</a:t>
            </a:r>
            <a:r>
              <a:rPr lang="en-IN" sz="1400" dirty="0"/>
              <a:t>0.8717948717948718</a:t>
            </a:r>
          </a:p>
          <a:p>
            <a:r>
              <a:rPr lang="en-US" sz="1400" dirty="0"/>
              <a:t>CONFUSION MATRIX:</a:t>
            </a:r>
          </a:p>
          <a:p>
            <a:r>
              <a:rPr lang="en-US" sz="1400" dirty="0"/>
              <a:t> [[18  5]</a:t>
            </a:r>
          </a:p>
          <a:p>
            <a:r>
              <a:rPr lang="en-US" sz="1400" dirty="0"/>
              <a:t> [ 0 17]]</a:t>
            </a:r>
          </a:p>
        </p:txBody>
      </p:sp>
    </p:spTree>
    <p:extLst>
      <p:ext uri="{BB962C8B-B14F-4D97-AF65-F5344CB8AC3E}">
        <p14:creationId xmlns:p14="http://schemas.microsoft.com/office/powerpoint/2010/main" val="4047164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>
            <a:extLst>
              <a:ext uri="{FF2B5EF4-FFF2-40B4-BE49-F238E27FC236}">
                <a16:creationId xmlns:a16="http://schemas.microsoft.com/office/drawing/2014/main" id="{6826C390-BE58-D506-11F1-A0B0CF34D683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Decis</a:t>
            </a:r>
            <a:r>
              <a:rPr lang="en-IN" sz="6000" spc="-1" dirty="0" err="1">
                <a:solidFill>
                  <a:schemeClr val="dk1"/>
                </a:solidFill>
                <a:latin typeface="Comme"/>
                <a:ea typeface="Comme"/>
              </a:rPr>
              <a:t>i</a:t>
            </a:r>
            <a:r>
              <a:rPr lang="en" sz="6000" spc="-1" dirty="0">
                <a:solidFill>
                  <a:schemeClr val="dk1"/>
                </a:solidFill>
                <a:latin typeface="Comme"/>
                <a:ea typeface="Comme"/>
              </a:rPr>
              <a:t>on Tree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B0F72-C2A4-E6DA-C68B-0F34EF8733BF}"/>
              </a:ext>
            </a:extLst>
          </p:cNvPr>
          <p:cNvSpPr txBox="1"/>
          <p:nvPr/>
        </p:nvSpPr>
        <p:spPr>
          <a:xfrm>
            <a:off x="3991859" y="2216607"/>
            <a:ext cx="429127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R2 SCORE : 0.4756986562313</a:t>
            </a:r>
          </a:p>
          <a:p>
            <a:r>
              <a:rPr lang="en-US" sz="1100" dirty="0"/>
              <a:t>MEAN ABSOLUTE ERROR : 39.9123564891</a:t>
            </a:r>
          </a:p>
          <a:p>
            <a:r>
              <a:rPr lang="en-US" sz="1100" dirty="0"/>
              <a:t>MEAN SQUARED ERROR  : 9353.43124546</a:t>
            </a:r>
          </a:p>
          <a:p>
            <a:r>
              <a:rPr lang="en-US" sz="1100" dirty="0"/>
              <a:t>ROOT MEAN SQUARED ERROR  : 97.20953075355716</a:t>
            </a:r>
            <a:endParaRPr lang="en-IN" sz="11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9F509F-5A80-1FBF-62DE-008E48259EA1}"/>
              </a:ext>
            </a:extLst>
          </p:cNvPr>
          <p:cNvSpPr txBox="1"/>
          <p:nvPr/>
        </p:nvSpPr>
        <p:spPr>
          <a:xfrm>
            <a:off x="3991126" y="3326201"/>
            <a:ext cx="38082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</a:p>
          <a:p>
            <a:r>
              <a:rPr lang="en-US" sz="1100" dirty="0"/>
              <a:t>R2 SCORE : 0.459859615288256</a:t>
            </a:r>
          </a:p>
          <a:p>
            <a:r>
              <a:rPr lang="en-US" sz="1100" dirty="0"/>
              <a:t>MEAN ABSOLUTE ERROR : 40.10281389484881</a:t>
            </a:r>
          </a:p>
          <a:p>
            <a:r>
              <a:rPr lang="en-US" sz="1100" dirty="0"/>
              <a:t>MEAN SQUARED ERROR  : 9449.692869326776</a:t>
            </a:r>
          </a:p>
          <a:p>
            <a:r>
              <a:rPr lang="en-US" sz="1100" dirty="0"/>
              <a:t>ROOT MEAN SQUARED ERROR  : 97.20953075355716</a:t>
            </a:r>
          </a:p>
          <a:p>
            <a:endParaRPr lang="en-IN" sz="1100" dirty="0"/>
          </a:p>
        </p:txBody>
      </p:sp>
      <p:grpSp>
        <p:nvGrpSpPr>
          <p:cNvPr id="10" name="Google Shape;346;p35">
            <a:extLst>
              <a:ext uri="{FF2B5EF4-FFF2-40B4-BE49-F238E27FC236}">
                <a16:creationId xmlns:a16="http://schemas.microsoft.com/office/drawing/2014/main" id="{6443B5B5-2DD4-B3D8-BE77-8EC709EBCDC0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11" name="Google Shape;347;p35">
              <a:extLst>
                <a:ext uri="{FF2B5EF4-FFF2-40B4-BE49-F238E27FC236}">
                  <a16:creationId xmlns:a16="http://schemas.microsoft.com/office/drawing/2014/main" id="{D7C28C82-62C0-5BED-3185-FD909D918E55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2" name="Google Shape;348;p35">
              <a:extLst>
                <a:ext uri="{FF2B5EF4-FFF2-40B4-BE49-F238E27FC236}">
                  <a16:creationId xmlns:a16="http://schemas.microsoft.com/office/drawing/2014/main" id="{8AD7A5BC-0EDF-8E12-5917-16ADA386B775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3" name="Google Shape;349;p35">
              <a:extLst>
                <a:ext uri="{FF2B5EF4-FFF2-40B4-BE49-F238E27FC236}">
                  <a16:creationId xmlns:a16="http://schemas.microsoft.com/office/drawing/2014/main" id="{F5817A1F-5309-3BF2-76F5-034DADFFE45E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14" name="Google Shape;350;p35">
              <a:extLst>
                <a:ext uri="{FF2B5EF4-FFF2-40B4-BE49-F238E27FC236}">
                  <a16:creationId xmlns:a16="http://schemas.microsoft.com/office/drawing/2014/main" id="{4C3A3D50-6AD0-26CC-8FAB-5114FC78DB4F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15" name="Google Shape;351;p35">
              <a:extLst>
                <a:ext uri="{FF2B5EF4-FFF2-40B4-BE49-F238E27FC236}">
                  <a16:creationId xmlns:a16="http://schemas.microsoft.com/office/drawing/2014/main" id="{6FB3D1E1-1114-5725-4C2B-90B3A69466FC}"/>
                </a:ext>
              </a:extLst>
            </p:cNvPr>
            <p:cNvCxnSpPr>
              <a:endCxn id="13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16" name="Google Shape;352;p35">
              <a:extLst>
                <a:ext uri="{FF2B5EF4-FFF2-40B4-BE49-F238E27FC236}">
                  <a16:creationId xmlns:a16="http://schemas.microsoft.com/office/drawing/2014/main" id="{5A5D835F-8AE7-97C9-27B5-936263CD69D8}"/>
                </a:ext>
              </a:extLst>
            </p:cNvPr>
            <p:cNvCxnSpPr>
              <a:endCxn id="14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17" name="Google Shape;353;p35">
              <a:extLst>
                <a:ext uri="{FF2B5EF4-FFF2-40B4-BE49-F238E27FC236}">
                  <a16:creationId xmlns:a16="http://schemas.microsoft.com/office/drawing/2014/main" id="{4DD68DB9-ED41-1A47-3B43-B6C2F60C80B8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18" name="Google Shape;354;p35">
                <a:extLst>
                  <a:ext uri="{FF2B5EF4-FFF2-40B4-BE49-F238E27FC236}">
                    <a16:creationId xmlns:a16="http://schemas.microsoft.com/office/drawing/2014/main" id="{68E23F36-0FEC-265C-6791-D4BFA77EEDD7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19" name="Google Shape;355;p35">
                <a:extLst>
                  <a:ext uri="{FF2B5EF4-FFF2-40B4-BE49-F238E27FC236}">
                    <a16:creationId xmlns:a16="http://schemas.microsoft.com/office/drawing/2014/main" id="{B5886246-2B30-6CC0-55B8-F8F358F26EF9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20" name="Google Shape;356;p35">
                  <a:extLst>
                    <a:ext uri="{FF2B5EF4-FFF2-40B4-BE49-F238E27FC236}">
                      <a16:creationId xmlns:a16="http://schemas.microsoft.com/office/drawing/2014/main" id="{23AF9D81-8BF0-80F0-DFFD-FDB99DA14D3C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21" name="Google Shape;357;p35">
                  <a:extLst>
                    <a:ext uri="{FF2B5EF4-FFF2-40B4-BE49-F238E27FC236}">
                      <a16:creationId xmlns:a16="http://schemas.microsoft.com/office/drawing/2014/main" id="{AEA56B59-95FA-9496-2604-E60FD58F5A59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B1670680-F310-449F-CBB7-AB20A711AF14}"/>
              </a:ext>
            </a:extLst>
          </p:cNvPr>
          <p:cNvSpPr/>
          <p:nvPr/>
        </p:nvSpPr>
        <p:spPr>
          <a:xfrm>
            <a:off x="3272589" y="2262075"/>
            <a:ext cx="400273" cy="186869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0365BFD-3515-B49A-1FE9-D0342BE142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1" y="1841989"/>
            <a:ext cx="3520515" cy="261386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8184911-0D0E-8F4D-90EF-C150B021931E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08</a:t>
            </a:r>
            <a:endParaRPr lang="en-IN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E06B1-A57F-08A5-15A0-77F4892DF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>
            <a:extLst>
              <a:ext uri="{FF2B5EF4-FFF2-40B4-BE49-F238E27FC236}">
                <a16:creationId xmlns:a16="http://schemas.microsoft.com/office/drawing/2014/main" id="{10C75C2F-68A6-CA9C-E292-2466682E9B81}"/>
              </a:ext>
            </a:extLst>
          </p:cNvPr>
          <p:cNvSpPr txBox="1">
            <a:spLocks/>
          </p:cNvSpPr>
          <p:nvPr/>
        </p:nvSpPr>
        <p:spPr>
          <a:xfrm>
            <a:off x="923900" y="405212"/>
            <a:ext cx="7296200" cy="751778"/>
          </a:xfrm>
          <a:prstGeom prst="rect">
            <a:avLst/>
          </a:prstGeom>
          <a:noFill/>
          <a:ln w="9360">
            <a:solidFill>
              <a:schemeClr val="dk2"/>
            </a:solidFill>
            <a:prstDash val="lgDashDot"/>
            <a:round/>
          </a:ln>
        </p:spPr>
        <p:txBody>
          <a:bodyPr lIns="91440" tIns="91440" rIns="91440" bIns="9144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6000" spc="-1" dirty="0">
                <a:solidFill>
                  <a:schemeClr val="dk1"/>
                </a:solidFill>
                <a:latin typeface="Comme"/>
              </a:rPr>
              <a:t>K Nearest Neighbore</a:t>
            </a:r>
            <a:endParaRPr lang="fr-FR" sz="6000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0F64D9-1070-EB18-1F26-B59E757545B9}"/>
              </a:ext>
            </a:extLst>
          </p:cNvPr>
          <p:cNvSpPr txBox="1"/>
          <p:nvPr/>
        </p:nvSpPr>
        <p:spPr>
          <a:xfrm>
            <a:off x="4412961" y="1913682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WITH K = 3</a:t>
            </a:r>
          </a:p>
          <a:p>
            <a:r>
              <a:rPr lang="en-US" sz="1100" dirty="0"/>
              <a:t>ACCURACY : 0.9649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4681DA-5EFC-7C5B-4BB7-600A497E1F17}"/>
              </a:ext>
            </a:extLst>
          </p:cNvPr>
          <p:cNvSpPr txBox="1"/>
          <p:nvPr/>
        </p:nvSpPr>
        <p:spPr>
          <a:xfrm>
            <a:off x="4416055" y="2506151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WITH K = 3</a:t>
            </a:r>
          </a:p>
          <a:p>
            <a:r>
              <a:rPr lang="en-IN" sz="1100" dirty="0"/>
              <a:t>ACCURACY : 0.9649</a:t>
            </a:r>
            <a:endParaRPr lang="en-US" sz="1100" dirty="0"/>
          </a:p>
        </p:txBody>
      </p:sp>
      <p:grpSp>
        <p:nvGrpSpPr>
          <p:cNvPr id="9" name="Google Shape;346;p35">
            <a:extLst>
              <a:ext uri="{FF2B5EF4-FFF2-40B4-BE49-F238E27FC236}">
                <a16:creationId xmlns:a16="http://schemas.microsoft.com/office/drawing/2014/main" id="{A86AE9F2-291B-D7D4-0A11-FEA76F1365AB}"/>
              </a:ext>
            </a:extLst>
          </p:cNvPr>
          <p:cNvGrpSpPr/>
          <p:nvPr/>
        </p:nvGrpSpPr>
        <p:grpSpPr>
          <a:xfrm>
            <a:off x="7525939" y="1821418"/>
            <a:ext cx="1076194" cy="2439674"/>
            <a:chOff x="7005240" y="1310400"/>
            <a:chExt cx="528480" cy="1449000"/>
          </a:xfrm>
        </p:grpSpPr>
        <p:sp>
          <p:nvSpPr>
            <p:cNvPr id="22" name="Google Shape;347;p35">
              <a:extLst>
                <a:ext uri="{FF2B5EF4-FFF2-40B4-BE49-F238E27FC236}">
                  <a16:creationId xmlns:a16="http://schemas.microsoft.com/office/drawing/2014/main" id="{45691415-B392-DE48-D16F-D00CC0A7C28D}"/>
                </a:ext>
              </a:extLst>
            </p:cNvPr>
            <p:cNvSpPr/>
            <p:nvPr/>
          </p:nvSpPr>
          <p:spPr>
            <a:xfrm>
              <a:off x="7271640" y="131040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4" name="Google Shape;348;p35">
              <a:extLst>
                <a:ext uri="{FF2B5EF4-FFF2-40B4-BE49-F238E27FC236}">
                  <a16:creationId xmlns:a16="http://schemas.microsoft.com/office/drawing/2014/main" id="{E68D0D0C-2028-4E3B-E94F-5EEDD0A1A148}"/>
                </a:ext>
              </a:extLst>
            </p:cNvPr>
            <p:cNvSpPr/>
            <p:nvPr/>
          </p:nvSpPr>
          <p:spPr>
            <a:xfrm>
              <a:off x="7271640" y="2497680"/>
              <a:ext cx="262080" cy="261720"/>
            </a:xfrm>
            <a:prstGeom prst="ellipse">
              <a:avLst/>
            </a:prstGeom>
            <a:noFill/>
            <a:ln w="9525">
              <a:solidFill>
                <a:srgbClr val="595959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5" name="Google Shape;349;p35">
              <a:extLst>
                <a:ext uri="{FF2B5EF4-FFF2-40B4-BE49-F238E27FC236}">
                  <a16:creationId xmlns:a16="http://schemas.microsoft.com/office/drawing/2014/main" id="{E5126A37-E282-524E-0C70-984B881A9468}"/>
                </a:ext>
              </a:extLst>
            </p:cNvPr>
            <p:cNvSpPr/>
            <p:nvPr/>
          </p:nvSpPr>
          <p:spPr>
            <a:xfrm>
              <a:off x="7271640" y="138744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>
                  <a:solidFill>
                    <a:schemeClr val="dk1"/>
                  </a:solidFill>
                  <a:latin typeface="Comme"/>
                  <a:ea typeface="Comme"/>
                </a:rPr>
                <a:t>1</a:t>
              </a:r>
              <a:endParaRPr lang="en-US" sz="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  <p:sp>
          <p:nvSpPr>
            <p:cNvPr id="26" name="Google Shape;350;p35">
              <a:extLst>
                <a:ext uri="{FF2B5EF4-FFF2-40B4-BE49-F238E27FC236}">
                  <a16:creationId xmlns:a16="http://schemas.microsoft.com/office/drawing/2014/main" id="{04C85617-C9AC-F476-E5AE-38965CDF65F2}"/>
                </a:ext>
              </a:extLst>
            </p:cNvPr>
            <p:cNvSpPr/>
            <p:nvPr/>
          </p:nvSpPr>
          <p:spPr>
            <a:xfrm>
              <a:off x="7271640" y="2574720"/>
              <a:ext cx="262080" cy="10728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53640" bIns="536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r>
                <a:rPr lang="en" sz="800" b="0" strike="noStrike" spc="-1" dirty="0">
                  <a:solidFill>
                    <a:schemeClr val="dk1"/>
                  </a:solidFill>
                  <a:latin typeface="Comme"/>
                  <a:ea typeface="Comme"/>
                </a:rPr>
                <a:t>2</a:t>
              </a:r>
              <a:endParaRPr lang="en-US" sz="800" b="0" strike="noStrike" spc="-1" dirty="0">
                <a:solidFill>
                  <a:srgbClr val="000000"/>
                </a:solidFill>
                <a:latin typeface="OpenSymbol"/>
              </a:endParaRPr>
            </a:p>
          </p:txBody>
        </p:sp>
        <p:cxnSp>
          <p:nvCxnSpPr>
            <p:cNvPr id="27" name="Google Shape;351;p35">
              <a:extLst>
                <a:ext uri="{FF2B5EF4-FFF2-40B4-BE49-F238E27FC236}">
                  <a16:creationId xmlns:a16="http://schemas.microsoft.com/office/drawing/2014/main" id="{0B2A4F23-0A30-9B30-F036-C5E95C64C012}"/>
                </a:ext>
              </a:extLst>
            </p:cNvPr>
            <p:cNvCxnSpPr>
              <a:endCxn id="25" idx="1"/>
            </p:cNvCxnSpPr>
            <p:nvPr/>
          </p:nvCxnSpPr>
          <p:spPr>
            <a:xfrm>
              <a:off x="7005240" y="1441080"/>
              <a:ext cx="266400" cy="36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cxnSp>
          <p:nvCxnSpPr>
            <p:cNvPr id="28" name="Google Shape;352;p35">
              <a:extLst>
                <a:ext uri="{FF2B5EF4-FFF2-40B4-BE49-F238E27FC236}">
                  <a16:creationId xmlns:a16="http://schemas.microsoft.com/office/drawing/2014/main" id="{178624DC-5322-47CC-666E-537EB06D3B8C}"/>
                </a:ext>
              </a:extLst>
            </p:cNvPr>
            <p:cNvCxnSpPr>
              <a:endCxn id="26" idx="1"/>
            </p:cNvCxnSpPr>
            <p:nvPr/>
          </p:nvCxnSpPr>
          <p:spPr>
            <a:xfrm flipV="1">
              <a:off x="7005240" y="2628360"/>
              <a:ext cx="266400" cy="1080"/>
            </a:xfrm>
            <a:prstGeom prst="straightConnector1">
              <a:avLst/>
            </a:prstGeom>
            <a:ln w="9525">
              <a:solidFill>
                <a:srgbClr val="595959"/>
              </a:solidFill>
              <a:prstDash val="lgDashDot"/>
              <a:round/>
            </a:ln>
          </p:spPr>
        </p:cxnSp>
        <p:grpSp>
          <p:nvGrpSpPr>
            <p:cNvPr id="29" name="Google Shape;353;p35">
              <a:extLst>
                <a:ext uri="{FF2B5EF4-FFF2-40B4-BE49-F238E27FC236}">
                  <a16:creationId xmlns:a16="http://schemas.microsoft.com/office/drawing/2014/main" id="{5AE53988-2A72-C1F7-BEE3-A6E5BDC5A26F}"/>
                </a:ext>
              </a:extLst>
            </p:cNvPr>
            <p:cNvGrpSpPr/>
            <p:nvPr/>
          </p:nvGrpSpPr>
          <p:grpSpPr>
            <a:xfrm>
              <a:off x="7347600" y="1572120"/>
              <a:ext cx="109800" cy="925200"/>
              <a:chOff x="7347600" y="1572120"/>
              <a:chExt cx="109800" cy="925200"/>
            </a:xfrm>
          </p:grpSpPr>
          <p:cxnSp>
            <p:nvCxnSpPr>
              <p:cNvPr id="30" name="Google Shape;354;p35">
                <a:extLst>
                  <a:ext uri="{FF2B5EF4-FFF2-40B4-BE49-F238E27FC236}">
                    <a16:creationId xmlns:a16="http://schemas.microsoft.com/office/drawing/2014/main" id="{007F3F70-494A-A6FC-003B-29F4C3AF387C}"/>
                  </a:ext>
                </a:extLst>
              </p:cNvPr>
              <p:cNvCxnSpPr/>
              <p:nvPr/>
            </p:nvCxnSpPr>
            <p:spPr>
              <a:xfrm>
                <a:off x="7402680" y="1572120"/>
                <a:ext cx="360" cy="925560"/>
              </a:xfrm>
              <a:prstGeom prst="straightConnector1">
                <a:avLst/>
              </a:prstGeom>
              <a:ln w="9525">
                <a:solidFill>
                  <a:srgbClr val="595959"/>
                </a:solidFill>
                <a:round/>
              </a:ln>
            </p:spPr>
          </p:cxnSp>
          <p:grpSp>
            <p:nvGrpSpPr>
              <p:cNvPr id="31" name="Google Shape;355;p35">
                <a:extLst>
                  <a:ext uri="{FF2B5EF4-FFF2-40B4-BE49-F238E27FC236}">
                    <a16:creationId xmlns:a16="http://schemas.microsoft.com/office/drawing/2014/main" id="{D2D0BA6F-443E-8F4C-ACF3-30B1570F3A3C}"/>
                  </a:ext>
                </a:extLst>
              </p:cNvPr>
              <p:cNvGrpSpPr/>
              <p:nvPr/>
            </p:nvGrpSpPr>
            <p:grpSpPr>
              <a:xfrm>
                <a:off x="7347600" y="1782360"/>
                <a:ext cx="109800" cy="573840"/>
                <a:chOff x="7347600" y="1782360"/>
                <a:chExt cx="109800" cy="573840"/>
              </a:xfrm>
            </p:grpSpPr>
            <p:cxnSp>
              <p:nvCxnSpPr>
                <p:cNvPr id="32" name="Google Shape;356;p35">
                  <a:extLst>
                    <a:ext uri="{FF2B5EF4-FFF2-40B4-BE49-F238E27FC236}">
                      <a16:creationId xmlns:a16="http://schemas.microsoft.com/office/drawing/2014/main" id="{6A713227-E359-C0DE-62CE-93CE6896F988}"/>
                    </a:ext>
                  </a:extLst>
                </p:cNvPr>
                <p:cNvCxnSpPr/>
                <p:nvPr/>
              </p:nvCxnSpPr>
              <p:spPr>
                <a:xfrm>
                  <a:off x="7347600" y="178236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  <p:cxnSp>
              <p:nvCxnSpPr>
                <p:cNvPr id="33" name="Google Shape;357;p35">
                  <a:extLst>
                    <a:ext uri="{FF2B5EF4-FFF2-40B4-BE49-F238E27FC236}">
                      <a16:creationId xmlns:a16="http://schemas.microsoft.com/office/drawing/2014/main" id="{4302DB2D-9EBF-77C6-1672-EE4D46382EEE}"/>
                    </a:ext>
                  </a:extLst>
                </p:cNvPr>
                <p:cNvCxnSpPr/>
                <p:nvPr/>
              </p:nvCxnSpPr>
              <p:spPr>
                <a:xfrm>
                  <a:off x="7347600" y="2356200"/>
                  <a:ext cx="110160" cy="360"/>
                </a:xfrm>
                <a:prstGeom prst="straightConnector1">
                  <a:avLst/>
                </a:prstGeom>
                <a:ln w="9525">
                  <a:solidFill>
                    <a:srgbClr val="595959"/>
                  </a:solidFill>
                  <a:round/>
                </a:ln>
              </p:spPr>
            </p:cxnSp>
          </p:grpSp>
        </p:grpSp>
      </p:grpSp>
      <p:sp>
        <p:nvSpPr>
          <p:cNvPr id="34" name="Rectangle 33">
            <a:extLst>
              <a:ext uri="{FF2B5EF4-FFF2-40B4-BE49-F238E27FC236}">
                <a16:creationId xmlns:a16="http://schemas.microsoft.com/office/drawing/2014/main" id="{11C49CDD-833A-5219-FF70-8CFFDC04CD16}"/>
              </a:ext>
            </a:extLst>
          </p:cNvPr>
          <p:cNvSpPr/>
          <p:nvPr/>
        </p:nvSpPr>
        <p:spPr>
          <a:xfrm>
            <a:off x="8447448" y="4749209"/>
            <a:ext cx="427194" cy="1769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10</a:t>
            </a:r>
            <a:endParaRPr lang="en-IN" sz="1400" dirty="0">
              <a:solidFill>
                <a:schemeClr val="tx1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C04242E-C064-DA7F-AC69-D9E450C92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71" y="2004239"/>
            <a:ext cx="4059443" cy="238798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9FD73B-AD07-B8B6-C064-ABA607238387}"/>
              </a:ext>
            </a:extLst>
          </p:cNvPr>
          <p:cNvSpPr txBox="1"/>
          <p:nvPr/>
        </p:nvSpPr>
        <p:spPr>
          <a:xfrm>
            <a:off x="4412961" y="3207287"/>
            <a:ext cx="392232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SCIKIT LIBRARY ACCURACY</a:t>
            </a:r>
          </a:p>
          <a:p>
            <a:r>
              <a:rPr lang="en-US" sz="1100" dirty="0"/>
              <a:t>WITH K = 1</a:t>
            </a:r>
          </a:p>
          <a:p>
            <a:r>
              <a:rPr lang="en-US" sz="1100" dirty="0"/>
              <a:t>ACCURACY : 0.7907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FE79261-E64E-356A-1ACD-31DDDE4F4C0F}"/>
              </a:ext>
            </a:extLst>
          </p:cNvPr>
          <p:cNvSpPr txBox="1"/>
          <p:nvPr/>
        </p:nvSpPr>
        <p:spPr>
          <a:xfrm>
            <a:off x="4416055" y="3792060"/>
            <a:ext cx="3381132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CUSTOM IMPLEMENTATION ACCURACY</a:t>
            </a:r>
            <a:endParaRPr lang="en-IN" sz="1100" dirty="0"/>
          </a:p>
          <a:p>
            <a:r>
              <a:rPr lang="en-IN" sz="1100" dirty="0"/>
              <a:t>WITH K = 1</a:t>
            </a:r>
          </a:p>
          <a:p>
            <a:r>
              <a:rPr lang="en-IN" sz="1100" dirty="0"/>
              <a:t>ACCURACY : 0.7907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0400868"/>
      </p:ext>
    </p:extLst>
  </p:cSld>
  <p:clrMapOvr>
    <a:masterClrMapping/>
  </p:clrMapOvr>
</p:sld>
</file>

<file path=ppt/theme/theme1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Economic Impact of Residential Areas Construction by Slidesgo">
  <a:themeElements>
    <a:clrScheme name="Simple Light">
      <a:dk1>
        <a:srgbClr val="333333"/>
      </a:dk1>
      <a:lt1>
        <a:srgbClr val="F5F5F5"/>
      </a:lt1>
      <a:dk2>
        <a:srgbClr val="595959"/>
      </a:dk2>
      <a:lt2>
        <a:srgbClr val="FFFFFF"/>
      </a:lt2>
      <a:accent1>
        <a:srgbClr val="F3F3F3"/>
      </a:accent1>
      <a:accent2>
        <a:srgbClr val="E9E9E9"/>
      </a:accent2>
      <a:accent3>
        <a:srgbClr val="D9D9D9"/>
      </a:accent3>
      <a:accent4>
        <a:srgbClr val="CCCCCC"/>
      </a:accent4>
      <a:accent5>
        <a:srgbClr val="B7B7B7"/>
      </a:accent5>
      <a:accent6>
        <a:srgbClr val="999999"/>
      </a:accent6>
      <a:hlink>
        <a:srgbClr val="333333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2044</TotalTime>
  <Words>732</Words>
  <Application>Microsoft Office PowerPoint</Application>
  <PresentationFormat>On-screen Show (16:9)</PresentationFormat>
  <Paragraphs>175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14</vt:i4>
      </vt:variant>
    </vt:vector>
  </HeadingPairs>
  <TitlesOfParts>
    <vt:vector size="33" baseType="lpstr">
      <vt:lpstr>Algerian</vt:lpstr>
      <vt:lpstr>Arial</vt:lpstr>
      <vt:lpstr>Assistant</vt:lpstr>
      <vt:lpstr>Bahnschrift</vt:lpstr>
      <vt:lpstr>Bell MT</vt:lpstr>
      <vt:lpstr>Book Antiqua</vt:lpstr>
      <vt:lpstr>Bradley Hand ITC</vt:lpstr>
      <vt:lpstr>Calibri</vt:lpstr>
      <vt:lpstr>Century</vt:lpstr>
      <vt:lpstr>Comme</vt:lpstr>
      <vt:lpstr>Gill Sans MT Condensed</vt:lpstr>
      <vt:lpstr>OpenSymbol</vt:lpstr>
      <vt:lpstr>Symbol</vt:lpstr>
      <vt:lpstr>Wingdings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Economic Impact of Residential Areas Construction by Slidesgo</vt:lpstr>
      <vt:lpstr>project: Algonix custom machine learning library</vt:lpstr>
      <vt:lpstr>PowerPoint Presentation</vt:lpstr>
      <vt:lpstr>IMPLEMENTATION</vt:lpstr>
      <vt:lpstr>PowerPoint Presentation</vt:lpstr>
      <vt:lpstr>Simple Linear Regression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CONCLUSIONS</vt:lpstr>
      <vt:lpstr>Thank you!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Bhushan Zade</dc:creator>
  <cp:lastModifiedBy>Vaishnav Mankar</cp:lastModifiedBy>
  <cp:revision>17</cp:revision>
  <dcterms:modified xsi:type="dcterms:W3CDTF">2025-05-10T02:58:21Z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2025-03-05T08:21:26Z</dcterms:created>
  <dc:creator>Unknown Creator</dc:creator>
  <dc:description/>
  <dc:language>en-US</dc:language>
  <cp:lastModifiedBy>Unknown Creator</cp:lastModifiedBy>
  <dcterms:modified xsi:type="dcterms:W3CDTF">2025-03-05T08:21:26Z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