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6" r:id="rId9"/>
    <p:sldId id="263" r:id="rId10"/>
    <p:sldId id="262" r:id="rId11"/>
    <p:sldId id="279" r:id="rId12"/>
    <p:sldId id="278" r:id="rId13"/>
    <p:sldId id="264" r:id="rId14"/>
    <p:sldId id="265" r:id="rId15"/>
    <p:sldId id="277" r:id="rId16"/>
    <p:sldId id="280" r:id="rId17"/>
    <p:sldId id="281" r:id="rId18"/>
    <p:sldId id="282" r:id="rId19"/>
    <p:sldId id="272" r:id="rId20"/>
    <p:sldId id="28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97" autoAdjust="0"/>
  </p:normalViewPr>
  <p:slideViewPr>
    <p:cSldViewPr snapToGrid="0" snapToObjects="1">
      <p:cViewPr varScale="1">
        <p:scale>
          <a:sx n="83" d="100"/>
          <a:sy n="83" d="100"/>
        </p:scale>
        <p:origin x="145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7C1F3-6902-4456-8A0B-07AB7361ADD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F9D45-7643-4176-B4FE-D124FEEB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Interpretation:</a:t>
            </a:r>
          </a:p>
          <a:p>
            <a:r>
              <a:rPr lang="en-US" dirty="0"/>
              <a:t> The </a:t>
            </a:r>
            <a:r>
              <a:rPr lang="en-US" b="1" dirty="0"/>
              <a:t>Multiple R-squared (0.9026)</a:t>
            </a:r>
            <a:r>
              <a:rPr lang="en-US" dirty="0"/>
              <a:t> indicates that </a:t>
            </a:r>
            <a:r>
              <a:rPr lang="en-US" b="1" dirty="0"/>
              <a:t>90.26% of the variance in Sales</a:t>
            </a:r>
            <a:r>
              <a:rPr lang="en-US" dirty="0"/>
              <a:t> is explained by TV, Radio, and Newspaper advertising.</a:t>
            </a:r>
            <a:br>
              <a:rPr lang="en-US" dirty="0"/>
            </a:br>
            <a:r>
              <a:rPr lang="en-US" dirty="0"/>
              <a:t> The </a:t>
            </a:r>
            <a:r>
              <a:rPr lang="en-US" b="1" dirty="0"/>
              <a:t>Adjusted R-squared (0.9011)</a:t>
            </a:r>
            <a:r>
              <a:rPr lang="en-US" dirty="0"/>
              <a:t> accounts for the number of predictors, meaning the model is a strong fit.</a:t>
            </a:r>
            <a:br>
              <a:rPr lang="en-US" dirty="0"/>
            </a:br>
            <a:r>
              <a:rPr lang="en-US" dirty="0"/>
              <a:t> The </a:t>
            </a:r>
            <a:r>
              <a:rPr lang="en-US" b="1" dirty="0"/>
              <a:t>F-statistic (605.4) and p-value (&lt; 2.2e-16)</a:t>
            </a:r>
            <a:r>
              <a:rPr lang="en-US" dirty="0"/>
              <a:t> show that the overall model is highly significant, meaning at least one predictor has a meaningful impact on Sales.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Interpretation:</a:t>
            </a:r>
          </a:p>
          <a:p>
            <a:r>
              <a:rPr lang="en-US" dirty="0"/>
              <a:t> </a:t>
            </a:r>
            <a:r>
              <a:rPr lang="en-US" b="1" dirty="0"/>
              <a:t>Residuals represent the difference between actual and predicted Sales values.</a:t>
            </a:r>
            <a:br>
              <a:rPr lang="en-US" dirty="0"/>
            </a:br>
            <a:r>
              <a:rPr lang="en-US" dirty="0"/>
              <a:t> The </a:t>
            </a:r>
            <a:r>
              <a:rPr lang="en-US" b="1" dirty="0"/>
              <a:t>median residual (-0.0008)</a:t>
            </a:r>
            <a:r>
              <a:rPr lang="en-US" dirty="0"/>
              <a:t> is close to zero, indicating that the model predicts Sales well on average.</a:t>
            </a:r>
            <a:br>
              <a:rPr lang="en-US" dirty="0"/>
            </a:br>
            <a:r>
              <a:rPr lang="en-US" dirty="0"/>
              <a:t> The </a:t>
            </a:r>
            <a:r>
              <a:rPr lang="en-US" b="1" dirty="0"/>
              <a:t>interquartile range (1Q: -0.8244, 3Q: 0.8976)</a:t>
            </a:r>
            <a:r>
              <a:rPr lang="en-US" dirty="0"/>
              <a:t> suggests that most residuals are small, but some extreme residuals exist, as seen in the minimum (-7.3034) and maximum (3.7473).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F9D45-7643-4176-B4FE-D124FEEBB7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2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Intercept (4.6251):</a:t>
            </a:r>
            <a:r>
              <a:rPr lang="en-US" dirty="0"/>
              <a:t> When </a:t>
            </a:r>
            <a:r>
              <a:rPr lang="en-US" b="1" dirty="0"/>
              <a:t>TV, Radio, and Newspaper spending are zero, the expected Sales is 4.63 units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TV (0.0544, p &lt; 0.001):</a:t>
            </a:r>
            <a:r>
              <a:rPr lang="en-US" dirty="0"/>
              <a:t> For every </a:t>
            </a:r>
            <a:r>
              <a:rPr lang="en-US" b="1" dirty="0"/>
              <a:t>$1 increase in TV advertising, Sales increase by 0.0544 units</a:t>
            </a:r>
            <a:r>
              <a:rPr lang="en-US" dirty="0"/>
              <a:t> (highly significant).</a:t>
            </a:r>
            <a:br>
              <a:rPr lang="en-US" dirty="0"/>
            </a:br>
            <a:r>
              <a:rPr lang="en-US" b="1" dirty="0"/>
              <a:t>Radio (0.1070, p &lt; 0.001):</a:t>
            </a:r>
            <a:r>
              <a:rPr lang="en-US" dirty="0"/>
              <a:t> For every </a:t>
            </a:r>
            <a:r>
              <a:rPr lang="en-US" b="1" dirty="0"/>
              <a:t>$1 increase in Radio advertising, Sales increase by 0.107 units</a:t>
            </a:r>
            <a:r>
              <a:rPr lang="en-US" dirty="0"/>
              <a:t> (highly significant).</a:t>
            </a:r>
            <a:br>
              <a:rPr lang="en-US" dirty="0"/>
            </a:br>
            <a:r>
              <a:rPr lang="en-US" b="1" dirty="0"/>
              <a:t>Newspaper (0.0003, p = 0.954):</a:t>
            </a:r>
            <a:r>
              <a:rPr lang="en-US" dirty="0"/>
              <a:t> Newspaper advertising has </a:t>
            </a:r>
            <a:r>
              <a:rPr lang="en-US" b="1" dirty="0"/>
              <a:t>no significant impact on Sales</a:t>
            </a:r>
            <a:r>
              <a:rPr lang="en-US" dirty="0"/>
              <a:t>, meaning increasing Newspaper spending does not meaningfully affect Sales.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F9D45-7643-4176-B4FE-D124FEEBB7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1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br>
              <a:rPr lang="en-US" b="1" dirty="0"/>
            </a:br>
            <a:br>
              <a:rPr lang="en-US" b="1" dirty="0"/>
            </a:br>
            <a:r>
              <a:rPr lang="en-US" b="1" dirty="0"/>
              <a:t>Adjusted R² improved slightly (0.9011 → 0.9016)</a:t>
            </a:r>
            <a:r>
              <a:rPr lang="en-US" dirty="0"/>
              <a:t>, meaning the model fit is better after removing the unnecessary Newspaper variable.</a:t>
            </a:r>
          </a:p>
          <a:p>
            <a:pPr>
              <a:buNone/>
            </a:pPr>
            <a:r>
              <a:rPr lang="en-US" b="1" dirty="0"/>
              <a:t>F-statistic increased (605.4 → 912.7)</a:t>
            </a:r>
            <a:r>
              <a:rPr lang="en-US" dirty="0"/>
              <a:t>, which indicates a stronger model fit.</a:t>
            </a:r>
          </a:p>
          <a:p>
            <a:r>
              <a:rPr lang="en-US" b="1" dirty="0"/>
              <a:t>Residual Standard Error (RSE) decreased (1.662 → 1.657)</a:t>
            </a:r>
            <a:r>
              <a:rPr lang="en-US" dirty="0"/>
              <a:t>, meaning the model’s predictions are slightly more precise.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F9D45-7643-4176-B4FE-D124FEEBB7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9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FC34-1960-4C9C-ABE6-3C425802993A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2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D7EC-90B1-4BDC-BEEE-D7992E8ABE8E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5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1F0-F950-492D-928D-B5D951D1EE8A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241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5890-3B84-47B8-8BB0-A5F20FA4C1A2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75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7A85-A040-43F4-BE8B-3F15BBC45C30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4855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063C-6C51-4AEC-A63C-A52DBCAEDC67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45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D8EE-1B11-4BFA-B196-5821408B4225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272C-AF3F-421D-9929-501BD01C602F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3040-7495-47C9-92DC-9B26BEFF7EB9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8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57A0-2761-41F5-B8BC-80599A987106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8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7C1F-DB17-4199-AFFF-B26E836351F4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04F0-7A6A-415A-B3BE-AFEFD1E00EA8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2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5AEC-6DE3-4C56-BB5F-024DF9D12453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367E-7330-466E-AE41-A4457C567133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5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59D9-4F01-4818-A04F-C6ACB840E420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5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202F-5563-43B2-9A27-E0D6372A6348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7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7AF5-0999-450A-89A3-D28BB082BAAA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9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04" y="2324978"/>
            <a:ext cx="8244191" cy="1470025"/>
          </a:xfrm>
        </p:spPr>
        <p:txBody>
          <a:bodyPr>
            <a:normAutofit fontScale="90000"/>
          </a:bodyPr>
          <a:lstStyle/>
          <a:p>
            <a:r>
              <a:rPr dirty="0"/>
              <a:t>Advertising Data Analysis: A Multiple Linear Regression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8688" y="4304489"/>
            <a:ext cx="4153711" cy="1752600"/>
          </a:xfrm>
        </p:spPr>
        <p:txBody>
          <a:bodyPr>
            <a:normAutofit/>
          </a:bodyPr>
          <a:lstStyle/>
          <a:p>
            <a:pPr algn="l"/>
            <a:r>
              <a:rPr sz="2400" dirty="0">
                <a:solidFill>
                  <a:schemeClr val="tx1"/>
                </a:solidFill>
              </a:rPr>
              <a:t>Presented </a:t>
            </a:r>
            <a:r>
              <a:rPr lang="en-US" sz="2400" dirty="0">
                <a:solidFill>
                  <a:schemeClr val="tx1"/>
                </a:solidFill>
              </a:rPr>
              <a:t>by</a:t>
            </a:r>
          </a:p>
          <a:p>
            <a:pPr marL="457200" indent="-457200" algn="l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Yash Gadbail (MS2403)</a:t>
            </a:r>
          </a:p>
          <a:p>
            <a:pPr marL="457200" indent="-457200" algn="l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Bhushan Zade (MS2421)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58581-BAD5-9FC4-8748-A1C07F2F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22" y="142875"/>
            <a:ext cx="476250" cy="4762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C1467-5AA9-5E22-EEFB-CDC201A6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623" y="1933353"/>
            <a:ext cx="7481777" cy="3777622"/>
          </a:xfrm>
        </p:spPr>
        <p:txBody>
          <a:bodyPr/>
          <a:lstStyle/>
          <a:p>
            <a:r>
              <a:rPr lang="en-US" dirty="0"/>
              <a:t>TV advertising has the strongest positive correlation with sales.</a:t>
            </a:r>
          </a:p>
          <a:p>
            <a:endParaRPr lang="en-US" dirty="0"/>
          </a:p>
          <a:p>
            <a:r>
              <a:rPr lang="en-US" dirty="0"/>
              <a:t>Radio has a moderate impact on sales.</a:t>
            </a:r>
          </a:p>
          <a:p>
            <a:endParaRPr lang="en-US" dirty="0"/>
          </a:p>
          <a:p>
            <a:r>
              <a:rPr lang="en-US" dirty="0"/>
              <a:t>Newspaper advertising does not seem to have a significant effect on sales.</a:t>
            </a:r>
            <a:endParaRPr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715A9F-08B0-E6B8-E6B4-FEAFDCED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83434-20A1-5ADF-7543-AFAE6AEFA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62C15-DE87-F3E4-65BB-9C5927E32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007" t="11510" r="7312" b="8794"/>
          <a:stretch/>
        </p:blipFill>
        <p:spPr>
          <a:xfrm>
            <a:off x="2144103" y="155102"/>
            <a:ext cx="4692631" cy="2016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273D9D-B47A-FE31-5D0F-F9B38E7466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99" b="3464"/>
          <a:stretch/>
        </p:blipFill>
        <p:spPr>
          <a:xfrm>
            <a:off x="2144104" y="2303738"/>
            <a:ext cx="4692632" cy="2172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F0EB13-ED75-EA85-D8E2-ACF96B8A4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103" y="4608715"/>
            <a:ext cx="4692631" cy="219202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80FDB-618E-6478-84CD-E6E6C403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7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9C5C-6DA3-5768-30A5-E3B8BC55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429" y="496519"/>
            <a:ext cx="7301023" cy="1280890"/>
          </a:xfrm>
        </p:spPr>
        <p:txBody>
          <a:bodyPr/>
          <a:lstStyle/>
          <a:p>
            <a:r>
              <a:rPr lang="en-US" dirty="0"/>
              <a:t>Simple Linear Regression Models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9B492DB-7154-38E1-644B-9C3A8661F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186831"/>
              </p:ext>
            </p:extLst>
          </p:nvPr>
        </p:nvGraphicFramePr>
        <p:xfrm>
          <a:off x="404037" y="2133601"/>
          <a:ext cx="8495415" cy="384795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952451">
                  <a:extLst>
                    <a:ext uri="{9D8B030D-6E8A-4147-A177-3AD203B41FA5}">
                      <a16:colId xmlns:a16="http://schemas.microsoft.com/office/drawing/2014/main" val="1371828373"/>
                    </a:ext>
                  </a:extLst>
                </a:gridCol>
                <a:gridCol w="1014572">
                  <a:extLst>
                    <a:ext uri="{9D8B030D-6E8A-4147-A177-3AD203B41FA5}">
                      <a16:colId xmlns:a16="http://schemas.microsoft.com/office/drawing/2014/main" val="3760233275"/>
                    </a:ext>
                  </a:extLst>
                </a:gridCol>
                <a:gridCol w="988828">
                  <a:extLst>
                    <a:ext uri="{9D8B030D-6E8A-4147-A177-3AD203B41FA5}">
                      <a16:colId xmlns:a16="http://schemas.microsoft.com/office/drawing/2014/main" val="1806523797"/>
                    </a:ext>
                  </a:extLst>
                </a:gridCol>
                <a:gridCol w="819889">
                  <a:extLst>
                    <a:ext uri="{9D8B030D-6E8A-4147-A177-3AD203B41FA5}">
                      <a16:colId xmlns:a16="http://schemas.microsoft.com/office/drawing/2014/main" val="3749454132"/>
                    </a:ext>
                  </a:extLst>
                </a:gridCol>
                <a:gridCol w="943935">
                  <a:extLst>
                    <a:ext uri="{9D8B030D-6E8A-4147-A177-3AD203B41FA5}">
                      <a16:colId xmlns:a16="http://schemas.microsoft.com/office/drawing/2014/main" val="2478612395"/>
                    </a:ext>
                  </a:extLst>
                </a:gridCol>
                <a:gridCol w="943935">
                  <a:extLst>
                    <a:ext uri="{9D8B030D-6E8A-4147-A177-3AD203B41FA5}">
                      <a16:colId xmlns:a16="http://schemas.microsoft.com/office/drawing/2014/main" val="1343939876"/>
                    </a:ext>
                  </a:extLst>
                </a:gridCol>
                <a:gridCol w="943935">
                  <a:extLst>
                    <a:ext uri="{9D8B030D-6E8A-4147-A177-3AD203B41FA5}">
                      <a16:colId xmlns:a16="http://schemas.microsoft.com/office/drawing/2014/main" val="1672235643"/>
                    </a:ext>
                  </a:extLst>
                </a:gridCol>
                <a:gridCol w="943935">
                  <a:extLst>
                    <a:ext uri="{9D8B030D-6E8A-4147-A177-3AD203B41FA5}">
                      <a16:colId xmlns:a16="http://schemas.microsoft.com/office/drawing/2014/main" val="2963578072"/>
                    </a:ext>
                  </a:extLst>
                </a:gridCol>
                <a:gridCol w="943935">
                  <a:extLst>
                    <a:ext uri="{9D8B030D-6E8A-4147-A177-3AD203B41FA5}">
                      <a16:colId xmlns:a16="http://schemas.microsoft.com/office/drawing/2014/main" val="4061935174"/>
                    </a:ext>
                  </a:extLst>
                </a:gridCol>
              </a:tblGrid>
              <a:tr h="999344">
                <a:tc>
                  <a:txBody>
                    <a:bodyPr/>
                    <a:lstStyle/>
                    <a:p>
                      <a:r>
                        <a:rPr lang="en-US" sz="1600" b="1" dirty="0"/>
                        <a:t>Model</a:t>
                      </a:r>
                      <a:endParaRPr lang="en-US" sz="1600" dirty="0"/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Intercept</a:t>
                      </a:r>
                      <a:endParaRPr lang="en-US" sz="1600"/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Coefficient</a:t>
                      </a:r>
                      <a:endParaRPr lang="en-US" sz="1600"/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Std. Error</a:t>
                      </a:r>
                      <a:endParaRPr lang="en-US" sz="1600" dirty="0"/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t-value</a:t>
                      </a:r>
                      <a:endParaRPr lang="en-US" sz="1600"/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p-value</a:t>
                      </a:r>
                      <a:endParaRPr lang="en-US" sz="1600"/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R²</a:t>
                      </a:r>
                      <a:endParaRPr lang="en-US" sz="1600"/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Adj. R²</a:t>
                      </a:r>
                      <a:endParaRPr lang="en-US" sz="1600"/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Residual Std. Error (RSE)</a:t>
                      </a:r>
                      <a:endParaRPr lang="en-US" sz="1600"/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37735"/>
                  </a:ext>
                </a:extLst>
              </a:tr>
              <a:tr h="811967">
                <a:tc>
                  <a:txBody>
                    <a:bodyPr/>
                    <a:lstStyle/>
                    <a:p>
                      <a:r>
                        <a:rPr lang="en-US" sz="1600" b="1"/>
                        <a:t>TV vs. Sales</a:t>
                      </a:r>
                      <a:endParaRPr lang="en-US" sz="1600"/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6.9748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0.0555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0.0019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29.26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 2e-16 ***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0.8122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0.8112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2.296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609461"/>
                  </a:ext>
                </a:extLst>
              </a:tr>
              <a:tr h="811967">
                <a:tc>
                  <a:txBody>
                    <a:bodyPr/>
                    <a:lstStyle/>
                    <a:p>
                      <a:r>
                        <a:rPr lang="en-US" sz="1600" b="1"/>
                        <a:t>Radio vs. Sales</a:t>
                      </a:r>
                      <a:endParaRPr lang="en-US" sz="1600"/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12.2357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0.1244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0.0237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5.251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3.88e-07 ***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0.1222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0.1178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4.963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023247"/>
                  </a:ext>
                </a:extLst>
              </a:tr>
              <a:tr h="1186722">
                <a:tc>
                  <a:txBody>
                    <a:bodyPr/>
                    <a:lstStyle/>
                    <a:p>
                      <a:r>
                        <a:rPr lang="en-US" sz="1600" b="1"/>
                        <a:t>Newspaper vs. Sales</a:t>
                      </a:r>
                      <a:endParaRPr lang="en-US" sz="1600"/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13.9596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0.0383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0.0170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2.251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0.0255 *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0.0249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0.0200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5.231</a:t>
                      </a:r>
                    </a:p>
                  </a:txBody>
                  <a:tcPr marL="61939" marR="61939" marT="30969" marB="3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390146"/>
                  </a:ext>
                </a:extLst>
              </a:tr>
            </a:tbl>
          </a:graphicData>
        </a:graphic>
      </p:graphicFrame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652987C-4B32-E058-A0E6-DED3425C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3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Multiple Linear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A9C95D-94DB-B33E-B89A-3F681BFC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3899"/>
            <a:ext cx="8229600" cy="385896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We aim to build a </a:t>
            </a:r>
            <a:r>
              <a:rPr lang="en-US" sz="2400" b="1" dirty="0"/>
              <a:t>multiple regression model</a:t>
            </a:r>
            <a:r>
              <a:rPr lang="en-US" sz="2400" dirty="0"/>
              <a:t> to examine the relationship between </a:t>
            </a:r>
            <a:r>
              <a:rPr lang="en-US" sz="2400" b="1" dirty="0"/>
              <a:t>Sales</a:t>
            </a:r>
            <a:r>
              <a:rPr lang="en-US" sz="2400" dirty="0"/>
              <a:t> (dependent variable) and three advertising channels—</a:t>
            </a:r>
            <a:r>
              <a:rPr lang="en-US" sz="2400" b="1" dirty="0"/>
              <a:t>TV, Radio, and Newspaper</a:t>
            </a:r>
            <a:r>
              <a:rPr lang="en-US" sz="2400" dirty="0"/>
              <a:t> (independent variables). By fitting this model, we can determine how each advertising medium influences sales and assess their overall effectiveness in driving revenue.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7B758-93FD-ED8D-592E-9646FEAA82AD}"/>
              </a:ext>
            </a:extLst>
          </p:cNvPr>
          <p:cNvSpPr txBox="1"/>
          <p:nvPr/>
        </p:nvSpPr>
        <p:spPr>
          <a:xfrm>
            <a:off x="1556425" y="5058992"/>
            <a:ext cx="6589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Sales ~ TV + Radio + Newspaper</a:t>
            </a:r>
          </a:p>
          <a:p>
            <a:endParaRPr lang="en-US" sz="3200" dirty="0"/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EC9A10FB-9350-2F96-6310-CC804A131AD6}"/>
              </a:ext>
            </a:extLst>
          </p:cNvPr>
          <p:cNvSpPr txBox="1">
            <a:spLocks/>
          </p:cNvSpPr>
          <p:nvPr/>
        </p:nvSpPr>
        <p:spPr>
          <a:xfrm>
            <a:off x="457200" y="161024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27E4D7A1-B3BD-8554-A201-DF680879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Regression Results</a:t>
            </a:r>
          </a:p>
        </p:txBody>
      </p:sp>
      <p:graphicFrame>
        <p:nvGraphicFramePr>
          <p:cNvPr id="34" name="Content Placeholder 33">
            <a:extLst>
              <a:ext uri="{FF2B5EF4-FFF2-40B4-BE49-F238E27FC236}">
                <a16:creationId xmlns:a16="http://schemas.microsoft.com/office/drawing/2014/main" id="{416F584E-023A-3F93-1D30-F3D0D8CAC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17264"/>
              </p:ext>
            </p:extLst>
          </p:nvPr>
        </p:nvGraphicFramePr>
        <p:xfrm>
          <a:off x="457200" y="1441143"/>
          <a:ext cx="8229600" cy="25603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13051772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84412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Statistic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09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Residual Std. Error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1.662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306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Degrees of Freedom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85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Multiple R-squared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0.9026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390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Adjusted R-squared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467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F-statistic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605.4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980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p-value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2.2e-16 ***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6792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07884B-442E-02D2-77DC-ED2E3FBF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205499"/>
              </p:ext>
            </p:extLst>
          </p:nvPr>
        </p:nvGraphicFramePr>
        <p:xfrm>
          <a:off x="457200" y="4312272"/>
          <a:ext cx="8229600" cy="73152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38966931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93734349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93790321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6594236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472068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Median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583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-7.3034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-0.8244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3.7473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264156"/>
                  </a:ext>
                </a:extLst>
              </a:tr>
            </a:tbl>
          </a:graphicData>
        </a:graphic>
      </p:graphicFrame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EAFF71C-10CD-2E70-927F-D77ABFC2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3AAD-596C-30F2-39F8-9687DE36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C9B75F8-7894-AA29-89BD-1C68D7890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99912"/>
              </p:ext>
            </p:extLst>
          </p:nvPr>
        </p:nvGraphicFramePr>
        <p:xfrm>
          <a:off x="350874" y="2035603"/>
          <a:ext cx="8527314" cy="3238144"/>
        </p:xfrm>
        <a:graphic>
          <a:graphicData uri="http://schemas.openxmlformats.org/drawingml/2006/table">
            <a:tbl>
              <a:tblPr/>
              <a:tblGrid>
                <a:gridCol w="1605517">
                  <a:extLst>
                    <a:ext uri="{9D8B030D-6E8A-4147-A177-3AD203B41FA5}">
                      <a16:colId xmlns:a16="http://schemas.microsoft.com/office/drawing/2014/main" val="3066732525"/>
                    </a:ext>
                  </a:extLst>
                </a:gridCol>
                <a:gridCol w="1236921">
                  <a:extLst>
                    <a:ext uri="{9D8B030D-6E8A-4147-A177-3AD203B41FA5}">
                      <a16:colId xmlns:a16="http://schemas.microsoft.com/office/drawing/2014/main" val="2125813249"/>
                    </a:ext>
                  </a:extLst>
                </a:gridCol>
                <a:gridCol w="1421219">
                  <a:extLst>
                    <a:ext uri="{9D8B030D-6E8A-4147-A177-3AD203B41FA5}">
                      <a16:colId xmlns:a16="http://schemas.microsoft.com/office/drawing/2014/main" val="2287145106"/>
                    </a:ext>
                  </a:extLst>
                </a:gridCol>
                <a:gridCol w="1421219">
                  <a:extLst>
                    <a:ext uri="{9D8B030D-6E8A-4147-A177-3AD203B41FA5}">
                      <a16:colId xmlns:a16="http://schemas.microsoft.com/office/drawing/2014/main" val="3193516860"/>
                    </a:ext>
                  </a:extLst>
                </a:gridCol>
                <a:gridCol w="1421219">
                  <a:extLst>
                    <a:ext uri="{9D8B030D-6E8A-4147-A177-3AD203B41FA5}">
                      <a16:colId xmlns:a16="http://schemas.microsoft.com/office/drawing/2014/main" val="359713534"/>
                    </a:ext>
                  </a:extLst>
                </a:gridCol>
                <a:gridCol w="1421219">
                  <a:extLst>
                    <a:ext uri="{9D8B030D-6E8A-4147-A177-3AD203B41FA5}">
                      <a16:colId xmlns:a16="http://schemas.microsoft.com/office/drawing/2014/main" val="1789279609"/>
                    </a:ext>
                  </a:extLst>
                </a:gridCol>
              </a:tblGrid>
              <a:tr h="708344">
                <a:tc>
                  <a:txBody>
                    <a:bodyPr/>
                    <a:lstStyle/>
                    <a:p>
                      <a:r>
                        <a:rPr lang="en-US" b="1"/>
                        <a:t>Predictor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Estimate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Std. Error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t-value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p-value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Significance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106972"/>
                  </a:ext>
                </a:extLst>
              </a:tr>
              <a:tr h="708344">
                <a:tc>
                  <a:txBody>
                    <a:bodyPr/>
                    <a:lstStyle/>
                    <a:p>
                      <a:r>
                        <a:rPr lang="en-US" b="1"/>
                        <a:t>Intercept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4.6251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0.3075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15.041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&lt; 2e-16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***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8633"/>
                  </a:ext>
                </a:extLst>
              </a:tr>
              <a:tr h="404768">
                <a:tc>
                  <a:txBody>
                    <a:bodyPr/>
                    <a:lstStyle/>
                    <a:p>
                      <a:r>
                        <a:rPr lang="en-US" b="1"/>
                        <a:t>TV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39.592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&lt; 2e-16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***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218633"/>
                  </a:ext>
                </a:extLst>
              </a:tr>
              <a:tr h="404768">
                <a:tc>
                  <a:txBody>
                    <a:bodyPr/>
                    <a:lstStyle/>
                    <a:p>
                      <a:r>
                        <a:rPr lang="en-US" b="1"/>
                        <a:t>Radio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0.1070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12.604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&lt; 2e-16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***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458197"/>
                  </a:ext>
                </a:extLst>
              </a:tr>
              <a:tr h="1011920">
                <a:tc>
                  <a:txBody>
                    <a:bodyPr/>
                    <a:lstStyle/>
                    <a:p>
                      <a:r>
                        <a:rPr lang="en-US" b="1" dirty="0"/>
                        <a:t>Newspaper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(Not Significant)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798382"/>
                  </a:ext>
                </a:extLst>
              </a:tr>
            </a:tbl>
          </a:graphicData>
        </a:graphic>
      </p:graphicFrame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0209F9F-490B-23FC-453C-FF7177D9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39550-9319-5CD1-9177-D02C79B68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81F3-55FD-8029-4C33-44CCF0F6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7" y="517784"/>
            <a:ext cx="6589199" cy="726225"/>
          </a:xfrm>
        </p:spPr>
        <p:txBody>
          <a:bodyPr/>
          <a:lstStyle/>
          <a:p>
            <a:r>
              <a:rPr lang="en-US" dirty="0"/>
              <a:t>Visualization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E1F9BC-35AA-2305-3363-1DE3BCBD1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0" y="1956391"/>
            <a:ext cx="8953670" cy="418244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669DB3A-F861-F5DA-A3C6-25B02D4F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70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69B8D4-8746-52FB-489F-04092F27E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961259"/>
              </p:ext>
            </p:extLst>
          </p:nvPr>
        </p:nvGraphicFramePr>
        <p:xfrm>
          <a:off x="1265495" y="422157"/>
          <a:ext cx="7811385" cy="23774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603795">
                  <a:extLst>
                    <a:ext uri="{9D8B030D-6E8A-4147-A177-3AD203B41FA5}">
                      <a16:colId xmlns:a16="http://schemas.microsoft.com/office/drawing/2014/main" val="3915575212"/>
                    </a:ext>
                  </a:extLst>
                </a:gridCol>
                <a:gridCol w="2603795">
                  <a:extLst>
                    <a:ext uri="{9D8B030D-6E8A-4147-A177-3AD203B41FA5}">
                      <a16:colId xmlns:a16="http://schemas.microsoft.com/office/drawing/2014/main" val="634325431"/>
                    </a:ext>
                  </a:extLst>
                </a:gridCol>
                <a:gridCol w="2603795">
                  <a:extLst>
                    <a:ext uri="{9D8B030D-6E8A-4147-A177-3AD203B41FA5}">
                      <a16:colId xmlns:a16="http://schemas.microsoft.com/office/drawing/2014/main" val="1184283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Predictor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Full Model (All Predictors)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Reduced Model (Without Newspaper)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787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Intercept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4.6251 (SE = 0.3075)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4.6309 (SE = 0.2903)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358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0.0544 (SE = 0.0014)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0.0544 (SE = 0.0014)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549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Radio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0.1070 (SE = 0.0085)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0.1072 (SE = 0.0079)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55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Newspaper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0.0003 (SE = 0.0058) (Not Significant)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Removed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00746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E7646FD-EC13-95D4-7FE0-FA6CF4CA5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B8915-A806-634D-27F1-98B74C1CE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60780"/>
              </p:ext>
            </p:extLst>
          </p:nvPr>
        </p:nvGraphicFramePr>
        <p:xfrm>
          <a:off x="1265495" y="3211208"/>
          <a:ext cx="7811385" cy="32918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603795">
                  <a:extLst>
                    <a:ext uri="{9D8B030D-6E8A-4147-A177-3AD203B41FA5}">
                      <a16:colId xmlns:a16="http://schemas.microsoft.com/office/drawing/2014/main" val="334428664"/>
                    </a:ext>
                  </a:extLst>
                </a:gridCol>
                <a:gridCol w="2603795">
                  <a:extLst>
                    <a:ext uri="{9D8B030D-6E8A-4147-A177-3AD203B41FA5}">
                      <a16:colId xmlns:a16="http://schemas.microsoft.com/office/drawing/2014/main" val="2812624109"/>
                    </a:ext>
                  </a:extLst>
                </a:gridCol>
                <a:gridCol w="2603795">
                  <a:extLst>
                    <a:ext uri="{9D8B030D-6E8A-4147-A177-3AD203B41FA5}">
                      <a16:colId xmlns:a16="http://schemas.microsoft.com/office/drawing/2014/main" val="4004811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Metric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Full Model (TV, Radio, Newspaper)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Reduced Model (TV, Radio)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337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Residual Std. Error (RSE)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1.662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1.657</a:t>
                      </a:r>
                      <a:r>
                        <a:rPr lang="en-US"/>
                        <a:t> (Slightly better)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856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Multiple R²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0.9026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0.9026</a:t>
                      </a:r>
                      <a:r>
                        <a:rPr lang="en-US"/>
                        <a:t> (Same)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264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Adjusted R²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0.9016</a:t>
                      </a:r>
                      <a:r>
                        <a:rPr lang="en-US"/>
                        <a:t> (Improved)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4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F-statistic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605.4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912.7</a:t>
                      </a:r>
                      <a:r>
                        <a:rPr lang="en-US" dirty="0"/>
                        <a:t> (Higher, better model)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337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p-value (Overall Model)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&lt; 2.2e-16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2.2e-16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061907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D54BD74-8DE0-0C75-6B05-4B9793BA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3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5BA6-A2FE-DE96-A7CA-6861FB6E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criteria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22C993-32FC-D570-3492-D3A05B71E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900508"/>
              </p:ext>
            </p:extLst>
          </p:nvPr>
        </p:nvGraphicFramePr>
        <p:xfrm>
          <a:off x="1391091" y="1905000"/>
          <a:ext cx="7028124" cy="2629581"/>
        </p:xfrm>
        <a:graphic>
          <a:graphicData uri="http://schemas.openxmlformats.org/drawingml/2006/table">
            <a:tbl>
              <a:tblPr/>
              <a:tblGrid>
                <a:gridCol w="1757031">
                  <a:extLst>
                    <a:ext uri="{9D8B030D-6E8A-4147-A177-3AD203B41FA5}">
                      <a16:colId xmlns:a16="http://schemas.microsoft.com/office/drawing/2014/main" val="2777102942"/>
                    </a:ext>
                  </a:extLst>
                </a:gridCol>
                <a:gridCol w="1757031">
                  <a:extLst>
                    <a:ext uri="{9D8B030D-6E8A-4147-A177-3AD203B41FA5}">
                      <a16:colId xmlns:a16="http://schemas.microsoft.com/office/drawing/2014/main" val="2503443265"/>
                    </a:ext>
                  </a:extLst>
                </a:gridCol>
                <a:gridCol w="1757031">
                  <a:extLst>
                    <a:ext uri="{9D8B030D-6E8A-4147-A177-3AD203B41FA5}">
                      <a16:colId xmlns:a16="http://schemas.microsoft.com/office/drawing/2014/main" val="242866516"/>
                    </a:ext>
                  </a:extLst>
                </a:gridCol>
                <a:gridCol w="1757031">
                  <a:extLst>
                    <a:ext uri="{9D8B030D-6E8A-4147-A177-3AD203B41FA5}">
                      <a16:colId xmlns:a16="http://schemas.microsoft.com/office/drawing/2014/main" val="1579635329"/>
                    </a:ext>
                  </a:extLst>
                </a:gridCol>
              </a:tblGrid>
              <a:tr h="681743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Degrees of Freedom (df)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478"/>
                  </a:ext>
                </a:extLst>
              </a:tr>
              <a:tr h="973919">
                <a:tc>
                  <a:txBody>
                    <a:bodyPr/>
                    <a:lstStyle/>
                    <a:p>
                      <a:r>
                        <a:rPr lang="en-US" b="1"/>
                        <a:t>Full Model (TV + Radio + Newspaper)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774.67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787.87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190981"/>
                  </a:ext>
                </a:extLst>
              </a:tr>
              <a:tr h="973919">
                <a:tc>
                  <a:txBody>
                    <a:bodyPr/>
                    <a:lstStyle/>
                    <a:p>
                      <a:r>
                        <a:rPr lang="en-US" b="1"/>
                        <a:t>Reduced Model (TV + Radio)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774.67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787.87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3292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9891A2-085B-E99B-3C93-2F933F7C1DED}"/>
              </a:ext>
            </a:extLst>
          </p:cNvPr>
          <p:cNvSpPr txBox="1"/>
          <p:nvPr/>
        </p:nvSpPr>
        <p:spPr>
          <a:xfrm>
            <a:off x="1391091" y="5530497"/>
            <a:ext cx="72584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Reduced Model (TV + Radio) is preferred</a:t>
            </a:r>
            <a:r>
              <a:rPr lang="en-US" dirty="0"/>
              <a:t> because it is </a:t>
            </a:r>
            <a:r>
              <a:rPr lang="en-US" b="1" dirty="0"/>
              <a:t>equally good</a:t>
            </a:r>
            <a:r>
              <a:rPr lang="en-US" dirty="0"/>
              <a:t> but avoids an unnecessary predictor (Newspaper).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65388-C92C-FB74-3C3A-4601140C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85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Advertising &amp; Sales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711" y="1626781"/>
            <a:ext cx="8548577" cy="4976037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AutoNum type="arabicPeriod"/>
            </a:pPr>
            <a:r>
              <a:rPr lang="en-US" b="1" dirty="0"/>
              <a:t>Is there a relationship between advertising and sales?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Yes, advertising explains 90.16% of the variation in sales (Adjusted R² = 0.9016).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/>
              <a:t>2. How strong is this relationship?</a:t>
            </a:r>
            <a:endParaRPr lang="en-US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relationship is very strong. TV and Radio have a significant impact on sales (p &lt; 2e-16), while Newspaper is not significant (p = 0.954).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/>
              <a:t>3. Which type of advertising has the most impact?</a:t>
            </a:r>
            <a:endParaRPr lang="en-US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TV is the strongest predictor (Estimate = 0.0544).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Radio also has a significant impact (Estimate = 0.1072).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Newspaper has no significant impact (Estimate = 0.0003).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/>
              <a:t>4. How much will sales increase per $1000 spent?</a:t>
            </a:r>
            <a:endParaRPr lang="en-US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TV increases sales by 54.4 units per $1000 spent.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Radio increases sales by 107.2 units per $1000 spent.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Newspaper has no measurable impact.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/>
              <a:t>5. Can we accurately predict future sales?</a:t>
            </a:r>
            <a:endParaRPr lang="en-US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Yes, with 90.16% accuracy (Adjusted R² = 0.9016), the model is highly predictive.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6. Do different media create a synergy effect?</a:t>
            </a:r>
            <a:endParaRPr lang="en-US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Yes, TV and Radio together drive sales, while Newspaper does not add value.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D1AB8-1102-4478-30D1-F02EC56A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08022"/>
            <a:ext cx="7910623" cy="3999374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 there a relationship between advertising and sales?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How strong is this relationship?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Which type of advertising—TV, radio, or newspaper—has the most impact?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How much will sales increase for every dollar spent?</a:t>
            </a:r>
          </a:p>
          <a:p>
            <a:pPr algn="l" rtl="0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Can we accurately predict future sales?</a:t>
            </a:r>
          </a:p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Do different media create a synergy effect?</a:t>
            </a:r>
          </a:p>
          <a:p>
            <a:pPr algn="l" rtl="0"/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 rtl="0">
              <a:buNone/>
            </a:pP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D1A5C5-B812-9FDC-4148-5619F978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634" y="624110"/>
            <a:ext cx="6589199" cy="843183"/>
          </a:xfrm>
        </p:spPr>
        <p:txBody>
          <a:bodyPr/>
          <a:lstStyle/>
          <a:p>
            <a:r>
              <a:rPr lang="en-US" dirty="0"/>
              <a:t>Questions</a:t>
            </a:r>
            <a:endParaRPr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3B364E-FCA4-BFA6-4D78-754C0A46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BD55-8253-1F8A-99CB-ED0DB108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2A9D-6A6A-9E9A-D6AA-FF4C3F64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745" y="1750827"/>
            <a:ext cx="6591985" cy="3777622"/>
          </a:xfrm>
        </p:spPr>
        <p:txBody>
          <a:bodyPr/>
          <a:lstStyle/>
          <a:p>
            <a:r>
              <a:rPr lang="en-US" dirty="0"/>
              <a:t>Invest in TV and Radio advertising as they significantly boost sales.</a:t>
            </a:r>
          </a:p>
          <a:p>
            <a:endParaRPr lang="en-US" dirty="0"/>
          </a:p>
          <a:p>
            <a:r>
              <a:rPr lang="en-US" dirty="0"/>
              <a:t>Avoid Newspaper ads as they have no measurable impact.</a:t>
            </a:r>
          </a:p>
          <a:p>
            <a:endParaRPr lang="en-US" dirty="0"/>
          </a:p>
          <a:p>
            <a:r>
              <a:rPr lang="en-US" dirty="0"/>
              <a:t>Use the reduced model (TV &amp; Radio) for future sales predictions.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08902-162C-5A42-9F99-24D7713C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11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1787" y="2677596"/>
            <a:ext cx="2700670" cy="831148"/>
          </a:xfrm>
        </p:spPr>
        <p:txBody>
          <a:bodyPr/>
          <a:lstStyle/>
          <a:p>
            <a:r>
              <a:rPr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F8D15-8E17-3E3F-36FE-BE2B75A9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Load dataset &amp; examine structure</a:t>
            </a:r>
          </a:p>
          <a:p>
            <a:r>
              <a:rPr dirty="0"/>
              <a:t> Summarize key statistical properties</a:t>
            </a:r>
          </a:p>
          <a:p>
            <a:r>
              <a:rPr dirty="0"/>
              <a:t> Identify missing values &amp; outliers</a:t>
            </a:r>
          </a:p>
          <a:p>
            <a:r>
              <a:rPr dirty="0"/>
              <a:t> Visualize distributions (boxplots, histograms)</a:t>
            </a:r>
          </a:p>
          <a:p>
            <a:r>
              <a:rPr dirty="0"/>
              <a:t> Compute and interpret correlations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1348A-490C-CBCD-4192-3754DC7A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dataset consists of advertising expenditure across three channels: TV, Radio, and Newspaper</a:t>
            </a:r>
          </a:p>
          <a:p>
            <a:r>
              <a:rPr dirty="0"/>
              <a:t> The response variable, Sales, represents product revenue generated</a:t>
            </a:r>
          </a:p>
          <a:p>
            <a:r>
              <a:rPr dirty="0"/>
              <a:t>The objective is to identify the most effective advertising channel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0D5D0-D086-3F68-3F58-470BED3D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Summary Statistics</a:t>
            </a: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46F040FA-74F8-CDDC-894B-CA38C5DEB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243840"/>
              </p:ext>
            </p:extLst>
          </p:nvPr>
        </p:nvGraphicFramePr>
        <p:xfrm>
          <a:off x="457200" y="2400141"/>
          <a:ext cx="8229600" cy="292608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19998822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1004493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19838584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9328227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777490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Statistic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624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Mean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23.264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30.554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15.1305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345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Median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77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85.8542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14.8468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21.7786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5.2839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933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Min.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289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1st Qu.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095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3rd Qu.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218.82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36.525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033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Max.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15117"/>
                  </a:ext>
                </a:extLst>
              </a:tr>
            </a:tbl>
          </a:graphicData>
        </a:graphic>
      </p:graphicFrame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7F6B72C-958B-DA0B-90DB-7F340F3E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591" y="305133"/>
            <a:ext cx="6589199" cy="1280890"/>
          </a:xfrm>
        </p:spPr>
        <p:txBody>
          <a:bodyPr>
            <a:normAutofit/>
          </a:bodyPr>
          <a:lstStyle/>
          <a:p>
            <a:r>
              <a:rPr dirty="0"/>
              <a:t>Data Visualization: Distribution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D1787-F39F-C064-09F3-356DF5A48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398" y="1814622"/>
            <a:ext cx="7215204" cy="487643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0916F-19B5-6E15-870C-3EE41703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CF31-DBDD-A07D-649E-FF61D0CC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E4267D-1F22-8E90-EDE9-5E62C1F6B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533" y="1414918"/>
            <a:ext cx="7326934" cy="495194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4A28B-BE7C-BA4A-7E7F-95E279B3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0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44672-8D97-B47E-0D44-4DF2FDC69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702" y="417218"/>
            <a:ext cx="8569775" cy="60235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A991E-D5FD-290E-6D1D-39F94B39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8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Correlation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3A9E5AE-EB8C-B9DB-B288-E4460F2B4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323939"/>
              </p:ext>
            </p:extLst>
          </p:nvPr>
        </p:nvGraphicFramePr>
        <p:xfrm>
          <a:off x="1161240" y="2270842"/>
          <a:ext cx="7289351" cy="2975365"/>
        </p:xfrm>
        <a:graphic>
          <a:graphicData uri="http://schemas.openxmlformats.org/drawingml/2006/table">
            <a:tbl>
              <a:tblPr/>
              <a:tblGrid>
                <a:gridCol w="1476119">
                  <a:extLst>
                    <a:ext uri="{9D8B030D-6E8A-4147-A177-3AD203B41FA5}">
                      <a16:colId xmlns:a16="http://schemas.microsoft.com/office/drawing/2014/main" val="2311163207"/>
                    </a:ext>
                  </a:extLst>
                </a:gridCol>
                <a:gridCol w="1476119">
                  <a:extLst>
                    <a:ext uri="{9D8B030D-6E8A-4147-A177-3AD203B41FA5}">
                      <a16:colId xmlns:a16="http://schemas.microsoft.com/office/drawing/2014/main" val="1343395184"/>
                    </a:ext>
                  </a:extLst>
                </a:gridCol>
                <a:gridCol w="1476119">
                  <a:extLst>
                    <a:ext uri="{9D8B030D-6E8A-4147-A177-3AD203B41FA5}">
                      <a16:colId xmlns:a16="http://schemas.microsoft.com/office/drawing/2014/main" val="3199801625"/>
                    </a:ext>
                  </a:extLst>
                </a:gridCol>
                <a:gridCol w="1476119">
                  <a:extLst>
                    <a:ext uri="{9D8B030D-6E8A-4147-A177-3AD203B41FA5}">
                      <a16:colId xmlns:a16="http://schemas.microsoft.com/office/drawing/2014/main" val="2812341019"/>
                    </a:ext>
                  </a:extLst>
                </a:gridCol>
                <a:gridCol w="1384875">
                  <a:extLst>
                    <a:ext uri="{9D8B030D-6E8A-4147-A177-3AD203B41FA5}">
                      <a16:colId xmlns:a16="http://schemas.microsoft.com/office/drawing/2014/main" val="3912486033"/>
                    </a:ext>
                  </a:extLst>
                </a:gridCol>
              </a:tblGrid>
              <a:tr h="595073"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Radio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Newspaper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Sales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574905"/>
                  </a:ext>
                </a:extLst>
              </a:tr>
              <a:tr h="595073">
                <a:tc>
                  <a:txBody>
                    <a:bodyPr/>
                    <a:lstStyle/>
                    <a:p>
                      <a:r>
                        <a:rPr lang="en-US" b="1" dirty="0"/>
                        <a:t>TV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1.000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041441"/>
                  </a:ext>
                </a:extLst>
              </a:tr>
              <a:tr h="595073">
                <a:tc>
                  <a:txBody>
                    <a:bodyPr/>
                    <a:lstStyle/>
                    <a:p>
                      <a:r>
                        <a:rPr lang="en-US" b="1" dirty="0"/>
                        <a:t>Radio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1.000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631555"/>
                  </a:ext>
                </a:extLst>
              </a:tr>
              <a:tr h="595073">
                <a:tc>
                  <a:txBody>
                    <a:bodyPr/>
                    <a:lstStyle/>
                    <a:p>
                      <a:r>
                        <a:rPr lang="en-US" b="1" dirty="0"/>
                        <a:t>Newspaper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1.000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281828"/>
                  </a:ext>
                </a:extLst>
              </a:tr>
              <a:tr h="595073">
                <a:tc>
                  <a:txBody>
                    <a:bodyPr/>
                    <a:lstStyle/>
                    <a:p>
                      <a:r>
                        <a:rPr lang="en-US" b="1" dirty="0"/>
                        <a:t>Sales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1.000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421255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953B888-A718-29E5-E64E-90E729C3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1040</TotalTime>
  <Words>1249</Words>
  <Application>Microsoft Office PowerPoint</Application>
  <PresentationFormat>On-screen Show (4:3)</PresentationFormat>
  <Paragraphs>297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Century Gothic</vt:lpstr>
      <vt:lpstr>Wingdings 3</vt:lpstr>
      <vt:lpstr>Wisp</vt:lpstr>
      <vt:lpstr>Advertising Data Analysis: A Multiple Linear Regression Approach</vt:lpstr>
      <vt:lpstr>Questions</vt:lpstr>
      <vt:lpstr>Exploratory Data Analysis</vt:lpstr>
      <vt:lpstr>Dataset Overview</vt:lpstr>
      <vt:lpstr>Summary Statistics</vt:lpstr>
      <vt:lpstr>Data Visualization: Distribution Analysis</vt:lpstr>
      <vt:lpstr>Histograms</vt:lpstr>
      <vt:lpstr>PowerPoint Presentation</vt:lpstr>
      <vt:lpstr>Correlation Matrix</vt:lpstr>
      <vt:lpstr>Correlation Analysis</vt:lpstr>
      <vt:lpstr>PowerPoint Presentation</vt:lpstr>
      <vt:lpstr>Simple Linear Regression Models</vt:lpstr>
      <vt:lpstr>Multiple Linear Regression</vt:lpstr>
      <vt:lpstr>Regression Results</vt:lpstr>
      <vt:lpstr>Regression Coefficients</vt:lpstr>
      <vt:lpstr>Visualization</vt:lpstr>
      <vt:lpstr>PowerPoint Presentation</vt:lpstr>
      <vt:lpstr>Model selection criteria</vt:lpstr>
      <vt:lpstr>Advertising &amp; Sales Analysis</vt:lpstr>
      <vt:lpstr>Suggestions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Yash Gadbail</cp:lastModifiedBy>
  <cp:revision>7</cp:revision>
  <dcterms:created xsi:type="dcterms:W3CDTF">2013-01-27T09:14:16Z</dcterms:created>
  <dcterms:modified xsi:type="dcterms:W3CDTF">2025-03-26T05:26:55Z</dcterms:modified>
  <cp:category/>
</cp:coreProperties>
</file>