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03189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9a17df5a9_2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9a17df5a9_2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9a17df5a9_2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9a17df5a9_2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9a17df5a9_2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9a17df5a9_2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9a17df5a9_2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9a17df5a9_2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9a17df5a9_2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9a17df5a9_2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9a17df5a9_2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9a17df5a9_2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62abfc453_0_1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62abfc453_0_1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9a17df5a9_2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9a17df5a9_2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462abfc453_0_1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462abfc453_0_1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9a17df5a9_2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49a17df5a9_2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62abfc453_0_1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62abfc453_0_1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462abfc453_0_2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462abfc453_0_2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49a17df5a9_2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49a17df5a9_2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9a17df5a9_2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9a17df5a9_2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49a17df5a9_2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49a17df5a9_2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9a17df5a9_2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49a17df5a9_2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9a17df5a9_1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49a17df5a9_1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62abfc453_0_1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462abfc453_0_1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49a17df5a9_2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49a17df5a9_2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9a17df5a9_23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49a17df5a9_23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62abfc453_0_1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462abfc453_0_1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62abfc453_0_1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62abfc453_0_1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462abfc453_0_1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462abfc453_0_1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9a17df5a9_1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9a17df5a9_1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62abfc453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62abfc453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62abfc453_0_1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62abfc453_0_1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62abfc453_0_1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62abfc453_0_1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62abfc453_0_2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62abfc453_0_2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62abfc453_0_2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62abfc453_0_2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9a17df5a9_2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9a17df5a9_2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058650"/>
            <a:ext cx="4492500" cy="24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 Analytics Customer Revenue Prediction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12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Radhika Malviya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Bhushit Nema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Aman </a:t>
            </a:r>
            <a:r>
              <a:rPr lang="fr-FR" dirty="0" err="1"/>
              <a:t>Manawat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Chantal de Souza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between browser and operating system</a:t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402" y="1597875"/>
            <a:ext cx="6650801" cy="31902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Browser</a:t>
            </a:r>
            <a:endParaRPr/>
          </a:p>
        </p:txBody>
      </p:sp>
      <p:sp>
        <p:nvSpPr>
          <p:cNvPr id="345" name="Google Shape;345;p23"/>
          <p:cNvSpPr txBox="1">
            <a:spLocks noGrp="1"/>
          </p:cNvSpPr>
          <p:nvPr>
            <p:ph type="body" idx="1"/>
          </p:nvPr>
        </p:nvSpPr>
        <p:spPr>
          <a:xfrm>
            <a:off x="1205075" y="1476700"/>
            <a:ext cx="8385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Count</a:t>
            </a:r>
            <a:endParaRPr sz="1600" b="1"/>
          </a:p>
        </p:txBody>
      </p:sp>
      <p:sp>
        <p:nvSpPr>
          <p:cNvPr id="346" name="Google Shape;346;p23"/>
          <p:cNvSpPr txBox="1">
            <a:spLocks noGrp="1"/>
          </p:cNvSpPr>
          <p:nvPr>
            <p:ph type="body" idx="1"/>
          </p:nvPr>
        </p:nvSpPr>
        <p:spPr>
          <a:xfrm>
            <a:off x="2976875" y="1476700"/>
            <a:ext cx="27756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Non-zero Revenue Count</a:t>
            </a:r>
            <a:endParaRPr sz="1600" b="1"/>
          </a:p>
        </p:txBody>
      </p:sp>
      <p:sp>
        <p:nvSpPr>
          <p:cNvPr id="347" name="Google Shape;347;p23"/>
          <p:cNvSpPr txBox="1">
            <a:spLocks noGrp="1"/>
          </p:cNvSpPr>
          <p:nvPr>
            <p:ph type="body" idx="1"/>
          </p:nvPr>
        </p:nvSpPr>
        <p:spPr>
          <a:xfrm>
            <a:off x="6219350" y="1476700"/>
            <a:ext cx="27756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Mean Revenue</a:t>
            </a:r>
            <a:endParaRPr sz="1600" b="1"/>
          </a:p>
        </p:txBody>
      </p:sp>
      <p:pic>
        <p:nvPicPr>
          <p:cNvPr id="348" name="Google Shape;3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47550"/>
            <a:ext cx="2883050" cy="2627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9" name="Google Shape;3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6875" y="1947550"/>
            <a:ext cx="2971176" cy="2627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0" name="Google Shape;3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1875" y="1947550"/>
            <a:ext cx="3017526" cy="2627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Category</a:t>
            </a:r>
            <a:endParaRPr/>
          </a:p>
        </p:txBody>
      </p:sp>
      <p:sp>
        <p:nvSpPr>
          <p:cNvPr id="356" name="Google Shape;356;p24"/>
          <p:cNvSpPr txBox="1">
            <a:spLocks noGrp="1"/>
          </p:cNvSpPr>
          <p:nvPr>
            <p:ph type="body" idx="1"/>
          </p:nvPr>
        </p:nvSpPr>
        <p:spPr>
          <a:xfrm>
            <a:off x="1205075" y="1476700"/>
            <a:ext cx="8385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Count</a:t>
            </a:r>
            <a:endParaRPr sz="1600" b="1"/>
          </a:p>
        </p:txBody>
      </p:sp>
      <p:sp>
        <p:nvSpPr>
          <p:cNvPr id="357" name="Google Shape;357;p24"/>
          <p:cNvSpPr txBox="1">
            <a:spLocks noGrp="1"/>
          </p:cNvSpPr>
          <p:nvPr>
            <p:ph type="body" idx="1"/>
          </p:nvPr>
        </p:nvSpPr>
        <p:spPr>
          <a:xfrm>
            <a:off x="2976875" y="1476700"/>
            <a:ext cx="27756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Non-zero Revenue Count</a:t>
            </a:r>
            <a:endParaRPr sz="1600" b="1"/>
          </a:p>
        </p:txBody>
      </p:sp>
      <p:sp>
        <p:nvSpPr>
          <p:cNvPr id="358" name="Google Shape;358;p24"/>
          <p:cNvSpPr txBox="1">
            <a:spLocks noGrp="1"/>
          </p:cNvSpPr>
          <p:nvPr>
            <p:ph type="body" idx="1"/>
          </p:nvPr>
        </p:nvSpPr>
        <p:spPr>
          <a:xfrm>
            <a:off x="6219350" y="1476700"/>
            <a:ext cx="27756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Mean Revenue</a:t>
            </a:r>
            <a:endParaRPr sz="1600" b="1"/>
          </a:p>
        </p:txBody>
      </p:sp>
      <p:pic>
        <p:nvPicPr>
          <p:cNvPr id="359" name="Google Shape;3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0" y="1959875"/>
            <a:ext cx="2865300" cy="26843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0" name="Google Shape;3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8513" y="1959869"/>
            <a:ext cx="2917950" cy="268434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1" name="Google Shape;36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9600" y="1964225"/>
            <a:ext cx="3088200" cy="267561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Sub-Continent</a:t>
            </a:r>
            <a:endParaRPr/>
          </a:p>
        </p:txBody>
      </p:sp>
      <p:sp>
        <p:nvSpPr>
          <p:cNvPr id="367" name="Google Shape;367;p25"/>
          <p:cNvSpPr txBox="1">
            <a:spLocks noGrp="1"/>
          </p:cNvSpPr>
          <p:nvPr>
            <p:ph type="body" idx="1"/>
          </p:nvPr>
        </p:nvSpPr>
        <p:spPr>
          <a:xfrm>
            <a:off x="1205075" y="1476700"/>
            <a:ext cx="8385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Count</a:t>
            </a:r>
            <a:endParaRPr sz="1600" b="1"/>
          </a:p>
        </p:txBody>
      </p:sp>
      <p:sp>
        <p:nvSpPr>
          <p:cNvPr id="368" name="Google Shape;368;p25"/>
          <p:cNvSpPr txBox="1">
            <a:spLocks noGrp="1"/>
          </p:cNvSpPr>
          <p:nvPr>
            <p:ph type="body" idx="1"/>
          </p:nvPr>
        </p:nvSpPr>
        <p:spPr>
          <a:xfrm>
            <a:off x="2976875" y="1476700"/>
            <a:ext cx="27756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Non-zero Revenue Count</a:t>
            </a:r>
            <a:endParaRPr sz="1600" b="1"/>
          </a:p>
        </p:txBody>
      </p:sp>
      <p:sp>
        <p:nvSpPr>
          <p:cNvPr id="369" name="Google Shape;369;p25"/>
          <p:cNvSpPr txBox="1">
            <a:spLocks noGrp="1"/>
          </p:cNvSpPr>
          <p:nvPr>
            <p:ph type="body" idx="1"/>
          </p:nvPr>
        </p:nvSpPr>
        <p:spPr>
          <a:xfrm>
            <a:off x="6219350" y="1476700"/>
            <a:ext cx="27756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Mean Revenue</a:t>
            </a:r>
            <a:endParaRPr sz="1600" b="1"/>
          </a:p>
        </p:txBody>
      </p:sp>
      <p:pic>
        <p:nvPicPr>
          <p:cNvPr id="370" name="Google Shape;3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028100"/>
            <a:ext cx="2775600" cy="26003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1" name="Google Shape;3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675" y="2030750"/>
            <a:ext cx="3196746" cy="26003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2" name="Google Shape;37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3150" y="2028100"/>
            <a:ext cx="2865175" cy="26003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Source Medium</a:t>
            </a:r>
            <a:endParaRPr/>
          </a:p>
        </p:txBody>
      </p:sp>
      <p:sp>
        <p:nvSpPr>
          <p:cNvPr id="378" name="Google Shape;378;p26"/>
          <p:cNvSpPr txBox="1">
            <a:spLocks noGrp="1"/>
          </p:cNvSpPr>
          <p:nvPr>
            <p:ph type="body" idx="1"/>
          </p:nvPr>
        </p:nvSpPr>
        <p:spPr>
          <a:xfrm>
            <a:off x="1205075" y="1476700"/>
            <a:ext cx="8385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Count</a:t>
            </a:r>
            <a:endParaRPr sz="1600" b="1"/>
          </a:p>
        </p:txBody>
      </p:sp>
      <p:sp>
        <p:nvSpPr>
          <p:cNvPr id="379" name="Google Shape;379;p26"/>
          <p:cNvSpPr txBox="1">
            <a:spLocks noGrp="1"/>
          </p:cNvSpPr>
          <p:nvPr>
            <p:ph type="body" idx="1"/>
          </p:nvPr>
        </p:nvSpPr>
        <p:spPr>
          <a:xfrm>
            <a:off x="2976875" y="1476700"/>
            <a:ext cx="27756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Non-zero Revenue Count</a:t>
            </a:r>
            <a:endParaRPr sz="1600" b="1"/>
          </a:p>
        </p:txBody>
      </p:sp>
      <p:sp>
        <p:nvSpPr>
          <p:cNvPr id="380" name="Google Shape;380;p26"/>
          <p:cNvSpPr txBox="1">
            <a:spLocks noGrp="1"/>
          </p:cNvSpPr>
          <p:nvPr>
            <p:ph type="body" idx="1"/>
          </p:nvPr>
        </p:nvSpPr>
        <p:spPr>
          <a:xfrm>
            <a:off x="6219350" y="1476700"/>
            <a:ext cx="27756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Mean Revenue</a:t>
            </a:r>
            <a:endParaRPr sz="1600" b="1"/>
          </a:p>
        </p:txBody>
      </p:sp>
      <p:pic>
        <p:nvPicPr>
          <p:cNvPr id="381" name="Google Shape;3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8163"/>
            <a:ext cx="2863976" cy="26384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2" name="Google Shape;3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3698" y="1928175"/>
            <a:ext cx="2940552" cy="26384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3" name="Google Shape;38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3600" y="1928175"/>
            <a:ext cx="3080325" cy="26384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Exploration</a:t>
            </a:r>
            <a:endParaRPr/>
          </a:p>
        </p:txBody>
      </p:sp>
      <p:pic>
        <p:nvPicPr>
          <p:cNvPr id="389" name="Google Shape;3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27050"/>
            <a:ext cx="6949500" cy="18882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90" name="Google Shape;3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3178900"/>
            <a:ext cx="6949500" cy="18882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Generation</a:t>
            </a:r>
            <a:endParaRPr/>
          </a:p>
        </p:txBody>
      </p:sp>
      <p:sp>
        <p:nvSpPr>
          <p:cNvPr id="396" name="Google Shape;396;p28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>
            <a:spLocks noGrp="1"/>
          </p:cNvSpPr>
          <p:nvPr>
            <p:ph type="subTitle" idx="1"/>
          </p:nvPr>
        </p:nvSpPr>
        <p:spPr>
          <a:xfrm>
            <a:off x="824000" y="553925"/>
            <a:ext cx="6372600" cy="37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Classification Model for predicting whether transaction will be made or not :</a:t>
            </a:r>
            <a:endParaRPr sz="2400" b="1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main issue we have in this challenge is not to predict revenues but more to get these zeros right since less than 1.3 % of the sessions have a non-zero revenue. The idea is to classify non-zero transactions first and use that for better results for revenues.</a:t>
            </a:r>
            <a:endParaRPr sz="1800" b="1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</a:t>
            </a:r>
            <a:endParaRPr/>
          </a:p>
        </p:txBody>
      </p:sp>
      <p:sp>
        <p:nvSpPr>
          <p:cNvPr id="407" name="Google Shape;407;p30"/>
          <p:cNvSpPr txBox="1">
            <a:spLocks noGrp="1"/>
          </p:cNvSpPr>
          <p:nvPr>
            <p:ph type="body" idx="1"/>
          </p:nvPr>
        </p:nvSpPr>
        <p:spPr>
          <a:xfrm>
            <a:off x="1303800" y="3954400"/>
            <a:ext cx="10167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08" name="Google Shape;4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31350"/>
            <a:ext cx="5771000" cy="368922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7399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variable prediction Models</a:t>
            </a:r>
            <a:endParaRPr/>
          </a:p>
        </p:txBody>
      </p:sp>
      <p:sp>
        <p:nvSpPr>
          <p:cNvPr id="414" name="Google Shape;414;p31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824000" y="371543"/>
            <a:ext cx="4255500" cy="8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824000" y="1198650"/>
            <a:ext cx="5290800" cy="3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Introduction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Background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 Availability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Exploration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Sampling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 cleaning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EDA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Generation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1. Classification Models - Rev/ No Rev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2. Continuous Models - log fn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Validation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Parameter Tuning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Model Comparison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Learning Curve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Conclusion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Insights &amp; Recommendations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420" name="Google Shape;420;p32"/>
          <p:cNvSpPr txBox="1">
            <a:spLocks noGrp="1"/>
          </p:cNvSpPr>
          <p:nvPr>
            <p:ph type="body" idx="1"/>
          </p:nvPr>
        </p:nvSpPr>
        <p:spPr>
          <a:xfrm>
            <a:off x="3240100" y="2382475"/>
            <a:ext cx="1747200" cy="12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21" name="Google Shape;4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19025"/>
            <a:ext cx="4085650" cy="365445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427" name="Google Shape;427;p33"/>
          <p:cNvSpPr txBox="1">
            <a:spLocks noGrp="1"/>
          </p:cNvSpPr>
          <p:nvPr>
            <p:ph type="body" idx="1"/>
          </p:nvPr>
        </p:nvSpPr>
        <p:spPr>
          <a:xfrm>
            <a:off x="3058300" y="2243475"/>
            <a:ext cx="1747200" cy="12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28" name="Google Shape;4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52150"/>
            <a:ext cx="6693150" cy="3226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Boosted Trees</a:t>
            </a:r>
            <a:endParaRPr/>
          </a:p>
        </p:txBody>
      </p:sp>
      <p:sp>
        <p:nvSpPr>
          <p:cNvPr id="434" name="Google Shape;434;p34"/>
          <p:cNvSpPr txBox="1">
            <a:spLocks noGrp="1"/>
          </p:cNvSpPr>
          <p:nvPr>
            <p:ph type="body" idx="1"/>
          </p:nvPr>
        </p:nvSpPr>
        <p:spPr>
          <a:xfrm>
            <a:off x="3058300" y="2243475"/>
            <a:ext cx="1747200" cy="12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35" name="Google Shape;4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02450"/>
            <a:ext cx="5907100" cy="340145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Forest</a:t>
            </a:r>
            <a:endParaRPr/>
          </a:p>
        </p:txBody>
      </p:sp>
      <p:sp>
        <p:nvSpPr>
          <p:cNvPr id="441" name="Google Shape;441;p35"/>
          <p:cNvSpPr txBox="1">
            <a:spLocks noGrp="1"/>
          </p:cNvSpPr>
          <p:nvPr>
            <p:ph type="body" idx="1"/>
          </p:nvPr>
        </p:nvSpPr>
        <p:spPr>
          <a:xfrm>
            <a:off x="3058300" y="2243475"/>
            <a:ext cx="1747200" cy="12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42" name="Google Shape;4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81048"/>
            <a:ext cx="5672375" cy="377112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Contribution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body" idx="1"/>
          </p:nvPr>
        </p:nvSpPr>
        <p:spPr>
          <a:xfrm>
            <a:off x="3058300" y="2243475"/>
            <a:ext cx="1747200" cy="12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49" name="Google Shape;4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50" y="1180075"/>
            <a:ext cx="4965525" cy="3878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Validation</a:t>
            </a:r>
            <a:endParaRPr/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Tuning</a:t>
            </a:r>
            <a:endParaRPr/>
          </a:p>
        </p:txBody>
      </p:sp>
      <p:pic>
        <p:nvPicPr>
          <p:cNvPr id="461" name="Google Shape;461;p38"/>
          <p:cNvPicPr preferRelativeResize="0"/>
          <p:nvPr/>
        </p:nvPicPr>
        <p:blipFill rotWithShape="1">
          <a:blip r:embed="rId3">
            <a:alphaModFix/>
          </a:blip>
          <a:srcRect r="36872" b="88486"/>
          <a:stretch/>
        </p:blipFill>
        <p:spPr>
          <a:xfrm>
            <a:off x="207100" y="2119925"/>
            <a:ext cx="2747800" cy="2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8"/>
          <p:cNvPicPr preferRelativeResize="0"/>
          <p:nvPr/>
        </p:nvPicPr>
        <p:blipFill rotWithShape="1">
          <a:blip r:embed="rId3">
            <a:alphaModFix/>
          </a:blip>
          <a:srcRect r="36872" b="88486"/>
          <a:stretch/>
        </p:blipFill>
        <p:spPr>
          <a:xfrm>
            <a:off x="3208650" y="2119925"/>
            <a:ext cx="2747800" cy="2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38"/>
          <p:cNvPicPr preferRelativeResize="0"/>
          <p:nvPr/>
        </p:nvPicPr>
        <p:blipFill rotWithShape="1">
          <a:blip r:embed="rId3">
            <a:alphaModFix/>
          </a:blip>
          <a:srcRect r="36872" b="88486"/>
          <a:stretch/>
        </p:blipFill>
        <p:spPr>
          <a:xfrm>
            <a:off x="6159250" y="2119925"/>
            <a:ext cx="2747800" cy="2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8"/>
          <p:cNvPicPr preferRelativeResize="0"/>
          <p:nvPr/>
        </p:nvPicPr>
        <p:blipFill rotWithShape="1">
          <a:blip r:embed="rId3">
            <a:alphaModFix/>
          </a:blip>
          <a:srcRect t="55561" r="43413"/>
          <a:stretch/>
        </p:blipFill>
        <p:spPr>
          <a:xfrm>
            <a:off x="6292963" y="2571750"/>
            <a:ext cx="2463275" cy="11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8"/>
          <p:cNvPicPr preferRelativeResize="0"/>
          <p:nvPr/>
        </p:nvPicPr>
        <p:blipFill rotWithShape="1">
          <a:blip r:embed="rId4">
            <a:alphaModFix/>
          </a:blip>
          <a:srcRect t="58034" r="42912"/>
          <a:stretch/>
        </p:blipFill>
        <p:spPr>
          <a:xfrm>
            <a:off x="3429000" y="2649500"/>
            <a:ext cx="2463250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8"/>
          <p:cNvPicPr preferRelativeResize="0"/>
          <p:nvPr/>
        </p:nvPicPr>
        <p:blipFill rotWithShape="1">
          <a:blip r:embed="rId5">
            <a:alphaModFix/>
          </a:blip>
          <a:srcRect t="57361" r="43572"/>
          <a:stretch/>
        </p:blipFill>
        <p:spPr>
          <a:xfrm>
            <a:off x="533400" y="2704225"/>
            <a:ext cx="2355875" cy="9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8"/>
          <p:cNvSpPr txBox="1">
            <a:spLocks noGrp="1"/>
          </p:cNvSpPr>
          <p:nvPr>
            <p:ph type="body" idx="1"/>
          </p:nvPr>
        </p:nvSpPr>
        <p:spPr>
          <a:xfrm>
            <a:off x="533400" y="1687750"/>
            <a:ext cx="1812600" cy="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splits per tree= 3</a:t>
            </a:r>
            <a:endParaRPr/>
          </a:p>
        </p:txBody>
      </p:sp>
      <p:sp>
        <p:nvSpPr>
          <p:cNvPr id="468" name="Google Shape;468;p38"/>
          <p:cNvSpPr txBox="1">
            <a:spLocks noGrp="1"/>
          </p:cNvSpPr>
          <p:nvPr>
            <p:ph type="body" idx="1"/>
          </p:nvPr>
        </p:nvSpPr>
        <p:spPr>
          <a:xfrm>
            <a:off x="3429000" y="1674075"/>
            <a:ext cx="1812600" cy="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splits per tree= 5</a:t>
            </a:r>
            <a:endParaRPr/>
          </a:p>
        </p:txBody>
      </p:sp>
      <p:sp>
        <p:nvSpPr>
          <p:cNvPr id="469" name="Google Shape;469;p38"/>
          <p:cNvSpPr txBox="1">
            <a:spLocks noGrp="1"/>
          </p:cNvSpPr>
          <p:nvPr>
            <p:ph type="body" idx="1"/>
          </p:nvPr>
        </p:nvSpPr>
        <p:spPr>
          <a:xfrm>
            <a:off x="6521700" y="1701425"/>
            <a:ext cx="1812600" cy="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splits per tree= 7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sp>
        <p:nvSpPr>
          <p:cNvPr id="475" name="Google Shape;475;p3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76" name="Google Shape;4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825" y="1503750"/>
            <a:ext cx="7274049" cy="3027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Curve</a:t>
            </a:r>
            <a:endParaRPr/>
          </a:p>
        </p:txBody>
      </p:sp>
      <p:pic>
        <p:nvPicPr>
          <p:cNvPr id="482" name="Google Shape;4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98250"/>
            <a:ext cx="6345949" cy="3764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88" name="Google Shape;488;p41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&amp; Recommendations</a:t>
            </a:r>
            <a:endParaRPr/>
          </a:p>
        </p:txBody>
      </p:sp>
      <p:sp>
        <p:nvSpPr>
          <p:cNvPr id="494" name="Google Shape;494;p42"/>
          <p:cNvSpPr txBox="1">
            <a:spLocks noGrp="1"/>
          </p:cNvSpPr>
          <p:nvPr>
            <p:ph type="body" idx="1"/>
          </p:nvPr>
        </p:nvSpPr>
        <p:spPr>
          <a:xfrm>
            <a:off x="1303800" y="1342650"/>
            <a:ext cx="6495300" cy="31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Modeling Recommendations:</a:t>
            </a:r>
            <a:endParaRPr sz="1600" b="1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Char char="●"/>
            </a:pPr>
            <a:r>
              <a:rPr lang="en" sz="1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Initial Classification - Boosted Tree</a:t>
            </a:r>
            <a:endParaRPr sz="16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Char char="●"/>
            </a:pPr>
            <a:r>
              <a:rPr lang="en" sz="1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For log revenue prediction - Bootstrap Forest Model </a:t>
            </a:r>
            <a:endParaRPr sz="16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Business Recommendations:</a:t>
            </a:r>
            <a:endParaRPr sz="1600" b="1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Char char="●"/>
            </a:pPr>
            <a:r>
              <a:rPr lang="en" sz="1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Spikes in count and revenue in December - holiday offers</a:t>
            </a:r>
            <a:endParaRPr sz="16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Char char="●"/>
            </a:pPr>
            <a:r>
              <a:rPr lang="en" sz="1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Chrome - high count, low mean revenue - GStore could strategize pop-up offers</a:t>
            </a:r>
            <a:endParaRPr sz="16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Char char="●"/>
            </a:pPr>
            <a:r>
              <a:rPr lang="en" sz="1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Target Customer groups in Africa with highest mean revenue</a:t>
            </a:r>
            <a:endParaRPr sz="16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Char char="●"/>
            </a:pPr>
            <a:r>
              <a:rPr lang="en" sz="16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Create marketing strategies targeted at Desktop users - high-value customers</a:t>
            </a:r>
            <a:endParaRPr sz="1600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606150" y="14839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80/20 rule is true for many businesses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Analyze GStore (Google Merchandise) customer dataset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 Revenue per customer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we observed that only ~1% actually buy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Useful for marketing teams to make appropriate investments for promotional strategies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Fields</a:t>
            </a:r>
            <a:endParaRPr/>
          </a:p>
        </p:txBody>
      </p:sp>
      <p:sp>
        <p:nvSpPr>
          <p:cNvPr id="302" name="Google Shape;302;p17"/>
          <p:cNvSpPr txBox="1"/>
          <p:nvPr/>
        </p:nvSpPr>
        <p:spPr>
          <a:xfrm>
            <a:off x="579050" y="1232000"/>
            <a:ext cx="82077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fullVisitorIdv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A unique identifier for each user of the Google Merchandise Store.</a:t>
            </a:r>
            <a:endParaRPr sz="13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channelGrouping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The channel via which the user came to the Store.</a:t>
            </a:r>
            <a:endParaRPr sz="13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date 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The date on which the user visited the Store.</a:t>
            </a:r>
            <a:endParaRPr sz="13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device 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The specifications for the device used to access the Store.</a:t>
            </a:r>
            <a:endParaRPr sz="13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geoNetwork 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This section contains information about the geography of the user.</a:t>
            </a:r>
            <a:endParaRPr sz="13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sessionId 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A unique identifier for this visit to the store.</a:t>
            </a:r>
            <a:endParaRPr sz="13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socialEngagementType 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Engagement type, either "Socially Engaged" or "Not Socially Engaged".</a:t>
            </a:r>
            <a:endParaRPr sz="13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totals 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This section contains aggregate values across the session.</a:t>
            </a:r>
            <a:endParaRPr sz="13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trafficSource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This section contains information about the Traffic Source from which the </a:t>
            </a: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session 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originated.</a:t>
            </a:r>
            <a:endParaRPr sz="13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visitId 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- An identifier for this session. This is part of the value usually stored as the _utmb </a:t>
            </a: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cookie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 This is only unique to the user. For a completely unique ID, you should use a combination of fullVisitorId and visitId.</a:t>
            </a:r>
            <a:endParaRPr sz="13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visitNumber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The session number for this user. If this is the first session, then this is set to 1.</a:t>
            </a:r>
            <a:endParaRPr sz="13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 b="1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visitStartTime</a:t>
            </a:r>
            <a:r>
              <a:rPr lang="en" sz="13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- The timestamp (expressed as POSIX time)</a:t>
            </a:r>
            <a:endParaRPr sz="13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100" y="1774109"/>
            <a:ext cx="4445900" cy="303622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6" y="1774108"/>
            <a:ext cx="4445900" cy="303622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6" name="Google Shape;316;p19"/>
          <p:cNvSpPr txBox="1"/>
          <p:nvPr/>
        </p:nvSpPr>
        <p:spPr>
          <a:xfrm>
            <a:off x="1244825" y="1422675"/>
            <a:ext cx="18603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Original Dataset</a:t>
            </a:r>
            <a:endParaRPr b="1"/>
          </a:p>
        </p:txBody>
      </p:sp>
      <p:sp>
        <p:nvSpPr>
          <p:cNvPr id="317" name="Google Shape;317;p19"/>
          <p:cNvSpPr txBox="1"/>
          <p:nvPr/>
        </p:nvSpPr>
        <p:spPr>
          <a:xfrm>
            <a:off x="6087375" y="1422682"/>
            <a:ext cx="1682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Sampled Dataset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Selection</a:t>
            </a:r>
            <a:endParaRPr/>
          </a:p>
        </p:txBody>
      </p:sp>
      <p:sp>
        <p:nvSpPr>
          <p:cNvPr id="323" name="Google Shape;323;p20"/>
          <p:cNvSpPr txBox="1">
            <a:spLocks noGrp="1"/>
          </p:cNvSpPr>
          <p:nvPr>
            <p:ph type="body" idx="1"/>
          </p:nvPr>
        </p:nvSpPr>
        <p:spPr>
          <a:xfrm>
            <a:off x="1303800" y="2842300"/>
            <a:ext cx="3198000" cy="16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54700"/>
            <a:ext cx="5358149" cy="382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 Exploration</a:t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025" y="1365250"/>
            <a:ext cx="3733818" cy="32408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31" name="Google Shape;3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3093" y="3978550"/>
            <a:ext cx="1771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1"/>
          <p:cNvSpPr txBox="1">
            <a:spLocks noGrp="1"/>
          </p:cNvSpPr>
          <p:nvPr>
            <p:ph type="body" idx="1"/>
          </p:nvPr>
        </p:nvSpPr>
        <p:spPr>
          <a:xfrm>
            <a:off x="5627250" y="1466825"/>
            <a:ext cx="2961600" cy="20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To predict the natural log of sum of all transactions of the user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Sum up the transaction revenue at user level and take a log and then plot a histogram.</a:t>
            </a:r>
            <a:endParaRPr sz="1600"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4729" y="3360925"/>
            <a:ext cx="2268375" cy="6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558</Words>
  <Application>Microsoft Office PowerPoint</Application>
  <PresentationFormat>On-screen Show (16:9)</PresentationFormat>
  <Paragraphs>98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Nunito</vt:lpstr>
      <vt:lpstr>Arial</vt:lpstr>
      <vt:lpstr>Maven Pro</vt:lpstr>
      <vt:lpstr>Cambria</vt:lpstr>
      <vt:lpstr>Momentum</vt:lpstr>
      <vt:lpstr>Google Analytics Customer Revenue Prediction</vt:lpstr>
      <vt:lpstr>Agenda</vt:lpstr>
      <vt:lpstr>Introduction</vt:lpstr>
      <vt:lpstr>Background</vt:lpstr>
      <vt:lpstr>Data Fields</vt:lpstr>
      <vt:lpstr>Exploratory Data Analysis</vt:lpstr>
      <vt:lpstr>Sampling</vt:lpstr>
      <vt:lpstr>Variable Selection</vt:lpstr>
      <vt:lpstr>Target Variable Exploration</vt:lpstr>
      <vt:lpstr>Relation between browser and operating system</vt:lpstr>
      <vt:lpstr>Device Browser</vt:lpstr>
      <vt:lpstr>Device Category</vt:lpstr>
      <vt:lpstr>Sub-Continent</vt:lpstr>
      <vt:lpstr>Traffic Source Medium</vt:lpstr>
      <vt:lpstr>Date Exploration</vt:lpstr>
      <vt:lpstr>Model Generation</vt:lpstr>
      <vt:lpstr>PowerPoint Presentation</vt:lpstr>
      <vt:lpstr>Classification Model</vt:lpstr>
      <vt:lpstr>Continuous variable prediction Models</vt:lpstr>
      <vt:lpstr>Linear Regression</vt:lpstr>
      <vt:lpstr>Neural Networks</vt:lpstr>
      <vt:lpstr>Boosted Trees</vt:lpstr>
      <vt:lpstr>Bootstrap Forest</vt:lpstr>
      <vt:lpstr>Column Contribution</vt:lpstr>
      <vt:lpstr>Model Validation</vt:lpstr>
      <vt:lpstr>Parameter Tuning</vt:lpstr>
      <vt:lpstr>Model Comparison</vt:lpstr>
      <vt:lpstr>Learning Curve</vt:lpstr>
      <vt:lpstr>Conclusion</vt:lpstr>
      <vt:lpstr>Insights &amp; Recommendations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Analytics Customer Revenue Prediction</dc:title>
  <cp:lastModifiedBy>Bhushit Nema</cp:lastModifiedBy>
  <cp:revision>3</cp:revision>
  <dcterms:modified xsi:type="dcterms:W3CDTF">2019-10-11T22:48:38Z</dcterms:modified>
</cp:coreProperties>
</file>