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60" r:id="rId5"/>
    <p:sldId id="259" r:id="rId6"/>
    <p:sldId id="262" r:id="rId7"/>
    <p:sldId id="265" r:id="rId8"/>
    <p:sldId id="264" r:id="rId9"/>
    <p:sldId id="266" r:id="rId10"/>
    <p:sldId id="267" r:id="rId11"/>
    <p:sldId id="263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Mr. B. M. Shivagunde &amp; Mr. V. S. Mannam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DA07F-4C1D-43F8-8F5D-E45AFEB38114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 B. M. Shivagunde &amp; Mr. V. S. Mannam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38EC7-5D8D-48A3-B575-F981850FB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629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Mr. B. M. Shivagunde &amp; Mr. V. S. Mannam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DC77E-2210-4D0B-9754-CBC67A46CF5D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 B. M. Shivagunde &amp; Mr. V. S. Mannam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06B4-EDB1-4DD3-8A0B-F1FFB36A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530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Mr. B. M. Shivagunde &amp; Mr. V. S. Mannam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86AD-555B-44A7-B5D0-7597B62B963E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471-B68D-41FF-BF14-415491453E38}" type="datetime1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6C9B-9F2D-48C5-B384-FC8E990F37E7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0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5E34-70DA-4E81-9741-5EACB739D15F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9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9F-EA01-494B-A351-1DAAC0209804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3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8B30-CFC2-4E6A-90EA-3F889B83DE4B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7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29A2-6F44-49F8-8D54-559949F1276A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1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EC6D-2470-4886-BF5B-8B0D2CBA02A5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03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FD00-A9CF-4491-8D6B-5E69D569410C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368F-6797-40AF-9746-2C7841BE8B9C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FBCE-9260-4816-851A-C65E6F250CE1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3622-48D0-4614-A41C-99A019E66C24}" type="datetime1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BD4F-9002-4FDD-85C5-53C6DFDA3973}" type="datetime1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E27-061B-4FEB-AE00-A9E833B31B39}" type="datetime1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480-348E-48DE-926A-A93B4F59EC42}" type="datetime1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1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D26-D865-4071-BB1E-9B252D2C4AB7}" type="datetime1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3B7F-0532-496B-BC89-25625E34E63E}" type="datetime1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3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83574-AF7A-46BD-80F1-849D281B83A4}" type="datetime1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F14126-291B-4EFD-A1D3-10409F0F0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9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0538" y="2268940"/>
            <a:ext cx="10018713" cy="1752599"/>
          </a:xfrm>
        </p:spPr>
        <p:txBody>
          <a:bodyPr/>
          <a:lstStyle/>
          <a:p>
            <a:r>
              <a:rPr lang="en-US" b="1" dirty="0" smtClean="0"/>
              <a:t>Lending Club Case Study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53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Loan Purpose Distribution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7" y="1105728"/>
            <a:ext cx="6120549" cy="476140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10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94" y="1378424"/>
            <a:ext cx="4012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47.31% </a:t>
            </a:r>
            <a:r>
              <a:rPr lang="en-US" sz="2400" dirty="0" smtClean="0"/>
              <a:t>Debt Consolidation Loans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13.09%</a:t>
            </a:r>
            <a:r>
              <a:rPr lang="en-US" sz="2400" dirty="0" smtClean="0"/>
              <a:t> Credit Card Loans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6.69% </a:t>
            </a:r>
            <a:r>
              <a:rPr lang="en-US" sz="2400" dirty="0" smtClean="0"/>
              <a:t> Home Improvement Loans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5.65% </a:t>
            </a:r>
            <a:r>
              <a:rPr lang="en-US" sz="2400" dirty="0" smtClean="0"/>
              <a:t>Major Purchase Loans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16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Default Rate Across Loan Purpose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3" y="1066257"/>
            <a:ext cx="6161493" cy="480087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11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94" y="1378424"/>
            <a:ext cx="3698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Small Business – 26.98%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Educational – 20.48%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House – 16.12%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Debt Consolidation – 15.09%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Credit Card – 10.45%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Major Purchase – 10.45%</a:t>
            </a:r>
          </a:p>
        </p:txBody>
      </p:sp>
    </p:spTree>
    <p:extLst>
      <p:ext uri="{BB962C8B-B14F-4D97-AF65-F5344CB8AC3E}">
        <p14:creationId xmlns:p14="http://schemas.microsoft.com/office/powerpoint/2010/main" val="767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Top 4 Products Over Time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4" y="1269242"/>
            <a:ext cx="6161491" cy="45978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12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94" y="1378424"/>
            <a:ext cx="3698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Is Increase In </a:t>
            </a:r>
            <a:r>
              <a:rPr lang="en-US" sz="2000" dirty="0" err="1" smtClean="0"/>
              <a:t>Home_Improvement</a:t>
            </a:r>
            <a:r>
              <a:rPr lang="en-US" sz="2000" dirty="0" smtClean="0"/>
              <a:t> Loans In Year 2010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340% More Debt Consolidation Loans Are Given Than Credit Card Loans</a:t>
            </a:r>
          </a:p>
        </p:txBody>
      </p:sp>
    </p:spTree>
    <p:extLst>
      <p:ext uri="{BB962C8B-B14F-4D97-AF65-F5344CB8AC3E}">
        <p14:creationId xmlns:p14="http://schemas.microsoft.com/office/powerpoint/2010/main" val="28451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Term Distribution In Top 4 Products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82" y="1160060"/>
            <a:ext cx="6270674" cy="470707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13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95" y="1378424"/>
            <a:ext cx="331640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Across All Products Majorly 36 Month Term Loan Is Given</a:t>
            </a:r>
          </a:p>
        </p:txBody>
      </p:sp>
    </p:spTree>
    <p:extLst>
      <p:ext uri="{BB962C8B-B14F-4D97-AF65-F5344CB8AC3E}">
        <p14:creationId xmlns:p14="http://schemas.microsoft.com/office/powerpoint/2010/main" val="22139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Grade Distribution In Top 4 Products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1064525"/>
            <a:ext cx="8931987" cy="48026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14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03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Interest Rate In Top 4 Products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82" y="1064526"/>
            <a:ext cx="7185074" cy="48026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15</a:t>
            </a:fld>
            <a:endParaRPr lang="en-IN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9102"/>
              </p:ext>
            </p:extLst>
          </p:nvPr>
        </p:nvGraphicFramePr>
        <p:xfrm>
          <a:off x="1446662" y="1269241"/>
          <a:ext cx="2320120" cy="3821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1255"/>
                <a:gridCol w="818865"/>
              </a:tblGrid>
              <a:tr h="955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Credit Card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12%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Debt Consolidation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11%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Home Improvement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11%</a:t>
                      </a:r>
                    </a:p>
                    <a:p>
                      <a:pPr algn="ctr"/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Major Purchase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12%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 smtClean="0"/>
              <a:t>Important Variable : Credit Card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18" y="1187355"/>
            <a:ext cx="9232239" cy="467977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16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96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/>
              <a:t>Important Variable : </a:t>
            </a:r>
            <a:r>
              <a:rPr lang="en-US" b="1" dirty="0" smtClean="0"/>
              <a:t>Debt Consolidation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064525"/>
            <a:ext cx="9136705" cy="48026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17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3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/>
              <a:t>Important Variable : </a:t>
            </a:r>
            <a:r>
              <a:rPr lang="en-US" b="1" dirty="0" smtClean="0"/>
              <a:t>Home Improvement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1064525"/>
            <a:ext cx="9177647" cy="48026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18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8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b="1" dirty="0"/>
              <a:t>Important Variable </a:t>
            </a:r>
            <a:r>
              <a:rPr lang="en-US" b="1" dirty="0" smtClean="0"/>
              <a:t>:Major Purchase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4525"/>
            <a:ext cx="9123057" cy="48026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19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97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160061"/>
            <a:ext cx="10018713" cy="470707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LendingClub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is a prominent peer-to-peer lending platform that facilitates the connection between individuals seeking loans (borrowers) and individuals or institutional investors willing to provide the funds (lenders). Borrowers apply through online platform.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Business Objective: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To identify </a:t>
            </a:r>
            <a:r>
              <a:rPr lang="en-US" dirty="0">
                <a:solidFill>
                  <a:srgbClr val="091E42"/>
                </a:solidFill>
                <a:latin typeface="freight-text-pro"/>
              </a:rPr>
              <a:t>the variables which are strong indicators of default and provide insights to make the decision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2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82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Data Understanding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19" y="1230107"/>
            <a:ext cx="4592937" cy="44337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3</a:t>
            </a:fld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1378424"/>
            <a:ext cx="4575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Default</a:t>
            </a:r>
            <a:r>
              <a:rPr lang="en-US" sz="2000" dirty="0" smtClean="0"/>
              <a:t> </a:t>
            </a:r>
            <a:r>
              <a:rPr lang="en-US" sz="2800" dirty="0" smtClean="0"/>
              <a:t>Distribution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14.4% of the Total Loans are Default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70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Loan Distribution Across Grades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24" y="1583140"/>
            <a:ext cx="5988732" cy="428399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4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1" y="1378424"/>
            <a:ext cx="359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30.55% </a:t>
            </a:r>
            <a:r>
              <a:rPr lang="en-US" sz="2400" dirty="0" smtClean="0"/>
              <a:t>Of The Total Loans Are Given To Grade 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26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Time Frame of Data 2007-2011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39" y="1705970"/>
            <a:ext cx="5806518" cy="416116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5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2" y="1378424"/>
            <a:ext cx="3783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75% </a:t>
            </a:r>
            <a:r>
              <a:rPr lang="en-US" sz="2400" dirty="0" smtClean="0"/>
              <a:t>Increase In Applicants In 2011 Compared To 2010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120% </a:t>
            </a:r>
            <a:r>
              <a:rPr lang="en-US" sz="2400" dirty="0" smtClean="0"/>
              <a:t>Increase In Applicants In 2010 Compared To 2009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69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Home Ownership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31" y="1610436"/>
            <a:ext cx="5754025" cy="425669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6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2" y="1378424"/>
            <a:ext cx="3783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50.63% </a:t>
            </a:r>
            <a:r>
              <a:rPr lang="en-US" sz="2400" dirty="0" smtClean="0"/>
              <a:t>Of The Loan Applicant Lives In Rented Home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41.56%</a:t>
            </a:r>
            <a:r>
              <a:rPr lang="en-US" sz="2400" dirty="0" smtClean="0"/>
              <a:t> Of The Loan Applicant Has Mortgaged Their Home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534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Loan Applicant Verification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93" y="1626565"/>
            <a:ext cx="5724763" cy="424056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7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2" y="1378424"/>
            <a:ext cx="378372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45.98% </a:t>
            </a:r>
            <a:r>
              <a:rPr lang="en-US" sz="2400" dirty="0" smtClean="0"/>
              <a:t>Of The Loan Applicants Are Not Verified</a:t>
            </a:r>
          </a:p>
        </p:txBody>
      </p:sp>
    </p:spTree>
    <p:extLst>
      <p:ext uri="{BB962C8B-B14F-4D97-AF65-F5344CB8AC3E}">
        <p14:creationId xmlns:p14="http://schemas.microsoft.com/office/powerpoint/2010/main" val="2588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Loan Applicant’s Annual Income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61" y="1610436"/>
            <a:ext cx="5818196" cy="425669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8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2" y="1378424"/>
            <a:ext cx="378372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50.30% </a:t>
            </a:r>
            <a:r>
              <a:rPr lang="en-US" sz="2400" dirty="0" smtClean="0"/>
              <a:t>Of The Loan Applicants Have Annual Income In The Range Of </a:t>
            </a:r>
            <a:r>
              <a:rPr lang="en-IN" sz="2400" dirty="0"/>
              <a:t>100000 </a:t>
            </a:r>
            <a:r>
              <a:rPr lang="en-IN" sz="2400" dirty="0" smtClean="0"/>
              <a:t>To 150000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6604"/>
            <a:ext cx="10018713" cy="777921"/>
          </a:xfrm>
        </p:spPr>
        <p:txBody>
          <a:bodyPr/>
          <a:lstStyle/>
          <a:p>
            <a:pPr algn="l"/>
            <a:r>
              <a:rPr lang="en-US" dirty="0" smtClean="0"/>
              <a:t>Loan Interest Rate</a:t>
            </a:r>
            <a:endParaRPr lang="en-IN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25" y="1624083"/>
            <a:ext cx="5854331" cy="424304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126-291B-4EFD-A1D3-10409F0F05BF}" type="slidenum">
              <a:rPr lang="en-IN" sz="2000" smtClean="0"/>
              <a:t>9</a:t>
            </a:fld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4312" y="1378424"/>
            <a:ext cx="378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48.71% </a:t>
            </a:r>
            <a:r>
              <a:rPr lang="en-US" sz="2400" dirty="0" smtClean="0"/>
              <a:t>Of The Loans Are Given At Interest Rate Between 10% To 15%</a:t>
            </a:r>
          </a:p>
        </p:txBody>
      </p:sp>
    </p:spTree>
    <p:extLst>
      <p:ext uri="{BB962C8B-B14F-4D97-AF65-F5344CB8AC3E}">
        <p14:creationId xmlns:p14="http://schemas.microsoft.com/office/powerpoint/2010/main" val="3331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360</TotalTime>
  <Words>367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freight-text-pro</vt:lpstr>
      <vt:lpstr>Söhne</vt:lpstr>
      <vt:lpstr>Parallax</vt:lpstr>
      <vt:lpstr>Lending Club Case Study</vt:lpstr>
      <vt:lpstr>Background</vt:lpstr>
      <vt:lpstr>Data Understanding</vt:lpstr>
      <vt:lpstr>Loan Distribution Across Grades</vt:lpstr>
      <vt:lpstr>Time Frame of Data 2007-2011</vt:lpstr>
      <vt:lpstr>Home Ownership</vt:lpstr>
      <vt:lpstr>Loan Applicant Verification</vt:lpstr>
      <vt:lpstr>Loan Applicant’s Annual Income</vt:lpstr>
      <vt:lpstr>Loan Interest Rate</vt:lpstr>
      <vt:lpstr>Loan Purpose Distribution</vt:lpstr>
      <vt:lpstr>Default Rate Across Loan Purpose</vt:lpstr>
      <vt:lpstr>Top 4 Products Over Time</vt:lpstr>
      <vt:lpstr>Term Distribution In Top 4 Products</vt:lpstr>
      <vt:lpstr>Grade Distribution In Top 4 Products</vt:lpstr>
      <vt:lpstr>Interest Rate In Top 4 Products</vt:lpstr>
      <vt:lpstr>Important Variable : Credit Card</vt:lpstr>
      <vt:lpstr>Important Variable : Debt Consolidation</vt:lpstr>
      <vt:lpstr>Important Variable : Home Improvement</vt:lpstr>
      <vt:lpstr>Important Variable :Major Purchase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admin</dc:creator>
  <cp:lastModifiedBy>admin</cp:lastModifiedBy>
  <cp:revision>46</cp:revision>
  <dcterms:created xsi:type="dcterms:W3CDTF">2023-08-09T15:48:44Z</dcterms:created>
  <dcterms:modified xsi:type="dcterms:W3CDTF">2023-08-12T18:17:12Z</dcterms:modified>
</cp:coreProperties>
</file>