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073919-4326-4BA1-9C00-E1B9A09E002F}" v="516" dt="2024-04-24T15:12:46.5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75OJvlhFUMY&amp;t=3s" TargetMode="External"/><Relationship Id="rId2" Type="http://schemas.openxmlformats.org/officeDocument/2006/relationships/hyperlink" Target="https://www.youtube.com/watch?v=n-4LExCQIo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39388" y="2293818"/>
            <a:ext cx="6297310" cy="1134285"/>
          </a:xfrm>
          <a:prstGeom prst="rect">
            <a:avLst/>
          </a:prstGeom>
        </p:spPr>
        <p:txBody>
          <a:bodyPr vert="horz" wrap="square" lIns="0" tIns="13335" rIns="0" bIns="0" rtlCol="0" anchor="t">
            <a:spAutoFit/>
          </a:bodyPr>
          <a:lstStyle/>
          <a:p>
            <a:r>
              <a:rPr lang="en-US" sz="3600" b="1" spc="5" dirty="0">
                <a:solidFill>
                  <a:srgbClr val="1CACE3"/>
                </a:solidFill>
                <a:ea typeface="+mn-lt"/>
                <a:cs typeface="+mn-lt"/>
              </a:rPr>
              <a:t>Cardiovascular Risk Prediction </a:t>
            </a:r>
            <a:endParaRPr lang="en-US" dirty="0"/>
          </a:p>
          <a:p>
            <a:pPr marL="12700" algn="ctr">
              <a:lnSpc>
                <a:spcPct val="100000"/>
              </a:lnSpc>
              <a:spcBef>
                <a:spcPts val="105"/>
              </a:spcBef>
            </a:pPr>
            <a:endParaRPr sz="3600" b="1" spc="5" dirty="0">
              <a:solidFill>
                <a:srgbClr val="1CACE3"/>
              </a:solidFill>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3231654"/>
          </a:xfrm>
          <a:prstGeom prst="rect">
            <a:avLst/>
          </a:prstGeom>
          <a:solidFill>
            <a:srgbClr val="465258"/>
          </a:solidFill>
        </p:spPr>
        <p:txBody>
          <a:bodyPr vert="horz" wrap="square" lIns="0" tIns="0" rIns="0" bIns="0" rtlCol="0" anchor="t">
            <a:spAutoFit/>
          </a:bodyPr>
          <a:lstStyle/>
          <a:p>
            <a:pPr>
              <a:lnSpc>
                <a:spcPct val="100000"/>
              </a:lnSpc>
            </a:pPr>
            <a:endParaRPr lang="en-US" sz="2400" b="1" dirty="0">
              <a:latin typeface="Times New Roman"/>
              <a:cs typeface="Times New Roman"/>
            </a:endParaRPr>
          </a:p>
          <a:p>
            <a:pPr>
              <a:lnSpc>
                <a:spcPct val="100000"/>
              </a:lnSpc>
            </a:pPr>
            <a:endParaRPr sz="2400" b="1" dirty="0">
              <a:latin typeface="Times New Roman"/>
              <a:cs typeface="Times New Roman"/>
            </a:endParaRPr>
          </a:p>
          <a:p>
            <a:pPr>
              <a:lnSpc>
                <a:spcPct val="100000"/>
              </a:lnSpc>
            </a:pPr>
            <a:endParaRPr sz="2400" b="1" dirty="0">
              <a:latin typeface="Times New Roman"/>
              <a:cs typeface="Times New Roman"/>
            </a:endParaRPr>
          </a:p>
          <a:p>
            <a:pPr>
              <a:lnSpc>
                <a:spcPct val="100000"/>
              </a:lnSpc>
            </a:pPr>
            <a:endParaRPr sz="2400" b="1" dirty="0">
              <a:latin typeface="Times New Roman"/>
              <a:cs typeface="Times New Roman"/>
            </a:endParaRPr>
          </a:p>
          <a:p>
            <a:pPr>
              <a:lnSpc>
                <a:spcPct val="100000"/>
              </a:lnSpc>
              <a:spcBef>
                <a:spcPts val="45"/>
              </a:spcBef>
            </a:pPr>
            <a:endParaRPr b="1" dirty="0">
              <a:latin typeface="Times New Roman"/>
              <a:cs typeface="Times New Roman"/>
            </a:endParaRPr>
          </a:p>
          <a:p>
            <a:pPr marL="2763520">
              <a:lnSpc>
                <a:spcPct val="100000"/>
              </a:lnSpc>
            </a:pPr>
            <a:r>
              <a:rPr sz="2400" b="1" spc="15" dirty="0">
                <a:solidFill>
                  <a:srgbClr val="1382AC"/>
                </a:solidFill>
                <a:latin typeface="Arial"/>
                <a:cs typeface="Arial"/>
              </a:rPr>
              <a:t>P</a:t>
            </a:r>
            <a:r>
              <a:rPr sz="2400" b="1" spc="40" dirty="0">
                <a:solidFill>
                  <a:srgbClr val="1382AC"/>
                </a:solidFill>
                <a:latin typeface="Arial"/>
                <a:cs typeface="Arial"/>
              </a:rPr>
              <a:t>r</a:t>
            </a:r>
            <a:r>
              <a:rPr sz="2400" b="1" spc="15" dirty="0">
                <a:solidFill>
                  <a:srgbClr val="1382AC"/>
                </a:solidFill>
                <a:latin typeface="Arial"/>
                <a:cs typeface="Arial"/>
              </a:rPr>
              <a:t>es</a:t>
            </a:r>
            <a:r>
              <a:rPr sz="2400" b="1" spc="5" dirty="0">
                <a:solidFill>
                  <a:srgbClr val="1382AC"/>
                </a:solidFill>
                <a:latin typeface="Arial"/>
                <a:cs typeface="Arial"/>
              </a:rPr>
              <a:t>e</a:t>
            </a:r>
            <a:r>
              <a:rPr sz="2400" b="1" spc="45" dirty="0">
                <a:solidFill>
                  <a:srgbClr val="1382AC"/>
                </a:solidFill>
                <a:latin typeface="Arial"/>
                <a:cs typeface="Arial"/>
              </a:rPr>
              <a:t>n</a:t>
            </a:r>
            <a:r>
              <a:rPr sz="2400" b="1" spc="10" dirty="0">
                <a:solidFill>
                  <a:srgbClr val="1382AC"/>
                </a:solidFill>
                <a:latin typeface="Arial"/>
                <a:cs typeface="Arial"/>
              </a:rPr>
              <a:t>ted</a:t>
            </a:r>
            <a:r>
              <a:rPr sz="2400" b="1" spc="-150" dirty="0">
                <a:solidFill>
                  <a:srgbClr val="1382AC"/>
                </a:solidFill>
                <a:latin typeface="Arial"/>
                <a:cs typeface="Arial"/>
              </a:rPr>
              <a:t> </a:t>
            </a:r>
            <a:r>
              <a:rPr sz="2400" b="1" spc="45" dirty="0">
                <a:solidFill>
                  <a:srgbClr val="1382AC"/>
                </a:solidFill>
                <a:latin typeface="Arial"/>
                <a:cs typeface="Arial"/>
              </a:rPr>
              <a:t>B</a:t>
            </a:r>
            <a:r>
              <a:rPr sz="2400" b="1" spc="10" dirty="0">
                <a:solidFill>
                  <a:srgbClr val="1382AC"/>
                </a:solidFill>
                <a:latin typeface="Arial"/>
                <a:cs typeface="Arial"/>
              </a:rPr>
              <a:t>y:</a:t>
            </a:r>
            <a:endParaRPr sz="2400" b="1">
              <a:latin typeface="Arial"/>
              <a:cs typeface="Arial"/>
            </a:endParaRPr>
          </a:p>
          <a:p>
            <a:pPr marL="2763520"/>
            <a:r>
              <a:rPr sz="2400" b="1" spc="10" dirty="0">
                <a:solidFill>
                  <a:srgbClr val="1382AC"/>
                </a:solidFill>
                <a:latin typeface="Arial"/>
                <a:cs typeface="Arial"/>
              </a:rPr>
              <a:t>1.</a:t>
            </a:r>
            <a:r>
              <a:rPr lang="en-GB" sz="2400" b="1" spc="-75" dirty="0">
                <a:solidFill>
                  <a:srgbClr val="1382AC"/>
                </a:solidFill>
                <a:latin typeface="Arial"/>
                <a:cs typeface="Arial"/>
              </a:rPr>
              <a:t> </a:t>
            </a:r>
            <a:r>
              <a:rPr lang="en-US" sz="2400" b="1" spc="-75" dirty="0">
                <a:solidFill>
                  <a:srgbClr val="1382AC"/>
                </a:solidFill>
                <a:ea typeface="+mn-lt"/>
                <a:cs typeface="+mn-lt"/>
              </a:rPr>
              <a:t>Sudharshan Kailash. M - Alagappa College of Technology- Pharmaceutical technology (Dept. of Biotechnology)</a:t>
            </a:r>
            <a:endParaRPr lang="en-GB" sz="2400" b="1" spc="5">
              <a:solidFill>
                <a:srgbClr val="1382AC"/>
              </a:solidFill>
              <a:latin typeface="Arial"/>
              <a:cs typeface="Arial"/>
            </a:endParaRPr>
          </a:p>
          <a:p>
            <a:pPr marL="2763520">
              <a:lnSpc>
                <a:spcPct val="100000"/>
              </a:lnSpc>
            </a:pPr>
            <a:endParaRPr sz="2400" b="1" spc="-75"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7" name="Picture 6" descr="A chart with numbers and labels&#10;&#10;Description automatically generated">
            <a:extLst>
              <a:ext uri="{FF2B5EF4-FFF2-40B4-BE49-F238E27FC236}">
                <a16:creationId xmlns:a16="http://schemas.microsoft.com/office/drawing/2014/main" id="{F44FD09A-105C-3217-4919-BC5FF09035D1}"/>
              </a:ext>
            </a:extLst>
          </p:cNvPr>
          <p:cNvPicPr>
            <a:picLocks noChangeAspect="1"/>
          </p:cNvPicPr>
          <p:nvPr/>
        </p:nvPicPr>
        <p:blipFill>
          <a:blip r:embed="rId2"/>
          <a:stretch>
            <a:fillRect/>
          </a:stretch>
        </p:blipFill>
        <p:spPr>
          <a:xfrm>
            <a:off x="193919" y="1185415"/>
            <a:ext cx="5141545" cy="4109426"/>
          </a:xfrm>
          <a:prstGeom prst="rect">
            <a:avLst/>
          </a:prstGeom>
        </p:spPr>
      </p:pic>
      <p:pic>
        <p:nvPicPr>
          <p:cNvPr id="8" name="Picture 7" descr="A graph with text on it&#10;&#10;Description automatically generated">
            <a:extLst>
              <a:ext uri="{FF2B5EF4-FFF2-40B4-BE49-F238E27FC236}">
                <a16:creationId xmlns:a16="http://schemas.microsoft.com/office/drawing/2014/main" id="{66D5508D-DBF8-DFC1-C783-45786593B752}"/>
              </a:ext>
            </a:extLst>
          </p:cNvPr>
          <p:cNvPicPr>
            <a:picLocks noChangeAspect="1"/>
          </p:cNvPicPr>
          <p:nvPr/>
        </p:nvPicPr>
        <p:blipFill>
          <a:blip r:embed="rId3"/>
          <a:stretch>
            <a:fillRect/>
          </a:stretch>
        </p:blipFill>
        <p:spPr>
          <a:xfrm>
            <a:off x="5328126" y="1185332"/>
            <a:ext cx="6863232" cy="3927231"/>
          </a:xfrm>
          <a:prstGeom prst="rect">
            <a:avLst/>
          </a:prstGeom>
        </p:spPr>
      </p:pic>
    </p:spTree>
    <p:extLst>
      <p:ext uri="{BB962C8B-B14F-4D97-AF65-F5344CB8AC3E}">
        <p14:creationId xmlns:p14="http://schemas.microsoft.com/office/powerpoint/2010/main" val="59379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83616677-0236-0018-07D6-A88656514250}"/>
              </a:ext>
            </a:extLst>
          </p:cNvPr>
          <p:cNvSpPr txBox="1"/>
          <p:nvPr/>
        </p:nvSpPr>
        <p:spPr>
          <a:xfrm>
            <a:off x="508000" y="1719384"/>
            <a:ext cx="1129323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mn-lt"/>
                <a:cs typeface="+mn-lt"/>
              </a:rPr>
              <a:t>In conclusion, the provided code implements a systematic approach to predict general health status based on various demographic and lifestyle factors. By leveraging machine learning algorithms and feature importance analysis, the code identifies significant predictors and selects the best-performing model for deployment. This approach enables healthcare practitioners and policymakers to gain valuable insights into factors influencing general health and provides a foundation for developing targeted interventions to improve public health outcomes.</a:t>
            </a:r>
            <a:endParaRPr lang="en-US" sz="2000" dirty="0">
              <a:cs typeface="Calibri"/>
            </a:endParaRPr>
          </a:p>
          <a:p>
            <a:r>
              <a:rPr lang="en-GB" sz="2000" dirty="0">
                <a:ea typeface="+mn-lt"/>
                <a:cs typeface="+mn-lt"/>
              </a:rPr>
              <a:t>With the implementation of this machine learning pipeline, we can effectively leverage the power of algorithms like Random Forest, Logistic Regression, and K-Nearest Neighbors to accurately predict an individual's general health status based on various factors, enabling proactive healthcare interventions and personalized recommendations for lifestyle improvements.</a:t>
            </a:r>
            <a:endParaRPr lang="en-GB" sz="2000">
              <a:cs typeface="Calibri"/>
            </a:endParaRPr>
          </a:p>
          <a:p>
            <a:pPr algn="l"/>
            <a:endParaRPr lang="en-GB" sz="2000" dirty="0">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a:extLst>
              <a:ext uri="{FF2B5EF4-FFF2-40B4-BE49-F238E27FC236}">
                <a16:creationId xmlns:a16="http://schemas.microsoft.com/office/drawing/2014/main" id="{257EA5C1-A9E7-026A-F394-C4ABFDFDA083}"/>
              </a:ext>
            </a:extLst>
          </p:cNvPr>
          <p:cNvSpPr txBox="1"/>
          <p:nvPr/>
        </p:nvSpPr>
        <p:spPr>
          <a:xfrm>
            <a:off x="221435" y="1432820"/>
            <a:ext cx="11905435" cy="8225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50" dirty="0">
                <a:cs typeface="Calibri"/>
              </a:rPr>
              <a:t>Based on the code provided, there are several potential future scopes that can be explored:</a:t>
            </a:r>
            <a:endParaRPr lang="en-US" sz="1450">
              <a:cs typeface="Calibri"/>
            </a:endParaRPr>
          </a:p>
          <a:p>
            <a:pPr marL="285750" indent="-285750">
              <a:buFont typeface="Arial"/>
              <a:buChar char="•"/>
            </a:pPr>
            <a:r>
              <a:rPr lang="en-GB" sz="1450" b="1" dirty="0">
                <a:cs typeface="Calibri"/>
              </a:rPr>
              <a:t>Improving Feature Engineering</a:t>
            </a:r>
            <a:r>
              <a:rPr lang="en-GB" sz="1450" dirty="0">
                <a:cs typeface="Calibri"/>
              </a:rPr>
              <a:t>: The current code only handles categorical features through label encoding. Future work could involve more advanced feature engineering techniques, such as one-hot encoding, feature scaling, or creating new features from existing ones. This could potentially improve the model's predictive performance.</a:t>
            </a:r>
          </a:p>
          <a:p>
            <a:pPr marL="285750" indent="-285750">
              <a:buFont typeface="Arial"/>
              <a:buChar char="•"/>
            </a:pPr>
            <a:r>
              <a:rPr lang="en-GB" sz="1450" b="1" dirty="0">
                <a:cs typeface="Calibri"/>
              </a:rPr>
              <a:t>Exploring Additional Algorithms</a:t>
            </a:r>
            <a:r>
              <a:rPr lang="en-GB" sz="1450" dirty="0">
                <a:cs typeface="Calibri"/>
              </a:rPr>
              <a:t>: While the code evaluates Logistic Regression, Random Forest, and K-Nearest Neighbors algorithms, there are numerous other machine learning algorithms that could be tested and compared, such as Gradient Boosting, Support Vector Machines, Neural Networks, or ensemble methods like Stacking or Blending.</a:t>
            </a:r>
          </a:p>
          <a:p>
            <a:pPr marL="285750" indent="-285750">
              <a:buFont typeface="Arial"/>
              <a:buChar char="•"/>
            </a:pPr>
            <a:r>
              <a:rPr lang="en-GB" sz="1450" b="1" dirty="0">
                <a:cs typeface="Calibri"/>
              </a:rPr>
              <a:t>Hyperparameter Tuning</a:t>
            </a:r>
            <a:r>
              <a:rPr lang="en-GB" sz="1450" dirty="0">
                <a:cs typeface="Calibri"/>
              </a:rPr>
              <a:t>: The code uses the default hyperparameters for the evaluated algorithms. Implementing hyperparameter tuning techniques like Grid Search or Randomized Search could help find the optimal hyperparameters for each algorithm, potentially improving their performance.</a:t>
            </a:r>
          </a:p>
          <a:p>
            <a:pPr marL="285750" indent="-285750">
              <a:buFont typeface="Arial"/>
              <a:buChar char="•"/>
            </a:pPr>
            <a:r>
              <a:rPr lang="en-GB" sz="1450" b="1" dirty="0">
                <a:cs typeface="Calibri"/>
              </a:rPr>
              <a:t>Handling Class Imbalance</a:t>
            </a:r>
            <a:r>
              <a:rPr lang="en-GB" sz="1450" dirty="0">
                <a:cs typeface="Calibri"/>
              </a:rPr>
              <a:t>: If the target variable ("</a:t>
            </a:r>
            <a:r>
              <a:rPr lang="en-GB" sz="1450" err="1">
                <a:cs typeface="Calibri"/>
              </a:rPr>
              <a:t>General_Health</a:t>
            </a:r>
            <a:r>
              <a:rPr lang="en-GB" sz="1450" dirty="0">
                <a:cs typeface="Calibri"/>
              </a:rPr>
              <a:t>") has imbalanced class distributions, techniques like oversampling, </a:t>
            </a:r>
            <a:r>
              <a:rPr lang="en-GB" sz="1450" err="1">
                <a:cs typeface="Calibri"/>
              </a:rPr>
              <a:t>undersampling</a:t>
            </a:r>
            <a:r>
              <a:rPr lang="en-GB" sz="1450" dirty="0">
                <a:cs typeface="Calibri"/>
              </a:rPr>
              <a:t>, or class weight adjustments could be employed to address class imbalance and improve the model's performance on minority classes.</a:t>
            </a:r>
          </a:p>
          <a:p>
            <a:pPr marL="285750" indent="-285750">
              <a:buFont typeface="Arial"/>
              <a:buChar char="•"/>
            </a:pPr>
            <a:r>
              <a:rPr lang="en-GB" sz="1450" b="1" dirty="0">
                <a:cs typeface="Calibri"/>
              </a:rPr>
              <a:t>Interpretability and Explainability</a:t>
            </a:r>
            <a:r>
              <a:rPr lang="en-GB" sz="1450" dirty="0">
                <a:cs typeface="Calibri"/>
              </a:rPr>
              <a:t>: While the code provides feature importance for the Random Forest model, exploring more advanced interpretability and explainability techniques, such as SHAP (</a:t>
            </a:r>
            <a:r>
              <a:rPr lang="en-GB" sz="1450" err="1">
                <a:cs typeface="Calibri"/>
              </a:rPr>
              <a:t>SHapley</a:t>
            </a:r>
            <a:r>
              <a:rPr lang="en-GB" sz="1450" dirty="0">
                <a:cs typeface="Calibri"/>
              </a:rPr>
              <a:t> Additive </a:t>
            </a:r>
            <a:r>
              <a:rPr lang="en-GB" sz="1450" err="1">
                <a:cs typeface="Calibri"/>
              </a:rPr>
              <a:t>exPlanations</a:t>
            </a:r>
            <a:r>
              <a:rPr lang="en-GB" sz="1450" dirty="0">
                <a:cs typeface="Calibri"/>
              </a:rPr>
              <a:t>) or LIME (Local Interpretable Model-agnostic Explanations), could offer deeper insights into the model's  decision-making process and its </a:t>
            </a:r>
            <a:r>
              <a:rPr lang="en-GB" sz="1450" err="1">
                <a:cs typeface="Calibri"/>
              </a:rPr>
              <a:t>behavior</a:t>
            </a:r>
            <a:r>
              <a:rPr lang="en-GB" sz="1450" dirty="0">
                <a:cs typeface="Calibri"/>
              </a:rPr>
              <a:t> on individual instances.</a:t>
            </a:r>
          </a:p>
          <a:p>
            <a:pPr marL="285750" indent="-285750">
              <a:buFont typeface="Arial"/>
              <a:buChar char="•"/>
            </a:pPr>
            <a:r>
              <a:rPr lang="en-GB" sz="1450" b="1" dirty="0">
                <a:cs typeface="Calibri"/>
              </a:rPr>
              <a:t>Deployment and Monitoring</a:t>
            </a:r>
            <a:r>
              <a:rPr lang="en-GB" sz="1450" dirty="0">
                <a:cs typeface="Calibri"/>
              </a:rPr>
              <a:t>: As mentioned earlier, the code does not cover deployment aspects. Future work could involve deploying the trained model as a web service or  API, and implementing monitoring and logging mechanisms to track its performance in a production environment.</a:t>
            </a:r>
          </a:p>
          <a:p>
            <a:pPr marL="285750" indent="-285750">
              <a:buFont typeface="Arial"/>
              <a:buChar char="•"/>
            </a:pPr>
            <a:r>
              <a:rPr lang="en-GB" sz="1450" b="1" dirty="0">
                <a:cs typeface="Calibri"/>
              </a:rPr>
              <a:t>Continuous Learning and Model Updating</a:t>
            </a:r>
            <a:r>
              <a:rPr lang="en-GB" sz="1450" dirty="0">
                <a:cs typeface="Calibri"/>
              </a:rPr>
              <a:t>: Healthcare data is dynamic, and new data is continuously generated. Implementing a continuous learning or model updating pipeline could ensure that the deployed model remains up-to-date and accurate over time as new data becomes available.</a:t>
            </a:r>
          </a:p>
          <a:p>
            <a:pPr marL="285750" indent="-285750">
              <a:buFont typeface="Arial"/>
              <a:buChar char="•"/>
            </a:pPr>
            <a:r>
              <a:rPr lang="en-GB" sz="1450" b="1" dirty="0">
                <a:cs typeface="Calibri"/>
              </a:rPr>
              <a:t>Privacy and Ethical Considerations</a:t>
            </a:r>
            <a:r>
              <a:rPr lang="en-GB" sz="1450" dirty="0">
                <a:cs typeface="Calibri"/>
              </a:rPr>
              <a:t>: As the code deals with sensitive healthcare data, future work should address privacy and ethical concerns, such as data anonymization, secure data handling, and ensuring fairness and non-discrimination in the model's predictions.</a:t>
            </a:r>
          </a:p>
          <a:p>
            <a:pPr marL="285750" indent="-285750">
              <a:buFont typeface="Arial"/>
              <a:buChar char="•"/>
            </a:pPr>
            <a:r>
              <a:rPr lang="en-GB" sz="1450" b="1" dirty="0">
                <a:cs typeface="Calibri"/>
              </a:rPr>
              <a:t>Integration with Healthcare Systems</a:t>
            </a:r>
            <a:r>
              <a:rPr lang="en-GB" sz="1450" dirty="0">
                <a:cs typeface="Calibri"/>
              </a:rPr>
              <a:t>: Ultimately, the goal would be to integrate the developed machine learning solution with existing healthcare systems and workflows, enabling seamless integration of the model's predictions into clinical decision-making processes and patient care.</a:t>
            </a:r>
          </a:p>
          <a:p>
            <a:br>
              <a:rPr lang="en-US" dirty="0"/>
            </a:br>
            <a:endParaRPr lang="en-US" sz="1450">
              <a:cs typeface="Calibri"/>
            </a:endParaRPr>
          </a:p>
          <a:p>
            <a:br>
              <a:rPr lang="en-US" dirty="0"/>
            </a:br>
            <a:endParaRPr lang="en-US" sz="1450">
              <a:cs typeface="Calibri"/>
            </a:endParaRPr>
          </a:p>
          <a:p>
            <a:br>
              <a:rPr lang="en-US" dirty="0"/>
            </a:br>
            <a:endParaRPr lang="en-US" sz="1450">
              <a:cs typeface="Calibri"/>
            </a:endParaRPr>
          </a:p>
          <a:p>
            <a:br>
              <a:rPr lang="en-US" dirty="0"/>
            </a:br>
            <a:endParaRPr lang="en-US" sz="1450">
              <a:cs typeface="Calibri"/>
            </a:endParaRPr>
          </a:p>
          <a:p>
            <a:br>
              <a:rPr lang="en-US" dirty="0"/>
            </a:br>
            <a:endParaRPr lang="en-US" sz="1450">
              <a:cs typeface="Calibri"/>
            </a:endParaRPr>
          </a:p>
          <a:p>
            <a:br>
              <a:rPr lang="en-US" dirty="0"/>
            </a:br>
            <a:endParaRPr lang="en-US" sz="1450">
              <a:cs typeface="Calibri"/>
            </a:endParaRPr>
          </a:p>
          <a:p>
            <a:endParaRPr lang="en-GB" sz="1450" dirty="0">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B334AF2C-DD56-C2C1-4604-0644EA1EE820}"/>
              </a:ext>
            </a:extLst>
          </p:cNvPr>
          <p:cNvSpPr txBox="1"/>
          <p:nvPr/>
        </p:nvSpPr>
        <p:spPr>
          <a:xfrm>
            <a:off x="1055076" y="2018974"/>
            <a:ext cx="647374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hlinkClick r:id="rId2"/>
              </a:rPr>
              <a:t>https://www.youtube.com/watch?v=n-4LExCQIos</a:t>
            </a:r>
            <a:endParaRPr lang="en-US"/>
          </a:p>
          <a:p>
            <a:br>
              <a:rPr lang="en-GB" dirty="0">
                <a:cs typeface="Calibri"/>
              </a:rPr>
            </a:br>
            <a:br>
              <a:rPr lang="en-GB" dirty="0">
                <a:cs typeface="Calibri"/>
              </a:rPr>
            </a:br>
            <a:br>
              <a:rPr lang="en-GB" dirty="0">
                <a:cs typeface="Calibri"/>
              </a:rPr>
            </a:br>
            <a:r>
              <a:rPr lang="en-GB" dirty="0">
                <a:ea typeface="+mn-lt"/>
                <a:cs typeface="+mn-lt"/>
                <a:hlinkClick r:id="rId3"/>
              </a:rPr>
              <a:t>https://www.youtube.com/watch?v=75OJvlhFUMY&amp;t=3s</a:t>
            </a:r>
            <a:endParaRPr lang="en-GB" dirty="0">
              <a:cs typeface="Calibri"/>
            </a:endParaRPr>
          </a:p>
          <a:p>
            <a:endParaRPr lang="en-GB" dirty="0">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CFE8C9DE-BFDE-0EF2-C26D-845C00B8FDEE}"/>
              </a:ext>
            </a:extLst>
          </p:cNvPr>
          <p:cNvSpPr txBox="1"/>
          <p:nvPr/>
        </p:nvSpPr>
        <p:spPr>
          <a:xfrm>
            <a:off x="809203" y="1685840"/>
            <a:ext cx="10573592"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mn-lt"/>
                <a:cs typeface="+mn-lt"/>
              </a:rPr>
              <a:t>The goal of this project is to develop a machine learning model that can accurately predict an individual's general health status based on various factors such as exercise habits, medical history (heart disease, cancer, depression, diabetes, arthritis), demographic information (sex), and lifestyle choices (smoking history). The dataset used for this analysis is CVD_cleaned.csv, which contains relevant features for the prediction task.</a:t>
            </a:r>
            <a:endParaRPr lang="en-US" sz="2000">
              <a:ea typeface="+mn-lt"/>
              <a:cs typeface="+mn-lt"/>
            </a:endParaRPr>
          </a:p>
          <a:p>
            <a:br>
              <a:rPr lang="en-US" dirty="0"/>
            </a:br>
            <a:endParaRPr lang="en-US" sz="2000">
              <a:cs typeface="Calibri"/>
            </a:endParaRPr>
          </a:p>
          <a:p>
            <a:r>
              <a:rPr lang="en-GB" sz="2000" dirty="0">
                <a:ea typeface="+mn-lt"/>
                <a:cs typeface="+mn-lt"/>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p>
            <a:pPr algn="l"/>
            <a:endParaRPr lang="en-GB" sz="2000"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a:extLst>
              <a:ext uri="{FF2B5EF4-FFF2-40B4-BE49-F238E27FC236}">
                <a16:creationId xmlns:a16="http://schemas.microsoft.com/office/drawing/2014/main" id="{41D2E6AA-9664-3936-1CEE-6C84D59BF89C}"/>
              </a:ext>
            </a:extLst>
          </p:cNvPr>
          <p:cNvSpPr txBox="1"/>
          <p:nvPr/>
        </p:nvSpPr>
        <p:spPr>
          <a:xfrm>
            <a:off x="957557" y="1672354"/>
            <a:ext cx="8105522" cy="7909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mn-lt"/>
                <a:cs typeface="+mn-lt"/>
              </a:rPr>
              <a:t>The proposed solution aims to leverage machine learning algorithms to develop a classification model capable of accurately predicting the general health status of individuals based on a range of demographic and health-related features. By employing techniques such as label encoding for categorical variables, feature importance analysis, and model evaluation, the solution seeks to identify the most influential factors contributing to general health outcomes. Through the implementation of various classification models, including Logistic Regression, Random Forest, and K-Nearest Neighbors, the solution aims to explore different approaches and select the best-performing model. The ultimate goal is to provide healthcare professionals and policymakers with a reliable tool for identifying at-risk populations and implementing targeted interventions to improve public health outcomes.</a:t>
            </a:r>
            <a:endParaRPr lang="en-US" sz="2000">
              <a:cs typeface="Calibri"/>
            </a:endParaRPr>
          </a:p>
          <a:p>
            <a:br>
              <a:rPr lang="en-US" dirty="0"/>
            </a:br>
            <a:endParaRPr lang="en-US" sz="2000">
              <a:cs typeface="Calibri"/>
            </a:endParaRPr>
          </a:p>
          <a:p>
            <a:br>
              <a:rPr lang="en-US" dirty="0"/>
            </a:br>
            <a:endParaRPr lang="en-US" sz="2000">
              <a:cs typeface="Calibri"/>
            </a:endParaRPr>
          </a:p>
          <a:p>
            <a:br>
              <a:rPr lang="en-US" dirty="0"/>
            </a:br>
            <a:endParaRPr lang="en-US" sz="2000">
              <a:cs typeface="Calibri"/>
            </a:endParaRPr>
          </a:p>
          <a:p>
            <a:br>
              <a:rPr lang="en-US" dirty="0"/>
            </a:br>
            <a:endParaRPr lang="en-US" sz="2000">
              <a:cs typeface="Calibri"/>
            </a:endParaRPr>
          </a:p>
          <a:p>
            <a:br>
              <a:rPr lang="en-US" dirty="0"/>
            </a:br>
            <a:endParaRPr lang="en-US" sz="2000">
              <a:cs typeface="Calibri"/>
            </a:endParaRPr>
          </a:p>
          <a:p>
            <a:br>
              <a:rPr lang="en-US" dirty="0"/>
            </a:br>
            <a:endParaRPr lang="en-US" sz="2000">
              <a:cs typeface="Calibri"/>
            </a:endParaRPr>
          </a:p>
          <a:p>
            <a:pPr algn="l"/>
            <a:endParaRPr lang="en-GB" sz="2000"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825FFFDC-81A7-8768-DBF1-E13CFA9EBDD9}"/>
              </a:ext>
            </a:extLst>
          </p:cNvPr>
          <p:cNvSpPr txBox="1"/>
          <p:nvPr/>
        </p:nvSpPr>
        <p:spPr>
          <a:xfrm>
            <a:off x="216133" y="1126257"/>
            <a:ext cx="1171500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The system approach taken in this code is a typical machine learning pipeline that involves data preprocessing, feature engineering, model training, model evaluation, and result analysis. The pipeline is implemented using Python and various libraries from the scikit-learn ecosystem, along with Pandas for data manipulation and Matplotlib/Seaborn for visualization.</a:t>
            </a:r>
            <a:endParaRPr lang="en-US" dirty="0"/>
          </a:p>
          <a:p>
            <a:pPr marL="285750" indent="-285750">
              <a:buFont typeface="Arial"/>
              <a:buChar char="•"/>
            </a:pPr>
            <a:r>
              <a:rPr lang="en-GB" b="1" dirty="0">
                <a:ea typeface="+mn-lt"/>
                <a:cs typeface="+mn-lt"/>
              </a:rPr>
              <a:t>Data Loading and Preprocessing</a:t>
            </a:r>
            <a:r>
              <a:rPr lang="en-GB" dirty="0">
                <a:ea typeface="+mn-lt"/>
                <a:cs typeface="+mn-lt"/>
              </a:rPr>
              <a:t>:</a:t>
            </a:r>
            <a:endParaRPr lang="en-GB"/>
          </a:p>
          <a:p>
            <a:pPr marL="742950" lvl="1" indent="-285750">
              <a:buFont typeface="Arial"/>
              <a:buChar char="•"/>
            </a:pPr>
            <a:r>
              <a:rPr lang="en-GB" dirty="0">
                <a:ea typeface="+mn-lt"/>
                <a:cs typeface="+mn-lt"/>
              </a:rPr>
              <a:t>The dataset (CVD_cleaned.csv) is loaded into a Pandas </a:t>
            </a:r>
            <a:r>
              <a:rPr lang="en-GB" dirty="0" err="1">
                <a:ea typeface="+mn-lt"/>
                <a:cs typeface="+mn-lt"/>
              </a:rPr>
              <a:t>DataFrame</a:t>
            </a:r>
            <a:r>
              <a:rPr lang="en-GB" dirty="0">
                <a:ea typeface="+mn-lt"/>
                <a:cs typeface="+mn-lt"/>
              </a:rPr>
              <a:t>.</a:t>
            </a:r>
            <a:endParaRPr lang="en-GB" dirty="0"/>
          </a:p>
          <a:p>
            <a:pPr marL="742950" lvl="1" indent="-285750">
              <a:buFont typeface="Arial"/>
              <a:buChar char="•"/>
            </a:pPr>
            <a:r>
              <a:rPr lang="en-GB" dirty="0">
                <a:ea typeface="+mn-lt"/>
                <a:cs typeface="+mn-lt"/>
              </a:rPr>
              <a:t>Irrelevant columns ("Checkup" and "</a:t>
            </a:r>
            <a:r>
              <a:rPr lang="en-GB" dirty="0" err="1">
                <a:ea typeface="+mn-lt"/>
                <a:cs typeface="+mn-lt"/>
              </a:rPr>
              <a:t>Age_Category</a:t>
            </a:r>
            <a:r>
              <a:rPr lang="en-GB" dirty="0">
                <a:ea typeface="+mn-lt"/>
                <a:cs typeface="+mn-lt"/>
              </a:rPr>
              <a:t>") are dropped from the dataset.</a:t>
            </a:r>
            <a:endParaRPr lang="en-GB"/>
          </a:p>
          <a:p>
            <a:pPr marL="742950" lvl="1" indent="-285750">
              <a:buFont typeface="Arial"/>
              <a:buChar char="•"/>
            </a:pPr>
            <a:r>
              <a:rPr lang="en-GB" dirty="0">
                <a:ea typeface="+mn-lt"/>
                <a:cs typeface="+mn-lt"/>
              </a:rPr>
              <a:t>Categorical features are identified ("</a:t>
            </a:r>
            <a:r>
              <a:rPr lang="en-GB" dirty="0" err="1">
                <a:ea typeface="+mn-lt"/>
                <a:cs typeface="+mn-lt"/>
              </a:rPr>
              <a:t>General_Health</a:t>
            </a:r>
            <a:r>
              <a:rPr lang="en-GB" dirty="0">
                <a:ea typeface="+mn-lt"/>
                <a:cs typeface="+mn-lt"/>
              </a:rPr>
              <a:t>", "Exercise", "</a:t>
            </a:r>
            <a:r>
              <a:rPr lang="en-GB" dirty="0" err="1">
                <a:ea typeface="+mn-lt"/>
                <a:cs typeface="+mn-lt"/>
              </a:rPr>
              <a:t>Heart_Disease</a:t>
            </a:r>
            <a:r>
              <a:rPr lang="en-GB" dirty="0">
                <a:ea typeface="+mn-lt"/>
                <a:cs typeface="+mn-lt"/>
              </a:rPr>
              <a:t>", etc.), and scikit-</a:t>
            </a:r>
            <a:r>
              <a:rPr lang="en-GB" dirty="0" err="1">
                <a:ea typeface="+mn-lt"/>
                <a:cs typeface="+mn-lt"/>
              </a:rPr>
              <a:t>learn's</a:t>
            </a:r>
            <a:r>
              <a:rPr lang="en-GB" dirty="0">
                <a:ea typeface="+mn-lt"/>
                <a:cs typeface="+mn-lt"/>
              </a:rPr>
              <a:t> </a:t>
            </a:r>
            <a:r>
              <a:rPr lang="en-GB" dirty="0" err="1">
                <a:ea typeface="+mn-lt"/>
                <a:cs typeface="+mn-lt"/>
              </a:rPr>
              <a:t>LabelEncoder</a:t>
            </a:r>
            <a:r>
              <a:rPr lang="en-GB" dirty="0">
                <a:ea typeface="+mn-lt"/>
                <a:cs typeface="+mn-lt"/>
              </a:rPr>
              <a:t> is used to encode them as numerical                       values.</a:t>
            </a:r>
            <a:endParaRPr lang="en-GB"/>
          </a:p>
          <a:p>
            <a:pPr marL="285750" indent="-285750">
              <a:buFont typeface="Arial"/>
              <a:buChar char="•"/>
            </a:pPr>
            <a:r>
              <a:rPr lang="en-GB" b="1" dirty="0">
                <a:ea typeface="+mn-lt"/>
                <a:cs typeface="+mn-lt"/>
              </a:rPr>
              <a:t>Feature Importance Analysis</a:t>
            </a:r>
            <a:r>
              <a:rPr lang="en-GB" dirty="0">
                <a:ea typeface="+mn-lt"/>
                <a:cs typeface="+mn-lt"/>
              </a:rPr>
              <a:t>:</a:t>
            </a:r>
            <a:endParaRPr lang="en-GB" dirty="0"/>
          </a:p>
          <a:p>
            <a:pPr marL="742950" lvl="1" indent="-285750">
              <a:buFont typeface="Arial"/>
              <a:buChar char="•"/>
            </a:pPr>
            <a:r>
              <a:rPr lang="en-GB" dirty="0">
                <a:ea typeface="+mn-lt"/>
                <a:cs typeface="+mn-lt"/>
              </a:rPr>
              <a:t>The </a:t>
            </a:r>
            <a:r>
              <a:rPr lang="en-GB" dirty="0" err="1">
                <a:ea typeface="+mn-lt"/>
                <a:cs typeface="+mn-lt"/>
              </a:rPr>
              <a:t>ExtraTreesClassifier</a:t>
            </a:r>
            <a:r>
              <a:rPr lang="en-GB" dirty="0">
                <a:ea typeface="+mn-lt"/>
                <a:cs typeface="+mn-lt"/>
              </a:rPr>
              <a:t> algorithm from scikit-learn is used to calculate the importance of each feature in the dataset.</a:t>
            </a:r>
            <a:endParaRPr lang="en-GB"/>
          </a:p>
          <a:p>
            <a:pPr marL="742950" lvl="1" indent="-285750">
              <a:buFont typeface="Arial"/>
              <a:buChar char="•"/>
            </a:pPr>
            <a:r>
              <a:rPr lang="en-GB" dirty="0">
                <a:ea typeface="+mn-lt"/>
                <a:cs typeface="+mn-lt"/>
              </a:rPr>
              <a:t>The feature importances are printed, providing insights into the most influential factors for predicting the target variable ("</a:t>
            </a:r>
            <a:r>
              <a:rPr lang="en-GB" dirty="0" err="1">
                <a:ea typeface="+mn-lt"/>
                <a:cs typeface="+mn-lt"/>
              </a:rPr>
              <a:t>General_Health</a:t>
            </a:r>
            <a:r>
              <a:rPr lang="en-GB" dirty="0">
                <a:ea typeface="+mn-lt"/>
                <a:cs typeface="+mn-lt"/>
              </a:rPr>
              <a:t>").</a:t>
            </a:r>
            <a:endParaRPr lang="en-GB"/>
          </a:p>
          <a:p>
            <a:pPr marL="285750" indent="-285750">
              <a:buFont typeface="Arial"/>
              <a:buChar char="•"/>
            </a:pPr>
            <a:r>
              <a:rPr lang="en-GB" b="1" dirty="0">
                <a:ea typeface="+mn-lt"/>
                <a:cs typeface="+mn-lt"/>
              </a:rPr>
              <a:t>Data Splitting</a:t>
            </a:r>
            <a:r>
              <a:rPr lang="en-GB" dirty="0">
                <a:ea typeface="+mn-lt"/>
                <a:cs typeface="+mn-lt"/>
              </a:rPr>
              <a:t>:</a:t>
            </a:r>
            <a:endParaRPr lang="en-GB"/>
          </a:p>
          <a:p>
            <a:pPr marL="742950" lvl="1" indent="-285750">
              <a:buFont typeface="Arial"/>
              <a:buChar char="•"/>
            </a:pPr>
            <a:r>
              <a:rPr lang="en-GB" dirty="0">
                <a:ea typeface="+mn-lt"/>
                <a:cs typeface="+mn-lt"/>
              </a:rPr>
              <a:t>The </a:t>
            </a:r>
            <a:r>
              <a:rPr lang="en-GB" dirty="0" err="1">
                <a:ea typeface="+mn-lt"/>
                <a:cs typeface="+mn-lt"/>
              </a:rPr>
              <a:t>preprocessed</a:t>
            </a:r>
            <a:r>
              <a:rPr lang="en-GB" dirty="0">
                <a:ea typeface="+mn-lt"/>
                <a:cs typeface="+mn-lt"/>
              </a:rPr>
              <a:t> dataset is split into training and testing sets using scikit-</a:t>
            </a:r>
            <a:r>
              <a:rPr lang="en-GB" dirty="0" err="1">
                <a:ea typeface="+mn-lt"/>
                <a:cs typeface="+mn-lt"/>
              </a:rPr>
              <a:t>learn's</a:t>
            </a:r>
            <a:r>
              <a:rPr lang="en-GB" dirty="0">
                <a:ea typeface="+mn-lt"/>
                <a:cs typeface="+mn-lt"/>
              </a:rPr>
              <a:t> </a:t>
            </a:r>
            <a:r>
              <a:rPr lang="en-GB" dirty="0" err="1">
                <a:ea typeface="+mn-lt"/>
                <a:cs typeface="+mn-lt"/>
              </a:rPr>
              <a:t>train_test_split</a:t>
            </a:r>
            <a:r>
              <a:rPr lang="en-GB" dirty="0">
                <a:ea typeface="+mn-lt"/>
                <a:cs typeface="+mn-lt"/>
              </a:rPr>
              <a:t> function, with a 20% test set size and a random state of 42 for reproducibility.</a:t>
            </a:r>
            <a:endParaRPr lang="en-GB" dirty="0"/>
          </a:p>
          <a:p>
            <a:pPr marL="285750" indent="-285750">
              <a:buFont typeface="Arial"/>
              <a:buChar char="•"/>
            </a:pPr>
            <a:endParaRPr lang="en-GB"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656" y="-101975"/>
            <a:ext cx="8147277" cy="624530"/>
          </a:xfrm>
          <a:prstGeom prst="rect">
            <a:avLst/>
          </a:prstGeom>
        </p:spPr>
        <p:txBody>
          <a:bodyPr vert="horz" wrap="square" lIns="0" tIns="16510" rIns="0" bIns="0" rtlCol="0" anchor="t">
            <a:spAutoFit/>
          </a:bodyPr>
          <a:lstStyle/>
          <a:p>
            <a:pPr marL="12700" algn="ctr">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GB" sz="3950" spc="-15" dirty="0">
                <a:solidFill>
                  <a:srgbClr val="1CACE3"/>
                </a:solidFill>
              </a:rPr>
              <a:t>(CONT..)</a:t>
            </a:r>
            <a:endParaRPr sz="3950" dirty="0"/>
          </a:p>
        </p:txBody>
      </p:sp>
      <p:sp>
        <p:nvSpPr>
          <p:cNvPr id="3" name="TextBox 2">
            <a:extLst>
              <a:ext uri="{FF2B5EF4-FFF2-40B4-BE49-F238E27FC236}">
                <a16:creationId xmlns:a16="http://schemas.microsoft.com/office/drawing/2014/main" id="{825FFFDC-81A7-8768-DBF1-E13CFA9EBDD9}"/>
              </a:ext>
            </a:extLst>
          </p:cNvPr>
          <p:cNvSpPr txBox="1"/>
          <p:nvPr/>
        </p:nvSpPr>
        <p:spPr>
          <a:xfrm>
            <a:off x="72850" y="305641"/>
            <a:ext cx="12118802" cy="66402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850" dirty="0">
              <a:latin typeface="Calibri"/>
              <a:cs typeface="Helvetica"/>
            </a:endParaRPr>
          </a:p>
          <a:p>
            <a:pPr marL="285750" indent="-285750">
              <a:buFont typeface="Arial"/>
              <a:buChar char="•"/>
            </a:pPr>
            <a:r>
              <a:rPr lang="en-GB" sz="1850" b="1" dirty="0">
                <a:latin typeface="Calibri"/>
                <a:cs typeface="Helvetica"/>
              </a:rPr>
              <a:t>Model Training and Evaluation</a:t>
            </a:r>
            <a:r>
              <a:rPr lang="en-GB" sz="1850" dirty="0">
                <a:latin typeface="Calibri"/>
                <a:cs typeface="Helvetica"/>
              </a:rPr>
              <a:t>:</a:t>
            </a:r>
            <a:endParaRPr lang="en-GB" sz="1850">
              <a:latin typeface="Calibri"/>
              <a:cs typeface="Calibri"/>
            </a:endParaRPr>
          </a:p>
          <a:p>
            <a:pPr marL="742950" lvl="1" indent="-285750">
              <a:buFont typeface="Arial"/>
              <a:buChar char="•"/>
            </a:pPr>
            <a:r>
              <a:rPr lang="en-GB" sz="1850" dirty="0">
                <a:latin typeface="Calibri"/>
                <a:cs typeface="Helvetica"/>
              </a:rPr>
              <a:t>Three different classification models are defined: Logistic Regression, Random Forest Classifier, and K-Nearest Neighbors (KNN).</a:t>
            </a:r>
            <a:endParaRPr lang="en-GB" sz="1850">
              <a:latin typeface="Calibri"/>
              <a:cs typeface="Calibri"/>
            </a:endParaRPr>
          </a:p>
          <a:p>
            <a:pPr marL="742950" lvl="1" indent="-285750">
              <a:buFont typeface="Arial"/>
              <a:buChar char="•"/>
            </a:pPr>
            <a:r>
              <a:rPr lang="en-GB" sz="1850" dirty="0">
                <a:latin typeface="Calibri"/>
                <a:cs typeface="Helvetica"/>
              </a:rPr>
              <a:t>Each model is trained on the training data using the fit method.</a:t>
            </a:r>
            <a:endParaRPr lang="en-GB" sz="1850">
              <a:latin typeface="Calibri"/>
              <a:cs typeface="Calibri"/>
            </a:endParaRPr>
          </a:p>
          <a:p>
            <a:pPr marL="742950" lvl="1" indent="-285750">
              <a:buFont typeface="Arial"/>
              <a:buChar char="•"/>
            </a:pPr>
            <a:r>
              <a:rPr lang="en-GB" sz="1850" dirty="0">
                <a:latin typeface="Calibri"/>
                <a:cs typeface="Helvetica"/>
              </a:rPr>
              <a:t>The models are evaluated on the test data using the </a:t>
            </a:r>
            <a:r>
              <a:rPr lang="en-GB" sz="1850" err="1">
                <a:latin typeface="Calibri"/>
                <a:cs typeface="Helvetica"/>
              </a:rPr>
              <a:t>accuracy_score</a:t>
            </a:r>
            <a:r>
              <a:rPr lang="en-GB" sz="1850" dirty="0">
                <a:latin typeface="Calibri"/>
                <a:cs typeface="Helvetica"/>
              </a:rPr>
              <a:t> metric from scikit-learn.</a:t>
            </a:r>
            <a:endParaRPr lang="en-GB" sz="1850">
              <a:latin typeface="Calibri"/>
              <a:cs typeface="Calibri"/>
            </a:endParaRPr>
          </a:p>
          <a:p>
            <a:pPr marL="742950" lvl="1" indent="-285750">
              <a:buFont typeface="Arial"/>
              <a:buChar char="•"/>
            </a:pPr>
            <a:r>
              <a:rPr lang="en-GB" sz="1850" dirty="0">
                <a:latin typeface="Calibri"/>
                <a:cs typeface="Helvetica"/>
              </a:rPr>
              <a:t>The accuracy scores of all models are printed and visualized using a bar plot.</a:t>
            </a:r>
            <a:endParaRPr lang="en-GB" sz="1850">
              <a:latin typeface="Calibri"/>
              <a:cs typeface="Calibri"/>
            </a:endParaRPr>
          </a:p>
          <a:p>
            <a:pPr marL="285750" indent="-285750">
              <a:buFont typeface="Arial"/>
              <a:buChar char="•"/>
            </a:pPr>
            <a:r>
              <a:rPr lang="en-GB" sz="1850" b="1" dirty="0">
                <a:latin typeface="Calibri"/>
                <a:cs typeface="Helvetica"/>
              </a:rPr>
              <a:t>Best Model Selection and Further Evaluation</a:t>
            </a:r>
            <a:r>
              <a:rPr lang="en-GB" sz="1850" dirty="0">
                <a:latin typeface="Calibri"/>
                <a:cs typeface="Helvetica"/>
              </a:rPr>
              <a:t>:</a:t>
            </a:r>
            <a:endParaRPr lang="en-GB" sz="1850">
              <a:latin typeface="Calibri"/>
              <a:cs typeface="Calibri"/>
            </a:endParaRPr>
          </a:p>
          <a:p>
            <a:pPr marL="742950" lvl="1" indent="-285750">
              <a:buFont typeface="Arial"/>
              <a:buChar char="•"/>
            </a:pPr>
            <a:r>
              <a:rPr lang="en-GB" sz="1850" dirty="0">
                <a:latin typeface="Calibri"/>
                <a:cs typeface="Helvetica"/>
              </a:rPr>
              <a:t>Based on the model comparison, the Random Forest Classifier is selected as the best model (this can be changed based on the results or requirements).</a:t>
            </a:r>
            <a:endParaRPr lang="en-GB" sz="1850">
              <a:latin typeface="Calibri"/>
              <a:cs typeface="Calibri"/>
            </a:endParaRPr>
          </a:p>
          <a:p>
            <a:pPr marL="742950" lvl="1" indent="-285750">
              <a:buFont typeface="Arial"/>
              <a:buChar char="•"/>
            </a:pPr>
            <a:r>
              <a:rPr lang="en-GB" sz="1850" dirty="0">
                <a:latin typeface="Calibri"/>
                <a:cs typeface="Helvetica"/>
              </a:rPr>
              <a:t>The best model is trained on the entire training data.</a:t>
            </a:r>
            <a:endParaRPr lang="en-GB" sz="1850">
              <a:latin typeface="Calibri"/>
              <a:cs typeface="Calibri"/>
            </a:endParaRPr>
          </a:p>
          <a:p>
            <a:pPr marL="742950" lvl="1" indent="-285750">
              <a:buFont typeface="Arial"/>
              <a:buChar char="•"/>
            </a:pPr>
            <a:r>
              <a:rPr lang="en-GB" sz="1850" dirty="0">
                <a:latin typeface="Calibri"/>
                <a:cs typeface="Helvetica"/>
              </a:rPr>
              <a:t>The performance of the best model is further evaluated using the classification report (precision, recall, F1-score) and the confusion matrix.</a:t>
            </a:r>
            <a:endParaRPr lang="en-GB" sz="1850">
              <a:latin typeface="Calibri"/>
              <a:cs typeface="Calibri"/>
            </a:endParaRPr>
          </a:p>
          <a:p>
            <a:pPr marL="742950" lvl="1" indent="-285750">
              <a:buFont typeface="Arial"/>
              <a:buChar char="•"/>
            </a:pPr>
            <a:r>
              <a:rPr lang="en-GB" sz="1850" dirty="0">
                <a:latin typeface="Calibri"/>
                <a:cs typeface="Helvetica"/>
              </a:rPr>
              <a:t>The confusion matrix is visualized as a heatmap using Seaborn.</a:t>
            </a:r>
            <a:endParaRPr lang="en-GB" sz="1850">
              <a:latin typeface="Calibri"/>
              <a:cs typeface="Calibri"/>
            </a:endParaRPr>
          </a:p>
          <a:p>
            <a:pPr marL="285750" indent="-285750">
              <a:buFont typeface="Arial"/>
              <a:buChar char="•"/>
            </a:pPr>
            <a:r>
              <a:rPr lang="en-GB" sz="1850" b="1" dirty="0">
                <a:latin typeface="Calibri"/>
                <a:cs typeface="Helvetica"/>
              </a:rPr>
              <a:t>Feature Importance for the Best Model</a:t>
            </a:r>
            <a:r>
              <a:rPr lang="en-GB" sz="1850" dirty="0">
                <a:latin typeface="Calibri"/>
                <a:cs typeface="Helvetica"/>
              </a:rPr>
              <a:t>:</a:t>
            </a:r>
            <a:endParaRPr lang="en-GB" sz="1850">
              <a:latin typeface="Calibri"/>
              <a:cs typeface="Calibri"/>
            </a:endParaRPr>
          </a:p>
          <a:p>
            <a:pPr marL="742950" lvl="1" indent="-285750">
              <a:buFont typeface="Arial"/>
              <a:buChar char="•"/>
            </a:pPr>
            <a:r>
              <a:rPr lang="en-GB" sz="1850" dirty="0">
                <a:latin typeface="Calibri"/>
                <a:cs typeface="Helvetica"/>
              </a:rPr>
              <a:t>The feature importances of the best model (Random Forest Classifier) are calculated and visualized using a horizontal bar plot, providing insights into the most influential features for predicting the target variable.</a:t>
            </a:r>
            <a:endParaRPr lang="en-GB" sz="1850">
              <a:latin typeface="Calibri"/>
              <a:cs typeface="Calibri"/>
            </a:endParaRPr>
          </a:p>
          <a:p>
            <a:pPr lvl="1"/>
            <a:r>
              <a:rPr lang="en-GB" sz="1850" dirty="0">
                <a:latin typeface="Calibri"/>
                <a:cs typeface="Helvetica"/>
              </a:rPr>
              <a:t>The system approach follows a modular design, with separate steps for data preprocessing, model training, evaluation, and visualization. This modular approach allows for easy modifications and extensions, such as incorporating additional preprocessing steps, trying different machine learning algorithms, or exploring alternative evaluation metrics.</a:t>
            </a:r>
            <a:endParaRPr lang="en-GB" sz="1850">
              <a:latin typeface="Calibri"/>
              <a:cs typeface="Calibri"/>
            </a:endParaRPr>
          </a:p>
          <a:p>
            <a:pPr lvl="1"/>
            <a:r>
              <a:rPr lang="en-GB" sz="1850" dirty="0">
                <a:latin typeface="Calibri"/>
                <a:cs typeface="Helvetica"/>
              </a:rPr>
              <a:t>Overall, the system approach combines various machine learning techniques and libraries to build a robust pipeline for predicting an individual's general health status based on the provided dataset.</a:t>
            </a:r>
            <a:endParaRPr lang="en-GB" sz="1850">
              <a:latin typeface="Calibri"/>
              <a:cs typeface="Calibri"/>
            </a:endParaRPr>
          </a:p>
          <a:p>
            <a:endParaRPr lang="en-GB" sz="1850" dirty="0">
              <a:cs typeface="Calibri"/>
            </a:endParaRPr>
          </a:p>
        </p:txBody>
      </p:sp>
    </p:spTree>
    <p:extLst>
      <p:ext uri="{BB962C8B-B14F-4D97-AF65-F5344CB8AC3E}">
        <p14:creationId xmlns:p14="http://schemas.microsoft.com/office/powerpoint/2010/main" val="233917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nchor="t">
            <a:spAutoFit/>
          </a:bodyPr>
          <a:lstStyle/>
          <a:p>
            <a:pPr marL="12700">
              <a:spcBef>
                <a:spcPts val="130"/>
              </a:spcBef>
            </a:pPr>
            <a:r>
              <a:rPr sz="3950" spc="-10" dirty="0">
                <a:solidFill>
                  <a:srgbClr val="1CACE3"/>
                </a:solidFill>
              </a:rPr>
              <a:t>ALGORITHM</a:t>
            </a:r>
            <a:r>
              <a:rPr lang="en-GB" sz="3950" spc="350" dirty="0">
                <a:solidFill>
                  <a:srgbClr val="1CACE3"/>
                </a:solidFill>
              </a:rPr>
              <a:t> </a:t>
            </a:r>
            <a:endParaRPr lang="en-GB" sz="3950" spc="-20">
              <a:solidFill>
                <a:srgbClr val="1CACE3"/>
              </a:solidFill>
            </a:endParaRPr>
          </a:p>
        </p:txBody>
      </p:sp>
      <p:sp>
        <p:nvSpPr>
          <p:cNvPr id="3" name="TextBox 2">
            <a:extLst>
              <a:ext uri="{FF2B5EF4-FFF2-40B4-BE49-F238E27FC236}">
                <a16:creationId xmlns:a16="http://schemas.microsoft.com/office/drawing/2014/main" id="{63670413-14AB-D47E-2D9C-A19A240E4361}"/>
              </a:ext>
            </a:extLst>
          </p:cNvPr>
          <p:cNvSpPr txBox="1"/>
          <p:nvPr/>
        </p:nvSpPr>
        <p:spPr>
          <a:xfrm>
            <a:off x="338667" y="1458871"/>
            <a:ext cx="1165794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mn-lt"/>
                <a:cs typeface="+mn-lt"/>
              </a:rPr>
              <a:t>The code uses the following machine learning algorithms for classification:</a:t>
            </a:r>
            <a:endParaRPr lang="en-US" sz="2000" dirty="0">
              <a:cs typeface="Calibri"/>
            </a:endParaRPr>
          </a:p>
          <a:p>
            <a:endParaRPr lang="en-GB" sz="2000" dirty="0">
              <a:ea typeface="+mn-lt"/>
              <a:cs typeface="+mn-lt"/>
            </a:endParaRPr>
          </a:p>
          <a:p>
            <a:pPr marL="285750" indent="-285750">
              <a:buFont typeface="Arial"/>
              <a:buChar char="•"/>
            </a:pPr>
            <a:r>
              <a:rPr lang="en-GB" sz="2000" b="1" dirty="0">
                <a:ea typeface="+mn-lt"/>
                <a:cs typeface="+mn-lt"/>
              </a:rPr>
              <a:t>Logistic Regression</a:t>
            </a:r>
            <a:r>
              <a:rPr lang="en-GB" sz="2000" dirty="0">
                <a:ea typeface="+mn-lt"/>
                <a:cs typeface="+mn-lt"/>
              </a:rPr>
              <a:t>: A linear model that models the probability of a binary or multi-class output using the logistic sigmoid function.</a:t>
            </a:r>
            <a:endParaRPr lang="en-GB" sz="2000">
              <a:cs typeface="Calibri"/>
            </a:endParaRPr>
          </a:p>
          <a:p>
            <a:pPr marL="285750" indent="-285750">
              <a:buFont typeface="Arial"/>
              <a:buChar char="•"/>
            </a:pPr>
            <a:r>
              <a:rPr lang="en-GB" sz="2000" b="1" dirty="0">
                <a:ea typeface="+mn-lt"/>
                <a:cs typeface="+mn-lt"/>
              </a:rPr>
              <a:t>Random Forest Classifier</a:t>
            </a:r>
            <a:r>
              <a:rPr lang="en-GB" sz="2000" dirty="0">
                <a:ea typeface="+mn-lt"/>
                <a:cs typeface="+mn-lt"/>
              </a:rPr>
              <a:t>: An ensemble learning method that combines multiple decision trees to improve predictive performance and reduce overfitting.</a:t>
            </a:r>
            <a:endParaRPr lang="en-GB" sz="2000">
              <a:cs typeface="Calibri"/>
            </a:endParaRPr>
          </a:p>
          <a:p>
            <a:pPr marL="285750" indent="-285750">
              <a:buFont typeface="Arial"/>
              <a:buChar char="•"/>
            </a:pPr>
            <a:r>
              <a:rPr lang="en-GB" sz="2000" b="1" dirty="0">
                <a:ea typeface="+mn-lt"/>
                <a:cs typeface="+mn-lt"/>
              </a:rPr>
              <a:t>K-Nearest Neighbors (KNN)</a:t>
            </a:r>
            <a:r>
              <a:rPr lang="en-GB" sz="2000" dirty="0">
                <a:ea typeface="+mn-lt"/>
                <a:cs typeface="+mn-lt"/>
              </a:rPr>
              <a:t>: A non-parametric algorithm that classifies instances based on their similarity to the nearest </a:t>
            </a:r>
            <a:r>
              <a:rPr lang="en-GB" sz="2000" err="1">
                <a:ea typeface="+mn-lt"/>
                <a:cs typeface="+mn-lt"/>
              </a:rPr>
              <a:t>neighbors</a:t>
            </a:r>
            <a:r>
              <a:rPr lang="en-GB" sz="2000" dirty="0">
                <a:ea typeface="+mn-lt"/>
                <a:cs typeface="+mn-lt"/>
              </a:rPr>
              <a:t> in the training data.</a:t>
            </a:r>
            <a:endParaRPr lang="en-GB" sz="2000">
              <a:cs typeface="Calibri"/>
            </a:endParaRPr>
          </a:p>
          <a:p>
            <a:endParaRPr lang="en-GB" sz="2000" dirty="0">
              <a:ea typeface="+mn-lt"/>
              <a:cs typeface="+mn-lt"/>
            </a:endParaRPr>
          </a:p>
          <a:p>
            <a:r>
              <a:rPr lang="en-GB" sz="2000" dirty="0">
                <a:ea typeface="+mn-lt"/>
                <a:cs typeface="+mn-lt"/>
              </a:rPr>
              <a:t>All these algorithms are imported from the scikit-learn library, which is a widely-used open-source machine learning library for Python.</a:t>
            </a:r>
            <a:endParaRPr lang="en-GB" sz="2000">
              <a:cs typeface="Calibri"/>
            </a:endParaRPr>
          </a:p>
          <a:p>
            <a:endParaRPr lang="en-US" sz="2000" dirty="0">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nchor="t">
            <a:spAutoFit/>
          </a:bodyPr>
          <a:lstStyle/>
          <a:p>
            <a:pPr marL="12700">
              <a:lnSpc>
                <a:spcPct val="100000"/>
              </a:lnSpc>
              <a:spcBef>
                <a:spcPts val="130"/>
              </a:spcBef>
            </a:pPr>
            <a:r>
              <a:rPr lang="en-GB" sz="3950" spc="5" dirty="0">
                <a:solidFill>
                  <a:srgbClr val="1CACE3"/>
                </a:solidFill>
              </a:rPr>
              <a:t>DEPLOYMENT</a:t>
            </a:r>
            <a:endParaRPr sz="3950" dirty="0"/>
          </a:p>
        </p:txBody>
      </p:sp>
      <p:sp>
        <p:nvSpPr>
          <p:cNvPr id="3" name="TextBox 2">
            <a:extLst>
              <a:ext uri="{FF2B5EF4-FFF2-40B4-BE49-F238E27FC236}">
                <a16:creationId xmlns:a16="http://schemas.microsoft.com/office/drawing/2014/main" id="{63670413-14AB-D47E-2D9C-A19A240E4361}"/>
              </a:ext>
            </a:extLst>
          </p:cNvPr>
          <p:cNvSpPr txBox="1"/>
          <p:nvPr/>
        </p:nvSpPr>
        <p:spPr>
          <a:xfrm>
            <a:off x="0" y="1042051"/>
            <a:ext cx="1165794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 A potential approach for deploying the trained machine learning model:</a:t>
            </a:r>
            <a:endParaRPr lang="en-GB" b="1" dirty="0">
              <a:ea typeface="+mn-lt"/>
              <a:cs typeface="+mn-lt"/>
            </a:endParaRPr>
          </a:p>
          <a:p>
            <a:pPr marL="285750" indent="-285750">
              <a:buFont typeface="Arial,Sans-Serif"/>
              <a:buChar char="•"/>
            </a:pPr>
            <a:r>
              <a:rPr lang="en-GB" b="1" dirty="0">
                <a:latin typeface="Calibri"/>
                <a:cs typeface="Arial"/>
              </a:rPr>
              <a:t>Model Serialization</a:t>
            </a:r>
            <a:r>
              <a:rPr lang="en-GB" dirty="0">
                <a:latin typeface="Calibri"/>
                <a:cs typeface="Arial"/>
              </a:rPr>
              <a:t>: After selecting the best-performing model (in this case, the Random Forest Classifier), save the trained model to a file using Python's built-in pickle or </a:t>
            </a:r>
            <a:r>
              <a:rPr lang="en-GB" dirty="0" err="1">
                <a:latin typeface="Calibri"/>
                <a:cs typeface="Arial"/>
              </a:rPr>
              <a:t>joblib</a:t>
            </a:r>
            <a:r>
              <a:rPr lang="en-GB" dirty="0">
                <a:latin typeface="Calibri"/>
                <a:cs typeface="Arial"/>
              </a:rPr>
              <a:t> libraries. This serialized model can be loaded and used for making predictions in the deployment environment.</a:t>
            </a:r>
          </a:p>
          <a:p>
            <a:pPr marL="285750" indent="-285750">
              <a:buFont typeface="Arial,Sans-Serif"/>
              <a:buChar char="•"/>
            </a:pPr>
            <a:r>
              <a:rPr lang="en-GB" b="1" dirty="0">
                <a:latin typeface="Calibri"/>
                <a:cs typeface="Arial"/>
              </a:rPr>
              <a:t>Web Application</a:t>
            </a:r>
            <a:r>
              <a:rPr lang="en-GB" dirty="0">
                <a:latin typeface="Calibri"/>
                <a:cs typeface="Arial"/>
              </a:rPr>
              <a:t>: Develop a web application using a Python web framework like Flask or Django. This application will serve as the interface for users to input their data and receive predictions from the trained model.</a:t>
            </a:r>
          </a:p>
          <a:p>
            <a:pPr marL="285750" indent="-285750">
              <a:buFont typeface="Arial,Sans-Serif"/>
              <a:buChar char="•"/>
            </a:pPr>
            <a:r>
              <a:rPr lang="en-GB" b="1" dirty="0">
                <a:latin typeface="Calibri"/>
                <a:cs typeface="Arial"/>
              </a:rPr>
              <a:t>API Development</a:t>
            </a:r>
            <a:r>
              <a:rPr lang="en-GB" dirty="0">
                <a:latin typeface="Calibri"/>
                <a:cs typeface="Arial"/>
              </a:rPr>
              <a:t>: Create a RESTful API using the web framework that can accept user input data, preprocess it, and pass it to the loaded model for predictions. The API can return the predicted general health status or any other relevant information.</a:t>
            </a:r>
          </a:p>
          <a:p>
            <a:pPr marL="285750" indent="-285750">
              <a:buFont typeface="Arial,Sans-Serif"/>
              <a:buChar char="•"/>
            </a:pPr>
            <a:r>
              <a:rPr lang="en-GB" b="1" dirty="0">
                <a:latin typeface="Calibri"/>
                <a:cs typeface="Arial"/>
              </a:rPr>
              <a:t>Cloud Deployment</a:t>
            </a:r>
            <a:r>
              <a:rPr lang="en-GB" dirty="0">
                <a:latin typeface="Calibri"/>
                <a:cs typeface="Arial"/>
              </a:rPr>
              <a:t>: Deploy the web application and API on a cloud platform like AWS, Google Cloud, or Microsoft Azure. These platforms offer various services for hosting web applications, managing APIs, and scaling resources as needed.</a:t>
            </a:r>
          </a:p>
          <a:p>
            <a:pPr marL="285750" indent="-285750">
              <a:buFont typeface="Arial,Sans-Serif"/>
              <a:buChar char="•"/>
            </a:pPr>
            <a:r>
              <a:rPr lang="en-GB" b="1" dirty="0">
                <a:latin typeface="Calibri"/>
                <a:cs typeface="Arial"/>
              </a:rPr>
              <a:t>Containerization</a:t>
            </a:r>
            <a:r>
              <a:rPr lang="en-GB" dirty="0">
                <a:latin typeface="Calibri"/>
                <a:cs typeface="Arial"/>
              </a:rPr>
              <a:t>: Containerize the web application and API using Docker to ensure consistent deployment across different environments (development, staging, production).</a:t>
            </a:r>
          </a:p>
          <a:p>
            <a:pPr marL="285750" indent="-285750">
              <a:buFont typeface="Arial,Sans-Serif"/>
              <a:buChar char="•"/>
            </a:pPr>
            <a:r>
              <a:rPr lang="en-GB" b="1" dirty="0">
                <a:latin typeface="Calibri"/>
                <a:cs typeface="Arial"/>
              </a:rPr>
              <a:t>Logging and Monitoring</a:t>
            </a:r>
            <a:r>
              <a:rPr lang="en-GB" dirty="0">
                <a:latin typeface="Calibri"/>
                <a:cs typeface="Arial"/>
              </a:rPr>
              <a:t>: Implement logging and monitoring mechanisms to track the performance of the deployed model, detect any issues or anomalies, and enable continuous improvement and maintenance.</a:t>
            </a:r>
          </a:p>
          <a:p>
            <a:pPr marL="285750" indent="-285750">
              <a:buFont typeface="Arial,Sans-Serif"/>
              <a:buChar char="•"/>
            </a:pPr>
            <a:r>
              <a:rPr lang="en-GB" b="1" dirty="0">
                <a:latin typeface="Calibri"/>
                <a:cs typeface="Arial"/>
              </a:rPr>
              <a:t>Model Retraining</a:t>
            </a:r>
            <a:r>
              <a:rPr lang="en-GB" dirty="0">
                <a:latin typeface="Calibri"/>
                <a:cs typeface="Arial"/>
              </a:rPr>
              <a:t>: Establish a process for periodically retraining the model with new or updated data to ensure its accuracy and relevance over time.</a:t>
            </a:r>
          </a:p>
          <a:p>
            <a:pPr marL="285750" indent="-285750">
              <a:buFont typeface="Arial,Sans-Serif"/>
              <a:buChar char="•"/>
            </a:pPr>
            <a:r>
              <a:rPr lang="en-GB" b="1" dirty="0">
                <a:latin typeface="Calibri"/>
                <a:cs typeface="Arial"/>
              </a:rPr>
              <a:t>User Interface</a:t>
            </a:r>
            <a:r>
              <a:rPr lang="en-GB" dirty="0">
                <a:latin typeface="Calibri"/>
                <a:cs typeface="Arial"/>
              </a:rPr>
              <a:t>: Develop a user-friendly interface (web application or mobile app) that allows users to input their data and receive predictions from the deployed model.  </a:t>
            </a:r>
          </a:p>
          <a:p>
            <a:br>
              <a:rPr lang="en-US" dirty="0">
                <a:ea typeface="+mn-lt"/>
                <a:cs typeface="+mn-lt"/>
              </a:rPr>
            </a:br>
            <a:endParaRPr lang="en-US">
              <a:ea typeface="+mn-lt"/>
              <a:cs typeface="+mn-lt"/>
            </a:endParaRPr>
          </a:p>
        </p:txBody>
      </p:sp>
    </p:spTree>
    <p:extLst>
      <p:ext uri="{BB962C8B-B14F-4D97-AF65-F5344CB8AC3E}">
        <p14:creationId xmlns:p14="http://schemas.microsoft.com/office/powerpoint/2010/main" val="244758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9990" y="-95975"/>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3" name="Picture 2" descr="A screenshot of a graph&#10;&#10;Description automatically generated">
            <a:extLst>
              <a:ext uri="{FF2B5EF4-FFF2-40B4-BE49-F238E27FC236}">
                <a16:creationId xmlns:a16="http://schemas.microsoft.com/office/drawing/2014/main" id="{61B931AD-8872-6C02-DC22-3BF205F644D2}"/>
              </a:ext>
            </a:extLst>
          </p:cNvPr>
          <p:cNvPicPr>
            <a:picLocks noChangeAspect="1"/>
          </p:cNvPicPr>
          <p:nvPr/>
        </p:nvPicPr>
        <p:blipFill>
          <a:blip r:embed="rId2"/>
          <a:stretch>
            <a:fillRect/>
          </a:stretch>
        </p:blipFill>
        <p:spPr>
          <a:xfrm>
            <a:off x="273206" y="3959795"/>
            <a:ext cx="4494510" cy="2859130"/>
          </a:xfrm>
          <a:prstGeom prst="rect">
            <a:avLst/>
          </a:prstGeom>
        </p:spPr>
      </p:pic>
      <p:pic>
        <p:nvPicPr>
          <p:cNvPr id="5" name="Picture 4" descr="A screenshot of a graph&#10;&#10;Description automatically generated">
            <a:extLst>
              <a:ext uri="{FF2B5EF4-FFF2-40B4-BE49-F238E27FC236}">
                <a16:creationId xmlns:a16="http://schemas.microsoft.com/office/drawing/2014/main" id="{C63FFD6B-D0C7-5A50-711A-C18ECD5F0B8D}"/>
              </a:ext>
            </a:extLst>
          </p:cNvPr>
          <p:cNvPicPr>
            <a:picLocks noChangeAspect="1"/>
          </p:cNvPicPr>
          <p:nvPr/>
        </p:nvPicPr>
        <p:blipFill>
          <a:blip r:embed="rId3"/>
          <a:stretch>
            <a:fillRect/>
          </a:stretch>
        </p:blipFill>
        <p:spPr>
          <a:xfrm>
            <a:off x="4769135" y="3911315"/>
            <a:ext cx="5174193" cy="215501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5E9FA8E1-3A4A-122E-AD31-C50E72C07E57}"/>
              </a:ext>
            </a:extLst>
          </p:cNvPr>
          <p:cNvPicPr>
            <a:picLocks noChangeAspect="1"/>
          </p:cNvPicPr>
          <p:nvPr/>
        </p:nvPicPr>
        <p:blipFill>
          <a:blip r:embed="rId4"/>
          <a:stretch>
            <a:fillRect/>
          </a:stretch>
        </p:blipFill>
        <p:spPr>
          <a:xfrm>
            <a:off x="162820" y="740854"/>
            <a:ext cx="11866357" cy="32205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SYSTEM APPROACH(CONT..)</vt:lpstr>
      <vt:lpstr>ALGORITHM </vt:lpstr>
      <vt:lpstr>DEPLOYMENT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revision>152</cp:revision>
  <dcterms:created xsi:type="dcterms:W3CDTF">2024-04-24T13:27:16Z</dcterms:created>
  <dcterms:modified xsi:type="dcterms:W3CDTF">2024-04-24T15:12:55Z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2024-04-24T00:00:00Z</vt:filetime>
  </property>
</Properties>
</file>