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Music\bhu.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Music\bh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6"/>
  <c:chart>
    <c:view3D>
      <c:rotX val="30"/>
      <c:perspective val="30"/>
    </c:view3D>
    <c:plotArea>
      <c:layout/>
      <c:bar3DChart>
        <c:barDir val="col"/>
        <c:grouping val="percentStacked"/>
        <c:ser>
          <c:idx val="0"/>
          <c:order val="0"/>
          <c:tx>
            <c:strRef>
              <c:f>Sheet1!$A$4</c:f>
              <c:strCache>
                <c:ptCount val="1"/>
                <c:pt idx="0">
                  <c:v>1</c:v>
                </c:pt>
              </c:strCache>
            </c:strRef>
          </c:tx>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Sheet1!$B$4:$J$4</c:f>
              <c:numCache>
                <c:formatCode>General</c:formatCode>
                <c:ptCount val="9"/>
                <c:pt idx="0">
                  <c:v>0</c:v>
                </c:pt>
                <c:pt idx="1">
                  <c:v>23</c:v>
                </c:pt>
                <c:pt idx="2">
                  <c:v>180</c:v>
                </c:pt>
                <c:pt idx="3">
                  <c:v>1500</c:v>
                </c:pt>
                <c:pt idx="4">
                  <c:v>10</c:v>
                </c:pt>
                <c:pt idx="5">
                  <c:v>19140</c:v>
                </c:pt>
                <c:pt idx="6" formatCode="0">
                  <c:v>3445</c:v>
                </c:pt>
                <c:pt idx="7">
                  <c:v>0</c:v>
                </c:pt>
                <c:pt idx="8" formatCode="0">
                  <c:v>15695</c:v>
                </c:pt>
              </c:numCache>
            </c:numRef>
          </c:val>
        </c:ser>
        <c:ser>
          <c:idx val="1"/>
          <c:order val="1"/>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Sheet1!$B$5:$J$5</c:f>
              <c:numCache>
                <c:formatCode>General</c:formatCode>
                <c:ptCount val="9"/>
                <c:pt idx="0">
                  <c:v>0</c:v>
                </c:pt>
                <c:pt idx="1">
                  <c:v>30</c:v>
                </c:pt>
                <c:pt idx="2">
                  <c:v>130</c:v>
                </c:pt>
                <c:pt idx="3">
                  <c:v>1000</c:v>
                </c:pt>
                <c:pt idx="4">
                  <c:v>20</c:v>
                </c:pt>
                <c:pt idx="5">
                  <c:v>23900</c:v>
                </c:pt>
                <c:pt idx="6" formatCode="0">
                  <c:v>3445</c:v>
                </c:pt>
                <c:pt idx="7">
                  <c:v>2000</c:v>
                </c:pt>
                <c:pt idx="8" formatCode="0">
                  <c:v>18455</c:v>
                </c:pt>
              </c:numCache>
            </c:numRef>
          </c:val>
        </c:ser>
        <c:ser>
          <c:idx val="2"/>
          <c:order val="2"/>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Sheet1!$B$6:$J$6</c:f>
              <c:numCache>
                <c:formatCode>General</c:formatCode>
                <c:ptCount val="9"/>
                <c:pt idx="0">
                  <c:v>0</c:v>
                </c:pt>
                <c:pt idx="1">
                  <c:v>20</c:v>
                </c:pt>
                <c:pt idx="2">
                  <c:v>160</c:v>
                </c:pt>
                <c:pt idx="3">
                  <c:v>2000</c:v>
                </c:pt>
                <c:pt idx="4">
                  <c:v>25</c:v>
                </c:pt>
                <c:pt idx="5">
                  <c:v>53200</c:v>
                </c:pt>
                <c:pt idx="6">
                  <c:v>9576</c:v>
                </c:pt>
                <c:pt idx="7">
                  <c:v>1500</c:v>
                </c:pt>
                <c:pt idx="8" formatCode="0">
                  <c:v>42124</c:v>
                </c:pt>
              </c:numCache>
            </c:numRef>
          </c:val>
        </c:ser>
        <c:ser>
          <c:idx val="3"/>
          <c:order val="3"/>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Sheet1!$B$7:$J$7</c:f>
              <c:numCache>
                <c:formatCode>General</c:formatCode>
                <c:ptCount val="9"/>
                <c:pt idx="0">
                  <c:v>0</c:v>
                </c:pt>
                <c:pt idx="1">
                  <c:v>30</c:v>
                </c:pt>
                <c:pt idx="2">
                  <c:v>182</c:v>
                </c:pt>
                <c:pt idx="3">
                  <c:v>1800</c:v>
                </c:pt>
                <c:pt idx="4">
                  <c:v>15</c:v>
                </c:pt>
                <c:pt idx="5">
                  <c:v>32460</c:v>
                </c:pt>
                <c:pt idx="6" formatCode="0">
                  <c:v>5842.8</c:v>
                </c:pt>
                <c:pt idx="7">
                  <c:v>3000</c:v>
                </c:pt>
                <c:pt idx="8" formatCode="0">
                  <c:v>23617.200000000001</c:v>
                </c:pt>
              </c:numCache>
            </c:numRef>
          </c:val>
        </c:ser>
        <c:ser>
          <c:idx val="4"/>
          <c:order val="4"/>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Sheet1!$B$8:$J$8</c:f>
              <c:numCache>
                <c:formatCode>General</c:formatCode>
                <c:ptCount val="9"/>
                <c:pt idx="0">
                  <c:v>0</c:v>
                </c:pt>
                <c:pt idx="1">
                  <c:v>38</c:v>
                </c:pt>
                <c:pt idx="2">
                  <c:v>174</c:v>
                </c:pt>
                <c:pt idx="3">
                  <c:v>1500</c:v>
                </c:pt>
                <c:pt idx="4">
                  <c:v>25</c:v>
                </c:pt>
                <c:pt idx="5">
                  <c:v>44112</c:v>
                </c:pt>
                <c:pt idx="6" formatCode="0">
                  <c:v>7940.16</c:v>
                </c:pt>
                <c:pt idx="7">
                  <c:v>2800</c:v>
                </c:pt>
                <c:pt idx="8" formatCode="0">
                  <c:v>33371.839999999997</c:v>
                </c:pt>
              </c:numCache>
            </c:numRef>
          </c:val>
        </c:ser>
        <c:ser>
          <c:idx val="5"/>
          <c:order val="5"/>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Sheet1!$B$9:$J$9</c:f>
              <c:numCache>
                <c:formatCode>General</c:formatCode>
                <c:ptCount val="9"/>
                <c:pt idx="0">
                  <c:v>0</c:v>
                </c:pt>
                <c:pt idx="1">
                  <c:v>25</c:v>
                </c:pt>
                <c:pt idx="2">
                  <c:v>149</c:v>
                </c:pt>
                <c:pt idx="3">
                  <c:v>1400</c:v>
                </c:pt>
                <c:pt idx="4">
                  <c:v>30</c:v>
                </c:pt>
                <c:pt idx="5">
                  <c:v>45725</c:v>
                </c:pt>
                <c:pt idx="6" formatCode="0">
                  <c:v>8230.5</c:v>
                </c:pt>
                <c:pt idx="7">
                  <c:v>3200</c:v>
                </c:pt>
                <c:pt idx="8" formatCode="0">
                  <c:v>34294.5</c:v>
                </c:pt>
              </c:numCache>
            </c:numRef>
          </c:val>
        </c:ser>
        <c:ser>
          <c:idx val="6"/>
          <c:order val="6"/>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Sheet1!$B$10:$J$10</c:f>
              <c:numCache>
                <c:formatCode>General</c:formatCode>
                <c:ptCount val="9"/>
                <c:pt idx="0">
                  <c:v>0</c:v>
                </c:pt>
                <c:pt idx="1">
                  <c:v>31</c:v>
                </c:pt>
                <c:pt idx="2">
                  <c:v>162</c:v>
                </c:pt>
                <c:pt idx="3">
                  <c:v>1900</c:v>
                </c:pt>
                <c:pt idx="4">
                  <c:v>25</c:v>
                </c:pt>
                <c:pt idx="5">
                  <c:v>52522</c:v>
                </c:pt>
                <c:pt idx="6" formatCode="0">
                  <c:v>9453.9599999999991</c:v>
                </c:pt>
                <c:pt idx="7">
                  <c:v>4000</c:v>
                </c:pt>
                <c:pt idx="8" formatCode="0">
                  <c:v>39068.04</c:v>
                </c:pt>
              </c:numCache>
            </c:numRef>
          </c:val>
        </c:ser>
        <c:ser>
          <c:idx val="7"/>
          <c:order val="7"/>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Sheet1!$B$11:$J$11</c:f>
              <c:numCache>
                <c:formatCode>General</c:formatCode>
                <c:ptCount val="9"/>
                <c:pt idx="0">
                  <c:v>0</c:v>
                </c:pt>
                <c:pt idx="1">
                  <c:v>15</c:v>
                </c:pt>
                <c:pt idx="2">
                  <c:v>154</c:v>
                </c:pt>
                <c:pt idx="3">
                  <c:v>1700</c:v>
                </c:pt>
                <c:pt idx="4">
                  <c:v>40</c:v>
                </c:pt>
                <c:pt idx="5">
                  <c:v>70310</c:v>
                </c:pt>
                <c:pt idx="6" formatCode="0">
                  <c:v>12655.8</c:v>
                </c:pt>
                <c:pt idx="7">
                  <c:v>3800</c:v>
                </c:pt>
                <c:pt idx="8" formatCode="0">
                  <c:v>53854.2</c:v>
                </c:pt>
              </c:numCache>
            </c:numRef>
          </c:val>
        </c:ser>
        <c:ser>
          <c:idx val="8"/>
          <c:order val="8"/>
          <c:cat>
            <c:strRef>
              <c:f>Sheet1!$B$1:$J$3</c:f>
              <c:strCache>
                <c:ptCount val="9"/>
                <c:pt idx="0">
                  <c:v>Employe Name</c:v>
                </c:pt>
                <c:pt idx="1">
                  <c:v>Pay</c:v>
                </c:pt>
                <c:pt idx="2">
                  <c:v>Total Hours Worked</c:v>
                </c:pt>
                <c:pt idx="3">
                  <c:v>Overtime</c:v>
                </c:pt>
                <c:pt idx="4">
                  <c:v>Total Overtime Hours</c:v>
                </c:pt>
                <c:pt idx="5">
                  <c:v>Gross Pay</c:v>
                </c:pt>
                <c:pt idx="6">
                  <c:v>Income Tax (18%)</c:v>
                </c:pt>
                <c:pt idx="7">
                  <c:v>Other Deductibles</c:v>
                </c:pt>
                <c:pt idx="8">
                  <c:v>Next Pay</c:v>
                </c:pt>
              </c:strCache>
            </c:strRef>
          </c:cat>
          <c:val>
            <c:numRef>
              <c:f>Sheet1!$B$12:$J$12</c:f>
              <c:numCache>
                <c:formatCode>General</c:formatCode>
                <c:ptCount val="9"/>
                <c:pt idx="1">
                  <c:v>212</c:v>
                </c:pt>
                <c:pt idx="2">
                  <c:v>1291</c:v>
                </c:pt>
                <c:pt idx="3">
                  <c:v>12800</c:v>
                </c:pt>
                <c:pt idx="4">
                  <c:v>190</c:v>
                </c:pt>
                <c:pt idx="5">
                  <c:v>341369</c:v>
                </c:pt>
                <c:pt idx="6">
                  <c:v>60589.22</c:v>
                </c:pt>
                <c:pt idx="7">
                  <c:v>20300</c:v>
                </c:pt>
                <c:pt idx="8">
                  <c:v>260479.77999999997</c:v>
                </c:pt>
              </c:numCache>
            </c:numRef>
          </c:val>
        </c:ser>
        <c:shape val="cone"/>
        <c:axId val="85373312"/>
        <c:axId val="85428096"/>
        <c:axId val="0"/>
      </c:bar3DChart>
      <c:catAx>
        <c:axId val="85373312"/>
        <c:scaling>
          <c:orientation val="minMax"/>
        </c:scaling>
        <c:axPos val="b"/>
        <c:tickLblPos val="nextTo"/>
        <c:crossAx val="85428096"/>
        <c:crosses val="autoZero"/>
        <c:auto val="1"/>
        <c:lblAlgn val="ctr"/>
        <c:lblOffset val="100"/>
      </c:catAx>
      <c:valAx>
        <c:axId val="85428096"/>
        <c:scaling>
          <c:orientation val="minMax"/>
        </c:scaling>
        <c:axPos val="l"/>
        <c:majorGridlines/>
        <c:numFmt formatCode="0%" sourceLinked="1"/>
        <c:tickLblPos val="nextTo"/>
        <c:crossAx val="8537331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6"/>
  <c:chart>
    <c:title>
      <c:layout/>
    </c:title>
    <c:view3D>
      <c:rotX val="30"/>
      <c:perspective val="30"/>
    </c:view3D>
    <c:plotArea>
      <c:layout/>
      <c:pie3DChart>
        <c:varyColors val="1"/>
        <c:ser>
          <c:idx val="0"/>
          <c:order val="0"/>
          <c:tx>
            <c:strRef>
              <c:f>Sheet1!$A$4:$B$4</c:f>
              <c:strCache>
                <c:ptCount val="1"/>
                <c:pt idx="0">
                  <c:v>1 Mathew Roy</c:v>
                </c:pt>
              </c:strCache>
            </c:strRef>
          </c:tx>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Sheet1!$C$4:$J$4</c:f>
              <c:numCache>
                <c:formatCode>General</c:formatCode>
                <c:ptCount val="8"/>
                <c:pt idx="0">
                  <c:v>23</c:v>
                </c:pt>
                <c:pt idx="1">
                  <c:v>180</c:v>
                </c:pt>
                <c:pt idx="2">
                  <c:v>1500</c:v>
                </c:pt>
                <c:pt idx="3">
                  <c:v>10</c:v>
                </c:pt>
                <c:pt idx="4">
                  <c:v>19140</c:v>
                </c:pt>
                <c:pt idx="5" formatCode="0">
                  <c:v>3445</c:v>
                </c:pt>
                <c:pt idx="6">
                  <c:v>0</c:v>
                </c:pt>
                <c:pt idx="7" formatCode="0">
                  <c:v>15695</c:v>
                </c:pt>
              </c:numCache>
            </c:numRef>
          </c:val>
        </c:ser>
        <c:ser>
          <c:idx val="1"/>
          <c:order val="1"/>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Sheet1!$C$5:$J$5</c:f>
              <c:numCache>
                <c:formatCode>General</c:formatCode>
                <c:ptCount val="8"/>
                <c:pt idx="0">
                  <c:v>30</c:v>
                </c:pt>
                <c:pt idx="1">
                  <c:v>130</c:v>
                </c:pt>
                <c:pt idx="2">
                  <c:v>1000</c:v>
                </c:pt>
                <c:pt idx="3">
                  <c:v>20</c:v>
                </c:pt>
                <c:pt idx="4">
                  <c:v>23900</c:v>
                </c:pt>
                <c:pt idx="5" formatCode="0">
                  <c:v>3445</c:v>
                </c:pt>
                <c:pt idx="6">
                  <c:v>2000</c:v>
                </c:pt>
                <c:pt idx="7" formatCode="0">
                  <c:v>18455</c:v>
                </c:pt>
              </c:numCache>
            </c:numRef>
          </c:val>
        </c:ser>
        <c:ser>
          <c:idx val="2"/>
          <c:order val="2"/>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Sheet1!$C$6:$J$6</c:f>
              <c:numCache>
                <c:formatCode>General</c:formatCode>
                <c:ptCount val="8"/>
                <c:pt idx="0">
                  <c:v>20</c:v>
                </c:pt>
                <c:pt idx="1">
                  <c:v>160</c:v>
                </c:pt>
                <c:pt idx="2">
                  <c:v>2000</c:v>
                </c:pt>
                <c:pt idx="3">
                  <c:v>25</c:v>
                </c:pt>
                <c:pt idx="4">
                  <c:v>53200</c:v>
                </c:pt>
                <c:pt idx="5">
                  <c:v>9576</c:v>
                </c:pt>
                <c:pt idx="6">
                  <c:v>1500</c:v>
                </c:pt>
                <c:pt idx="7" formatCode="0">
                  <c:v>42124</c:v>
                </c:pt>
              </c:numCache>
            </c:numRef>
          </c:val>
        </c:ser>
        <c:ser>
          <c:idx val="3"/>
          <c:order val="3"/>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Sheet1!$C$7:$J$7</c:f>
              <c:numCache>
                <c:formatCode>General</c:formatCode>
                <c:ptCount val="8"/>
                <c:pt idx="0">
                  <c:v>30</c:v>
                </c:pt>
                <c:pt idx="1">
                  <c:v>182</c:v>
                </c:pt>
                <c:pt idx="2">
                  <c:v>1800</c:v>
                </c:pt>
                <c:pt idx="3">
                  <c:v>15</c:v>
                </c:pt>
                <c:pt idx="4">
                  <c:v>32460</c:v>
                </c:pt>
                <c:pt idx="5" formatCode="0">
                  <c:v>5842.8</c:v>
                </c:pt>
                <c:pt idx="6">
                  <c:v>3000</c:v>
                </c:pt>
                <c:pt idx="7" formatCode="0">
                  <c:v>23617.200000000001</c:v>
                </c:pt>
              </c:numCache>
            </c:numRef>
          </c:val>
        </c:ser>
        <c:ser>
          <c:idx val="4"/>
          <c:order val="4"/>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Sheet1!$C$8:$J$8</c:f>
              <c:numCache>
                <c:formatCode>General</c:formatCode>
                <c:ptCount val="8"/>
                <c:pt idx="0">
                  <c:v>38</c:v>
                </c:pt>
                <c:pt idx="1">
                  <c:v>174</c:v>
                </c:pt>
                <c:pt idx="2">
                  <c:v>1500</c:v>
                </c:pt>
                <c:pt idx="3">
                  <c:v>25</c:v>
                </c:pt>
                <c:pt idx="4">
                  <c:v>44112</c:v>
                </c:pt>
                <c:pt idx="5" formatCode="0">
                  <c:v>7940.16</c:v>
                </c:pt>
                <c:pt idx="6">
                  <c:v>2800</c:v>
                </c:pt>
                <c:pt idx="7" formatCode="0">
                  <c:v>33371.839999999997</c:v>
                </c:pt>
              </c:numCache>
            </c:numRef>
          </c:val>
        </c:ser>
        <c:ser>
          <c:idx val="5"/>
          <c:order val="5"/>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Sheet1!$C$9:$J$9</c:f>
              <c:numCache>
                <c:formatCode>General</c:formatCode>
                <c:ptCount val="8"/>
                <c:pt idx="0">
                  <c:v>25</c:v>
                </c:pt>
                <c:pt idx="1">
                  <c:v>149</c:v>
                </c:pt>
                <c:pt idx="2">
                  <c:v>1400</c:v>
                </c:pt>
                <c:pt idx="3">
                  <c:v>30</c:v>
                </c:pt>
                <c:pt idx="4">
                  <c:v>45725</c:v>
                </c:pt>
                <c:pt idx="5" formatCode="0">
                  <c:v>8230.5</c:v>
                </c:pt>
                <c:pt idx="6">
                  <c:v>3200</c:v>
                </c:pt>
                <c:pt idx="7" formatCode="0">
                  <c:v>34294.5</c:v>
                </c:pt>
              </c:numCache>
            </c:numRef>
          </c:val>
        </c:ser>
        <c:ser>
          <c:idx val="6"/>
          <c:order val="6"/>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Sheet1!$C$10:$J$10</c:f>
              <c:numCache>
                <c:formatCode>General</c:formatCode>
                <c:ptCount val="8"/>
                <c:pt idx="0">
                  <c:v>31</c:v>
                </c:pt>
                <c:pt idx="1">
                  <c:v>162</c:v>
                </c:pt>
                <c:pt idx="2">
                  <c:v>1900</c:v>
                </c:pt>
                <c:pt idx="3">
                  <c:v>25</c:v>
                </c:pt>
                <c:pt idx="4">
                  <c:v>52522</c:v>
                </c:pt>
                <c:pt idx="5" formatCode="0">
                  <c:v>9453.9599999999991</c:v>
                </c:pt>
                <c:pt idx="6">
                  <c:v>4000</c:v>
                </c:pt>
                <c:pt idx="7" formatCode="0">
                  <c:v>39068.04</c:v>
                </c:pt>
              </c:numCache>
            </c:numRef>
          </c:val>
        </c:ser>
        <c:ser>
          <c:idx val="7"/>
          <c:order val="7"/>
          <c:explosion val="25"/>
          <c:cat>
            <c:strRef>
              <c:f>Sheet1!$C$1:$J$3</c:f>
              <c:strCache>
                <c:ptCount val="8"/>
                <c:pt idx="0">
                  <c:v>Pay</c:v>
                </c:pt>
                <c:pt idx="1">
                  <c:v>Total Hours Worked</c:v>
                </c:pt>
                <c:pt idx="2">
                  <c:v>Overtime</c:v>
                </c:pt>
                <c:pt idx="3">
                  <c:v>Total Overtime Hours</c:v>
                </c:pt>
                <c:pt idx="4">
                  <c:v>Gross Pay</c:v>
                </c:pt>
                <c:pt idx="5">
                  <c:v>Income Tax (18%)</c:v>
                </c:pt>
                <c:pt idx="6">
                  <c:v>Other Deductibles</c:v>
                </c:pt>
                <c:pt idx="7">
                  <c:v>Next Pay</c:v>
                </c:pt>
              </c:strCache>
            </c:strRef>
          </c:cat>
          <c:val>
            <c:numRef>
              <c:f>Sheet1!$C$11:$J$11</c:f>
              <c:numCache>
                <c:formatCode>General</c:formatCode>
                <c:ptCount val="8"/>
                <c:pt idx="0">
                  <c:v>15</c:v>
                </c:pt>
                <c:pt idx="1">
                  <c:v>154</c:v>
                </c:pt>
                <c:pt idx="2">
                  <c:v>1700</c:v>
                </c:pt>
                <c:pt idx="3">
                  <c:v>40</c:v>
                </c:pt>
                <c:pt idx="4">
                  <c:v>70310</c:v>
                </c:pt>
                <c:pt idx="5" formatCode="0">
                  <c:v>12655.8</c:v>
                </c:pt>
                <c:pt idx="6">
                  <c:v>3800</c:v>
                </c:pt>
                <c:pt idx="7" formatCode="0">
                  <c:v>53854.2</c:v>
                </c:pt>
              </c:numCache>
            </c:numRef>
          </c:val>
        </c:ser>
      </c:pie3DChart>
    </c:plotArea>
    <c:legend>
      <c:legendPos val="r"/>
      <c:layout>
        <c:manualLayout>
          <c:xMode val="edge"/>
          <c:yMode val="edge"/>
          <c:x val="0.69875131233595844"/>
          <c:y val="0.2368325313502479"/>
          <c:w val="0.29013757655293076"/>
          <c:h val="0.66973753280839976"/>
        </c:manualLayout>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1045F99-3876-4EF9-8093-3B4984ADDBE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63696-122C-42EC-9FC1-C1C5B555889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045F99-3876-4EF9-8093-3B4984ADDBE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045F99-3876-4EF9-8093-3B4984ADDBE2}" type="datetimeFigureOut">
              <a:rPr lang="en-US" smtClean="0"/>
              <a:pPr/>
              <a:t>8/30/2024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045F99-3876-4EF9-8093-3B4984ADDBE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045F99-3876-4EF9-8093-3B4984ADDBE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63696-122C-42EC-9FC1-C1C5B55588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045F99-3876-4EF9-8093-3B4984ADDBE2}"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045F99-3876-4EF9-8093-3B4984ADDBE2}"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045F99-3876-4EF9-8093-3B4984ADDBE2}"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5F99-3876-4EF9-8093-3B4984ADDBE2}"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63696-122C-42EC-9FC1-C1C5B55588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045F99-3876-4EF9-8093-3B4984ADDBE2}"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63696-122C-42EC-9FC1-C1C5B555889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1045F99-3876-4EF9-8093-3B4984ADDBE2}" type="datetimeFigureOut">
              <a:rPr lang="en-US" smtClean="0"/>
              <a:pPr/>
              <a:t>8/30/2024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8663696-122C-42EC-9FC1-C1C5B55588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1045F99-3876-4EF9-8093-3B4984ADDBE2}" type="datetimeFigureOut">
              <a:rPr lang="en-US" smtClean="0"/>
              <a:pPr/>
              <a:t>8/30/2024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8663696-122C-42EC-9FC1-C1C5B55588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428736"/>
            <a:ext cx="8305800" cy="2124076"/>
          </a:xfrm>
          <a:solidFill>
            <a:schemeClr val="bg1">
              <a:lumMod val="85000"/>
              <a:lumOff val="15000"/>
            </a:schemeClr>
          </a:solidFill>
          <a:effectLst>
            <a:outerShdw blurRad="152400" dist="317500" dir="5400000" sx="90000" sy="-19000" rotWithShape="0">
              <a:prstClr val="black">
                <a:alpha val="15000"/>
              </a:prstClr>
            </a:outerShdw>
          </a:effectLst>
        </p:spPr>
        <p:txBody>
          <a:bodyPr>
            <a:normAutofit fontScale="90000"/>
          </a:bodyPr>
          <a:lstStyle/>
          <a:p>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Rounded MT Bold" pitchFamily="34" charset="0"/>
              </a:rPr>
              <a:t>Salary and Compensation Analysis Through Excel Data Modeling</a:t>
            </a:r>
            <a:endPar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Rounded MT Bold" pitchFamily="34" charset="0"/>
            </a:endParaRPr>
          </a:p>
        </p:txBody>
      </p:sp>
      <p:sp>
        <p:nvSpPr>
          <p:cNvPr id="3" name="Subtitle 2"/>
          <p:cNvSpPr>
            <a:spLocks noGrp="1"/>
          </p:cNvSpPr>
          <p:nvPr>
            <p:ph type="subTitle" idx="1"/>
          </p:nvPr>
        </p:nvSpPr>
        <p:spPr>
          <a:xfrm>
            <a:off x="571472" y="3643314"/>
            <a:ext cx="8305800" cy="2729592"/>
          </a:xfrm>
        </p:spPr>
        <p:style>
          <a:lnRef idx="1">
            <a:schemeClr val="accent1"/>
          </a:lnRef>
          <a:fillRef idx="2">
            <a:schemeClr val="accent1"/>
          </a:fillRef>
          <a:effectRef idx="1">
            <a:schemeClr val="accent1"/>
          </a:effectRef>
          <a:fontRef idx="minor">
            <a:schemeClr val="dk1"/>
          </a:fontRef>
        </p:style>
        <p:txBody>
          <a:bodyPr>
            <a:normAutofit lnSpcReduction="10000"/>
          </a:bodyPr>
          <a:lstStyle/>
          <a:p>
            <a:endParaRPr lang="en-US" dirty="0" smtClean="0"/>
          </a:p>
          <a:p>
            <a:r>
              <a:rPr lang="en-US" sz="2400" b="1" dirty="0" smtClean="0">
                <a:solidFill>
                  <a:schemeClr val="bg1"/>
                </a:solidFill>
                <a:latin typeface="Berlin Sans FB Demi" pitchFamily="34" charset="0"/>
              </a:rPr>
              <a:t>N.BHUVANESHWARAN</a:t>
            </a:r>
          </a:p>
          <a:p>
            <a:r>
              <a:rPr lang="en-US" sz="2400" dirty="0" smtClean="0">
                <a:solidFill>
                  <a:schemeClr val="bg1"/>
                </a:solidFill>
                <a:latin typeface="Berlin Sans FB Demi" pitchFamily="34" charset="0"/>
              </a:rPr>
              <a:t>REG.NO:312220589,</a:t>
            </a:r>
          </a:p>
          <a:p>
            <a:r>
              <a:rPr lang="en-US" sz="2400" dirty="0" smtClean="0">
                <a:solidFill>
                  <a:schemeClr val="bg1"/>
                </a:solidFill>
                <a:latin typeface="Berlin Sans FB Demi" pitchFamily="34" charset="0"/>
              </a:rPr>
              <a:t>NM.ID : </a:t>
            </a:r>
            <a:r>
              <a:rPr lang="en-US" sz="2400" dirty="0" smtClean="0">
                <a:solidFill>
                  <a:schemeClr val="bg1"/>
                </a:solidFill>
                <a:latin typeface="Bahnschrift SemiBold" pitchFamily="34" charset="0"/>
              </a:rPr>
              <a:t>0BA8BC2D297708C972544A3CADDFB0</a:t>
            </a:r>
            <a:endParaRPr lang="en-US" sz="2400" dirty="0" smtClean="0">
              <a:solidFill>
                <a:schemeClr val="bg1"/>
              </a:solidFill>
              <a:latin typeface="Bahnschrift SemiBold" pitchFamily="34" charset="0"/>
            </a:endParaRPr>
          </a:p>
          <a:p>
            <a:r>
              <a:rPr lang="en-US" sz="2400" b="1" dirty="0" smtClean="0">
                <a:solidFill>
                  <a:schemeClr val="bg1"/>
                </a:solidFill>
                <a:latin typeface="Berlin Sans FB Demi" pitchFamily="34" charset="0"/>
              </a:rPr>
              <a:t>3</a:t>
            </a:r>
            <a:r>
              <a:rPr lang="en-US" sz="2400" b="1" baseline="30000" dirty="0" smtClean="0">
                <a:solidFill>
                  <a:schemeClr val="bg1"/>
                </a:solidFill>
                <a:latin typeface="Berlin Sans FB Demi" pitchFamily="34" charset="0"/>
              </a:rPr>
              <a:t>rd</a:t>
            </a:r>
            <a:r>
              <a:rPr lang="en-US" sz="2400" b="1" dirty="0" smtClean="0">
                <a:solidFill>
                  <a:schemeClr val="bg1"/>
                </a:solidFill>
                <a:latin typeface="Berlin Sans FB Demi" pitchFamily="34" charset="0"/>
              </a:rPr>
              <a:t> YEAR B.COM ( Accounting &amp; Finance )</a:t>
            </a:r>
          </a:p>
          <a:p>
            <a:r>
              <a:rPr lang="en-US" sz="2400" b="1" dirty="0" smtClean="0">
                <a:solidFill>
                  <a:schemeClr val="bg1"/>
                </a:solidFill>
                <a:latin typeface="Berlin Sans FB Demi" pitchFamily="34" charset="0"/>
              </a:rPr>
              <a:t>VALLAL.P.T.LEE.CHENGALVARAYA NAICKER ART’S &amp; SCIENCE COLLEGE</a:t>
            </a:r>
          </a:p>
          <a:p>
            <a:r>
              <a:rPr lang="en-US" sz="2400" b="1" dirty="0" smtClean="0">
                <a:solidFill>
                  <a:schemeClr val="bg1"/>
                </a:solidFill>
                <a:latin typeface="Berlin Sans FB Demi" pitchFamily="34" charset="0"/>
              </a:rPr>
              <a:t>CHOOLAI,CHENNAI-600112</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Result And Discussion</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latin typeface="Berlin Sans FB Demi" pitchFamily="34" charset="0"/>
              </a:rPr>
              <a:t>Results:</a:t>
            </a:r>
          </a:p>
          <a:p>
            <a:pPr>
              <a:buNone/>
            </a:pPr>
            <a:r>
              <a:rPr lang="en-US" dirty="0" smtClean="0">
                <a:latin typeface="Berlin Sans FB Demi" pitchFamily="34" charset="0"/>
              </a:rPr>
              <a:t>1. Salary Ranges: Developed salary ranges for each job grade, with a 10% to 20% increase in salaries to bring them up to market standards.</a:t>
            </a:r>
          </a:p>
          <a:p>
            <a:pPr>
              <a:buNone/>
            </a:pPr>
            <a:r>
              <a:rPr lang="en-US" dirty="0" smtClean="0">
                <a:latin typeface="Berlin Sans FB Demi" pitchFamily="34" charset="0"/>
              </a:rPr>
              <a:t>2. Compensation Recommendations: Recommended adjustments to benefits and incentives to improve overall compensation packages.</a:t>
            </a:r>
          </a:p>
          <a:p>
            <a:pPr>
              <a:buNone/>
            </a:pPr>
            <a:endParaRPr lang="en-US" dirty="0" smtClean="0">
              <a:latin typeface="Berlin Sans FB Demi" pitchFamily="34" charset="0"/>
            </a:endParaRPr>
          </a:p>
          <a:p>
            <a:r>
              <a:rPr lang="en-US" dirty="0" smtClean="0">
                <a:latin typeface="Berlin Sans FB Demi" pitchFamily="34" charset="0"/>
              </a:rPr>
              <a:t>Discussion:</a:t>
            </a:r>
          </a:p>
          <a:p>
            <a:pPr>
              <a:buNone/>
            </a:pPr>
            <a:r>
              <a:rPr lang="en-US" dirty="0" smtClean="0">
                <a:latin typeface="Berlin Sans FB Demi" pitchFamily="34" charset="0"/>
              </a:rPr>
              <a:t>1. Market Alignment: Our results indicate that salaries are currently below market standards, which may impact recruitment and retention.</a:t>
            </a:r>
          </a:p>
          <a:p>
            <a:pPr>
              <a:buNone/>
            </a:pPr>
            <a:r>
              <a:rPr lang="en-US" dirty="0" smtClean="0">
                <a:latin typeface="Berlin Sans FB Demi" pitchFamily="34" charset="0"/>
              </a:rPr>
              <a:t>2. Internal Equity: The analysis revealed some internal equity issues, with certain roles being underpaid compared to similar roles within the organization</a:t>
            </a:r>
          </a:p>
          <a:p>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Conclusion</a:t>
            </a:r>
            <a:endParaRPr lang="en-US" dirty="0"/>
          </a:p>
        </p:txBody>
      </p:sp>
      <p:sp>
        <p:nvSpPr>
          <p:cNvPr id="2" name="Content Placeholder 1"/>
          <p:cNvSpPr>
            <a:spLocks noGrp="1"/>
          </p:cNvSpPr>
          <p:nvPr>
            <p:ph idx="1"/>
          </p:nvPr>
        </p:nvSpPr>
        <p:spPr/>
        <p:txBody>
          <a:bodyPr>
            <a:normAutofit lnSpcReduction="10000"/>
          </a:bodyPr>
          <a:lstStyle/>
          <a:p>
            <a:r>
              <a:rPr lang="en-US" dirty="0" smtClean="0">
                <a:latin typeface="Berlin Sans FB Demi" pitchFamily="34" charset="0"/>
                <a:cs typeface="Arial" pitchFamily="34" charset="0"/>
              </a:rPr>
              <a:t>The salary and compensation project aimed to develop a fair, equitable, and competitive compensation program that aligns with industry standards and supports the organization's goals. Our analysis and modeling approach revealed valuable insights into the current compensation structure, market trends, and opportunities for improvement.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7" y="785794"/>
          <a:ext cx="8215370" cy="5643596"/>
        </p:xfrm>
        <a:graphic>
          <a:graphicData uri="http://schemas.openxmlformats.org/drawingml/2006/table">
            <a:tbl>
              <a:tblPr/>
              <a:tblGrid>
                <a:gridCol w="598691"/>
                <a:gridCol w="858123"/>
                <a:gridCol w="432387"/>
                <a:gridCol w="1170774"/>
                <a:gridCol w="565432"/>
                <a:gridCol w="1270554"/>
                <a:gridCol w="611995"/>
                <a:gridCol w="1070992"/>
                <a:gridCol w="1077643"/>
                <a:gridCol w="558779"/>
              </a:tblGrid>
              <a:tr h="452707">
                <a:tc gridSpan="10">
                  <a:txBody>
                    <a:bodyPr/>
                    <a:lstStyle/>
                    <a:p>
                      <a:pPr algn="ctr" fontAlgn="ctr"/>
                      <a:r>
                        <a:rPr lang="en-US" sz="1200" b="1" i="0" u="sng" strike="noStrike" dirty="0">
                          <a:solidFill>
                            <a:srgbClr val="FF0000"/>
                          </a:solidFill>
                          <a:latin typeface="Book Antiqua"/>
                        </a:rPr>
                        <a:t>Salary and Compensation Analysis Through Excel Data Modeling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3853">
                <a:tc>
                  <a:txBody>
                    <a:bodyPr/>
                    <a:lstStyle/>
                    <a:p>
                      <a:pPr algn="ctr" fontAlgn="ctr"/>
                      <a:r>
                        <a:rPr lang="en-US" sz="1200" b="1" i="0" u="none" strike="noStrike">
                          <a:solidFill>
                            <a:srgbClr val="000000"/>
                          </a:solidFill>
                          <a:latin typeface="Arial Rounded MT Bold"/>
                        </a:rPr>
                        <a:t>No.Of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Employe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Total Hours Worked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Overtime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Total Overtime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Gross 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Income Tax (18%)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Other Deductibles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1200" b="1" i="0" u="none" strike="noStrike">
                          <a:solidFill>
                            <a:srgbClr val="000000"/>
                          </a:solidFill>
                          <a:latin typeface="Arial Black"/>
                        </a:rPr>
                        <a:t>Next Pay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503004">
                <a:tc>
                  <a:txBody>
                    <a:bodyPr/>
                    <a:lstStyle/>
                    <a:p>
                      <a:pPr algn="ctr" fontAlgn="ctr"/>
                      <a:r>
                        <a:rPr lang="en-US" sz="1200" b="1" i="0" u="none" strike="noStrike">
                          <a:solidFill>
                            <a:srgbClr val="000000"/>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Constantia"/>
                        </a:rPr>
                        <a:t>Mathew Roy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19140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3445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15695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Rogger Peng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23900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3445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18455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Ram Prakash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53200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9576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42124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Tom Furnel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32460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5843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23617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Ronnie Brook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44112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7940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33372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Fernandres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45725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8231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34295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Jouel David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1900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52522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9454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39068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a:txBody>
                    <a:bodyPr/>
                    <a:lstStyle/>
                    <a:p>
                      <a:pPr algn="ctr" fontAlgn="ctr"/>
                      <a:r>
                        <a:rPr lang="en-US" sz="1200" b="1"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onstantia"/>
                        </a:rPr>
                        <a:t>Jaffer Menon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1700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70310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12656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3800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Calibri"/>
                        </a:rPr>
                        <a:t>53854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3004">
                <a:tc gridSpan="2">
                  <a:txBody>
                    <a:bodyPr/>
                    <a:lstStyle/>
                    <a:p>
                      <a:pPr algn="ctr" fontAlgn="ctr"/>
                      <a:r>
                        <a:rPr lang="en-US" sz="1200" b="1" i="0" u="none" strike="noStrike">
                          <a:solidFill>
                            <a:srgbClr val="000000"/>
                          </a:solidFill>
                          <a:latin typeface="Arial Rounded MT Bold"/>
                        </a:rPr>
                        <a:t>Sum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hMerge="1">
                  <a:txBody>
                    <a:bodyPr/>
                    <a:lstStyle/>
                    <a:p>
                      <a:endParaRPr lang="en-US"/>
                    </a:p>
                  </a:txBody>
                  <a:tcPr/>
                </a:tc>
                <a:tc>
                  <a:txBody>
                    <a:bodyPr/>
                    <a:lstStyle/>
                    <a:p>
                      <a:pPr algn="ctr" fontAlgn="ctr"/>
                      <a:r>
                        <a:rPr lang="en-US" sz="1200" b="1" i="0" u="none" strike="noStrike">
                          <a:solidFill>
                            <a:srgbClr val="632523"/>
                          </a:solidFill>
                          <a:latin typeface="Calibri"/>
                        </a:rPr>
                        <a:t>212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1291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12800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190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341369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60589.22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a:solidFill>
                            <a:srgbClr val="632523"/>
                          </a:solidFill>
                          <a:latin typeface="Calibri"/>
                        </a:rPr>
                        <a:t>20300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ctr" fontAlgn="ctr"/>
                      <a:r>
                        <a:rPr lang="en-US" sz="1200" b="1" i="0" u="none" strike="noStrike" dirty="0">
                          <a:solidFill>
                            <a:srgbClr val="632523"/>
                          </a:solidFill>
                          <a:latin typeface="Calibri"/>
                        </a:rPr>
                        <a:t>260479.78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bl>
          </a:graphicData>
        </a:graphic>
      </p:graphicFrame>
      <p:sp>
        <p:nvSpPr>
          <p:cNvPr id="3" name="Rectangle 2"/>
          <p:cNvSpPr/>
          <p:nvPr/>
        </p:nvSpPr>
        <p:spPr>
          <a:xfrm>
            <a:off x="1500166" y="214290"/>
            <a:ext cx="635798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rPr>
              <a:t>Modeling</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000108"/>
          <a:ext cx="7715304" cy="528641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1357290" y="357166"/>
            <a:ext cx="585791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rPr>
              <a:t>Graph</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422" y="357166"/>
            <a:ext cx="400052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rPr>
              <a:t>Results</a:t>
            </a:r>
            <a:endParaRPr lang="en-US" sz="4000" dirty="0">
              <a:solidFill>
                <a:schemeClr val="bg1"/>
              </a:solidFill>
            </a:endParaRPr>
          </a:p>
        </p:txBody>
      </p:sp>
      <p:graphicFrame>
        <p:nvGraphicFramePr>
          <p:cNvPr id="3" name="Chart 2"/>
          <p:cNvGraphicFramePr/>
          <p:nvPr/>
        </p:nvGraphicFramePr>
        <p:xfrm>
          <a:off x="857224" y="1357298"/>
          <a:ext cx="7643866" cy="48577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2500306"/>
            <a:ext cx="6110302" cy="1428760"/>
          </a:xfrm>
        </p:spPr>
        <p:txBody>
          <a:bodyPr/>
          <a:lstStyle/>
          <a:p>
            <a:r>
              <a:rPr smtClean="0">
                <a:solidFill>
                  <a:schemeClr val="bg1"/>
                </a:solidFill>
                <a:effectLst>
                  <a:innerShdw blurRad="63500" dist="50800">
                    <a:prstClr val="black">
                      <a:alpha val="50000"/>
                    </a:prstClr>
                  </a:innerShdw>
                </a:effectLst>
              </a:rPr>
              <a:t>THANK YOU</a:t>
            </a:r>
            <a:r>
              <a:rPr lang="en-US" dirty="0" smtClean="0">
                <a:solidFill>
                  <a:schemeClr val="bg1"/>
                </a:solidFill>
                <a:effectLst>
                  <a:innerShdw blurRad="63500" dist="50800">
                    <a:prstClr val="black">
                      <a:alpha val="50000"/>
                    </a:prstClr>
                  </a:innerShdw>
                </a:effectLst>
              </a:rPr>
              <a:t>….</a:t>
            </a:r>
            <a:endParaRPr lang="en-US" dirty="0">
              <a:solidFill>
                <a:schemeClr val="bg1"/>
              </a:solidFill>
              <a:effectLst>
                <a:innerShdw blurRad="63500" dist="50800">
                  <a:prstClr val="black">
                    <a:alpha val="50000"/>
                  </a:prstClr>
                </a:inn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PROJECT TITLE</a:t>
            </a:r>
            <a:endParaRPr lang="en-US" dirty="0"/>
          </a:p>
        </p:txBody>
      </p:sp>
      <p:sp>
        <p:nvSpPr>
          <p:cNvPr id="2" name="Content Placeholder 1"/>
          <p:cNvSpPr>
            <a:spLocks noGrp="1"/>
          </p:cNvSpPr>
          <p:nvPr>
            <p:ph idx="1"/>
          </p:nvPr>
        </p:nvSpPr>
        <p:spPr>
          <a:xfrm>
            <a:off x="457200" y="1857364"/>
            <a:ext cx="8229600" cy="4238636"/>
          </a:xfrm>
        </p:spPr>
        <p:txBody>
          <a:bodyPr/>
          <a:lstStyle/>
          <a:p>
            <a:r>
              <a:rPr lang="en-US" dirty="0" smtClean="0">
                <a:latin typeface="Berlin Sans FB Demi" pitchFamily="34" charset="0"/>
              </a:rPr>
              <a:t>SALARY AND COMPENSATION ANALYSIS THROUGH EXCEL MODELING</a:t>
            </a:r>
          </a:p>
          <a:p>
            <a:pPr algn="ctr"/>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AGENDA</a:t>
            </a:r>
            <a:endParaRPr lang="en-US" dirty="0"/>
          </a:p>
        </p:txBody>
      </p:sp>
      <p:sp>
        <p:nvSpPr>
          <p:cNvPr id="2" name="Content Placeholder 1"/>
          <p:cNvSpPr>
            <a:spLocks noGrp="1"/>
          </p:cNvSpPr>
          <p:nvPr>
            <p:ph idx="1"/>
          </p:nvPr>
        </p:nvSpPr>
        <p:spPr>
          <a:xfrm>
            <a:off x="714348" y="1524000"/>
            <a:ext cx="7972452" cy="4572000"/>
          </a:xfrm>
        </p:spPr>
        <p:txBody>
          <a:bodyPr/>
          <a:lstStyle/>
          <a:p>
            <a:pPr marL="514350" indent="-514350">
              <a:buAutoNum type="arabicPeriod"/>
            </a:pPr>
            <a:r>
              <a:rPr lang="en-US" dirty="0" smtClean="0">
                <a:latin typeface="Berlin Sans FB Demi" pitchFamily="34" charset="0"/>
              </a:rPr>
              <a:t>Problem statement</a:t>
            </a:r>
          </a:p>
          <a:p>
            <a:pPr marL="514350" indent="-514350">
              <a:buAutoNum type="arabicPeriod"/>
            </a:pPr>
            <a:r>
              <a:rPr lang="en-US" dirty="0" smtClean="0">
                <a:latin typeface="Berlin Sans FB Demi" pitchFamily="34" charset="0"/>
              </a:rPr>
              <a:t>Project Overview</a:t>
            </a:r>
          </a:p>
          <a:p>
            <a:pPr marL="514350" indent="-514350">
              <a:buAutoNum type="arabicPeriod"/>
            </a:pPr>
            <a:r>
              <a:rPr lang="en-US" dirty="0" smtClean="0">
                <a:latin typeface="Berlin Sans FB Demi" pitchFamily="34" charset="0"/>
              </a:rPr>
              <a:t>End Users</a:t>
            </a:r>
          </a:p>
          <a:p>
            <a:pPr marL="514350" indent="-514350">
              <a:buAutoNum type="arabicPeriod"/>
            </a:pPr>
            <a:r>
              <a:rPr lang="en-US" dirty="0" smtClean="0">
                <a:latin typeface="Berlin Sans FB Demi" pitchFamily="34" charset="0"/>
              </a:rPr>
              <a:t>Our Solution And Proposition</a:t>
            </a:r>
          </a:p>
          <a:p>
            <a:pPr marL="514350" indent="-514350">
              <a:buAutoNum type="arabicPeriod"/>
            </a:pPr>
            <a:r>
              <a:rPr lang="en-US" dirty="0" smtClean="0">
                <a:latin typeface="Berlin Sans FB Demi" pitchFamily="34" charset="0"/>
              </a:rPr>
              <a:t>Dataset Description</a:t>
            </a:r>
          </a:p>
          <a:p>
            <a:pPr marL="514350" indent="-514350">
              <a:buAutoNum type="arabicPeriod"/>
            </a:pPr>
            <a:r>
              <a:rPr lang="en-US" dirty="0" smtClean="0">
                <a:latin typeface="Berlin Sans FB Demi" pitchFamily="34" charset="0"/>
              </a:rPr>
              <a:t>Modeling Approach</a:t>
            </a:r>
          </a:p>
          <a:p>
            <a:pPr marL="514350" indent="-514350">
              <a:buAutoNum type="arabicPeriod"/>
            </a:pPr>
            <a:r>
              <a:rPr lang="en-US" dirty="0" smtClean="0">
                <a:latin typeface="Berlin Sans FB Demi" pitchFamily="34" charset="0"/>
              </a:rPr>
              <a:t>Result And Discussion</a:t>
            </a:r>
          </a:p>
          <a:p>
            <a:pPr marL="514350" indent="-514350">
              <a:buAutoNum type="arabicPeriod"/>
            </a:pPr>
            <a:r>
              <a:rPr lang="en-US" dirty="0" smtClean="0">
                <a:latin typeface="Berlin Sans FB Demi" pitchFamily="34" charset="0"/>
              </a:rPr>
              <a:t>Conclusion</a:t>
            </a:r>
          </a:p>
          <a:p>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Problem Statement</a:t>
            </a:r>
            <a:endParaRPr lang="en-US" dirty="0"/>
          </a:p>
        </p:txBody>
      </p:sp>
      <p:sp>
        <p:nvSpPr>
          <p:cNvPr id="2" name="Content Placeholder 1"/>
          <p:cNvSpPr>
            <a:spLocks noGrp="1"/>
          </p:cNvSpPr>
          <p:nvPr>
            <p:ph idx="1"/>
          </p:nvPr>
        </p:nvSpPr>
        <p:spPr/>
        <p:txBody>
          <a:bodyPr/>
          <a:lstStyle/>
          <a:p>
            <a:r>
              <a:rPr lang="en-US" dirty="0" smtClean="0">
                <a:latin typeface="Berlin Sans FB Demi" pitchFamily="34" charset="0"/>
              </a:rPr>
              <a:t>The problem of inconsistent salary scales affects our organization because it leads to unequal pay for similar roles, causing dissatisfaction and turnover among employees. How might we develop a fair and transparent compensation structure to ensure equitable pay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b="1" smtClean="0"/>
              <a:t>Project Overview</a:t>
            </a:r>
            <a:endParaRPr lang="en-US" dirty="0"/>
          </a:p>
        </p:txBody>
      </p:sp>
      <p:sp>
        <p:nvSpPr>
          <p:cNvPr id="2" name="Content Placeholder 1"/>
          <p:cNvSpPr>
            <a:spLocks noGrp="1"/>
          </p:cNvSpPr>
          <p:nvPr>
            <p:ph idx="1"/>
          </p:nvPr>
        </p:nvSpPr>
        <p:spPr/>
        <p:txBody>
          <a:bodyPr/>
          <a:lstStyle/>
          <a:p>
            <a:r>
              <a:rPr lang="en-US" dirty="0" smtClean="0"/>
              <a:t>- </a:t>
            </a:r>
            <a:r>
              <a:rPr lang="en-US" dirty="0" smtClean="0">
                <a:latin typeface="Berlin Sans FB Demi" pitchFamily="34" charset="0"/>
              </a:rPr>
              <a:t>Conduct a comprehensive review of the current salary and compensation structure- Identify areas for improvement to ensure fairness, equity, and competitiveness- Develop and implement a revised compensation framework that supports the organization's goals and objectives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b="1" smtClean="0"/>
              <a:t>End Users</a:t>
            </a:r>
            <a:endParaRPr lang="en-US" dirty="0"/>
          </a:p>
        </p:txBody>
      </p:sp>
      <p:sp>
        <p:nvSpPr>
          <p:cNvPr id="2" name="Content Placeholder 1"/>
          <p:cNvSpPr>
            <a:spLocks noGrp="1"/>
          </p:cNvSpPr>
          <p:nvPr>
            <p:ph idx="1"/>
          </p:nvPr>
        </p:nvSpPr>
        <p:spPr/>
        <p:txBody>
          <a:bodyPr/>
          <a:lstStyle/>
          <a:p>
            <a:r>
              <a:rPr lang="en-US" dirty="0" smtClean="0">
                <a:latin typeface="Berlin Sans FB Demi" pitchFamily="34" charset="0"/>
              </a:rPr>
              <a:t>1.HR Team: Human Resources personnel responsible for implementing, administering, and communicating the compensation program. 2.Managers and Supervisors: Leaders who will use the compensation framework to make informed decisions about employee salaries, promotions, and performance-based incentives.</a:t>
            </a:r>
          </a:p>
          <a:p>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Our Solution And Proposition</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latin typeface="Berlin Sans FB Demi" pitchFamily="34" charset="0"/>
              </a:rPr>
              <a:t>Market-based salary scales: Developed using industry benchmarks and market data to ensure competitiveness. Job evaluation and grading: A clear and transparent system to evaluate jobs and determine appropriate salary ranges. Performance-based incentives: A structured program to reward employees for outstanding performance. Total rewards approach: A holistic view of compensation, including benefits, perks, and growth opportunities.</a:t>
            </a:r>
          </a:p>
          <a:p>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Dataset Description</a:t>
            </a:r>
            <a:endParaRPr lang="en-US" dirty="0"/>
          </a:p>
        </p:txBody>
      </p:sp>
      <p:sp>
        <p:nvSpPr>
          <p:cNvPr id="2" name="Content Placeholder 1"/>
          <p:cNvSpPr>
            <a:spLocks noGrp="1"/>
          </p:cNvSpPr>
          <p:nvPr>
            <p:ph idx="1"/>
          </p:nvPr>
        </p:nvSpPr>
        <p:spPr/>
        <p:txBody>
          <a:bodyPr/>
          <a:lstStyle/>
          <a:p>
            <a:r>
              <a:rPr lang="en-US" dirty="0" smtClean="0">
                <a:latin typeface="Berlin Sans FB Demi" pitchFamily="34" charset="0"/>
              </a:rPr>
              <a:t>This dataset contains information on salaries, benefits, and incentives for various roles within the organization, as well as industry benchmarks and market trends. Industry reports and market research studies     Salary surveys and benchmarking data from reputable sources Economic indicators and cost-of-living data</a:t>
            </a:r>
          </a:p>
          <a:p>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t>Modeling Approach</a:t>
            </a:r>
            <a:endParaRPr lang="en-US" dirty="0"/>
          </a:p>
        </p:txBody>
      </p:sp>
      <p:sp>
        <p:nvSpPr>
          <p:cNvPr id="2" name="Content Placeholder 1"/>
          <p:cNvSpPr>
            <a:spLocks noGrp="1"/>
          </p:cNvSpPr>
          <p:nvPr>
            <p:ph idx="1"/>
          </p:nvPr>
        </p:nvSpPr>
        <p:spPr/>
        <p:txBody>
          <a:bodyPr>
            <a:normAutofit lnSpcReduction="10000"/>
          </a:bodyPr>
          <a:lstStyle/>
          <a:p>
            <a:r>
              <a:rPr lang="en-US" dirty="0" smtClean="0">
                <a:latin typeface="Berlin Sans FB Demi" pitchFamily="34" charset="0"/>
              </a:rPr>
              <a:t>1. Predicted Salaries: Estimated salaries for individual employees or job titles.</a:t>
            </a:r>
          </a:p>
          <a:p>
            <a:r>
              <a:rPr lang="en-US" dirty="0" smtClean="0">
                <a:latin typeface="Berlin Sans FB Demi" pitchFamily="34" charset="0"/>
              </a:rPr>
              <a:t>2. Salary Ranges: Recommended salary ranges for job grades or clusters.</a:t>
            </a:r>
          </a:p>
          <a:p>
            <a:r>
              <a:rPr lang="en-US" dirty="0" smtClean="0">
                <a:latin typeface="Berlin Sans FB Demi" pitchFamily="34" charset="0"/>
              </a:rPr>
              <a:t>3. Compensation Recommendations: Suggestions for adjustments to salaries, benefits, or incentives.</a:t>
            </a:r>
          </a:p>
          <a:p>
            <a:r>
              <a:rPr lang="en-US" dirty="0" smtClean="0">
                <a:latin typeface="Berlin Sans FB Demi" pitchFamily="34" charset="0"/>
              </a:rPr>
              <a:t>4. Scenario Analysis: Insights into potential outcomes of different compensation</a:t>
            </a:r>
            <a:endParaRPr lang="en-US" dirty="0">
              <a:latin typeface="Berlin Sans FB Dem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146</TotalTime>
  <Words>650</Words>
  <Application>Microsoft Office PowerPoint</Application>
  <PresentationFormat>On-screen Show (4:3)</PresentationFormat>
  <Paragraphs>149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Salary and Compensation Analysis Through Excel Data Modeling</vt:lpstr>
      <vt:lpstr>PROJECT TITLE</vt:lpstr>
      <vt:lpstr>AGENDA</vt:lpstr>
      <vt:lpstr>Problem Statement</vt:lpstr>
      <vt:lpstr>Project Overview</vt:lpstr>
      <vt:lpstr>End Users</vt:lpstr>
      <vt:lpstr>Our Solution And Proposition</vt:lpstr>
      <vt:lpstr>Dataset Description</vt:lpstr>
      <vt:lpstr>Modeling Approach</vt:lpstr>
      <vt:lpstr>Result And Discussion</vt:lpstr>
      <vt:lpstr>Conclusion</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and Compensation Analysis Through Excel Data Modeling</dc:title>
  <dc:creator>P.T.LEE CNASC</dc:creator>
  <cp:lastModifiedBy>P.T.LEE CNASC</cp:lastModifiedBy>
  <cp:revision>17</cp:revision>
  <dcterms:created xsi:type="dcterms:W3CDTF">2024-08-22T10:02:04Z</dcterms:created>
  <dcterms:modified xsi:type="dcterms:W3CDTF">2024-08-30T10:55:25Z</dcterms:modified>
</cp:coreProperties>
</file>