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73" r:id="rId5"/>
    <p:sldId id="310" r:id="rId6"/>
    <p:sldId id="312" r:id="rId7"/>
    <p:sldId id="314" r:id="rId8"/>
    <p:sldId id="277" r:id="rId9"/>
    <p:sldId id="302" r:id="rId10"/>
    <p:sldId id="280" r:id="rId11"/>
    <p:sldId id="306" r:id="rId12"/>
    <p:sldId id="281" r:id="rId13"/>
    <p:sldId id="282" r:id="rId14"/>
    <p:sldId id="285" r:id="rId15"/>
    <p:sldId id="286" r:id="rId16"/>
    <p:sldId id="291" r:id="rId17"/>
    <p:sldId id="293" r:id="rId18"/>
    <p:sldId id="292" r:id="rId19"/>
    <p:sldId id="295" r:id="rId20"/>
    <p:sldId id="296" r:id="rId21"/>
    <p:sldId id="297" r:id="rId22"/>
    <p:sldId id="298" r:id="rId23"/>
    <p:sldId id="299" r:id="rId24"/>
    <p:sldId id="279" r:id="rId25"/>
    <p:sldId id="303" r:id="rId26"/>
    <p:sldId id="304" r:id="rId27"/>
    <p:sldId id="305" r:id="rId28"/>
    <p:sldId id="284" r:id="rId29"/>
    <p:sldId id="309" r:id="rId30"/>
    <p:sldId id="278" r:id="rId31"/>
    <p:sldId id="300" r:id="rId32"/>
    <p:sldId id="301" r:id="rId33"/>
    <p:sldId id="274" r:id="rId3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838"/>
    <a:srgbClr val="D8BEB2"/>
    <a:srgbClr val="753F2D"/>
    <a:srgbClr val="5E3324"/>
    <a:srgbClr val="8A4C34"/>
    <a:srgbClr val="815550"/>
    <a:srgbClr val="A3573E"/>
    <a:srgbClr val="E7E6E6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8151" autoAdjust="0"/>
  </p:normalViewPr>
  <p:slideViewPr>
    <p:cSldViewPr snapToGrid="0">
      <p:cViewPr varScale="1">
        <p:scale>
          <a:sx n="65" d="100"/>
          <a:sy n="65" d="100"/>
        </p:scale>
        <p:origin x="1038" y="7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15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=""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=""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xxxx" TargetMode="External"/><Relationship Id="rId2" Type="http://schemas.openxmlformats.org/officeDocument/2006/relationships/hyperlink" Target="http://dx.doi.org/10.12785/ijcds/1501108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1359/2024050047" TargetMode="External"/><Relationship Id="rId2" Type="http://schemas.openxmlformats.org/officeDocument/2006/relationships/hyperlink" Target="https://doi.org/10.1051/itmconf/2025740101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i.org/10.21203/rs.3.rs-5931462/v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25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192000" cy="1542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perspectiveFront"/>
              <a:lightRig rig="threePt" dir="t"/>
            </a:scene3d>
            <a:sp3d extrusionH="57150">
              <a:bevelT w="38100" h="38100" prst="angle"/>
              <a:bevelB w="38100" h="38100" prst="angle"/>
            </a:sp3d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900" b="1" dirty="0" smtClean="0">
                <a:solidFill>
                  <a:srgbClr val="7030A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FACE RECOGNITION-BASED AUTOMATED ATTENDANCE SYSTEM USING DEEP LEARNING</a:t>
            </a:r>
            <a:endParaRPr lang="en-US" sz="3900" b="1" dirty="0">
              <a:solidFill>
                <a:srgbClr val="7030A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74328" y="6062028"/>
            <a:ext cx="6946710" cy="79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FF0000"/>
                </a:solidFill>
              </a:rPr>
              <a:t>Dept. of CSE (AI), MIT Mysore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6433" y="3661147"/>
            <a:ext cx="2541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E3838"/>
                </a:solidFill>
              </a:rPr>
              <a:t>Guide</a:t>
            </a:r>
          </a:p>
          <a:p>
            <a:r>
              <a:rPr lang="en-US" sz="2400" dirty="0" err="1" smtClean="0">
                <a:solidFill>
                  <a:srgbClr val="FE3838"/>
                </a:solidFill>
              </a:rPr>
              <a:t>Dr.Hemanth</a:t>
            </a:r>
            <a:r>
              <a:rPr lang="en-US" sz="2400" dirty="0" smtClean="0">
                <a:solidFill>
                  <a:srgbClr val="FE3838"/>
                </a:solidFill>
              </a:rPr>
              <a:t> S R</a:t>
            </a:r>
            <a:endParaRPr lang="en-IN" sz="2400" dirty="0">
              <a:solidFill>
                <a:srgbClr val="FE383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33529" y="3764386"/>
            <a:ext cx="3575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Team Members</a:t>
            </a:r>
          </a:p>
          <a:p>
            <a:r>
              <a:rPr lang="en-IN" sz="2400" dirty="0" err="1">
                <a:solidFill>
                  <a:srgbClr val="00B050"/>
                </a:solidFill>
              </a:rPr>
              <a:t>Bhuvan</a:t>
            </a:r>
            <a:r>
              <a:rPr lang="en-IN" sz="2400" dirty="0">
                <a:solidFill>
                  <a:srgbClr val="00B050"/>
                </a:solidFill>
              </a:rPr>
              <a:t> M </a:t>
            </a:r>
            <a:endParaRPr lang="en-IN" sz="2400" dirty="0" smtClean="0">
              <a:solidFill>
                <a:srgbClr val="00B050"/>
              </a:solidFill>
            </a:endParaRPr>
          </a:p>
          <a:p>
            <a:r>
              <a:rPr lang="en-IN" sz="2400" dirty="0" err="1" smtClean="0">
                <a:solidFill>
                  <a:srgbClr val="00B050"/>
                </a:solidFill>
              </a:rPr>
              <a:t>Spoorthi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00B050"/>
                </a:solidFill>
              </a:rPr>
              <a:t>H R </a:t>
            </a:r>
            <a:endParaRPr lang="en-IN" sz="2400" dirty="0" smtClean="0">
              <a:solidFill>
                <a:srgbClr val="00B050"/>
              </a:solidFill>
            </a:endParaRPr>
          </a:p>
          <a:p>
            <a:r>
              <a:rPr lang="en-IN" sz="2400" dirty="0" err="1" smtClean="0">
                <a:solidFill>
                  <a:srgbClr val="00B050"/>
                </a:solidFill>
              </a:rPr>
              <a:t>Aishwarya</a:t>
            </a:r>
            <a:r>
              <a:rPr lang="en-IN" sz="2400" dirty="0" smtClean="0">
                <a:solidFill>
                  <a:srgbClr val="00B050"/>
                </a:solidFill>
              </a:rPr>
              <a:t> M </a:t>
            </a:r>
            <a:r>
              <a:rPr lang="en-IN" sz="2400" dirty="0" err="1">
                <a:solidFill>
                  <a:srgbClr val="00B050"/>
                </a:solidFill>
              </a:rPr>
              <a:t>Bharadwaj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endParaRPr lang="en-IN" sz="2400" dirty="0" smtClean="0">
              <a:solidFill>
                <a:srgbClr val="00B050"/>
              </a:solidFill>
            </a:endParaRPr>
          </a:p>
          <a:p>
            <a:r>
              <a:rPr lang="en-IN" sz="2400" dirty="0" err="1">
                <a:solidFill>
                  <a:srgbClr val="00B050"/>
                </a:solidFill>
              </a:rPr>
              <a:t>Likith</a:t>
            </a:r>
            <a:r>
              <a:rPr lang="en-IN" sz="2400" dirty="0">
                <a:solidFill>
                  <a:srgbClr val="00B050"/>
                </a:solidFill>
              </a:rPr>
              <a:t> G B 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9545"/>
              </p:ext>
            </p:extLst>
          </p:nvPr>
        </p:nvGraphicFramePr>
        <p:xfrm>
          <a:off x="0" y="2"/>
          <a:ext cx="12192001" cy="6823879"/>
        </p:xfrm>
        <a:graphic>
          <a:graphicData uri="http://schemas.openxmlformats.org/drawingml/2006/table">
            <a:tbl>
              <a:tblPr/>
              <a:tblGrid>
                <a:gridCol w="3239830"/>
                <a:gridCol w="2984057"/>
                <a:gridCol w="2984057"/>
                <a:gridCol w="2984057"/>
              </a:tblGrid>
              <a:tr h="2319769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</a:rPr>
                        <a:t>Paper (Year)</a:t>
                      </a:r>
                    </a:p>
                  </a:txBody>
                  <a:tcPr marL="57364" marR="47803" marT="47803" marB="47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Key Contributions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solidFill>
                            <a:schemeClr val="bg1"/>
                          </a:solidFill>
                          <a:effectLst/>
                        </a:rPr>
                        <a:t>Strengths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 smtClean="0">
                          <a:solidFill>
                            <a:schemeClr val="bg1"/>
                          </a:solidFill>
                          <a:effectLst/>
                        </a:rPr>
                        <a:t>Limitations 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</a:tr>
              <a:tr h="847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 Ali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et al. (2024)</a:t>
                      </a:r>
                    </a:p>
                  </a:txBody>
                  <a:tcPr marL="57364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MTCNN + VGG Face + SVM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95% F-score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High computational complexity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</a:tr>
              <a:tr h="847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IN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Lateef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&amp; </a:t>
                      </a:r>
                      <a:r>
                        <a:rPr lang="en-IN" sz="1600" dirty="0" err="1">
                          <a:solidFill>
                            <a:schemeClr val="bg1"/>
                          </a:solidFill>
                          <a:effectLst/>
                        </a:rPr>
                        <a:t>Kamil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 (2025)</a:t>
                      </a:r>
                    </a:p>
                  </a:txBody>
                  <a:tcPr marL="57364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Real-time deep learning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100% accuracy, scalable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Costly 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implementation 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</a:tr>
              <a:tr h="847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IN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Ravipati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et al. (2025)</a:t>
                      </a:r>
                    </a:p>
                  </a:txBody>
                  <a:tcPr marL="57364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LBPH + CNN for lighting robustness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Adapts to lighting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Lower accuracy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</a:tr>
              <a:tr h="847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IN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Raikar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et al. (2025)</a:t>
                      </a:r>
                    </a:p>
                  </a:txBody>
                  <a:tcPr marL="57364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PCA + SVM for hostels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Automated logging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Sensitive to pose/occlusion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</a:tr>
              <a:tr h="111337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</a:rPr>
                        <a:t>  Ray 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(2025)</a:t>
                      </a:r>
                    </a:p>
                  </a:txBody>
                  <a:tcPr marL="57364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Geolocation integration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Location-specific logs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Needs internet</a:t>
                      </a:r>
                    </a:p>
                  </a:txBody>
                  <a:tcPr marL="47803" marR="47803" marT="47803" marB="47803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9" name="Rectangle 8"/>
          <p:cNvSpPr/>
          <p:nvPr/>
        </p:nvSpPr>
        <p:spPr>
          <a:xfrm>
            <a:off x="669175" y="2757253"/>
            <a:ext cx="11126585" cy="378565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Title: </a:t>
            </a:r>
            <a:r>
              <a:rPr lang="en-IN" sz="2400" dirty="0"/>
              <a:t>Effortless Student Attendance: A Smart Human-Computer Interactive System Using Real-Time Facial </a:t>
            </a:r>
            <a:r>
              <a:rPr lang="en-IN" sz="2400" dirty="0" smtClean="0"/>
              <a:t>Recognition.</a:t>
            </a:r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Authors</a:t>
            </a:r>
            <a:r>
              <a:rPr lang="en-IN" sz="2400" b="1" dirty="0"/>
              <a:t>: </a:t>
            </a:r>
            <a:r>
              <a:rPr lang="en-IN" sz="2400" dirty="0"/>
              <a:t>Ahmad S. </a:t>
            </a:r>
            <a:r>
              <a:rPr lang="en-IN" sz="2400" dirty="0" err="1"/>
              <a:t>Lateef</a:t>
            </a:r>
            <a:r>
              <a:rPr lang="en-IN" sz="2400" dirty="0"/>
              <a:t>, Mohammed Y. </a:t>
            </a:r>
            <a:r>
              <a:rPr lang="en-IN" sz="2400" dirty="0" err="1" smtClean="0"/>
              <a:t>Kamil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Year </a:t>
            </a:r>
            <a:r>
              <a:rPr lang="en-IN" sz="2400" b="1" dirty="0"/>
              <a:t>&amp; Source: </a:t>
            </a:r>
            <a:r>
              <a:rPr lang="en-IN" sz="2400" dirty="0"/>
              <a:t>2025, An-</a:t>
            </a:r>
            <a:r>
              <a:rPr lang="en-IN" sz="2400" dirty="0" err="1"/>
              <a:t>Najah</a:t>
            </a:r>
            <a:r>
              <a:rPr lang="en-IN" sz="2400" dirty="0"/>
              <a:t> University Journal for Research – A (Natural Sciences</a:t>
            </a:r>
            <a:r>
              <a:rPr lang="en-IN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Problem </a:t>
            </a:r>
            <a:r>
              <a:rPr lang="en-IN" sz="2400" b="1" dirty="0"/>
              <a:t>Addressed: </a:t>
            </a:r>
            <a:r>
              <a:rPr lang="en-IN" sz="2400" dirty="0"/>
              <a:t>Manual attendance systems are inefficient, costly, and not scalable</a:t>
            </a:r>
            <a:r>
              <a:rPr lang="en-IN" sz="2400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0849" y="1664916"/>
            <a:ext cx="80153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/>
              <a:t>Literature Survey – Paper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477" y="119385"/>
            <a:ext cx="1105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FACE RECOGNITION-BASED AUTOMATED ATTENDANCE SYSTEM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2460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175" y="1571074"/>
            <a:ext cx="8562109" cy="4524315"/>
          </a:xfrm>
          <a:prstGeom prst="rect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Key Contributions: </a:t>
            </a:r>
            <a:r>
              <a:rPr lang="en-IN" sz="2400" dirty="0"/>
              <a:t>Developed real-time attendance system using 7 ML/DL models with bilingual GUI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Techniques: </a:t>
            </a:r>
            <a:r>
              <a:rPr lang="en-IN" sz="2400" dirty="0"/>
              <a:t>YOLOv7 and </a:t>
            </a:r>
            <a:r>
              <a:rPr lang="en-IN" sz="2400" dirty="0" err="1"/>
              <a:t>MTCNN+FaceNet</a:t>
            </a:r>
            <a:r>
              <a:rPr lang="en-IN" sz="2400" dirty="0"/>
              <a:t> achieved 100% accuracy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Limitations: </a:t>
            </a:r>
            <a:r>
              <a:rPr lang="en-IN" sz="2400" dirty="0"/>
              <a:t>Small dataset (31 students), limited test distance (33 feet), and no testing with sunglasses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Observations: </a:t>
            </a:r>
            <a:r>
              <a:rPr lang="en-IN" sz="2400" dirty="0"/>
              <a:t>Deep learning models significantly outperform traditional ML methods in real-time classroom settings.</a:t>
            </a:r>
          </a:p>
        </p:txBody>
      </p:sp>
    </p:spTree>
    <p:extLst>
      <p:ext uri="{BB962C8B-B14F-4D97-AF65-F5344CB8AC3E}">
        <p14:creationId xmlns:p14="http://schemas.microsoft.com/office/powerpoint/2010/main" val="5852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2780849" y="1664916"/>
            <a:ext cx="80153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/>
              <a:t>Literature Survey – Paper </a:t>
            </a:r>
            <a:r>
              <a:rPr lang="en-IN" sz="5000" dirty="0" smtClean="0"/>
              <a:t>2</a:t>
            </a:r>
            <a:endParaRPr lang="en-IN" sz="5000" dirty="0"/>
          </a:p>
        </p:txBody>
      </p:sp>
      <p:sp>
        <p:nvSpPr>
          <p:cNvPr id="4" name="Rectangle 3"/>
          <p:cNvSpPr/>
          <p:nvPr/>
        </p:nvSpPr>
        <p:spPr>
          <a:xfrm>
            <a:off x="619432" y="2850763"/>
            <a:ext cx="10902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Title: </a:t>
            </a:r>
            <a:r>
              <a:rPr lang="en-IN" sz="2400" dirty="0"/>
              <a:t>Attendance System Optimization through Deep Learning Face </a:t>
            </a:r>
            <a:r>
              <a:rPr lang="en-IN" sz="2400" dirty="0" smtClean="0"/>
              <a:t>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Authors</a:t>
            </a:r>
            <a:r>
              <a:rPr lang="en-IN" sz="2400" dirty="0"/>
              <a:t>: Mahmoud Ali, Anjali </a:t>
            </a:r>
            <a:r>
              <a:rPr lang="en-IN" sz="2400" dirty="0" err="1"/>
              <a:t>Diwan</a:t>
            </a:r>
            <a:r>
              <a:rPr lang="en-IN" sz="2400" dirty="0"/>
              <a:t>, Dinesh </a:t>
            </a:r>
            <a:r>
              <a:rPr lang="en-IN" sz="2400" dirty="0" smtClean="0"/>
              <a:t>Kumar</a:t>
            </a:r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Year </a:t>
            </a:r>
            <a:r>
              <a:rPr lang="en-IN" sz="2400" dirty="0"/>
              <a:t>&amp; Source: 2024, International Journal of Computing and Digital </a:t>
            </a:r>
            <a:r>
              <a:rPr lang="en-IN" sz="2400" dirty="0" smtClean="0"/>
              <a:t>Systems.</a:t>
            </a:r>
          </a:p>
          <a:p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Problem </a:t>
            </a:r>
            <a:r>
              <a:rPr lang="en-IN" sz="2400" b="1" dirty="0"/>
              <a:t>Addressed</a:t>
            </a:r>
            <a:r>
              <a:rPr lang="en-IN" sz="2400" dirty="0"/>
              <a:t>: Traditional attendance systems are slow, error-prone, and limited to single face </a:t>
            </a:r>
            <a:r>
              <a:rPr lang="en-IN" sz="2400" dirty="0" smtClean="0"/>
              <a:t>recognition.</a:t>
            </a:r>
          </a:p>
        </p:txBody>
      </p:sp>
    </p:spTree>
    <p:extLst>
      <p:ext uri="{BB962C8B-B14F-4D97-AF65-F5344CB8AC3E}">
        <p14:creationId xmlns:p14="http://schemas.microsoft.com/office/powerpoint/2010/main" val="7994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416" y="1510066"/>
            <a:ext cx="9543011" cy="4154984"/>
          </a:xfrm>
          <a:prstGeom prst="rect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Key Contributions: </a:t>
            </a:r>
            <a:r>
              <a:rPr lang="en-IN" sz="2400" dirty="0"/>
              <a:t>Built a real-time system using MTCNN, </a:t>
            </a:r>
            <a:r>
              <a:rPr lang="en-IN" sz="2400" dirty="0" err="1"/>
              <a:t>VGGFace</a:t>
            </a:r>
            <a:r>
              <a:rPr lang="en-IN" sz="2400" dirty="0"/>
              <a:t>, and SVM with multi-face detection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Techniques: </a:t>
            </a:r>
            <a:r>
              <a:rPr lang="en-IN" sz="2400" dirty="0" err="1"/>
              <a:t>VGGFace</a:t>
            </a:r>
            <a:r>
              <a:rPr lang="en-IN" sz="2400" dirty="0"/>
              <a:t> + SVM achieved 95% accuracy and F1-score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Limitations: </a:t>
            </a:r>
            <a:r>
              <a:rPr lang="en-IN" sz="2400" dirty="0"/>
              <a:t>Lower performance on alternative classifiers, sensitive to occlusions and lighting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Observations: </a:t>
            </a:r>
            <a:r>
              <a:rPr lang="en-IN" sz="2400" dirty="0"/>
              <a:t>SVM outperformed other classifiers; system is modular and scalable for real-time use</a:t>
            </a:r>
          </a:p>
        </p:txBody>
      </p:sp>
    </p:spTree>
    <p:extLst>
      <p:ext uri="{BB962C8B-B14F-4D97-AF65-F5344CB8AC3E}">
        <p14:creationId xmlns:p14="http://schemas.microsoft.com/office/powerpoint/2010/main" val="22981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2780849" y="1664916"/>
            <a:ext cx="80153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/>
              <a:t>Literature Survey – Paper </a:t>
            </a:r>
            <a:r>
              <a:rPr lang="en-IN" sz="5000" dirty="0" smtClean="0"/>
              <a:t>3</a:t>
            </a:r>
            <a:endParaRPr lang="en-IN" sz="5000" dirty="0"/>
          </a:p>
        </p:txBody>
      </p:sp>
      <p:sp>
        <p:nvSpPr>
          <p:cNvPr id="4" name="Rectangle 3"/>
          <p:cNvSpPr/>
          <p:nvPr/>
        </p:nvSpPr>
        <p:spPr>
          <a:xfrm>
            <a:off x="710737" y="2795349"/>
            <a:ext cx="1079407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Title: </a:t>
            </a:r>
            <a:r>
              <a:rPr lang="en-IN" sz="2400" dirty="0"/>
              <a:t>Enhanced Attendance Management of Face Recognition Using Machine </a:t>
            </a:r>
            <a:r>
              <a:rPr lang="en-IN" sz="2400" dirty="0" smtClean="0"/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Authors</a:t>
            </a:r>
            <a:r>
              <a:rPr lang="en-IN" sz="2400" b="1" dirty="0"/>
              <a:t>: </a:t>
            </a:r>
            <a:r>
              <a:rPr lang="en-IN" sz="2400" dirty="0" err="1"/>
              <a:t>Sowmya</a:t>
            </a:r>
            <a:r>
              <a:rPr lang="en-IN" sz="2400" dirty="0"/>
              <a:t> </a:t>
            </a:r>
            <a:r>
              <a:rPr lang="en-IN" sz="2400" dirty="0" err="1"/>
              <a:t>Ravipati</a:t>
            </a:r>
            <a:r>
              <a:rPr lang="en-IN" sz="2400" dirty="0"/>
              <a:t>, </a:t>
            </a:r>
            <a:r>
              <a:rPr lang="en-IN" sz="2400" dirty="0" err="1"/>
              <a:t>Lasya</a:t>
            </a:r>
            <a:r>
              <a:rPr lang="en-IN" sz="2400" dirty="0"/>
              <a:t> Modem, </a:t>
            </a:r>
            <a:r>
              <a:rPr lang="en-IN" sz="2400" dirty="0" err="1"/>
              <a:t>Sahith</a:t>
            </a:r>
            <a:r>
              <a:rPr lang="en-IN" sz="2400" dirty="0"/>
              <a:t> </a:t>
            </a:r>
            <a:r>
              <a:rPr lang="en-IN" sz="2400" dirty="0" err="1"/>
              <a:t>Yellinedi</a:t>
            </a:r>
            <a:r>
              <a:rPr lang="en-IN" sz="2400" dirty="0"/>
              <a:t>, </a:t>
            </a:r>
            <a:r>
              <a:rPr lang="en-IN" sz="2400" dirty="0" err="1"/>
              <a:t>Tejeswara</a:t>
            </a:r>
            <a:r>
              <a:rPr lang="en-IN" sz="2400" dirty="0"/>
              <a:t> Rao </a:t>
            </a:r>
            <a:r>
              <a:rPr lang="en-IN" sz="2400" dirty="0" err="1"/>
              <a:t>Namburi</a:t>
            </a:r>
            <a:r>
              <a:rPr lang="en-IN" sz="2400" dirty="0"/>
              <a:t>, </a:t>
            </a:r>
            <a:r>
              <a:rPr lang="en-IN" sz="2400" dirty="0" err="1"/>
              <a:t>Sajida</a:t>
            </a:r>
            <a:r>
              <a:rPr lang="en-IN" sz="2400" dirty="0"/>
              <a:t> Sultana </a:t>
            </a:r>
            <a:r>
              <a:rPr lang="en-IN" sz="2400" dirty="0" err="1" smtClean="0"/>
              <a:t>Sk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Year </a:t>
            </a:r>
            <a:r>
              <a:rPr lang="en-IN" sz="2400" b="1" dirty="0"/>
              <a:t>&amp; Source: </a:t>
            </a:r>
            <a:r>
              <a:rPr lang="en-IN" sz="2400" dirty="0"/>
              <a:t>2025, ITM Web of Conferences, </a:t>
            </a:r>
            <a:r>
              <a:rPr lang="en-IN" sz="2400" dirty="0" smtClean="0"/>
              <a:t>ICCPCI-2024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Problem </a:t>
            </a:r>
            <a:r>
              <a:rPr lang="en-IN" sz="2400" b="1" dirty="0"/>
              <a:t>Addressed: </a:t>
            </a:r>
            <a:r>
              <a:rPr lang="en-IN" sz="2400" dirty="0"/>
              <a:t>Manual attendance is inefficient and error-prone, requiring automation via face recognition</a:t>
            </a:r>
            <a:r>
              <a:rPr lang="en-IN" sz="24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416" y="1510066"/>
            <a:ext cx="9543011" cy="4524315"/>
          </a:xfrm>
          <a:prstGeom prst="rect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IN" sz="2400" b="1" dirty="0"/>
              <a:t>Key Contributions: </a:t>
            </a:r>
            <a:r>
              <a:rPr lang="en-IN" sz="2400" dirty="0"/>
              <a:t>Developed real-time GUI-based system using </a:t>
            </a:r>
            <a:r>
              <a:rPr lang="en-IN" sz="2400" dirty="0" err="1"/>
              <a:t>Haar</a:t>
            </a:r>
            <a:r>
              <a:rPr lang="en-IN" sz="2400" dirty="0"/>
              <a:t> Cascade for detection and LBPH for </a:t>
            </a:r>
            <a:r>
              <a:rPr lang="en-IN" sz="2400" dirty="0" smtClean="0"/>
              <a:t>recognition.</a:t>
            </a:r>
          </a:p>
          <a:p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b="1" dirty="0"/>
              <a:t>Techniques: </a:t>
            </a:r>
            <a:r>
              <a:rPr lang="en-IN" sz="2400" dirty="0"/>
              <a:t>Combined </a:t>
            </a:r>
            <a:r>
              <a:rPr lang="en-IN" sz="2400" dirty="0" err="1"/>
              <a:t>Haar</a:t>
            </a:r>
            <a:r>
              <a:rPr lang="en-IN" sz="2400" dirty="0"/>
              <a:t> + LBPH for accurate facial detection and classification with low storage needs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 smtClean="0"/>
              <a:t>Limitations</a:t>
            </a:r>
            <a:r>
              <a:rPr lang="en-IN" sz="2400" b="1" dirty="0"/>
              <a:t>: </a:t>
            </a:r>
            <a:r>
              <a:rPr lang="en-IN" sz="2400" dirty="0"/>
              <a:t>Limited detail on large-scale testing, lighting challenges, and lacks benchmarking against deep models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 smtClean="0"/>
              <a:t>Observations</a:t>
            </a:r>
            <a:r>
              <a:rPr lang="en-IN" sz="2400" dirty="0"/>
              <a:t>: GUI (</a:t>
            </a:r>
            <a:r>
              <a:rPr lang="en-IN" sz="2400" dirty="0" err="1"/>
              <a:t>Tkinter</a:t>
            </a:r>
            <a:r>
              <a:rPr lang="en-IN" sz="2400" dirty="0"/>
              <a:t>), password security, and structured data handling enhanced system usability and privacy.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67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2780849" y="1664916"/>
            <a:ext cx="80153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/>
              <a:t>Literature Survey – Paper 4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992" y="3244236"/>
            <a:ext cx="107940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Title: </a:t>
            </a:r>
            <a:r>
              <a:rPr lang="en-IN" sz="2400" dirty="0"/>
              <a:t>Attendance System for College Hostels Using Facial </a:t>
            </a:r>
            <a:r>
              <a:rPr lang="en-IN" sz="2400" dirty="0" smtClean="0"/>
              <a:t>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Authors</a:t>
            </a:r>
            <a:r>
              <a:rPr lang="en-IN" sz="2400" b="1" dirty="0"/>
              <a:t>: </a:t>
            </a:r>
            <a:r>
              <a:rPr lang="en-IN" sz="2400" dirty="0" err="1"/>
              <a:t>Dr.</a:t>
            </a:r>
            <a:r>
              <a:rPr lang="en-IN" sz="2400" dirty="0"/>
              <a:t> </a:t>
            </a:r>
            <a:r>
              <a:rPr lang="en-IN" sz="2400" dirty="0" err="1"/>
              <a:t>Poornima</a:t>
            </a:r>
            <a:r>
              <a:rPr lang="en-IN" sz="2400" dirty="0"/>
              <a:t> </a:t>
            </a:r>
            <a:r>
              <a:rPr lang="en-IN" sz="2400" dirty="0" err="1"/>
              <a:t>Raikar</a:t>
            </a:r>
            <a:r>
              <a:rPr lang="en-IN" sz="2400" dirty="0"/>
              <a:t>, </a:t>
            </a:r>
            <a:r>
              <a:rPr lang="en-IN" sz="2400" dirty="0" err="1"/>
              <a:t>Mr.</a:t>
            </a:r>
            <a:r>
              <a:rPr lang="en-IN" sz="2400" dirty="0"/>
              <a:t> </a:t>
            </a:r>
            <a:r>
              <a:rPr lang="en-IN" sz="2400" dirty="0" err="1"/>
              <a:t>Pranesh</a:t>
            </a:r>
            <a:r>
              <a:rPr lang="en-IN" sz="2400" dirty="0"/>
              <a:t> K, </a:t>
            </a:r>
            <a:r>
              <a:rPr lang="en-IN" sz="2400" dirty="0" err="1"/>
              <a:t>Shreesha</a:t>
            </a:r>
            <a:r>
              <a:rPr lang="en-IN" sz="2400" dirty="0"/>
              <a:t> A </a:t>
            </a:r>
            <a:r>
              <a:rPr lang="en-IN" sz="2400" dirty="0" smtClean="0"/>
              <a:t>Rao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Year </a:t>
            </a:r>
            <a:r>
              <a:rPr lang="en-IN" sz="2400" b="1" dirty="0"/>
              <a:t>&amp; Source: </a:t>
            </a:r>
            <a:r>
              <a:rPr lang="en-IN" sz="2400" dirty="0"/>
              <a:t>2025, IJCRT, Volume 15, Issue </a:t>
            </a:r>
            <a:r>
              <a:rPr lang="en-IN" sz="2400" dirty="0" smtClean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Problem </a:t>
            </a:r>
            <a:r>
              <a:rPr lang="en-IN" sz="2400" b="1" dirty="0"/>
              <a:t>Addressed: </a:t>
            </a:r>
            <a:r>
              <a:rPr lang="en-IN" sz="2400" dirty="0"/>
              <a:t>Manual hostel attendance is prone to proxy and inefficiencies; automation needed.</a:t>
            </a:r>
          </a:p>
        </p:txBody>
      </p:sp>
    </p:spTree>
    <p:extLst>
      <p:ext uri="{BB962C8B-B14F-4D97-AF65-F5344CB8AC3E}">
        <p14:creationId xmlns:p14="http://schemas.microsoft.com/office/powerpoint/2010/main" val="25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416" y="1510066"/>
            <a:ext cx="9543011" cy="4154984"/>
          </a:xfrm>
          <a:prstGeom prst="rect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Key Contributions</a:t>
            </a:r>
            <a:r>
              <a:rPr lang="en-IN" sz="2400" dirty="0"/>
              <a:t>: Built a facial recognition system using </a:t>
            </a:r>
            <a:r>
              <a:rPr lang="en-IN" sz="2400" dirty="0" err="1"/>
              <a:t>OpenCV</a:t>
            </a:r>
            <a:r>
              <a:rPr lang="en-IN" sz="2400" dirty="0"/>
              <a:t> with </a:t>
            </a:r>
            <a:r>
              <a:rPr lang="en-IN" sz="2400" dirty="0" err="1"/>
              <a:t>Haar</a:t>
            </a:r>
            <a:r>
              <a:rPr lang="en-IN" sz="2400" dirty="0"/>
              <a:t> Cascade, </a:t>
            </a:r>
            <a:r>
              <a:rPr lang="en-IN" sz="2400" dirty="0" err="1"/>
              <a:t>Eigenface</a:t>
            </a:r>
            <a:r>
              <a:rPr lang="en-IN" sz="2400" dirty="0"/>
              <a:t>, </a:t>
            </a:r>
            <a:r>
              <a:rPr lang="en-IN" sz="2400" dirty="0" err="1"/>
              <a:t>Fisherface</a:t>
            </a:r>
            <a:r>
              <a:rPr lang="en-IN" sz="2400" dirty="0"/>
              <a:t>, and </a:t>
            </a:r>
            <a:r>
              <a:rPr lang="en-IN" sz="2400" dirty="0" smtClean="0"/>
              <a:t>LBPH.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Techniques</a:t>
            </a:r>
            <a:r>
              <a:rPr lang="en-IN" sz="2400" b="1" dirty="0"/>
              <a:t>: </a:t>
            </a:r>
            <a:r>
              <a:rPr lang="en-IN" sz="2400" dirty="0"/>
              <a:t>LBPH and </a:t>
            </a:r>
            <a:r>
              <a:rPr lang="en-IN" sz="2400" dirty="0" err="1"/>
              <a:t>Haar</a:t>
            </a:r>
            <a:r>
              <a:rPr lang="en-IN" sz="2400" dirty="0"/>
              <a:t> Cascade used for accurate face detection and real-time recognition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Limitations</a:t>
            </a:r>
            <a:r>
              <a:rPr lang="en-IN" sz="2400" b="1" dirty="0"/>
              <a:t>: </a:t>
            </a:r>
            <a:r>
              <a:rPr lang="en-IN" sz="2400" dirty="0"/>
              <a:t>Challenges in angled faces, lighting, and image quality; limited deep learning integration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Observations</a:t>
            </a:r>
            <a:r>
              <a:rPr lang="en-IN" sz="2400" b="1" dirty="0"/>
              <a:t>: </a:t>
            </a:r>
            <a:r>
              <a:rPr lang="en-IN" sz="2400" dirty="0"/>
              <a:t>Real-time attendance automation with parent SMS alert and improved accuracy via XML-based storage.</a:t>
            </a:r>
          </a:p>
        </p:txBody>
      </p:sp>
    </p:spTree>
    <p:extLst>
      <p:ext uri="{BB962C8B-B14F-4D97-AF65-F5344CB8AC3E}">
        <p14:creationId xmlns:p14="http://schemas.microsoft.com/office/powerpoint/2010/main" val="19288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1228" y="206143"/>
            <a:ext cx="6985607" cy="274320"/>
          </a:xfrm>
        </p:spPr>
        <p:txBody>
          <a:bodyPr/>
          <a:lstStyle/>
          <a:p>
            <a:r>
              <a:rPr lang="en-US" dirty="0"/>
              <a:t>FACE RECOGNITION-BASED AUTOMATED ATTENDANCE SYSTEM USING DEEP LEARNING</a:t>
            </a:r>
          </a:p>
          <a:p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2780849" y="1664916"/>
            <a:ext cx="80153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/>
              <a:t>Literature Survey – Paper </a:t>
            </a:r>
            <a:r>
              <a:rPr lang="en-IN" sz="5000" dirty="0" smtClean="0"/>
              <a:t>5</a:t>
            </a:r>
            <a:endParaRPr lang="en-IN" sz="5000" dirty="0"/>
          </a:p>
        </p:txBody>
      </p:sp>
      <p:sp>
        <p:nvSpPr>
          <p:cNvPr id="4" name="Rectangle 3"/>
          <p:cNvSpPr/>
          <p:nvPr/>
        </p:nvSpPr>
        <p:spPr>
          <a:xfrm>
            <a:off x="876992" y="2944978"/>
            <a:ext cx="107940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Title: </a:t>
            </a:r>
            <a:r>
              <a:rPr lang="en-IN" sz="2400" dirty="0"/>
              <a:t>A Face Recognition Based Attendance System with </a:t>
            </a:r>
            <a:r>
              <a:rPr lang="en-IN" sz="2400" dirty="0" err="1"/>
              <a:t>Geolocation</a:t>
            </a:r>
            <a:r>
              <a:rPr lang="en-IN" sz="2400" dirty="0"/>
              <a:t> and Real-Time Action </a:t>
            </a:r>
            <a:r>
              <a:rPr lang="en-IN" sz="2400" dirty="0" smtClean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Author</a:t>
            </a:r>
            <a:r>
              <a:rPr lang="en-IN" sz="2400" b="1" dirty="0"/>
              <a:t>: </a:t>
            </a:r>
            <a:r>
              <a:rPr lang="en-IN" sz="2400" dirty="0" err="1"/>
              <a:t>Debmalya</a:t>
            </a:r>
            <a:r>
              <a:rPr lang="en-IN" sz="2400" dirty="0"/>
              <a:t> </a:t>
            </a:r>
            <a:r>
              <a:rPr lang="en-IN" sz="2400" dirty="0" smtClean="0"/>
              <a:t>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Year</a:t>
            </a:r>
            <a:r>
              <a:rPr lang="en-IN" sz="2400" b="1" dirty="0"/>
              <a:t>: </a:t>
            </a:r>
            <a:r>
              <a:rPr lang="en-IN" sz="2400" dirty="0" smtClean="0"/>
              <a:t>2025  </a:t>
            </a:r>
            <a:r>
              <a:rPr lang="en-IN" sz="2400" b="1" dirty="0" smtClean="0"/>
              <a:t>Source</a:t>
            </a:r>
            <a:r>
              <a:rPr lang="en-IN" sz="2400" b="1" dirty="0"/>
              <a:t>: </a:t>
            </a:r>
            <a:r>
              <a:rPr lang="en-IN" sz="2400" dirty="0"/>
              <a:t>IIIT Bangalore, </a:t>
            </a:r>
            <a:r>
              <a:rPr lang="en-IN" sz="2400" dirty="0" err="1" smtClean="0"/>
              <a:t>ResearchSquare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Problem </a:t>
            </a:r>
            <a:r>
              <a:rPr lang="en-IN" sz="2400" b="1" dirty="0"/>
              <a:t>Addressed: </a:t>
            </a:r>
            <a:r>
              <a:rPr lang="en-IN" sz="2400" dirty="0"/>
              <a:t>Inaccuracies, inefficiency, fraud risk, and hygiene issues in manual and RFID-based attendance systems</a:t>
            </a:r>
          </a:p>
        </p:txBody>
      </p:sp>
    </p:spTree>
    <p:extLst>
      <p:ext uri="{BB962C8B-B14F-4D97-AF65-F5344CB8AC3E}">
        <p14:creationId xmlns:p14="http://schemas.microsoft.com/office/powerpoint/2010/main" val="26440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129" y="0"/>
            <a:ext cx="6878472" cy="512957"/>
          </a:xfrm>
        </p:spPr>
        <p:txBody>
          <a:bodyPr/>
          <a:lstStyle/>
          <a:p>
            <a:r>
              <a:rPr lang="en-US" dirty="0"/>
              <a:t>FACE RECOGNITION-BASED AUTOMATED ATTENDANCE SYSTEM USING DEEP LEARNING</a:t>
            </a:r>
          </a:p>
          <a:p>
            <a:endParaRPr lang="x-non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C0B85CC1-CC9E-26A5-C05A-E64ABEDD931D}"/>
              </a:ext>
            </a:extLst>
          </p:cNvPr>
          <p:cNvSpPr txBox="1">
            <a:spLocks/>
          </p:cNvSpPr>
          <p:nvPr/>
        </p:nvSpPr>
        <p:spPr>
          <a:xfrm>
            <a:off x="10122407" y="657332"/>
            <a:ext cx="1673352" cy="295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x-none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09581" y="2098982"/>
            <a:ext cx="8229600" cy="1231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1947" y="3216421"/>
            <a:ext cx="10440536" cy="48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0285" y="1061179"/>
            <a:ext cx="9543011" cy="4893647"/>
          </a:xfrm>
          <a:prstGeom prst="rect">
            <a:avLst/>
          </a:prstGeom>
          <a:gradFill>
            <a:gsLst>
              <a:gs pos="3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Key Contributions</a:t>
            </a:r>
            <a:r>
              <a:rPr lang="en-US" sz="2400" b="1" dirty="0" smtClean="0"/>
              <a:t>: </a:t>
            </a:r>
            <a:r>
              <a:rPr lang="en-US" sz="2400" dirty="0" smtClean="0"/>
              <a:t>Real-time </a:t>
            </a:r>
            <a:r>
              <a:rPr lang="en-US" sz="2400" dirty="0"/>
              <a:t>face recognition using </a:t>
            </a:r>
            <a:r>
              <a:rPr lang="en-US" sz="2400" dirty="0" err="1"/>
              <a:t>OpenCV</a:t>
            </a:r>
            <a:r>
              <a:rPr lang="en-US" sz="2400" dirty="0"/>
              <a:t> and </a:t>
            </a:r>
            <a:r>
              <a:rPr lang="en-US" sz="2400" dirty="0" err="1"/>
              <a:t>face_recognition</a:t>
            </a:r>
            <a:r>
              <a:rPr lang="en-US" sz="2400" dirty="0"/>
              <a:t> </a:t>
            </a:r>
            <a:r>
              <a:rPr lang="en-US" sz="2400" dirty="0" err="1"/>
              <a:t>libraryGeolocation</a:t>
            </a:r>
            <a:r>
              <a:rPr lang="en-US" sz="2400" dirty="0"/>
              <a:t> tagging via IP APIs and reverse geocodingPyQt5 GUI with live feed, theme toggle, and export options95% accuracy in controlled </a:t>
            </a:r>
            <a:r>
              <a:rPr lang="en-US" sz="2400" dirty="0" err="1"/>
              <a:t>settingsCSV</a:t>
            </a:r>
            <a:r>
              <a:rPr lang="en-US" sz="2400" dirty="0"/>
              <a:t>-based logging and duplicate entry </a:t>
            </a:r>
            <a:r>
              <a:rPr lang="en-US" sz="2400" dirty="0" smtClean="0"/>
              <a:t>prevention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Limitations</a:t>
            </a:r>
            <a:r>
              <a:rPr lang="en-US" sz="2400" b="1" dirty="0"/>
              <a:t>: </a:t>
            </a:r>
            <a:r>
              <a:rPr lang="en-US" sz="2400" dirty="0"/>
              <a:t>Performance drops in poor lighting and crowded </a:t>
            </a:r>
            <a:r>
              <a:rPr lang="en-US" sz="2400" dirty="0" err="1"/>
              <a:t>environmentsGaps</a:t>
            </a:r>
            <a:r>
              <a:rPr lang="en-US" sz="2400" dirty="0"/>
              <a:t>: Lacks deep learning-based adaptability, mobile/web platform support, and multimodal </a:t>
            </a:r>
            <a:r>
              <a:rPr lang="en-US" sz="2400" dirty="0" smtClean="0"/>
              <a:t>biometrics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Observations: </a:t>
            </a:r>
            <a:r>
              <a:rPr lang="en-US" sz="2400" dirty="0" smtClean="0"/>
              <a:t>Strong </a:t>
            </a:r>
            <a:r>
              <a:rPr lang="en-US" sz="2400" dirty="0"/>
              <a:t>performance in real-world and ideal </a:t>
            </a:r>
            <a:r>
              <a:rPr lang="en-US" sz="2400" dirty="0" err="1"/>
              <a:t>conditionsEasily</a:t>
            </a:r>
            <a:r>
              <a:rPr lang="en-US" sz="2400" dirty="0"/>
              <a:t> </a:t>
            </a:r>
            <a:r>
              <a:rPr lang="en-US" sz="2400" dirty="0" err="1"/>
              <a:t>integrable</a:t>
            </a:r>
            <a:r>
              <a:rPr lang="en-US" sz="2400" dirty="0"/>
              <a:t> into existing </a:t>
            </a:r>
            <a:r>
              <a:rPr lang="en-US" sz="2400" dirty="0" err="1"/>
              <a:t>systemsHigh</a:t>
            </a:r>
            <a:r>
              <a:rPr lang="en-US" sz="2400" dirty="0"/>
              <a:t> scalability and practical value for educational and corporate contexts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52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620250"/>
            <a:ext cx="4564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000" dirty="0"/>
              <a:t>Survey Insights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54974" y="238648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Facial recognition is widely adopted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Deep learning models show higher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Real-time systems with GUI are 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High performance in controlled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Systems are modular and scalable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727698"/>
            <a:ext cx="5636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/>
              <a:t>Common Gaps/Challenges:</a:t>
            </a:r>
            <a:endParaRPr lang="en-IN" sz="5000" dirty="0"/>
          </a:p>
        </p:txBody>
      </p:sp>
      <p:sp>
        <p:nvSpPr>
          <p:cNvPr id="2" name="Rectangle 1"/>
          <p:cNvSpPr/>
          <p:nvPr/>
        </p:nvSpPr>
        <p:spPr>
          <a:xfrm>
            <a:off x="5836693" y="3137117"/>
            <a:ext cx="5941326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Small </a:t>
            </a:r>
            <a:r>
              <a:rPr lang="en-IN" sz="2400" dirty="0">
                <a:solidFill>
                  <a:schemeClr val="bg1"/>
                </a:solidFill>
              </a:rPr>
              <a:t>and limited </a:t>
            </a:r>
            <a:r>
              <a:rPr lang="en-IN" sz="2400" dirty="0" smtClean="0">
                <a:solidFill>
                  <a:schemeClr val="bg1"/>
                </a:solidFill>
              </a:rPr>
              <a:t>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Sensitive </a:t>
            </a:r>
            <a:r>
              <a:rPr lang="en-IN" sz="2400" dirty="0">
                <a:solidFill>
                  <a:schemeClr val="bg1"/>
                </a:solidFill>
              </a:rPr>
              <a:t>to lighting and </a:t>
            </a:r>
            <a:r>
              <a:rPr lang="en-IN" sz="2400" dirty="0" smtClean="0">
                <a:solidFill>
                  <a:schemeClr val="bg1"/>
                </a:solidFill>
              </a:rPr>
              <a:t>occlusion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Lack </a:t>
            </a:r>
            <a:r>
              <a:rPr lang="en-IN" sz="2400" dirty="0">
                <a:solidFill>
                  <a:schemeClr val="bg1"/>
                </a:solidFill>
              </a:rPr>
              <a:t>of deep learning </a:t>
            </a:r>
            <a:r>
              <a:rPr lang="en-IN" sz="2400" dirty="0" smtClean="0">
                <a:solidFill>
                  <a:schemeClr val="bg1"/>
                </a:solidFill>
              </a:rPr>
              <a:t>benchmarking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No </a:t>
            </a:r>
            <a:r>
              <a:rPr lang="en-IN" sz="2400" dirty="0">
                <a:solidFill>
                  <a:schemeClr val="bg1"/>
                </a:solidFill>
              </a:rPr>
              <a:t>mobile/web platform </a:t>
            </a:r>
            <a:r>
              <a:rPr lang="en-IN" sz="2400" dirty="0" smtClean="0">
                <a:solidFill>
                  <a:schemeClr val="bg1"/>
                </a:solidFill>
              </a:rPr>
              <a:t>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Minimal </a:t>
            </a:r>
            <a:r>
              <a:rPr lang="en-IN" sz="2400" dirty="0">
                <a:solidFill>
                  <a:schemeClr val="bg1"/>
                </a:solidFill>
              </a:rPr>
              <a:t>focus on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27399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727698"/>
            <a:ext cx="5636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/>
              <a:t>Influence on Our </a:t>
            </a:r>
            <a:r>
              <a:rPr lang="en-IN" sz="5400" dirty="0" smtClean="0"/>
              <a:t>Project</a:t>
            </a:r>
            <a:endParaRPr lang="en-IN" sz="5000" dirty="0"/>
          </a:p>
        </p:txBody>
      </p:sp>
      <p:sp>
        <p:nvSpPr>
          <p:cNvPr id="3" name="Rectangle 2"/>
          <p:cNvSpPr/>
          <p:nvPr/>
        </p:nvSpPr>
        <p:spPr>
          <a:xfrm>
            <a:off x="5982269" y="295166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Use </a:t>
            </a:r>
            <a:r>
              <a:rPr lang="en-IN" sz="2400" dirty="0">
                <a:solidFill>
                  <a:schemeClr val="bg1"/>
                </a:solidFill>
              </a:rPr>
              <a:t>of advanced DL models (YOLOv7, </a:t>
            </a:r>
            <a:r>
              <a:rPr lang="en-IN" sz="2400" dirty="0" err="1">
                <a:solidFill>
                  <a:schemeClr val="bg1"/>
                </a:solidFill>
              </a:rPr>
              <a:t>FaceNet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Robust </a:t>
            </a:r>
            <a:r>
              <a:rPr lang="en-IN" sz="2400" dirty="0">
                <a:solidFill>
                  <a:schemeClr val="bg1"/>
                </a:solidFill>
              </a:rPr>
              <a:t>real-time performance in varied </a:t>
            </a:r>
            <a:r>
              <a:rPr lang="en-IN" sz="2400" dirty="0" smtClean="0">
                <a:solidFill>
                  <a:schemeClr val="bg1"/>
                </a:solidFill>
              </a:rPr>
              <a:t>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User-friendly </a:t>
            </a:r>
            <a:r>
              <a:rPr lang="en-IN" sz="2400" dirty="0">
                <a:solidFill>
                  <a:schemeClr val="bg1"/>
                </a:solidFill>
              </a:rPr>
              <a:t>bilingual </a:t>
            </a:r>
            <a:r>
              <a:rPr lang="en-IN" sz="2400" dirty="0" smtClean="0">
                <a:solidFill>
                  <a:schemeClr val="bg1"/>
                </a:solidFill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Scalable </a:t>
            </a:r>
            <a:r>
              <a:rPr lang="en-IN" sz="2400" dirty="0">
                <a:solidFill>
                  <a:schemeClr val="bg1"/>
                </a:solidFill>
              </a:rPr>
              <a:t>and modular </a:t>
            </a:r>
            <a:r>
              <a:rPr lang="en-IN" sz="2400" dirty="0" smtClean="0">
                <a:solidFill>
                  <a:schemeClr val="bg1"/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Secure </a:t>
            </a:r>
            <a:r>
              <a:rPr lang="en-IN" sz="2400" dirty="0">
                <a:solidFill>
                  <a:schemeClr val="bg1"/>
                </a:solidFill>
              </a:rPr>
              <a:t>data handling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302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727698"/>
            <a:ext cx="5636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/>
              <a:t>Justification for Proposed </a:t>
            </a:r>
            <a:r>
              <a:rPr lang="en-IN" sz="5400" dirty="0" smtClean="0"/>
              <a:t>System</a:t>
            </a:r>
            <a:endParaRPr lang="en-IN" sz="5000" dirty="0"/>
          </a:p>
        </p:txBody>
      </p:sp>
      <p:sp>
        <p:nvSpPr>
          <p:cNvPr id="2" name="Rectangle 1"/>
          <p:cNvSpPr/>
          <p:nvPr/>
        </p:nvSpPr>
        <p:spPr>
          <a:xfrm>
            <a:off x="5636525" y="31700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Overcomes </a:t>
            </a:r>
            <a:r>
              <a:rPr lang="en-IN" sz="2400" dirty="0">
                <a:solidFill>
                  <a:schemeClr val="bg1"/>
                </a:solidFill>
              </a:rPr>
              <a:t>accuracy and lighting </a:t>
            </a:r>
            <a:r>
              <a:rPr lang="en-IN" sz="2400" dirty="0" smtClean="0">
                <a:solidFill>
                  <a:schemeClr val="bg1"/>
                </a:solidFill>
              </a:rPr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Supports </a:t>
            </a:r>
            <a:r>
              <a:rPr lang="en-IN" sz="2400" dirty="0">
                <a:solidFill>
                  <a:schemeClr val="bg1"/>
                </a:solidFill>
              </a:rPr>
              <a:t>real-time, multi-user </a:t>
            </a:r>
            <a:r>
              <a:rPr lang="en-IN" sz="2400" dirty="0" smtClean="0">
                <a:solidFill>
                  <a:schemeClr val="bg1"/>
                </a:solidFill>
              </a:rPr>
              <a:t>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Enhances </a:t>
            </a:r>
            <a:r>
              <a:rPr lang="en-IN" sz="2400" dirty="0">
                <a:solidFill>
                  <a:schemeClr val="bg1"/>
                </a:solidFill>
              </a:rPr>
              <a:t>usability and </a:t>
            </a:r>
            <a:r>
              <a:rPr lang="en-IN" sz="2400" dirty="0" smtClean="0">
                <a:solidFill>
                  <a:schemeClr val="bg1"/>
                </a:solidFill>
              </a:rPr>
              <a:t>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Fills </a:t>
            </a:r>
            <a:r>
              <a:rPr lang="en-IN" sz="2400" dirty="0">
                <a:solidFill>
                  <a:schemeClr val="bg1"/>
                </a:solidFill>
              </a:rPr>
              <a:t>gaps in existing systems with scalable, secure design</a:t>
            </a:r>
          </a:p>
        </p:txBody>
      </p:sp>
    </p:spTree>
    <p:extLst>
      <p:ext uri="{BB962C8B-B14F-4D97-AF65-F5344CB8AC3E}">
        <p14:creationId xmlns:p14="http://schemas.microsoft.com/office/powerpoint/2010/main" val="40405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9660" y="1701093"/>
            <a:ext cx="11116100" cy="11430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Objective-wise Methodology</a:t>
            </a: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880281" y="3719515"/>
            <a:ext cx="102699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Objective 1: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MTCNN +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FaceNet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real-time recognition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Objective 2: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Texture + motion analysis for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liveness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detection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Objective 3: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Firebase/MySQL with encryption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Objective 4: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Python analytics with reports, trends,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heatmaps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7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x-non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26</a:t>
            </a:fld>
            <a:endParaRPr lang="en-US" noProof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30621" y="1592954"/>
            <a:ext cx="34596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023" y="2818017"/>
            <a:ext cx="11313993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 M. Ali, A.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Diwan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D. Kumar, “Attendance System Optimization through Deep Learning Face Recognition,” </a:t>
            </a:r>
            <a:r>
              <a:rPr lang="en-I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Computing and Digital Systems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15, no. 1, pp. 1527–1540, Apr. 2024. DOI: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10.12785/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ijcds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/1501108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 A. S.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Lateef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M. Y.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Kamil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“Effortless Student Attendance: A Smart Human-Computer Interactive System Using Real Time Facial Recognition,” </a:t>
            </a:r>
            <a:r>
              <a:rPr lang="en-I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An-</a:t>
            </a:r>
            <a:r>
              <a:rPr lang="en-IN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Najah</a:t>
            </a:r>
            <a:r>
              <a:rPr lang="en-I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Journal for Research - A (Natural Sciences)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 press, 2025. DOI: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10.xxxx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30621" y="1592954"/>
            <a:ext cx="34596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898" y="2681539"/>
            <a:ext cx="11313993" cy="298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3]  S.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Ravipati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Modem, S.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Yellinedi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R.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Namburi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S. S.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“Enhanced Attendance Management of Face Recognition Using Machine Learning,” </a:t>
            </a:r>
            <a:r>
              <a:rPr lang="en-I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ITM Web of Conferences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74, 2025. DOI: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10.1051/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itmconf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/20257401012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 P.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Raikar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K.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Pranesh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S. A. Rao, “Attendance System for College Hostels Using Facial Recognition,” </a:t>
            </a:r>
            <a:r>
              <a:rPr lang="en-I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Current Research and Techniques (IJCRT)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15, no. 1, pp. 50380–50387, Jan. 2025. DOI: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10.61359/2024050047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[5]  D. Ray, “A Face Recognition Based Attendance System with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Geolocation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Real-Time Action Logging,” </a:t>
            </a:r>
            <a:r>
              <a:rPr lang="en-I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IIIT Bangalore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Preprint, Jan. 2025. DOI: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10.21203/rs.3.rs-5931462/v1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4451" y="1141484"/>
            <a:ext cx="3436197" cy="3729143"/>
            <a:chOff x="846676" y="1712225"/>
            <a:chExt cx="5154295" cy="5593715"/>
          </a:xfrm>
        </p:grpSpPr>
        <p:sp>
          <p:nvSpPr>
            <p:cNvPr id="3" name="object 3"/>
            <p:cNvSpPr/>
            <p:nvPr/>
          </p:nvSpPr>
          <p:spPr>
            <a:xfrm>
              <a:off x="846676" y="3143178"/>
              <a:ext cx="3409950" cy="4162425"/>
            </a:xfrm>
            <a:custGeom>
              <a:avLst/>
              <a:gdLst/>
              <a:ahLst/>
              <a:cxnLst/>
              <a:rect l="l" t="t" r="r" b="b"/>
              <a:pathLst>
                <a:path w="3409950" h="4162425">
                  <a:moveTo>
                    <a:pt x="3409950" y="4162339"/>
                  </a:moveTo>
                  <a:lnTo>
                    <a:pt x="0" y="4162339"/>
                  </a:lnTo>
                  <a:lnTo>
                    <a:pt x="0" y="0"/>
                  </a:lnTo>
                  <a:lnTo>
                    <a:pt x="3409950" y="0"/>
                  </a:lnTo>
                  <a:lnTo>
                    <a:pt x="3409950" y="4162339"/>
                  </a:lnTo>
                  <a:close/>
                </a:path>
              </a:pathLst>
            </a:custGeom>
            <a:solidFill>
              <a:srgbClr val="62616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99" y="3523749"/>
              <a:ext cx="3046095" cy="3356610"/>
            </a:xfrm>
            <a:custGeom>
              <a:avLst/>
              <a:gdLst/>
              <a:ahLst/>
              <a:cxnLst/>
              <a:rect l="l" t="t" r="r" b="b"/>
              <a:pathLst>
                <a:path w="3046095" h="3356609">
                  <a:moveTo>
                    <a:pt x="3045477" y="3356070"/>
                  </a:moveTo>
                  <a:lnTo>
                    <a:pt x="0" y="3356070"/>
                  </a:lnTo>
                  <a:lnTo>
                    <a:pt x="0" y="0"/>
                  </a:lnTo>
                  <a:lnTo>
                    <a:pt x="3045477" y="0"/>
                  </a:lnTo>
                  <a:lnTo>
                    <a:pt x="3045477" y="335607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278" y="4175623"/>
              <a:ext cx="2016947" cy="20287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803" y="1712225"/>
              <a:ext cx="1924049" cy="180974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861991" y="1553762"/>
            <a:ext cx="1300903" cy="1085850"/>
          </a:xfrm>
          <a:custGeom>
            <a:avLst/>
            <a:gdLst/>
            <a:ahLst/>
            <a:cxnLst/>
            <a:rect l="l" t="t" r="r" b="b"/>
            <a:pathLst>
              <a:path w="1951355" h="1628775">
                <a:moveTo>
                  <a:pt x="1788622" y="1303019"/>
                </a:moveTo>
                <a:lnTo>
                  <a:pt x="487806" y="1303019"/>
                </a:lnTo>
                <a:lnTo>
                  <a:pt x="444567" y="1297204"/>
                </a:lnTo>
                <a:lnTo>
                  <a:pt x="405722" y="1280790"/>
                </a:lnTo>
                <a:lnTo>
                  <a:pt x="372816" y="1255327"/>
                </a:lnTo>
                <a:lnTo>
                  <a:pt x="347396" y="1222365"/>
                </a:lnTo>
                <a:lnTo>
                  <a:pt x="331010" y="1183453"/>
                </a:lnTo>
                <a:lnTo>
                  <a:pt x="325204" y="1140142"/>
                </a:lnTo>
                <a:lnTo>
                  <a:pt x="325881" y="325754"/>
                </a:lnTo>
                <a:lnTo>
                  <a:pt x="325917" y="282443"/>
                </a:lnTo>
                <a:lnTo>
                  <a:pt x="326017" y="162877"/>
                </a:lnTo>
                <a:lnTo>
                  <a:pt x="331762" y="119566"/>
                </a:lnTo>
                <a:lnTo>
                  <a:pt x="347998" y="80654"/>
                </a:lnTo>
                <a:lnTo>
                  <a:pt x="373222" y="47692"/>
                </a:lnTo>
                <a:lnTo>
                  <a:pt x="405933" y="22229"/>
                </a:lnTo>
                <a:lnTo>
                  <a:pt x="444628" y="5815"/>
                </a:lnTo>
                <a:lnTo>
                  <a:pt x="487806" y="0"/>
                </a:lnTo>
                <a:lnTo>
                  <a:pt x="975612" y="0"/>
                </a:lnTo>
                <a:lnTo>
                  <a:pt x="1138214" y="162877"/>
                </a:lnTo>
                <a:lnTo>
                  <a:pt x="1788622" y="162877"/>
                </a:lnTo>
                <a:lnTo>
                  <a:pt x="1831860" y="168693"/>
                </a:lnTo>
                <a:lnTo>
                  <a:pt x="1870706" y="185107"/>
                </a:lnTo>
                <a:lnTo>
                  <a:pt x="1903612" y="210570"/>
                </a:lnTo>
                <a:lnTo>
                  <a:pt x="1929032" y="243532"/>
                </a:lnTo>
                <a:lnTo>
                  <a:pt x="1945418" y="282443"/>
                </a:lnTo>
                <a:lnTo>
                  <a:pt x="1951224" y="325754"/>
                </a:lnTo>
                <a:lnTo>
                  <a:pt x="1951224" y="570071"/>
                </a:lnTo>
                <a:lnTo>
                  <a:pt x="934961" y="570071"/>
                </a:lnTo>
                <a:lnTo>
                  <a:pt x="569107" y="1058703"/>
                </a:lnTo>
                <a:lnTo>
                  <a:pt x="1951224" y="1058703"/>
                </a:lnTo>
                <a:lnTo>
                  <a:pt x="1951224" y="1140142"/>
                </a:lnTo>
                <a:lnTo>
                  <a:pt x="1945418" y="1183453"/>
                </a:lnTo>
                <a:lnTo>
                  <a:pt x="1929032" y="1222365"/>
                </a:lnTo>
                <a:lnTo>
                  <a:pt x="1903612" y="1255327"/>
                </a:lnTo>
                <a:lnTo>
                  <a:pt x="1870706" y="1280790"/>
                </a:lnTo>
                <a:lnTo>
                  <a:pt x="1831860" y="1297204"/>
                </a:lnTo>
                <a:lnTo>
                  <a:pt x="1788622" y="1303019"/>
                </a:lnTo>
                <a:close/>
              </a:path>
              <a:path w="1951355" h="1628775">
                <a:moveTo>
                  <a:pt x="1626020" y="1628774"/>
                </a:moveTo>
                <a:lnTo>
                  <a:pt x="162602" y="1628774"/>
                </a:lnTo>
                <a:lnTo>
                  <a:pt x="119363" y="1622959"/>
                </a:lnTo>
                <a:lnTo>
                  <a:pt x="80518" y="1606545"/>
                </a:lnTo>
                <a:lnTo>
                  <a:pt x="47611" y="1581082"/>
                </a:lnTo>
                <a:lnTo>
                  <a:pt x="22192" y="1548120"/>
                </a:lnTo>
                <a:lnTo>
                  <a:pt x="5805" y="1509208"/>
                </a:lnTo>
                <a:lnTo>
                  <a:pt x="0" y="1465897"/>
                </a:lnTo>
                <a:lnTo>
                  <a:pt x="813" y="732948"/>
                </a:lnTo>
                <a:lnTo>
                  <a:pt x="0" y="732948"/>
                </a:lnTo>
                <a:lnTo>
                  <a:pt x="0" y="325754"/>
                </a:lnTo>
                <a:lnTo>
                  <a:pt x="162602" y="325754"/>
                </a:lnTo>
                <a:lnTo>
                  <a:pt x="162602" y="1465897"/>
                </a:lnTo>
                <a:lnTo>
                  <a:pt x="1626020" y="1465897"/>
                </a:lnTo>
                <a:lnTo>
                  <a:pt x="1626020" y="1628774"/>
                </a:lnTo>
                <a:close/>
              </a:path>
              <a:path w="1951355" h="1628775">
                <a:moveTo>
                  <a:pt x="1219515" y="936952"/>
                </a:moveTo>
                <a:lnTo>
                  <a:pt x="934961" y="570071"/>
                </a:lnTo>
                <a:lnTo>
                  <a:pt x="1951224" y="570071"/>
                </a:lnTo>
                <a:lnTo>
                  <a:pt x="1951224" y="692229"/>
                </a:lnTo>
                <a:lnTo>
                  <a:pt x="1422768" y="692229"/>
                </a:lnTo>
                <a:lnTo>
                  <a:pt x="1219515" y="936952"/>
                </a:lnTo>
                <a:close/>
              </a:path>
              <a:path w="1951355" h="1628775">
                <a:moveTo>
                  <a:pt x="1951224" y="1058703"/>
                </a:moveTo>
                <a:lnTo>
                  <a:pt x="1707321" y="1058703"/>
                </a:lnTo>
                <a:lnTo>
                  <a:pt x="1422768" y="692229"/>
                </a:lnTo>
                <a:lnTo>
                  <a:pt x="1951224" y="692229"/>
                </a:lnTo>
                <a:lnTo>
                  <a:pt x="1951224" y="1058703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8" name="object 8"/>
          <p:cNvGrpSpPr/>
          <p:nvPr/>
        </p:nvGrpSpPr>
        <p:grpSpPr>
          <a:xfrm>
            <a:off x="7759877" y="2693568"/>
            <a:ext cx="1285663" cy="1499023"/>
            <a:chOff x="11639814" y="4040351"/>
            <a:chExt cx="1928495" cy="2248535"/>
          </a:xfrm>
        </p:grpSpPr>
        <p:sp>
          <p:nvSpPr>
            <p:cNvPr id="9" name="object 9"/>
            <p:cNvSpPr/>
            <p:nvPr/>
          </p:nvSpPr>
          <p:spPr>
            <a:xfrm>
              <a:off x="11829402" y="4040351"/>
              <a:ext cx="1739264" cy="2248535"/>
            </a:xfrm>
            <a:custGeom>
              <a:avLst/>
              <a:gdLst/>
              <a:ahLst/>
              <a:cxnLst/>
              <a:rect l="l" t="t" r="r" b="b"/>
              <a:pathLst>
                <a:path w="1739265" h="2248535">
                  <a:moveTo>
                    <a:pt x="1544928" y="2248076"/>
                  </a:moveTo>
                  <a:lnTo>
                    <a:pt x="193898" y="2248076"/>
                  </a:lnTo>
                  <a:lnTo>
                    <a:pt x="149439" y="2242956"/>
                  </a:lnTo>
                  <a:lnTo>
                    <a:pt x="108627" y="2228371"/>
                  </a:lnTo>
                  <a:lnTo>
                    <a:pt x="72625" y="2205486"/>
                  </a:lnTo>
                  <a:lnTo>
                    <a:pt x="42598" y="2175464"/>
                  </a:lnTo>
                  <a:lnTo>
                    <a:pt x="19708" y="2139469"/>
                  </a:lnTo>
                  <a:lnTo>
                    <a:pt x="5121" y="2098665"/>
                  </a:lnTo>
                  <a:lnTo>
                    <a:pt x="0" y="2054215"/>
                  </a:lnTo>
                  <a:lnTo>
                    <a:pt x="0" y="2048752"/>
                  </a:lnTo>
                  <a:lnTo>
                    <a:pt x="129471" y="2048752"/>
                  </a:lnTo>
                  <a:lnTo>
                    <a:pt x="160654" y="2042409"/>
                  </a:lnTo>
                  <a:lnTo>
                    <a:pt x="186120" y="2025104"/>
                  </a:lnTo>
                  <a:lnTo>
                    <a:pt x="203290" y="1999421"/>
                  </a:lnTo>
                  <a:lnTo>
                    <a:pt x="209586" y="1967948"/>
                  </a:lnTo>
                  <a:lnTo>
                    <a:pt x="203290" y="1936447"/>
                  </a:lnTo>
                  <a:lnTo>
                    <a:pt x="186120" y="1910704"/>
                  </a:lnTo>
                  <a:lnTo>
                    <a:pt x="160654" y="1893338"/>
                  </a:lnTo>
                  <a:lnTo>
                    <a:pt x="129471" y="1886967"/>
                  </a:lnTo>
                  <a:lnTo>
                    <a:pt x="0" y="1886967"/>
                  </a:lnTo>
                  <a:lnTo>
                    <a:pt x="8" y="1637856"/>
                  </a:lnTo>
                  <a:lnTo>
                    <a:pt x="129471" y="1637856"/>
                  </a:lnTo>
                  <a:lnTo>
                    <a:pt x="160654" y="1631498"/>
                  </a:lnTo>
                  <a:lnTo>
                    <a:pt x="186120" y="1614152"/>
                  </a:lnTo>
                  <a:lnTo>
                    <a:pt x="203290" y="1588413"/>
                  </a:lnTo>
                  <a:lnTo>
                    <a:pt x="209586" y="1556875"/>
                  </a:lnTo>
                  <a:lnTo>
                    <a:pt x="203290" y="1525402"/>
                  </a:lnTo>
                  <a:lnTo>
                    <a:pt x="186120" y="1499720"/>
                  </a:lnTo>
                  <a:lnTo>
                    <a:pt x="160654" y="1482414"/>
                  </a:lnTo>
                  <a:lnTo>
                    <a:pt x="129427" y="1476062"/>
                  </a:lnTo>
                  <a:lnTo>
                    <a:pt x="0" y="1476062"/>
                  </a:lnTo>
                  <a:lnTo>
                    <a:pt x="0" y="1226960"/>
                  </a:lnTo>
                  <a:lnTo>
                    <a:pt x="129471" y="1226960"/>
                  </a:lnTo>
                  <a:lnTo>
                    <a:pt x="160654" y="1220589"/>
                  </a:lnTo>
                  <a:lnTo>
                    <a:pt x="186120" y="1203223"/>
                  </a:lnTo>
                  <a:lnTo>
                    <a:pt x="203290" y="1177480"/>
                  </a:lnTo>
                  <a:lnTo>
                    <a:pt x="209586" y="1145979"/>
                  </a:lnTo>
                  <a:lnTo>
                    <a:pt x="203290" y="1114492"/>
                  </a:lnTo>
                  <a:lnTo>
                    <a:pt x="186120" y="1088779"/>
                  </a:lnTo>
                  <a:lnTo>
                    <a:pt x="160503" y="1071413"/>
                  </a:lnTo>
                  <a:lnTo>
                    <a:pt x="129298" y="1065051"/>
                  </a:lnTo>
                  <a:lnTo>
                    <a:pt x="0" y="1065051"/>
                  </a:lnTo>
                  <a:lnTo>
                    <a:pt x="0" y="815976"/>
                  </a:lnTo>
                  <a:lnTo>
                    <a:pt x="129471" y="815976"/>
                  </a:lnTo>
                  <a:lnTo>
                    <a:pt x="160654" y="809619"/>
                  </a:lnTo>
                  <a:lnTo>
                    <a:pt x="186120" y="792283"/>
                  </a:lnTo>
                  <a:lnTo>
                    <a:pt x="203290" y="766570"/>
                  </a:lnTo>
                  <a:lnTo>
                    <a:pt x="209586" y="735083"/>
                  </a:lnTo>
                  <a:lnTo>
                    <a:pt x="203290" y="703582"/>
                  </a:lnTo>
                  <a:lnTo>
                    <a:pt x="186120" y="677839"/>
                  </a:lnTo>
                  <a:lnTo>
                    <a:pt x="160654" y="660473"/>
                  </a:lnTo>
                  <a:lnTo>
                    <a:pt x="129471" y="654102"/>
                  </a:lnTo>
                  <a:lnTo>
                    <a:pt x="0" y="654102"/>
                  </a:lnTo>
                  <a:lnTo>
                    <a:pt x="8" y="404992"/>
                  </a:lnTo>
                  <a:lnTo>
                    <a:pt x="129471" y="404992"/>
                  </a:lnTo>
                  <a:lnTo>
                    <a:pt x="160654" y="398635"/>
                  </a:lnTo>
                  <a:lnTo>
                    <a:pt x="186120" y="381299"/>
                  </a:lnTo>
                  <a:lnTo>
                    <a:pt x="203290" y="355586"/>
                  </a:lnTo>
                  <a:lnTo>
                    <a:pt x="209586" y="324099"/>
                  </a:lnTo>
                  <a:lnTo>
                    <a:pt x="203290" y="292612"/>
                  </a:lnTo>
                  <a:lnTo>
                    <a:pt x="186120" y="266899"/>
                  </a:lnTo>
                  <a:lnTo>
                    <a:pt x="160654" y="249563"/>
                  </a:lnTo>
                  <a:lnTo>
                    <a:pt x="129471" y="243206"/>
                  </a:lnTo>
                  <a:lnTo>
                    <a:pt x="0" y="243206"/>
                  </a:lnTo>
                  <a:lnTo>
                    <a:pt x="0" y="193860"/>
                  </a:lnTo>
                  <a:lnTo>
                    <a:pt x="5121" y="149410"/>
                  </a:lnTo>
                  <a:lnTo>
                    <a:pt x="19708" y="108606"/>
                  </a:lnTo>
                  <a:lnTo>
                    <a:pt x="42598" y="72611"/>
                  </a:lnTo>
                  <a:lnTo>
                    <a:pt x="72625" y="42589"/>
                  </a:lnTo>
                  <a:lnTo>
                    <a:pt x="108627" y="19704"/>
                  </a:lnTo>
                  <a:lnTo>
                    <a:pt x="149439" y="5120"/>
                  </a:lnTo>
                  <a:lnTo>
                    <a:pt x="193898" y="0"/>
                  </a:lnTo>
                  <a:lnTo>
                    <a:pt x="1245955" y="0"/>
                  </a:lnTo>
                  <a:lnTo>
                    <a:pt x="1245955" y="390558"/>
                  </a:lnTo>
                  <a:lnTo>
                    <a:pt x="1248940" y="407380"/>
                  </a:lnTo>
                  <a:lnTo>
                    <a:pt x="1257066" y="416254"/>
                  </a:lnTo>
                  <a:lnTo>
                    <a:pt x="1269094" y="416611"/>
                  </a:lnTo>
                  <a:lnTo>
                    <a:pt x="1738827" y="416611"/>
                  </a:lnTo>
                  <a:lnTo>
                    <a:pt x="1738827" y="864802"/>
                  </a:lnTo>
                  <a:lnTo>
                    <a:pt x="499455" y="864802"/>
                  </a:lnTo>
                  <a:lnTo>
                    <a:pt x="466971" y="886330"/>
                  </a:lnTo>
                  <a:lnTo>
                    <a:pt x="464201" y="900049"/>
                  </a:lnTo>
                  <a:lnTo>
                    <a:pt x="466971" y="913769"/>
                  </a:lnTo>
                  <a:lnTo>
                    <a:pt x="474527" y="924973"/>
                  </a:lnTo>
                  <a:lnTo>
                    <a:pt x="485733" y="932527"/>
                  </a:lnTo>
                  <a:lnTo>
                    <a:pt x="499455" y="935297"/>
                  </a:lnTo>
                  <a:lnTo>
                    <a:pt x="1738827" y="935297"/>
                  </a:lnTo>
                  <a:lnTo>
                    <a:pt x="1738827" y="1022446"/>
                  </a:lnTo>
                  <a:lnTo>
                    <a:pt x="499455" y="1022446"/>
                  </a:lnTo>
                  <a:lnTo>
                    <a:pt x="485733" y="1025216"/>
                  </a:lnTo>
                  <a:lnTo>
                    <a:pt x="474527" y="1032770"/>
                  </a:lnTo>
                  <a:lnTo>
                    <a:pt x="466971" y="1043974"/>
                  </a:lnTo>
                  <a:lnTo>
                    <a:pt x="464201" y="1057693"/>
                  </a:lnTo>
                  <a:lnTo>
                    <a:pt x="466971" y="1071413"/>
                  </a:lnTo>
                  <a:lnTo>
                    <a:pt x="474527" y="1082616"/>
                  </a:lnTo>
                  <a:lnTo>
                    <a:pt x="485733" y="1090171"/>
                  </a:lnTo>
                  <a:lnTo>
                    <a:pt x="499455" y="1092941"/>
                  </a:lnTo>
                  <a:lnTo>
                    <a:pt x="1738827" y="1092941"/>
                  </a:lnTo>
                  <a:lnTo>
                    <a:pt x="1738827" y="1194814"/>
                  </a:lnTo>
                  <a:lnTo>
                    <a:pt x="499455" y="1194814"/>
                  </a:lnTo>
                  <a:lnTo>
                    <a:pt x="485733" y="1197584"/>
                  </a:lnTo>
                  <a:lnTo>
                    <a:pt x="474527" y="1205138"/>
                  </a:lnTo>
                  <a:lnTo>
                    <a:pt x="466971" y="1216342"/>
                  </a:lnTo>
                  <a:lnTo>
                    <a:pt x="464201" y="1230062"/>
                  </a:lnTo>
                  <a:lnTo>
                    <a:pt x="466971" y="1243781"/>
                  </a:lnTo>
                  <a:lnTo>
                    <a:pt x="474527" y="1254985"/>
                  </a:lnTo>
                  <a:lnTo>
                    <a:pt x="485733" y="1262539"/>
                  </a:lnTo>
                  <a:lnTo>
                    <a:pt x="499455" y="1265309"/>
                  </a:lnTo>
                  <a:lnTo>
                    <a:pt x="1738827" y="1265309"/>
                  </a:lnTo>
                  <a:lnTo>
                    <a:pt x="1738827" y="2054215"/>
                  </a:lnTo>
                  <a:lnTo>
                    <a:pt x="1733706" y="2098665"/>
                  </a:lnTo>
                  <a:lnTo>
                    <a:pt x="1719118" y="2139469"/>
                  </a:lnTo>
                  <a:lnTo>
                    <a:pt x="1696229" y="2175464"/>
                  </a:lnTo>
                  <a:lnTo>
                    <a:pt x="1666201" y="2205486"/>
                  </a:lnTo>
                  <a:lnTo>
                    <a:pt x="1630199" y="2228371"/>
                  </a:lnTo>
                  <a:lnTo>
                    <a:pt x="1589387" y="2242956"/>
                  </a:lnTo>
                  <a:lnTo>
                    <a:pt x="1544928" y="2248076"/>
                  </a:lnTo>
                  <a:close/>
                </a:path>
                <a:path w="1739265" h="2248535">
                  <a:moveTo>
                    <a:pt x="1738827" y="416611"/>
                  </a:moveTo>
                  <a:lnTo>
                    <a:pt x="1454036" y="416611"/>
                  </a:lnTo>
                  <a:lnTo>
                    <a:pt x="1466065" y="416254"/>
                  </a:lnTo>
                  <a:lnTo>
                    <a:pt x="1474193" y="407380"/>
                  </a:lnTo>
                  <a:lnTo>
                    <a:pt x="1477179" y="390558"/>
                  </a:lnTo>
                  <a:lnTo>
                    <a:pt x="1477179" y="0"/>
                  </a:lnTo>
                  <a:lnTo>
                    <a:pt x="1544928" y="0"/>
                  </a:lnTo>
                  <a:lnTo>
                    <a:pt x="1589387" y="5120"/>
                  </a:lnTo>
                  <a:lnTo>
                    <a:pt x="1630199" y="19704"/>
                  </a:lnTo>
                  <a:lnTo>
                    <a:pt x="1666201" y="42589"/>
                  </a:lnTo>
                  <a:lnTo>
                    <a:pt x="1696229" y="72611"/>
                  </a:lnTo>
                  <a:lnTo>
                    <a:pt x="1719118" y="108606"/>
                  </a:lnTo>
                  <a:lnTo>
                    <a:pt x="1733706" y="149410"/>
                  </a:lnTo>
                  <a:lnTo>
                    <a:pt x="1738827" y="193860"/>
                  </a:lnTo>
                  <a:lnTo>
                    <a:pt x="1738827" y="416611"/>
                  </a:lnTo>
                  <a:close/>
                </a:path>
                <a:path w="1739265" h="2248535">
                  <a:moveTo>
                    <a:pt x="1454036" y="416611"/>
                  </a:moveTo>
                  <a:lnTo>
                    <a:pt x="1269094" y="416611"/>
                  </a:lnTo>
                  <a:lnTo>
                    <a:pt x="1283783" y="407882"/>
                  </a:lnTo>
                  <a:lnTo>
                    <a:pt x="1323735" y="373419"/>
                  </a:lnTo>
                  <a:lnTo>
                    <a:pt x="1341410" y="363322"/>
                  </a:lnTo>
                  <a:lnTo>
                    <a:pt x="1361567" y="359956"/>
                  </a:lnTo>
                  <a:lnTo>
                    <a:pt x="1381724" y="363322"/>
                  </a:lnTo>
                  <a:lnTo>
                    <a:pt x="1399399" y="373419"/>
                  </a:lnTo>
                  <a:lnTo>
                    <a:pt x="1439351" y="407882"/>
                  </a:lnTo>
                  <a:lnTo>
                    <a:pt x="1454036" y="416611"/>
                  </a:lnTo>
                  <a:close/>
                </a:path>
                <a:path w="1739265" h="2248535">
                  <a:moveTo>
                    <a:pt x="1738827" y="935297"/>
                  </a:moveTo>
                  <a:lnTo>
                    <a:pt x="1401232" y="935297"/>
                  </a:lnTo>
                  <a:lnTo>
                    <a:pt x="1414954" y="932527"/>
                  </a:lnTo>
                  <a:lnTo>
                    <a:pt x="1426160" y="924973"/>
                  </a:lnTo>
                  <a:lnTo>
                    <a:pt x="1433716" y="913769"/>
                  </a:lnTo>
                  <a:lnTo>
                    <a:pt x="1436486" y="900049"/>
                  </a:lnTo>
                  <a:lnTo>
                    <a:pt x="1433716" y="886330"/>
                  </a:lnTo>
                  <a:lnTo>
                    <a:pt x="1426160" y="875126"/>
                  </a:lnTo>
                  <a:lnTo>
                    <a:pt x="1414954" y="867572"/>
                  </a:lnTo>
                  <a:lnTo>
                    <a:pt x="1401232" y="864802"/>
                  </a:lnTo>
                  <a:lnTo>
                    <a:pt x="1738827" y="864802"/>
                  </a:lnTo>
                  <a:lnTo>
                    <a:pt x="1738827" y="935297"/>
                  </a:lnTo>
                  <a:close/>
                </a:path>
                <a:path w="1739265" h="2248535">
                  <a:moveTo>
                    <a:pt x="1738827" y="1092941"/>
                  </a:moveTo>
                  <a:lnTo>
                    <a:pt x="1401232" y="1092941"/>
                  </a:lnTo>
                  <a:lnTo>
                    <a:pt x="1414954" y="1090171"/>
                  </a:lnTo>
                  <a:lnTo>
                    <a:pt x="1426160" y="1082616"/>
                  </a:lnTo>
                  <a:lnTo>
                    <a:pt x="1433716" y="1071413"/>
                  </a:lnTo>
                  <a:lnTo>
                    <a:pt x="1436486" y="1057693"/>
                  </a:lnTo>
                  <a:lnTo>
                    <a:pt x="1433716" y="1043974"/>
                  </a:lnTo>
                  <a:lnTo>
                    <a:pt x="1426160" y="1032770"/>
                  </a:lnTo>
                  <a:lnTo>
                    <a:pt x="1414954" y="1025216"/>
                  </a:lnTo>
                  <a:lnTo>
                    <a:pt x="1401232" y="1022446"/>
                  </a:lnTo>
                  <a:lnTo>
                    <a:pt x="1738827" y="1022446"/>
                  </a:lnTo>
                  <a:lnTo>
                    <a:pt x="1738827" y="1092941"/>
                  </a:lnTo>
                  <a:close/>
                </a:path>
                <a:path w="1739265" h="2248535">
                  <a:moveTo>
                    <a:pt x="1738827" y="1265309"/>
                  </a:moveTo>
                  <a:lnTo>
                    <a:pt x="1401232" y="1265309"/>
                  </a:lnTo>
                  <a:lnTo>
                    <a:pt x="1414954" y="1262539"/>
                  </a:lnTo>
                  <a:lnTo>
                    <a:pt x="1426160" y="1254985"/>
                  </a:lnTo>
                  <a:lnTo>
                    <a:pt x="1433716" y="1243781"/>
                  </a:lnTo>
                  <a:lnTo>
                    <a:pt x="1436486" y="1230062"/>
                  </a:lnTo>
                  <a:lnTo>
                    <a:pt x="1433716" y="1216342"/>
                  </a:lnTo>
                  <a:lnTo>
                    <a:pt x="1426160" y="1205138"/>
                  </a:lnTo>
                  <a:lnTo>
                    <a:pt x="1414954" y="1197584"/>
                  </a:lnTo>
                  <a:lnTo>
                    <a:pt x="1401232" y="1194814"/>
                  </a:lnTo>
                  <a:lnTo>
                    <a:pt x="1738827" y="1194814"/>
                  </a:lnTo>
                  <a:lnTo>
                    <a:pt x="1738827" y="1265309"/>
                  </a:lnTo>
                  <a:close/>
                </a:path>
              </a:pathLst>
            </a:custGeom>
            <a:solidFill>
              <a:srgbClr val="B0242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9814" y="4283575"/>
              <a:ext cx="189597" cy="1618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9814" y="4694498"/>
              <a:ext cx="189597" cy="1618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9814" y="5105403"/>
              <a:ext cx="189606" cy="1618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39814" y="5516413"/>
              <a:ext cx="189597" cy="1618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9814" y="5927327"/>
              <a:ext cx="189597" cy="16180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09198" y="1553762"/>
            <a:ext cx="1104899" cy="11683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0493808" y="2656087"/>
            <a:ext cx="0" cy="825500"/>
          </a:xfrm>
          <a:custGeom>
            <a:avLst/>
            <a:gdLst/>
            <a:ahLst/>
            <a:cxnLst/>
            <a:rect l="l" t="t" r="r" b="b"/>
            <a:pathLst>
              <a:path h="1238250">
                <a:moveTo>
                  <a:pt x="0" y="0"/>
                </a:moveTo>
                <a:lnTo>
                  <a:pt x="0" y="1237783"/>
                </a:lnTo>
              </a:path>
            </a:pathLst>
          </a:custGeom>
          <a:ln w="54428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17" name="object 17"/>
          <p:cNvGrpSpPr/>
          <p:nvPr/>
        </p:nvGrpSpPr>
        <p:grpSpPr>
          <a:xfrm>
            <a:off x="4964050" y="3068163"/>
            <a:ext cx="1960880" cy="412750"/>
            <a:chOff x="7446075" y="4602244"/>
            <a:chExt cx="2941320" cy="619125"/>
          </a:xfrm>
        </p:grpSpPr>
        <p:sp>
          <p:nvSpPr>
            <p:cNvPr id="18" name="object 18"/>
            <p:cNvSpPr/>
            <p:nvPr/>
          </p:nvSpPr>
          <p:spPr>
            <a:xfrm>
              <a:off x="7476454" y="4641907"/>
              <a:ext cx="1422400" cy="548640"/>
            </a:xfrm>
            <a:custGeom>
              <a:avLst/>
              <a:gdLst/>
              <a:ahLst/>
              <a:cxnLst/>
              <a:rect l="l" t="t" r="r" b="b"/>
              <a:pathLst>
                <a:path w="1422400" h="548639">
                  <a:moveTo>
                    <a:pt x="1422043" y="0"/>
                  </a:moveTo>
                  <a:lnTo>
                    <a:pt x="0" y="548459"/>
                  </a:lnTo>
                </a:path>
              </a:pathLst>
            </a:custGeom>
            <a:ln w="6028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8033" y="4632623"/>
              <a:ext cx="1419225" cy="556895"/>
            </a:xfrm>
            <a:custGeom>
              <a:avLst/>
              <a:gdLst/>
              <a:ahLst/>
              <a:cxnLst/>
              <a:rect l="l" t="t" r="r" b="b"/>
              <a:pathLst>
                <a:path w="1419225" h="556895">
                  <a:moveTo>
                    <a:pt x="1418758" y="556498"/>
                  </a:moveTo>
                  <a:lnTo>
                    <a:pt x="0" y="0"/>
                  </a:lnTo>
                </a:path>
              </a:pathLst>
            </a:custGeom>
            <a:ln w="60280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20" name="object 20"/>
          <p:cNvSpPr/>
          <p:nvPr/>
        </p:nvSpPr>
        <p:spPr>
          <a:xfrm>
            <a:off x="5959521" y="4205510"/>
            <a:ext cx="0" cy="707390"/>
          </a:xfrm>
          <a:custGeom>
            <a:avLst/>
            <a:gdLst/>
            <a:ahLst/>
            <a:cxnLst/>
            <a:rect l="l" t="t" r="r" b="b"/>
            <a:pathLst>
              <a:path h="1061084">
                <a:moveTo>
                  <a:pt x="0" y="0"/>
                </a:moveTo>
                <a:lnTo>
                  <a:pt x="0" y="1060689"/>
                </a:lnTo>
              </a:path>
            </a:pathLst>
          </a:custGeom>
          <a:ln w="60757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1" name="object 21"/>
          <p:cNvSpPr/>
          <p:nvPr/>
        </p:nvSpPr>
        <p:spPr>
          <a:xfrm>
            <a:off x="5959521" y="2747249"/>
            <a:ext cx="0" cy="1032933"/>
          </a:xfrm>
          <a:custGeom>
            <a:avLst/>
            <a:gdLst/>
            <a:ahLst/>
            <a:cxnLst/>
            <a:rect l="l" t="t" r="r" b="b"/>
            <a:pathLst>
              <a:path h="1549400">
                <a:moveTo>
                  <a:pt x="0" y="0"/>
                </a:moveTo>
                <a:lnTo>
                  <a:pt x="0" y="1549216"/>
                </a:lnTo>
              </a:path>
            </a:pathLst>
          </a:custGeom>
          <a:ln w="60757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22" name="object 22"/>
          <p:cNvGrpSpPr/>
          <p:nvPr/>
        </p:nvGrpSpPr>
        <p:grpSpPr>
          <a:xfrm>
            <a:off x="5029353" y="3945532"/>
            <a:ext cx="1904577" cy="1804670"/>
            <a:chOff x="7544029" y="5918297"/>
            <a:chExt cx="2856865" cy="2707005"/>
          </a:xfrm>
        </p:grpSpPr>
        <p:sp>
          <p:nvSpPr>
            <p:cNvPr id="23" name="object 23"/>
            <p:cNvSpPr/>
            <p:nvPr/>
          </p:nvSpPr>
          <p:spPr>
            <a:xfrm>
              <a:off x="8948213" y="5958130"/>
              <a:ext cx="1422400" cy="958215"/>
            </a:xfrm>
            <a:custGeom>
              <a:avLst/>
              <a:gdLst/>
              <a:ahLst/>
              <a:cxnLst/>
              <a:rect l="l" t="t" r="r" b="b"/>
              <a:pathLst>
                <a:path w="1422400" h="958215">
                  <a:moveTo>
                    <a:pt x="0" y="957682"/>
                  </a:moveTo>
                  <a:lnTo>
                    <a:pt x="1422233" y="0"/>
                  </a:lnTo>
                </a:path>
              </a:pathLst>
            </a:custGeom>
            <a:ln w="5962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4408" y="5948676"/>
              <a:ext cx="1362075" cy="944880"/>
            </a:xfrm>
            <a:custGeom>
              <a:avLst/>
              <a:gdLst/>
              <a:ahLst/>
              <a:cxnLst/>
              <a:rect l="l" t="t" r="r" b="b"/>
              <a:pathLst>
                <a:path w="1362075" h="944879">
                  <a:moveTo>
                    <a:pt x="0" y="0"/>
                  </a:moveTo>
                  <a:lnTo>
                    <a:pt x="1361960" y="944512"/>
                  </a:lnTo>
                </a:path>
              </a:pathLst>
            </a:custGeom>
            <a:ln w="5956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947936" y="6909524"/>
              <a:ext cx="0" cy="514984"/>
            </a:xfrm>
            <a:custGeom>
              <a:avLst/>
              <a:gdLst/>
              <a:ahLst/>
              <a:cxnLst/>
              <a:rect l="l" t="t" r="r" b="b"/>
              <a:pathLst>
                <a:path h="514984">
                  <a:moveTo>
                    <a:pt x="0" y="0"/>
                  </a:moveTo>
                  <a:lnTo>
                    <a:pt x="0" y="514472"/>
                  </a:lnTo>
                </a:path>
              </a:pathLst>
            </a:custGeom>
            <a:ln w="57150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009238" y="7434617"/>
              <a:ext cx="942975" cy="1149350"/>
            </a:xfrm>
            <a:custGeom>
              <a:avLst/>
              <a:gdLst/>
              <a:ahLst/>
              <a:cxnLst/>
              <a:rect l="l" t="t" r="r" b="b"/>
              <a:pathLst>
                <a:path w="942975" h="1149350">
                  <a:moveTo>
                    <a:pt x="942514" y="0"/>
                  </a:moveTo>
                  <a:lnTo>
                    <a:pt x="0" y="1148988"/>
                  </a:lnTo>
                </a:path>
              </a:pathLst>
            </a:custGeom>
            <a:ln w="5852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8960481" y="7436409"/>
              <a:ext cx="735330" cy="1158240"/>
            </a:xfrm>
            <a:custGeom>
              <a:avLst/>
              <a:gdLst/>
              <a:ahLst/>
              <a:cxnLst/>
              <a:rect l="l" t="t" r="r" b="b"/>
              <a:pathLst>
                <a:path w="735329" h="1158240">
                  <a:moveTo>
                    <a:pt x="0" y="0"/>
                  </a:moveTo>
                  <a:lnTo>
                    <a:pt x="734914" y="1158065"/>
                  </a:lnTo>
                </a:path>
              </a:pathLst>
            </a:custGeom>
            <a:ln w="5824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688000" y="7455554"/>
              <a:ext cx="1235075" cy="358140"/>
            </a:xfrm>
            <a:custGeom>
              <a:avLst/>
              <a:gdLst/>
              <a:ahLst/>
              <a:cxnLst/>
              <a:rect l="l" t="t" r="r" b="b"/>
              <a:pathLst>
                <a:path w="1235075" h="358140">
                  <a:moveTo>
                    <a:pt x="1235040" y="0"/>
                  </a:moveTo>
                  <a:lnTo>
                    <a:pt x="0" y="357733"/>
                  </a:lnTo>
                </a:path>
              </a:pathLst>
            </a:custGeom>
            <a:ln w="6049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959435" y="7459987"/>
              <a:ext cx="1397000" cy="302260"/>
            </a:xfrm>
            <a:custGeom>
              <a:avLst/>
              <a:gdLst/>
              <a:ahLst/>
              <a:cxnLst/>
              <a:rect l="l" t="t" r="r" b="b"/>
              <a:pathLst>
                <a:path w="1397000" h="302259">
                  <a:moveTo>
                    <a:pt x="1396458" y="301916"/>
                  </a:moveTo>
                  <a:lnTo>
                    <a:pt x="0" y="0"/>
                  </a:lnTo>
                </a:path>
              </a:pathLst>
            </a:custGeom>
            <a:ln w="6059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978047" y="4193542"/>
            <a:ext cx="1022773" cy="775970"/>
            <a:chOff x="11967070" y="6290312"/>
            <a:chExt cx="1534160" cy="1163955"/>
          </a:xfrm>
        </p:grpSpPr>
        <p:sp>
          <p:nvSpPr>
            <p:cNvPr id="31" name="object 31"/>
            <p:cNvSpPr/>
            <p:nvPr/>
          </p:nvSpPr>
          <p:spPr>
            <a:xfrm>
              <a:off x="11992218" y="6843133"/>
              <a:ext cx="615315" cy="555625"/>
            </a:xfrm>
            <a:custGeom>
              <a:avLst/>
              <a:gdLst/>
              <a:ahLst/>
              <a:cxnLst/>
              <a:rect l="l" t="t" r="r" b="b"/>
              <a:pathLst>
                <a:path w="615315" h="555625">
                  <a:moveTo>
                    <a:pt x="614751" y="0"/>
                  </a:moveTo>
                  <a:lnTo>
                    <a:pt x="0" y="555432"/>
                  </a:lnTo>
                </a:path>
              </a:pathLst>
            </a:custGeom>
            <a:ln w="49209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2637239" y="6832773"/>
              <a:ext cx="838835" cy="596265"/>
            </a:xfrm>
            <a:custGeom>
              <a:avLst/>
              <a:gdLst/>
              <a:ahLst/>
              <a:cxnLst/>
              <a:rect l="l" t="t" r="r" b="b"/>
              <a:pathLst>
                <a:path w="838834" h="596265">
                  <a:moveTo>
                    <a:pt x="838830" y="595755"/>
                  </a:moveTo>
                  <a:lnTo>
                    <a:pt x="0" y="0"/>
                  </a:lnTo>
                </a:path>
              </a:pathLst>
            </a:custGeom>
            <a:ln w="4936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29105" y="6315461"/>
              <a:ext cx="15875" cy="524510"/>
            </a:xfrm>
            <a:custGeom>
              <a:avLst/>
              <a:gdLst/>
              <a:ahLst/>
              <a:cxnLst/>
              <a:rect l="l" t="t" r="r" b="b"/>
              <a:pathLst>
                <a:path w="15875" h="524509">
                  <a:moveTo>
                    <a:pt x="0" y="524022"/>
                  </a:moveTo>
                  <a:lnTo>
                    <a:pt x="15490" y="0"/>
                  </a:lnTo>
                </a:path>
              </a:pathLst>
            </a:custGeom>
            <a:ln w="4728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4" name="object 34"/>
          <p:cNvSpPr/>
          <p:nvPr/>
        </p:nvSpPr>
        <p:spPr>
          <a:xfrm>
            <a:off x="5582520" y="3780060"/>
            <a:ext cx="819150" cy="425450"/>
          </a:xfrm>
          <a:custGeom>
            <a:avLst/>
            <a:gdLst/>
            <a:ahLst/>
            <a:cxnLst/>
            <a:rect l="l" t="t" r="r" b="b"/>
            <a:pathLst>
              <a:path w="1228725" h="638175">
                <a:moveTo>
                  <a:pt x="1228614" y="638174"/>
                </a:moveTo>
                <a:lnTo>
                  <a:pt x="0" y="638174"/>
                </a:lnTo>
                <a:lnTo>
                  <a:pt x="0" y="0"/>
                </a:lnTo>
                <a:lnTo>
                  <a:pt x="1228614" y="0"/>
                </a:lnTo>
                <a:lnTo>
                  <a:pt x="1228614" y="638174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5" name="object 35"/>
          <p:cNvSpPr/>
          <p:nvPr/>
        </p:nvSpPr>
        <p:spPr>
          <a:xfrm>
            <a:off x="6484656" y="3460384"/>
            <a:ext cx="882650" cy="501650"/>
          </a:xfrm>
          <a:custGeom>
            <a:avLst/>
            <a:gdLst/>
            <a:ahLst/>
            <a:cxnLst/>
            <a:rect l="l" t="t" r="r" b="b"/>
            <a:pathLst>
              <a:path w="1323975" h="752475">
                <a:moveTo>
                  <a:pt x="1323934" y="752475"/>
                </a:moveTo>
                <a:lnTo>
                  <a:pt x="0" y="752475"/>
                </a:lnTo>
                <a:lnTo>
                  <a:pt x="0" y="0"/>
                </a:lnTo>
                <a:lnTo>
                  <a:pt x="1323934" y="0"/>
                </a:lnTo>
                <a:lnTo>
                  <a:pt x="1323934" y="752475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50047" y="5145738"/>
            <a:ext cx="1447799" cy="50164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43366" y="4134051"/>
            <a:ext cx="1316990" cy="456107"/>
          </a:xfrm>
          <a:prstGeom prst="rect">
            <a:avLst/>
          </a:prstGeom>
        </p:spPr>
        <p:txBody>
          <a:bodyPr vert="horz" wrap="square" lIns="0" tIns="9736" rIns="0" bIns="0" rtlCol="0">
            <a:spAutoFit/>
          </a:bodyPr>
          <a:lstStyle/>
          <a:p>
            <a:pPr marL="8467">
              <a:spcBef>
                <a:spcPts val="76"/>
              </a:spcBef>
            </a:pPr>
            <a:r>
              <a:rPr sz="2900" spc="-110" dirty="0">
                <a:latin typeface="Arial Black"/>
                <a:cs typeface="Arial Black"/>
              </a:rPr>
              <a:t>ADMIN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70250" y="3481277"/>
            <a:ext cx="1016000" cy="305575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8523" rIns="0" bIns="0" rtlCol="0">
            <a:spAutoFit/>
          </a:bodyPr>
          <a:lstStyle/>
          <a:p>
            <a:pPr marL="86364">
              <a:spcBef>
                <a:spcPts val="303"/>
              </a:spcBef>
            </a:pPr>
            <a:r>
              <a:rPr sz="1733" spc="-180" dirty="0">
                <a:latin typeface="Arial Black"/>
                <a:cs typeface="Arial Black"/>
              </a:rPr>
              <a:t>SAMPLE</a:t>
            </a:r>
            <a:endParaRPr sz="1733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41205" y="4953461"/>
            <a:ext cx="889000" cy="26674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5560" rIns="0" bIns="0" rtlCol="0">
            <a:spAutoFit/>
          </a:bodyPr>
          <a:lstStyle/>
          <a:p>
            <a:pPr marL="55883">
              <a:spcBef>
                <a:spcPts val="280"/>
              </a:spcBef>
            </a:pPr>
            <a:r>
              <a:rPr sz="1500" spc="-13" dirty="0">
                <a:latin typeface="Arial Black"/>
                <a:cs typeface="Arial Black"/>
              </a:rPr>
              <a:t>IMPORT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25993" y="4935069"/>
            <a:ext cx="914400" cy="268877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7677" rIns="0" bIns="0" rtlCol="0">
            <a:spAutoFit/>
          </a:bodyPr>
          <a:lstStyle/>
          <a:p>
            <a:pPr marL="83401">
              <a:spcBef>
                <a:spcPts val="297"/>
              </a:spcBef>
            </a:pPr>
            <a:r>
              <a:rPr sz="1500" spc="-60" dirty="0">
                <a:latin typeface="Arial Black"/>
                <a:cs typeface="Arial Black"/>
              </a:rPr>
              <a:t>EXPORT</a:t>
            </a:r>
            <a:endParaRPr sz="1500" dirty="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55498" y="5226764"/>
            <a:ext cx="882650" cy="268449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7253" rIns="0" bIns="0" rtlCol="0">
            <a:spAutoFit/>
          </a:bodyPr>
          <a:lstStyle/>
          <a:p>
            <a:pPr marL="206174">
              <a:spcBef>
                <a:spcPts val="293"/>
              </a:spcBef>
            </a:pPr>
            <a:r>
              <a:rPr sz="1500" spc="-217" dirty="0">
                <a:latin typeface="Arial Black"/>
                <a:cs typeface="Arial Black"/>
              </a:rPr>
              <a:t>SAVE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73042" y="5747786"/>
            <a:ext cx="882650" cy="268449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7253" rIns="0" bIns="0" rtlCol="0">
            <a:spAutoFit/>
          </a:bodyPr>
          <a:lstStyle/>
          <a:p>
            <a:pPr marL="52496">
              <a:spcBef>
                <a:spcPts val="293"/>
              </a:spcBef>
            </a:pPr>
            <a:r>
              <a:rPr sz="1500" spc="-60" dirty="0">
                <a:latin typeface="Arial Black"/>
                <a:cs typeface="Arial Black"/>
              </a:rPr>
              <a:t>UPDATE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44040" y="5747786"/>
            <a:ext cx="882650" cy="268449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7253" rIns="0" bIns="0" rtlCol="0">
            <a:spAutoFit/>
          </a:bodyPr>
          <a:lstStyle/>
          <a:p>
            <a:pPr marL="99488">
              <a:spcBef>
                <a:spcPts val="293"/>
              </a:spcBef>
            </a:pPr>
            <a:r>
              <a:rPr sz="1500" spc="-203" dirty="0">
                <a:latin typeface="Arial Black"/>
                <a:cs typeface="Arial Black"/>
              </a:rPr>
              <a:t>DELETE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84642" y="5202534"/>
            <a:ext cx="882650" cy="268449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37253" rIns="0" bIns="0" rtlCol="0">
            <a:spAutoFit/>
          </a:bodyPr>
          <a:lstStyle/>
          <a:p>
            <a:pPr marL="162991">
              <a:spcBef>
                <a:spcPts val="293"/>
              </a:spcBef>
            </a:pPr>
            <a:r>
              <a:rPr sz="1500" spc="-240" dirty="0">
                <a:latin typeface="Arial Black"/>
                <a:cs typeface="Arial Black"/>
              </a:rPr>
              <a:t>RESET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8005" y="3479336"/>
            <a:ext cx="882650" cy="464657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2963" rIns="0" bIns="0" rtlCol="0">
            <a:spAutoFit/>
          </a:bodyPr>
          <a:lstStyle/>
          <a:p>
            <a:pPr marL="121503" marR="111342" indent="-63927">
              <a:lnSpc>
                <a:spcPts val="1827"/>
              </a:lnSpc>
              <a:spcBef>
                <a:spcPts val="23"/>
              </a:spcBef>
            </a:pPr>
            <a:r>
              <a:rPr sz="1200" spc="-127" dirty="0">
                <a:latin typeface="Arial Black"/>
                <a:cs typeface="Arial Black"/>
              </a:rPr>
              <a:t>STUDENT </a:t>
            </a:r>
            <a:r>
              <a:rPr sz="1200" spc="-103" dirty="0">
                <a:latin typeface="Arial Black"/>
                <a:cs typeface="Arial Black"/>
              </a:rPr>
              <a:t>DETAILS</a:t>
            </a:r>
            <a:endParaRPr sz="1200" dirty="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82520" y="3780059"/>
            <a:ext cx="819150" cy="19236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0" rIns="0" bIns="0" rtlCol="0">
            <a:spAutoFit/>
          </a:bodyPr>
          <a:lstStyle/>
          <a:p>
            <a:pPr marL="128276">
              <a:lnSpc>
                <a:spcPts val="1460"/>
              </a:lnSpc>
            </a:pPr>
            <a:r>
              <a:rPr sz="1233" spc="-7" dirty="0">
                <a:latin typeface="Arial Black"/>
                <a:cs typeface="Arial Black"/>
              </a:rPr>
              <a:t>PHOTO</a:t>
            </a:r>
            <a:endParaRPr sz="1233" dirty="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82520" y="4001752"/>
            <a:ext cx="819150" cy="200846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11007" rIns="0" bIns="0" rtlCol="0">
            <a:spAutoFit/>
          </a:bodyPr>
          <a:lstStyle/>
          <a:p>
            <a:pPr marL="99065">
              <a:spcBef>
                <a:spcPts val="87"/>
              </a:spcBef>
            </a:pPr>
            <a:r>
              <a:rPr sz="1233" spc="-27" dirty="0">
                <a:latin typeface="Arial Black"/>
                <a:cs typeface="Arial Black"/>
              </a:rPr>
              <a:t>SAMPLE</a:t>
            </a:r>
            <a:endParaRPr sz="1233" dirty="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4656" y="3460384"/>
            <a:ext cx="882650" cy="223630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13123" rIns="0" bIns="0" rtlCol="0">
            <a:spAutoFit/>
          </a:bodyPr>
          <a:lstStyle/>
          <a:p>
            <a:pPr marL="162991">
              <a:spcBef>
                <a:spcPts val="103"/>
              </a:spcBef>
            </a:pPr>
            <a:r>
              <a:rPr sz="1367" spc="-7" dirty="0">
                <a:latin typeface="Arial Black"/>
                <a:cs typeface="Arial Black"/>
              </a:rPr>
              <a:t>TRAIN</a:t>
            </a:r>
            <a:endParaRPr sz="1367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84656" y="3722931"/>
            <a:ext cx="882650" cy="224058"/>
          </a:xfrm>
          <a:prstGeom prst="rect">
            <a:avLst/>
          </a:prstGeom>
          <a:solidFill>
            <a:srgbClr val="ABCCE3"/>
          </a:solidFill>
        </p:spPr>
        <p:txBody>
          <a:bodyPr vert="horz" wrap="square" lIns="0" tIns="13547" rIns="0" bIns="0" rtlCol="0">
            <a:spAutoFit/>
          </a:bodyPr>
          <a:lstStyle/>
          <a:p>
            <a:pPr marL="218451">
              <a:spcBef>
                <a:spcPts val="107"/>
              </a:spcBef>
            </a:pPr>
            <a:r>
              <a:rPr sz="1367" spc="-13" dirty="0">
                <a:latin typeface="Arial Black"/>
                <a:cs typeface="Arial Black"/>
              </a:rPr>
              <a:t>DATA</a:t>
            </a:r>
            <a:endParaRPr sz="1367">
              <a:latin typeface="Arial Black"/>
              <a:cs typeface="Arial Blac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06918" y="1772085"/>
            <a:ext cx="610870" cy="401320"/>
            <a:chOff x="3160376" y="2658127"/>
            <a:chExt cx="916305" cy="601980"/>
          </a:xfrm>
        </p:grpSpPr>
        <p:sp>
          <p:nvSpPr>
            <p:cNvPr id="51" name="object 51"/>
            <p:cNvSpPr/>
            <p:nvPr/>
          </p:nvSpPr>
          <p:spPr>
            <a:xfrm>
              <a:off x="3188951" y="2774539"/>
              <a:ext cx="737870" cy="457200"/>
            </a:xfrm>
            <a:custGeom>
              <a:avLst/>
              <a:gdLst/>
              <a:ahLst/>
              <a:cxnLst/>
              <a:rect l="l" t="t" r="r" b="b"/>
              <a:pathLst>
                <a:path w="737870" h="457200">
                  <a:moveTo>
                    <a:pt x="737550" y="0"/>
                  </a:moveTo>
                  <a:lnTo>
                    <a:pt x="0" y="456599"/>
                  </a:lnTo>
                </a:path>
              </a:pathLst>
            </a:custGeom>
            <a:ln w="5710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7087" y="2658127"/>
              <a:ext cx="199095" cy="20282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295736" y="4679210"/>
            <a:ext cx="515197" cy="387350"/>
            <a:chOff x="3443604" y="7018815"/>
            <a:chExt cx="772795" cy="581025"/>
          </a:xfrm>
        </p:grpSpPr>
        <p:sp>
          <p:nvSpPr>
            <p:cNvPr id="54" name="object 54"/>
            <p:cNvSpPr/>
            <p:nvPr/>
          </p:nvSpPr>
          <p:spPr>
            <a:xfrm>
              <a:off x="3472179" y="7047390"/>
              <a:ext cx="600075" cy="438150"/>
            </a:xfrm>
            <a:custGeom>
              <a:avLst/>
              <a:gdLst/>
              <a:ahLst/>
              <a:cxnLst/>
              <a:rect l="l" t="t" r="r" b="b"/>
              <a:pathLst>
                <a:path w="600075" h="438150">
                  <a:moveTo>
                    <a:pt x="0" y="0"/>
                  </a:moveTo>
                  <a:lnTo>
                    <a:pt x="599518" y="437612"/>
                  </a:lnTo>
                </a:path>
              </a:pathLst>
            </a:custGeom>
            <a:ln w="572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15674" y="7404017"/>
              <a:ext cx="200514" cy="195782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3302018" y="2242311"/>
            <a:ext cx="152823" cy="2692823"/>
            <a:chOff x="4953026" y="3363466"/>
            <a:chExt cx="229235" cy="4039235"/>
          </a:xfrm>
        </p:grpSpPr>
        <p:sp>
          <p:nvSpPr>
            <p:cNvPr id="57" name="object 57"/>
            <p:cNvSpPr/>
            <p:nvPr/>
          </p:nvSpPr>
          <p:spPr>
            <a:xfrm>
              <a:off x="5067335" y="3534995"/>
              <a:ext cx="0" cy="3867785"/>
            </a:xfrm>
            <a:custGeom>
              <a:avLst/>
              <a:gdLst/>
              <a:ahLst/>
              <a:cxnLst/>
              <a:rect l="l" t="t" r="r" b="b"/>
              <a:pathLst>
                <a:path h="3867784">
                  <a:moveTo>
                    <a:pt x="0" y="3867159"/>
                  </a:moveTo>
                  <a:lnTo>
                    <a:pt x="0" y="0"/>
                  </a:lnTo>
                </a:path>
              </a:pathLst>
            </a:custGeom>
            <a:ln w="57177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3026" y="3363466"/>
              <a:ext cx="228618" cy="171523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705297" y="685800"/>
            <a:ext cx="9798473" cy="5518150"/>
            <a:chOff x="2557945" y="1028700"/>
            <a:chExt cx="14697710" cy="8277225"/>
          </a:xfrm>
        </p:grpSpPr>
        <p:sp>
          <p:nvSpPr>
            <p:cNvPr id="60" name="object 60"/>
            <p:cNvSpPr/>
            <p:nvPr/>
          </p:nvSpPr>
          <p:spPr>
            <a:xfrm>
              <a:off x="6276368" y="1052512"/>
              <a:ext cx="0" cy="8181975"/>
            </a:xfrm>
            <a:custGeom>
              <a:avLst/>
              <a:gdLst/>
              <a:ahLst/>
              <a:cxnLst/>
              <a:rect l="l" t="t" r="r" b="b"/>
              <a:pathLst>
                <a:path h="8181975">
                  <a:moveTo>
                    <a:pt x="0" y="8181974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300190" y="1052512"/>
              <a:ext cx="9373235" cy="0"/>
            </a:xfrm>
            <a:custGeom>
              <a:avLst/>
              <a:gdLst/>
              <a:ahLst/>
              <a:cxnLst/>
              <a:rect l="l" t="t" r="r" b="b"/>
              <a:pathLst>
                <a:path w="9373235">
                  <a:moveTo>
                    <a:pt x="0" y="0"/>
                  </a:moveTo>
                  <a:lnTo>
                    <a:pt x="9372696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5692765" y="1081185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752435"/>
                  </a:lnTo>
                </a:path>
              </a:pathLst>
            </a:custGeom>
            <a:ln w="5720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78446" y="1833636"/>
              <a:ext cx="228637" cy="17159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946946" y="1104998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752435"/>
                  </a:lnTo>
                </a:path>
              </a:pathLst>
            </a:custGeom>
            <a:ln w="57203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32627" y="1857448"/>
              <a:ext cx="228637" cy="17159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2511079" y="1081137"/>
              <a:ext cx="0" cy="2705100"/>
            </a:xfrm>
            <a:custGeom>
              <a:avLst/>
              <a:gdLst/>
              <a:ahLst/>
              <a:cxnLst/>
              <a:rect l="l" t="t" r="r" b="b"/>
              <a:pathLst>
                <a:path h="2705100">
                  <a:moveTo>
                    <a:pt x="0" y="0"/>
                  </a:moveTo>
                  <a:lnTo>
                    <a:pt x="0" y="2705025"/>
                  </a:lnTo>
                </a:path>
              </a:pathLst>
            </a:custGeom>
            <a:ln w="5719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96765" y="3786171"/>
              <a:ext cx="228628" cy="17156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029937" y="2028193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8961" y="0"/>
                  </a:lnTo>
                </a:path>
              </a:pathLst>
            </a:custGeom>
            <a:ln w="57150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2557945" y="9282112"/>
              <a:ext cx="14697710" cy="0"/>
            </a:xfrm>
            <a:custGeom>
              <a:avLst/>
              <a:gdLst/>
              <a:ahLst/>
              <a:cxnLst/>
              <a:rect l="l" t="t" r="r" b="b"/>
              <a:pathLst>
                <a:path w="14697710">
                  <a:moveTo>
                    <a:pt x="0" y="0"/>
                  </a:moveTo>
                  <a:lnTo>
                    <a:pt x="14697186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70" name="object 70"/>
          <p:cNvSpPr/>
          <p:nvPr/>
        </p:nvSpPr>
        <p:spPr>
          <a:xfrm>
            <a:off x="1418167" y="0"/>
            <a:ext cx="9245600" cy="511387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13868399" y="766971"/>
                </a:moveTo>
                <a:lnTo>
                  <a:pt x="0" y="766971"/>
                </a:lnTo>
                <a:lnTo>
                  <a:pt x="0" y="0"/>
                </a:lnTo>
                <a:lnTo>
                  <a:pt x="13868399" y="0"/>
                </a:lnTo>
                <a:lnTo>
                  <a:pt x="13868399" y="76697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380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34" grpId="0" animBg="1"/>
      <p:bldP spid="35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170" y="2773126"/>
            <a:ext cx="5583659" cy="901099"/>
          </a:xfrm>
          <a:noFill/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object 2"/>
          <p:cNvSpPr/>
          <p:nvPr/>
        </p:nvSpPr>
        <p:spPr>
          <a:xfrm>
            <a:off x="11209289" y="111"/>
            <a:ext cx="982980" cy="6858000"/>
          </a:xfrm>
          <a:custGeom>
            <a:avLst/>
            <a:gdLst/>
            <a:ahLst/>
            <a:cxnLst/>
            <a:rect l="l" t="t" r="r" b="b"/>
            <a:pathLst>
              <a:path w="1474469" h="10287000">
                <a:moveTo>
                  <a:pt x="1474067" y="10286661"/>
                </a:moveTo>
                <a:lnTo>
                  <a:pt x="0" y="10286661"/>
                </a:lnTo>
                <a:lnTo>
                  <a:pt x="0" y="0"/>
                </a:lnTo>
                <a:lnTo>
                  <a:pt x="1474067" y="0"/>
                </a:lnTo>
                <a:lnTo>
                  <a:pt x="1474067" y="10286661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5" name="object 3"/>
          <p:cNvGrpSpPr/>
          <p:nvPr/>
        </p:nvGrpSpPr>
        <p:grpSpPr>
          <a:xfrm>
            <a:off x="1152566" y="2523791"/>
            <a:ext cx="2030730" cy="2237740"/>
            <a:chOff x="1728848" y="3785687"/>
            <a:chExt cx="3046095" cy="3356610"/>
          </a:xfrm>
        </p:grpSpPr>
        <p:sp>
          <p:nvSpPr>
            <p:cNvPr id="6" name="object 4"/>
            <p:cNvSpPr/>
            <p:nvPr/>
          </p:nvSpPr>
          <p:spPr>
            <a:xfrm>
              <a:off x="1728848" y="3785687"/>
              <a:ext cx="3046095" cy="3356610"/>
            </a:xfrm>
            <a:custGeom>
              <a:avLst/>
              <a:gdLst/>
              <a:ahLst/>
              <a:cxnLst/>
              <a:rect l="l" t="t" r="r" b="b"/>
              <a:pathLst>
                <a:path w="3046095" h="3356609">
                  <a:moveTo>
                    <a:pt x="3045477" y="3356070"/>
                  </a:moveTo>
                  <a:lnTo>
                    <a:pt x="0" y="3356070"/>
                  </a:lnTo>
                  <a:lnTo>
                    <a:pt x="0" y="0"/>
                  </a:lnTo>
                  <a:lnTo>
                    <a:pt x="3045477" y="0"/>
                  </a:lnTo>
                  <a:lnTo>
                    <a:pt x="3045477" y="3356070"/>
                  </a:lnTo>
                  <a:close/>
                </a:path>
              </a:pathLst>
            </a:custGeom>
            <a:solidFill>
              <a:srgbClr val="EFE3E3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014" y="4450508"/>
              <a:ext cx="2015771" cy="2015763"/>
            </a:xfrm>
            <a:prstGeom prst="rect">
              <a:avLst/>
            </a:prstGeom>
          </p:spPr>
        </p:pic>
      </p:grpSp>
      <p:grpSp>
        <p:nvGrpSpPr>
          <p:cNvPr id="8" name="object 6"/>
          <p:cNvGrpSpPr/>
          <p:nvPr/>
        </p:nvGrpSpPr>
        <p:grpSpPr>
          <a:xfrm>
            <a:off x="4785690" y="1720101"/>
            <a:ext cx="236643" cy="112607"/>
            <a:chOff x="7178534" y="2580152"/>
            <a:chExt cx="354965" cy="168910"/>
          </a:xfrm>
        </p:grpSpPr>
        <p:sp>
          <p:nvSpPr>
            <p:cNvPr id="9" name="object 7"/>
            <p:cNvSpPr/>
            <p:nvPr/>
          </p:nvSpPr>
          <p:spPr>
            <a:xfrm>
              <a:off x="7191650" y="2593309"/>
              <a:ext cx="328295" cy="142875"/>
            </a:xfrm>
            <a:custGeom>
              <a:avLst/>
              <a:gdLst/>
              <a:ahLst/>
              <a:cxnLst/>
              <a:rect l="l" t="t" r="r" b="b"/>
              <a:pathLst>
                <a:path w="328295" h="142875">
                  <a:moveTo>
                    <a:pt x="257106" y="142480"/>
                  </a:moveTo>
                  <a:lnTo>
                    <a:pt x="70981" y="142480"/>
                  </a:lnTo>
                  <a:lnTo>
                    <a:pt x="43352" y="136879"/>
                  </a:lnTo>
                  <a:lnTo>
                    <a:pt x="20790" y="121606"/>
                  </a:lnTo>
                  <a:lnTo>
                    <a:pt x="5578" y="98961"/>
                  </a:lnTo>
                  <a:lnTo>
                    <a:pt x="0" y="71240"/>
                  </a:lnTo>
                  <a:lnTo>
                    <a:pt x="5578" y="43503"/>
                  </a:lnTo>
                  <a:lnTo>
                    <a:pt x="20790" y="20859"/>
                  </a:lnTo>
                  <a:lnTo>
                    <a:pt x="43352" y="5596"/>
                  </a:lnTo>
                  <a:lnTo>
                    <a:pt x="70981" y="0"/>
                  </a:lnTo>
                  <a:lnTo>
                    <a:pt x="257106" y="0"/>
                  </a:lnTo>
                  <a:lnTo>
                    <a:pt x="284741" y="5596"/>
                  </a:lnTo>
                  <a:lnTo>
                    <a:pt x="307316" y="20859"/>
                  </a:lnTo>
                  <a:lnTo>
                    <a:pt x="322540" y="43503"/>
                  </a:lnTo>
                  <a:lnTo>
                    <a:pt x="328124" y="71240"/>
                  </a:lnTo>
                  <a:lnTo>
                    <a:pt x="322540" y="98961"/>
                  </a:lnTo>
                  <a:lnTo>
                    <a:pt x="307316" y="121606"/>
                  </a:lnTo>
                  <a:lnTo>
                    <a:pt x="284741" y="136879"/>
                  </a:lnTo>
                  <a:lnTo>
                    <a:pt x="257106" y="142480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8"/>
            <p:cNvSpPr/>
            <p:nvPr/>
          </p:nvSpPr>
          <p:spPr>
            <a:xfrm>
              <a:off x="7178534" y="2580152"/>
              <a:ext cx="354965" cy="168910"/>
            </a:xfrm>
            <a:custGeom>
              <a:avLst/>
              <a:gdLst/>
              <a:ahLst/>
              <a:cxnLst/>
              <a:rect l="l" t="t" r="r" b="b"/>
              <a:pathLst>
                <a:path w="354965" h="168910">
                  <a:moveTo>
                    <a:pt x="270222" y="168794"/>
                  </a:moveTo>
                  <a:lnTo>
                    <a:pt x="84097" y="168794"/>
                  </a:lnTo>
                  <a:lnTo>
                    <a:pt x="51365" y="162143"/>
                  </a:lnTo>
                  <a:lnTo>
                    <a:pt x="24634" y="144051"/>
                  </a:lnTo>
                  <a:lnTo>
                    <a:pt x="6609" y="117232"/>
                  </a:lnTo>
                  <a:lnTo>
                    <a:pt x="0" y="84397"/>
                  </a:lnTo>
                  <a:lnTo>
                    <a:pt x="6536" y="51922"/>
                  </a:lnTo>
                  <a:lnTo>
                    <a:pt x="6614" y="51531"/>
                  </a:lnTo>
                  <a:lnTo>
                    <a:pt x="24647" y="24715"/>
                  </a:lnTo>
                  <a:lnTo>
                    <a:pt x="51381" y="6641"/>
                  </a:lnTo>
                  <a:lnTo>
                    <a:pt x="84097" y="0"/>
                  </a:lnTo>
                  <a:lnTo>
                    <a:pt x="270222" y="0"/>
                  </a:lnTo>
                  <a:lnTo>
                    <a:pt x="302975" y="6641"/>
                  </a:lnTo>
                  <a:lnTo>
                    <a:pt x="329718" y="24715"/>
                  </a:lnTo>
                  <a:lnTo>
                    <a:pt x="330793" y="26314"/>
                  </a:lnTo>
                  <a:lnTo>
                    <a:pt x="84097" y="26314"/>
                  </a:lnTo>
                  <a:lnTo>
                    <a:pt x="72427" y="27491"/>
                  </a:lnTo>
                  <a:lnTo>
                    <a:pt x="36105" y="51922"/>
                  </a:lnTo>
                  <a:lnTo>
                    <a:pt x="26195" y="84397"/>
                  </a:lnTo>
                  <a:lnTo>
                    <a:pt x="27390" y="96109"/>
                  </a:lnTo>
                  <a:lnTo>
                    <a:pt x="51760" y="132560"/>
                  </a:lnTo>
                  <a:lnTo>
                    <a:pt x="84097" y="142480"/>
                  </a:lnTo>
                  <a:lnTo>
                    <a:pt x="330774" y="142480"/>
                  </a:lnTo>
                  <a:lnTo>
                    <a:pt x="329718" y="144051"/>
                  </a:lnTo>
                  <a:lnTo>
                    <a:pt x="302975" y="162143"/>
                  </a:lnTo>
                  <a:lnTo>
                    <a:pt x="270222" y="168794"/>
                  </a:lnTo>
                  <a:close/>
                </a:path>
                <a:path w="354965" h="168910">
                  <a:moveTo>
                    <a:pt x="330774" y="142480"/>
                  </a:moveTo>
                  <a:lnTo>
                    <a:pt x="270222" y="142480"/>
                  </a:lnTo>
                  <a:lnTo>
                    <a:pt x="281898" y="141302"/>
                  </a:lnTo>
                  <a:lnTo>
                    <a:pt x="292758" y="137919"/>
                  </a:lnTo>
                  <a:lnTo>
                    <a:pt x="323582" y="106998"/>
                  </a:lnTo>
                  <a:lnTo>
                    <a:pt x="328124" y="84397"/>
                  </a:lnTo>
                  <a:lnTo>
                    <a:pt x="326950" y="72669"/>
                  </a:lnTo>
                  <a:lnTo>
                    <a:pt x="302591" y="36218"/>
                  </a:lnTo>
                  <a:lnTo>
                    <a:pt x="270222" y="26314"/>
                  </a:lnTo>
                  <a:lnTo>
                    <a:pt x="330793" y="26314"/>
                  </a:lnTo>
                  <a:lnTo>
                    <a:pt x="347746" y="51531"/>
                  </a:lnTo>
                  <a:lnTo>
                    <a:pt x="354357" y="84397"/>
                  </a:lnTo>
                  <a:lnTo>
                    <a:pt x="347823" y="116851"/>
                  </a:lnTo>
                  <a:lnTo>
                    <a:pt x="347746" y="117232"/>
                  </a:lnTo>
                  <a:lnTo>
                    <a:pt x="330774" y="1424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11" name="object 9"/>
          <p:cNvGrpSpPr/>
          <p:nvPr/>
        </p:nvGrpSpPr>
        <p:grpSpPr>
          <a:xfrm>
            <a:off x="4008247" y="1690519"/>
            <a:ext cx="335703" cy="171873"/>
            <a:chOff x="6012370" y="2535778"/>
            <a:chExt cx="503555" cy="257810"/>
          </a:xfrm>
        </p:grpSpPr>
        <p:sp>
          <p:nvSpPr>
            <p:cNvPr id="12" name="object 10"/>
            <p:cNvSpPr/>
            <p:nvPr/>
          </p:nvSpPr>
          <p:spPr>
            <a:xfrm>
              <a:off x="6025486" y="2548936"/>
              <a:ext cx="477520" cy="231775"/>
            </a:xfrm>
            <a:custGeom>
              <a:avLst/>
              <a:gdLst/>
              <a:ahLst/>
              <a:cxnLst/>
              <a:rect l="l" t="t" r="r" b="b"/>
              <a:pathLst>
                <a:path w="477520" h="231775">
                  <a:moveTo>
                    <a:pt x="374013" y="231189"/>
                  </a:moveTo>
                  <a:lnTo>
                    <a:pt x="103276" y="231189"/>
                  </a:lnTo>
                  <a:lnTo>
                    <a:pt x="63068" y="222107"/>
                  </a:lnTo>
                  <a:lnTo>
                    <a:pt x="30241" y="197338"/>
                  </a:lnTo>
                  <a:lnTo>
                    <a:pt x="8113" y="160601"/>
                  </a:lnTo>
                  <a:lnTo>
                    <a:pt x="0" y="115613"/>
                  </a:lnTo>
                  <a:lnTo>
                    <a:pt x="8113" y="70603"/>
                  </a:lnTo>
                  <a:lnTo>
                    <a:pt x="30241" y="33855"/>
                  </a:lnTo>
                  <a:lnTo>
                    <a:pt x="63068" y="9082"/>
                  </a:lnTo>
                  <a:lnTo>
                    <a:pt x="103276" y="0"/>
                  </a:lnTo>
                  <a:lnTo>
                    <a:pt x="374013" y="0"/>
                  </a:lnTo>
                  <a:lnTo>
                    <a:pt x="414205" y="9082"/>
                  </a:lnTo>
                  <a:lnTo>
                    <a:pt x="447033" y="33855"/>
                  </a:lnTo>
                  <a:lnTo>
                    <a:pt x="469170" y="70603"/>
                  </a:lnTo>
                  <a:lnTo>
                    <a:pt x="477289" y="115613"/>
                  </a:lnTo>
                  <a:lnTo>
                    <a:pt x="469170" y="160601"/>
                  </a:lnTo>
                  <a:lnTo>
                    <a:pt x="447033" y="197338"/>
                  </a:lnTo>
                  <a:lnTo>
                    <a:pt x="414205" y="222107"/>
                  </a:lnTo>
                  <a:lnTo>
                    <a:pt x="374013" y="231189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11"/>
            <p:cNvSpPr/>
            <p:nvPr/>
          </p:nvSpPr>
          <p:spPr>
            <a:xfrm>
              <a:off x="6012370" y="2535778"/>
              <a:ext cx="503555" cy="257810"/>
            </a:xfrm>
            <a:custGeom>
              <a:avLst/>
              <a:gdLst/>
              <a:ahLst/>
              <a:cxnLst/>
              <a:rect l="l" t="t" r="r" b="b"/>
              <a:pathLst>
                <a:path w="503554" h="257810">
                  <a:moveTo>
                    <a:pt x="387129" y="257504"/>
                  </a:moveTo>
                  <a:lnTo>
                    <a:pt x="116392" y="257504"/>
                  </a:lnTo>
                  <a:lnTo>
                    <a:pt x="92655" y="254818"/>
                  </a:lnTo>
                  <a:lnTo>
                    <a:pt x="50761" y="235115"/>
                  </a:lnTo>
                  <a:lnTo>
                    <a:pt x="19545" y="200208"/>
                  </a:lnTo>
                  <a:lnTo>
                    <a:pt x="2312" y="154439"/>
                  </a:lnTo>
                  <a:lnTo>
                    <a:pt x="0" y="128770"/>
                  </a:lnTo>
                  <a:lnTo>
                    <a:pt x="2312" y="103095"/>
                  </a:lnTo>
                  <a:lnTo>
                    <a:pt x="19545" y="57301"/>
                  </a:lnTo>
                  <a:lnTo>
                    <a:pt x="50761" y="22384"/>
                  </a:lnTo>
                  <a:lnTo>
                    <a:pt x="92655" y="2670"/>
                  </a:lnTo>
                  <a:lnTo>
                    <a:pt x="116392" y="0"/>
                  </a:lnTo>
                  <a:lnTo>
                    <a:pt x="387129" y="0"/>
                  </a:lnTo>
                  <a:lnTo>
                    <a:pt x="410866" y="2670"/>
                  </a:lnTo>
                  <a:lnTo>
                    <a:pt x="432911" y="10333"/>
                  </a:lnTo>
                  <a:lnTo>
                    <a:pt x="452760" y="22384"/>
                  </a:lnTo>
                  <a:lnTo>
                    <a:pt x="457015" y="26314"/>
                  </a:lnTo>
                  <a:lnTo>
                    <a:pt x="116392" y="26314"/>
                  </a:lnTo>
                  <a:lnTo>
                    <a:pt x="98493" y="28324"/>
                  </a:lnTo>
                  <a:lnTo>
                    <a:pt x="53126" y="55798"/>
                  </a:lnTo>
                  <a:lnTo>
                    <a:pt x="28114" y="107832"/>
                  </a:lnTo>
                  <a:lnTo>
                    <a:pt x="26232" y="128770"/>
                  </a:lnTo>
                  <a:lnTo>
                    <a:pt x="28114" y="149687"/>
                  </a:lnTo>
                  <a:lnTo>
                    <a:pt x="41964" y="186573"/>
                  </a:lnTo>
                  <a:lnTo>
                    <a:pt x="81769" y="223372"/>
                  </a:lnTo>
                  <a:lnTo>
                    <a:pt x="116392" y="231189"/>
                  </a:lnTo>
                  <a:lnTo>
                    <a:pt x="457011" y="231189"/>
                  </a:lnTo>
                  <a:lnTo>
                    <a:pt x="452760" y="235115"/>
                  </a:lnTo>
                  <a:lnTo>
                    <a:pt x="432911" y="247157"/>
                  </a:lnTo>
                  <a:lnTo>
                    <a:pt x="410866" y="254818"/>
                  </a:lnTo>
                  <a:lnTo>
                    <a:pt x="387129" y="257504"/>
                  </a:lnTo>
                  <a:close/>
                </a:path>
                <a:path w="503554" h="257810">
                  <a:moveTo>
                    <a:pt x="457011" y="231189"/>
                  </a:moveTo>
                  <a:lnTo>
                    <a:pt x="387129" y="231189"/>
                  </a:lnTo>
                  <a:lnTo>
                    <a:pt x="405012" y="229179"/>
                  </a:lnTo>
                  <a:lnTo>
                    <a:pt x="421738" y="223372"/>
                  </a:lnTo>
                  <a:lnTo>
                    <a:pt x="461562" y="186573"/>
                  </a:lnTo>
                  <a:lnTo>
                    <a:pt x="475422" y="149687"/>
                  </a:lnTo>
                  <a:lnTo>
                    <a:pt x="477289" y="128770"/>
                  </a:lnTo>
                  <a:lnTo>
                    <a:pt x="475422" y="107832"/>
                  </a:lnTo>
                  <a:lnTo>
                    <a:pt x="461562" y="70931"/>
                  </a:lnTo>
                  <a:lnTo>
                    <a:pt x="421738" y="34132"/>
                  </a:lnTo>
                  <a:lnTo>
                    <a:pt x="387129" y="26314"/>
                  </a:lnTo>
                  <a:lnTo>
                    <a:pt x="457015" y="26314"/>
                  </a:lnTo>
                  <a:lnTo>
                    <a:pt x="483976" y="57301"/>
                  </a:lnTo>
                  <a:lnTo>
                    <a:pt x="501208" y="103095"/>
                  </a:lnTo>
                  <a:lnTo>
                    <a:pt x="503521" y="128770"/>
                  </a:lnTo>
                  <a:lnTo>
                    <a:pt x="501208" y="154439"/>
                  </a:lnTo>
                  <a:lnTo>
                    <a:pt x="494552" y="178423"/>
                  </a:lnTo>
                  <a:lnTo>
                    <a:pt x="483976" y="200208"/>
                  </a:lnTo>
                  <a:lnTo>
                    <a:pt x="469904" y="219285"/>
                  </a:lnTo>
                  <a:lnTo>
                    <a:pt x="457011" y="231189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14" name="object 12"/>
          <p:cNvGrpSpPr/>
          <p:nvPr/>
        </p:nvGrpSpPr>
        <p:grpSpPr>
          <a:xfrm>
            <a:off x="5044168" y="1705924"/>
            <a:ext cx="130387" cy="170603"/>
            <a:chOff x="7566252" y="2558886"/>
            <a:chExt cx="195580" cy="255904"/>
          </a:xfrm>
        </p:grpSpPr>
        <p:pic>
          <p:nvPicPr>
            <p:cNvPr id="15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9368" y="2572044"/>
              <a:ext cx="169371" cy="229199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7566252" y="2558886"/>
              <a:ext cx="195580" cy="255904"/>
            </a:xfrm>
            <a:custGeom>
              <a:avLst/>
              <a:gdLst/>
              <a:ahLst/>
              <a:cxnLst/>
              <a:rect l="l" t="t" r="r" b="b"/>
              <a:pathLst>
                <a:path w="195579" h="255905">
                  <a:moveTo>
                    <a:pt x="185977" y="255514"/>
                  </a:moveTo>
                  <a:lnTo>
                    <a:pt x="9662" y="255514"/>
                  </a:lnTo>
                  <a:lnTo>
                    <a:pt x="6282" y="254113"/>
                  </a:lnTo>
                  <a:lnTo>
                    <a:pt x="3857" y="251681"/>
                  </a:lnTo>
                  <a:lnTo>
                    <a:pt x="1417" y="249175"/>
                  </a:lnTo>
                  <a:lnTo>
                    <a:pt x="0" y="245821"/>
                  </a:lnTo>
                  <a:lnTo>
                    <a:pt x="0" y="86940"/>
                  </a:lnTo>
                  <a:lnTo>
                    <a:pt x="17235" y="37601"/>
                  </a:lnTo>
                  <a:lnTo>
                    <a:pt x="60308" y="6601"/>
                  </a:lnTo>
                  <a:lnTo>
                    <a:pt x="97801" y="0"/>
                  </a:lnTo>
                  <a:lnTo>
                    <a:pt x="117155" y="1699"/>
                  </a:lnTo>
                  <a:lnTo>
                    <a:pt x="166248" y="24840"/>
                  </a:lnTo>
                  <a:lnTo>
                    <a:pt x="97801" y="26314"/>
                  </a:lnTo>
                  <a:lnTo>
                    <a:pt x="83019" y="27596"/>
                  </a:lnTo>
                  <a:lnTo>
                    <a:pt x="46512" y="44667"/>
                  </a:lnTo>
                  <a:lnTo>
                    <a:pt x="26232" y="86940"/>
                  </a:lnTo>
                  <a:lnTo>
                    <a:pt x="26232" y="229199"/>
                  </a:lnTo>
                  <a:lnTo>
                    <a:pt x="169371" y="229199"/>
                  </a:lnTo>
                  <a:lnTo>
                    <a:pt x="169371" y="242356"/>
                  </a:lnTo>
                  <a:lnTo>
                    <a:pt x="195566" y="242356"/>
                  </a:lnTo>
                  <a:lnTo>
                    <a:pt x="195566" y="245821"/>
                  </a:lnTo>
                  <a:lnTo>
                    <a:pt x="194207" y="249175"/>
                  </a:lnTo>
                  <a:lnTo>
                    <a:pt x="191746" y="251681"/>
                  </a:lnTo>
                  <a:lnTo>
                    <a:pt x="189285" y="254113"/>
                  </a:lnTo>
                  <a:lnTo>
                    <a:pt x="185977" y="255514"/>
                  </a:lnTo>
                  <a:close/>
                </a:path>
                <a:path w="195579" h="255905">
                  <a:moveTo>
                    <a:pt x="182487" y="242356"/>
                  </a:moveTo>
                  <a:lnTo>
                    <a:pt x="169371" y="242356"/>
                  </a:lnTo>
                  <a:lnTo>
                    <a:pt x="169371" y="86940"/>
                  </a:lnTo>
                  <a:lnTo>
                    <a:pt x="167989" y="75095"/>
                  </a:lnTo>
                  <a:lnTo>
                    <a:pt x="138488" y="37083"/>
                  </a:lnTo>
                  <a:lnTo>
                    <a:pt x="97801" y="26314"/>
                  </a:lnTo>
                  <a:lnTo>
                    <a:pt x="167646" y="26314"/>
                  </a:lnTo>
                  <a:lnTo>
                    <a:pt x="178352" y="37601"/>
                  </a:lnTo>
                  <a:lnTo>
                    <a:pt x="187603" y="52462"/>
                  </a:lnTo>
                  <a:lnTo>
                    <a:pt x="193507" y="69038"/>
                  </a:lnTo>
                  <a:lnTo>
                    <a:pt x="195566" y="86940"/>
                  </a:lnTo>
                  <a:lnTo>
                    <a:pt x="195566" y="229199"/>
                  </a:lnTo>
                  <a:lnTo>
                    <a:pt x="182487" y="229199"/>
                  </a:lnTo>
                  <a:lnTo>
                    <a:pt x="182487" y="242356"/>
                  </a:lnTo>
                  <a:close/>
                </a:path>
                <a:path w="195579" h="255905">
                  <a:moveTo>
                    <a:pt x="195566" y="242356"/>
                  </a:moveTo>
                  <a:lnTo>
                    <a:pt x="182487" y="242356"/>
                  </a:lnTo>
                  <a:lnTo>
                    <a:pt x="182487" y="229199"/>
                  </a:lnTo>
                  <a:lnTo>
                    <a:pt x="195566" y="229199"/>
                  </a:lnTo>
                  <a:lnTo>
                    <a:pt x="195566" y="242356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17" name="object 15"/>
          <p:cNvGrpSpPr/>
          <p:nvPr/>
        </p:nvGrpSpPr>
        <p:grpSpPr>
          <a:xfrm>
            <a:off x="3839659" y="1944744"/>
            <a:ext cx="145203" cy="226483"/>
            <a:chOff x="5759489" y="2917115"/>
            <a:chExt cx="217804" cy="339725"/>
          </a:xfrm>
        </p:grpSpPr>
        <p:sp>
          <p:nvSpPr>
            <p:cNvPr id="18" name="object 16"/>
            <p:cNvSpPr/>
            <p:nvPr/>
          </p:nvSpPr>
          <p:spPr>
            <a:xfrm>
              <a:off x="5772605" y="2930272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5" h="313055">
                  <a:moveTo>
                    <a:pt x="191011" y="312823"/>
                  </a:moveTo>
                  <a:lnTo>
                    <a:pt x="0" y="312823"/>
                  </a:lnTo>
                  <a:lnTo>
                    <a:pt x="0" y="0"/>
                  </a:lnTo>
                  <a:lnTo>
                    <a:pt x="191011" y="0"/>
                  </a:lnTo>
                  <a:lnTo>
                    <a:pt x="191011" y="31282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9" name="object 17"/>
            <p:cNvSpPr/>
            <p:nvPr/>
          </p:nvSpPr>
          <p:spPr>
            <a:xfrm>
              <a:off x="5759489" y="2917115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617" y="339137"/>
                  </a:moveTo>
                  <a:lnTo>
                    <a:pt x="9662" y="339137"/>
                  </a:lnTo>
                  <a:lnTo>
                    <a:pt x="6282" y="337700"/>
                  </a:lnTo>
                  <a:lnTo>
                    <a:pt x="1380" y="332798"/>
                  </a:lnTo>
                  <a:lnTo>
                    <a:pt x="0" y="329444"/>
                  </a:lnTo>
                  <a:lnTo>
                    <a:pt x="0" y="9692"/>
                  </a:lnTo>
                  <a:lnTo>
                    <a:pt x="1396" y="6302"/>
                  </a:lnTo>
                  <a:lnTo>
                    <a:pt x="6282" y="1400"/>
                  </a:lnTo>
                  <a:lnTo>
                    <a:pt x="9662" y="0"/>
                  </a:lnTo>
                  <a:lnTo>
                    <a:pt x="207580" y="0"/>
                  </a:lnTo>
                  <a:lnTo>
                    <a:pt x="210961" y="1400"/>
                  </a:lnTo>
                  <a:lnTo>
                    <a:pt x="213385" y="3832"/>
                  </a:lnTo>
                  <a:lnTo>
                    <a:pt x="215810" y="6302"/>
                  </a:lnTo>
                  <a:lnTo>
                    <a:pt x="217243" y="9692"/>
                  </a:lnTo>
                  <a:lnTo>
                    <a:pt x="217243" y="26314"/>
                  </a:lnTo>
                  <a:lnTo>
                    <a:pt x="26232" y="26314"/>
                  </a:lnTo>
                  <a:lnTo>
                    <a:pt x="26232" y="312823"/>
                  </a:lnTo>
                  <a:lnTo>
                    <a:pt x="191011" y="312823"/>
                  </a:lnTo>
                  <a:lnTo>
                    <a:pt x="191011" y="325980"/>
                  </a:lnTo>
                  <a:lnTo>
                    <a:pt x="217243" y="325980"/>
                  </a:lnTo>
                  <a:lnTo>
                    <a:pt x="217243" y="329444"/>
                  </a:lnTo>
                  <a:lnTo>
                    <a:pt x="215847" y="332798"/>
                  </a:lnTo>
                  <a:lnTo>
                    <a:pt x="210960" y="337700"/>
                  </a:lnTo>
                  <a:lnTo>
                    <a:pt x="207617" y="339137"/>
                  </a:lnTo>
                  <a:close/>
                </a:path>
                <a:path w="217804" h="339725">
                  <a:moveTo>
                    <a:pt x="204127" y="325980"/>
                  </a:moveTo>
                  <a:lnTo>
                    <a:pt x="191011" y="325980"/>
                  </a:lnTo>
                  <a:lnTo>
                    <a:pt x="191011" y="26314"/>
                  </a:lnTo>
                  <a:lnTo>
                    <a:pt x="217243" y="26314"/>
                  </a:lnTo>
                  <a:lnTo>
                    <a:pt x="217243" y="312823"/>
                  </a:lnTo>
                  <a:lnTo>
                    <a:pt x="204127" y="312823"/>
                  </a:lnTo>
                  <a:lnTo>
                    <a:pt x="204127" y="325980"/>
                  </a:lnTo>
                  <a:close/>
                </a:path>
                <a:path w="217804" h="339725">
                  <a:moveTo>
                    <a:pt x="217243" y="325980"/>
                  </a:moveTo>
                  <a:lnTo>
                    <a:pt x="204127" y="325980"/>
                  </a:lnTo>
                  <a:lnTo>
                    <a:pt x="204127" y="312823"/>
                  </a:lnTo>
                  <a:lnTo>
                    <a:pt x="217243" y="312823"/>
                  </a:lnTo>
                  <a:lnTo>
                    <a:pt x="217243" y="3259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20" name="object 18"/>
          <p:cNvGrpSpPr/>
          <p:nvPr/>
        </p:nvGrpSpPr>
        <p:grpSpPr>
          <a:xfrm>
            <a:off x="3907384" y="1706759"/>
            <a:ext cx="1431290" cy="1043940"/>
            <a:chOff x="5861075" y="2560139"/>
            <a:chExt cx="2146935" cy="1565910"/>
          </a:xfrm>
        </p:grpSpPr>
        <p:sp>
          <p:nvSpPr>
            <p:cNvPr id="21" name="object 19"/>
            <p:cNvSpPr/>
            <p:nvPr/>
          </p:nvSpPr>
          <p:spPr>
            <a:xfrm>
              <a:off x="7803518" y="2930272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4" h="313055">
                  <a:moveTo>
                    <a:pt x="191011" y="312823"/>
                  </a:moveTo>
                  <a:lnTo>
                    <a:pt x="0" y="312823"/>
                  </a:lnTo>
                  <a:lnTo>
                    <a:pt x="0" y="0"/>
                  </a:lnTo>
                  <a:lnTo>
                    <a:pt x="191011" y="0"/>
                  </a:lnTo>
                  <a:lnTo>
                    <a:pt x="191011" y="31282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" name="object 20"/>
            <p:cNvSpPr/>
            <p:nvPr/>
          </p:nvSpPr>
          <p:spPr>
            <a:xfrm>
              <a:off x="7790439" y="2917115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580" y="339137"/>
                  </a:moveTo>
                  <a:lnTo>
                    <a:pt x="9662" y="339137"/>
                  </a:lnTo>
                  <a:lnTo>
                    <a:pt x="6282" y="337700"/>
                  </a:lnTo>
                  <a:lnTo>
                    <a:pt x="3820" y="335267"/>
                  </a:lnTo>
                  <a:lnTo>
                    <a:pt x="1380" y="332798"/>
                  </a:lnTo>
                  <a:lnTo>
                    <a:pt x="0" y="329444"/>
                  </a:lnTo>
                  <a:lnTo>
                    <a:pt x="0" y="9692"/>
                  </a:lnTo>
                  <a:lnTo>
                    <a:pt x="1396" y="6302"/>
                  </a:lnTo>
                  <a:lnTo>
                    <a:pt x="3820" y="3832"/>
                  </a:lnTo>
                  <a:lnTo>
                    <a:pt x="6282" y="1400"/>
                  </a:lnTo>
                  <a:lnTo>
                    <a:pt x="9662" y="0"/>
                  </a:lnTo>
                  <a:lnTo>
                    <a:pt x="207544" y="0"/>
                  </a:lnTo>
                  <a:lnTo>
                    <a:pt x="210924" y="1400"/>
                  </a:lnTo>
                  <a:lnTo>
                    <a:pt x="215810" y="6302"/>
                  </a:lnTo>
                  <a:lnTo>
                    <a:pt x="217206" y="9692"/>
                  </a:lnTo>
                  <a:lnTo>
                    <a:pt x="217206" y="26314"/>
                  </a:lnTo>
                  <a:lnTo>
                    <a:pt x="26195" y="26314"/>
                  </a:lnTo>
                  <a:lnTo>
                    <a:pt x="26195" y="312823"/>
                  </a:lnTo>
                  <a:lnTo>
                    <a:pt x="190974" y="312823"/>
                  </a:lnTo>
                  <a:lnTo>
                    <a:pt x="190974" y="325980"/>
                  </a:lnTo>
                  <a:lnTo>
                    <a:pt x="217206" y="325980"/>
                  </a:lnTo>
                  <a:lnTo>
                    <a:pt x="217206" y="329444"/>
                  </a:lnTo>
                  <a:lnTo>
                    <a:pt x="215847" y="332798"/>
                  </a:lnTo>
                  <a:lnTo>
                    <a:pt x="213349" y="335267"/>
                  </a:lnTo>
                  <a:lnTo>
                    <a:pt x="210924" y="337700"/>
                  </a:lnTo>
                  <a:lnTo>
                    <a:pt x="207580" y="339137"/>
                  </a:lnTo>
                  <a:close/>
                </a:path>
                <a:path w="217804" h="339725">
                  <a:moveTo>
                    <a:pt x="204090" y="325980"/>
                  </a:moveTo>
                  <a:lnTo>
                    <a:pt x="190974" y="325980"/>
                  </a:lnTo>
                  <a:lnTo>
                    <a:pt x="190974" y="26314"/>
                  </a:lnTo>
                  <a:lnTo>
                    <a:pt x="217206" y="26314"/>
                  </a:lnTo>
                  <a:lnTo>
                    <a:pt x="217206" y="312823"/>
                  </a:lnTo>
                  <a:lnTo>
                    <a:pt x="204090" y="312823"/>
                  </a:lnTo>
                  <a:lnTo>
                    <a:pt x="204090" y="325980"/>
                  </a:lnTo>
                  <a:close/>
                </a:path>
                <a:path w="217804" h="339725">
                  <a:moveTo>
                    <a:pt x="217206" y="325980"/>
                  </a:moveTo>
                  <a:lnTo>
                    <a:pt x="204090" y="325980"/>
                  </a:lnTo>
                  <a:lnTo>
                    <a:pt x="204090" y="312823"/>
                  </a:lnTo>
                  <a:lnTo>
                    <a:pt x="217206" y="312823"/>
                  </a:lnTo>
                  <a:lnTo>
                    <a:pt x="217206" y="3259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3" name="object 21"/>
            <p:cNvSpPr/>
            <p:nvPr/>
          </p:nvSpPr>
          <p:spPr>
            <a:xfrm>
              <a:off x="5874154" y="2679475"/>
              <a:ext cx="2025014" cy="1433195"/>
            </a:xfrm>
            <a:custGeom>
              <a:avLst/>
              <a:gdLst/>
              <a:ahLst/>
              <a:cxnLst/>
              <a:rect l="l" t="t" r="r" b="b"/>
              <a:pathLst>
                <a:path w="2025015" h="1433195">
                  <a:moveTo>
                    <a:pt x="1898833" y="1432803"/>
                  </a:moveTo>
                  <a:lnTo>
                    <a:pt x="126054" y="1432803"/>
                  </a:lnTo>
                  <a:lnTo>
                    <a:pt x="77002" y="1422872"/>
                  </a:lnTo>
                  <a:lnTo>
                    <a:pt x="36932" y="1395787"/>
                  </a:lnTo>
                  <a:lnTo>
                    <a:pt x="9910" y="1355606"/>
                  </a:lnTo>
                  <a:lnTo>
                    <a:pt x="0" y="1306391"/>
                  </a:lnTo>
                  <a:lnTo>
                    <a:pt x="0" y="126448"/>
                  </a:lnTo>
                  <a:lnTo>
                    <a:pt x="9910" y="77242"/>
                  </a:lnTo>
                  <a:lnTo>
                    <a:pt x="36932" y="37048"/>
                  </a:lnTo>
                  <a:lnTo>
                    <a:pt x="77002" y="9941"/>
                  </a:lnTo>
                  <a:lnTo>
                    <a:pt x="126054" y="0"/>
                  </a:lnTo>
                  <a:lnTo>
                    <a:pt x="1898833" y="0"/>
                  </a:lnTo>
                  <a:lnTo>
                    <a:pt x="1947895" y="9941"/>
                  </a:lnTo>
                  <a:lnTo>
                    <a:pt x="1987950" y="37048"/>
                  </a:lnTo>
                  <a:lnTo>
                    <a:pt x="2014951" y="77242"/>
                  </a:lnTo>
                  <a:lnTo>
                    <a:pt x="2024851" y="126448"/>
                  </a:lnTo>
                  <a:lnTo>
                    <a:pt x="2024851" y="1306391"/>
                  </a:lnTo>
                  <a:lnTo>
                    <a:pt x="2014951" y="1355606"/>
                  </a:lnTo>
                  <a:lnTo>
                    <a:pt x="1987950" y="1395787"/>
                  </a:lnTo>
                  <a:lnTo>
                    <a:pt x="1947895" y="1422872"/>
                  </a:lnTo>
                  <a:lnTo>
                    <a:pt x="1898833" y="14328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" name="object 22"/>
            <p:cNvSpPr/>
            <p:nvPr/>
          </p:nvSpPr>
          <p:spPr>
            <a:xfrm>
              <a:off x="5861075" y="2666318"/>
              <a:ext cx="2051050" cy="1459230"/>
            </a:xfrm>
            <a:custGeom>
              <a:avLst/>
              <a:gdLst/>
              <a:ahLst/>
              <a:cxnLst/>
              <a:rect l="l" t="t" r="r" b="b"/>
              <a:pathLst>
                <a:path w="2051050" h="1459229">
                  <a:moveTo>
                    <a:pt x="1911912" y="1459117"/>
                  </a:moveTo>
                  <a:lnTo>
                    <a:pt x="139134" y="1459117"/>
                  </a:lnTo>
                  <a:lnTo>
                    <a:pt x="95164" y="1452003"/>
                  </a:lnTo>
                  <a:lnTo>
                    <a:pt x="56971" y="1432193"/>
                  </a:lnTo>
                  <a:lnTo>
                    <a:pt x="26850" y="1401983"/>
                  </a:lnTo>
                  <a:lnTo>
                    <a:pt x="7090" y="1363640"/>
                  </a:lnTo>
                  <a:lnTo>
                    <a:pt x="0" y="1319548"/>
                  </a:lnTo>
                  <a:lnTo>
                    <a:pt x="0" y="139605"/>
                  </a:lnTo>
                  <a:lnTo>
                    <a:pt x="7091" y="95483"/>
                  </a:lnTo>
                  <a:lnTo>
                    <a:pt x="26839" y="57167"/>
                  </a:lnTo>
                  <a:lnTo>
                    <a:pt x="56955" y="26952"/>
                  </a:lnTo>
                  <a:lnTo>
                    <a:pt x="95150" y="7131"/>
                  </a:lnTo>
                  <a:lnTo>
                    <a:pt x="139134" y="0"/>
                  </a:lnTo>
                  <a:lnTo>
                    <a:pt x="1911912" y="0"/>
                  </a:lnTo>
                  <a:lnTo>
                    <a:pt x="1955874" y="7131"/>
                  </a:lnTo>
                  <a:lnTo>
                    <a:pt x="1992841" y="26314"/>
                  </a:lnTo>
                  <a:lnTo>
                    <a:pt x="139134" y="26314"/>
                  </a:lnTo>
                  <a:lnTo>
                    <a:pt x="116368" y="28615"/>
                  </a:lnTo>
                  <a:lnTo>
                    <a:pt x="76042" y="45656"/>
                  </a:lnTo>
                  <a:lnTo>
                    <a:pt x="45514" y="76273"/>
                  </a:lnTo>
                  <a:lnTo>
                    <a:pt x="28510" y="116762"/>
                  </a:lnTo>
                  <a:lnTo>
                    <a:pt x="26195" y="139605"/>
                  </a:lnTo>
                  <a:lnTo>
                    <a:pt x="26195" y="1319548"/>
                  </a:lnTo>
                  <a:lnTo>
                    <a:pt x="35086" y="1363640"/>
                  </a:lnTo>
                  <a:lnTo>
                    <a:pt x="59298" y="1399633"/>
                  </a:lnTo>
                  <a:lnTo>
                    <a:pt x="95179" y="1423920"/>
                  </a:lnTo>
                  <a:lnTo>
                    <a:pt x="139134" y="1432839"/>
                  </a:lnTo>
                  <a:lnTo>
                    <a:pt x="1992845" y="1432839"/>
                  </a:lnTo>
                  <a:lnTo>
                    <a:pt x="1955896" y="1452003"/>
                  </a:lnTo>
                  <a:lnTo>
                    <a:pt x="1911912" y="1459117"/>
                  </a:lnTo>
                  <a:close/>
                </a:path>
                <a:path w="2051050" h="1459229">
                  <a:moveTo>
                    <a:pt x="1992845" y="1432839"/>
                  </a:moveTo>
                  <a:lnTo>
                    <a:pt x="1911912" y="1432839"/>
                  </a:lnTo>
                  <a:lnTo>
                    <a:pt x="1934683" y="1430522"/>
                  </a:lnTo>
                  <a:lnTo>
                    <a:pt x="1955867" y="1423920"/>
                  </a:lnTo>
                  <a:lnTo>
                    <a:pt x="1991748" y="1399633"/>
                  </a:lnTo>
                  <a:lnTo>
                    <a:pt x="2015973" y="1363640"/>
                  </a:lnTo>
                  <a:lnTo>
                    <a:pt x="2024851" y="1319548"/>
                  </a:lnTo>
                  <a:lnTo>
                    <a:pt x="2024851" y="139605"/>
                  </a:lnTo>
                  <a:lnTo>
                    <a:pt x="2015960" y="95483"/>
                  </a:lnTo>
                  <a:lnTo>
                    <a:pt x="1991748" y="59483"/>
                  </a:lnTo>
                  <a:lnTo>
                    <a:pt x="1955867" y="35214"/>
                  </a:lnTo>
                  <a:lnTo>
                    <a:pt x="1911912" y="26314"/>
                  </a:lnTo>
                  <a:lnTo>
                    <a:pt x="1992841" y="26314"/>
                  </a:lnTo>
                  <a:lnTo>
                    <a:pt x="1994070" y="26952"/>
                  </a:lnTo>
                  <a:lnTo>
                    <a:pt x="2024191" y="57167"/>
                  </a:lnTo>
                  <a:lnTo>
                    <a:pt x="2043948" y="95483"/>
                  </a:lnTo>
                  <a:lnTo>
                    <a:pt x="2051046" y="139605"/>
                  </a:lnTo>
                  <a:lnTo>
                    <a:pt x="2051046" y="1319548"/>
                  </a:lnTo>
                  <a:lnTo>
                    <a:pt x="2043960" y="1363640"/>
                  </a:lnTo>
                  <a:lnTo>
                    <a:pt x="2024207" y="1401983"/>
                  </a:lnTo>
                  <a:lnTo>
                    <a:pt x="1994091" y="1432193"/>
                  </a:lnTo>
                  <a:lnTo>
                    <a:pt x="1992845" y="1432839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25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075" y="2745150"/>
              <a:ext cx="2051046" cy="1215949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6114580" y="2560141"/>
              <a:ext cx="313055" cy="119380"/>
            </a:xfrm>
            <a:custGeom>
              <a:avLst/>
              <a:gdLst/>
              <a:ahLst/>
              <a:cxnLst/>
              <a:rect l="l" t="t" r="r" b="b"/>
              <a:pathLst>
                <a:path w="313054" h="119380">
                  <a:moveTo>
                    <a:pt x="26187" y="0"/>
                  </a:moveTo>
                  <a:lnTo>
                    <a:pt x="0" y="0"/>
                  </a:lnTo>
                  <a:lnTo>
                    <a:pt x="0" y="119341"/>
                  </a:lnTo>
                  <a:lnTo>
                    <a:pt x="26187" y="119341"/>
                  </a:lnTo>
                  <a:lnTo>
                    <a:pt x="26187" y="0"/>
                  </a:lnTo>
                  <a:close/>
                </a:path>
                <a:path w="313054" h="119380">
                  <a:moveTo>
                    <a:pt x="121716" y="0"/>
                  </a:moveTo>
                  <a:lnTo>
                    <a:pt x="95478" y="0"/>
                  </a:lnTo>
                  <a:lnTo>
                    <a:pt x="95478" y="119341"/>
                  </a:lnTo>
                  <a:lnTo>
                    <a:pt x="121716" y="119341"/>
                  </a:lnTo>
                  <a:lnTo>
                    <a:pt x="121716" y="0"/>
                  </a:lnTo>
                  <a:close/>
                </a:path>
                <a:path w="313054" h="119380">
                  <a:moveTo>
                    <a:pt x="217195" y="0"/>
                  </a:moveTo>
                  <a:lnTo>
                    <a:pt x="191008" y="0"/>
                  </a:lnTo>
                  <a:lnTo>
                    <a:pt x="191008" y="119341"/>
                  </a:lnTo>
                  <a:lnTo>
                    <a:pt x="217195" y="119341"/>
                  </a:lnTo>
                  <a:lnTo>
                    <a:pt x="217195" y="0"/>
                  </a:lnTo>
                  <a:close/>
                </a:path>
                <a:path w="313054" h="119380">
                  <a:moveTo>
                    <a:pt x="312686" y="0"/>
                  </a:moveTo>
                  <a:lnTo>
                    <a:pt x="286499" y="0"/>
                  </a:lnTo>
                  <a:lnTo>
                    <a:pt x="286499" y="119341"/>
                  </a:lnTo>
                  <a:lnTo>
                    <a:pt x="312686" y="119341"/>
                  </a:lnTo>
                  <a:lnTo>
                    <a:pt x="312686" y="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pic>
        <p:nvPicPr>
          <p:cNvPr id="27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8546" y="2973014"/>
            <a:ext cx="1337607" cy="1337602"/>
          </a:xfrm>
          <a:prstGeom prst="rect">
            <a:avLst/>
          </a:prstGeom>
        </p:spPr>
      </p:pic>
      <p:pic>
        <p:nvPicPr>
          <p:cNvPr id="28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74330" y="1690497"/>
            <a:ext cx="1085849" cy="1422399"/>
          </a:xfrm>
          <a:prstGeom prst="rect">
            <a:avLst/>
          </a:prstGeom>
        </p:spPr>
      </p:pic>
      <p:sp>
        <p:nvSpPr>
          <p:cNvPr id="29" name="object 27"/>
          <p:cNvSpPr/>
          <p:nvPr/>
        </p:nvSpPr>
        <p:spPr>
          <a:xfrm>
            <a:off x="685801" y="6156325"/>
            <a:ext cx="9512723" cy="0"/>
          </a:xfrm>
          <a:custGeom>
            <a:avLst/>
            <a:gdLst/>
            <a:ahLst/>
            <a:cxnLst/>
            <a:rect l="l" t="t" r="r" b="b"/>
            <a:pathLst>
              <a:path w="14269085">
                <a:moveTo>
                  <a:pt x="0" y="0"/>
                </a:moveTo>
                <a:lnTo>
                  <a:pt x="14268492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0" name="object 28"/>
          <p:cNvSpPr/>
          <p:nvPr/>
        </p:nvSpPr>
        <p:spPr>
          <a:xfrm>
            <a:off x="0" y="0"/>
            <a:ext cx="963930" cy="1583690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1"/>
                </a:moveTo>
                <a:lnTo>
                  <a:pt x="0" y="0"/>
                </a:lnTo>
                <a:lnTo>
                  <a:pt x="1445630" y="0"/>
                </a:lnTo>
                <a:lnTo>
                  <a:pt x="1443568" y="50352"/>
                </a:lnTo>
                <a:lnTo>
                  <a:pt x="1440780" y="97973"/>
                </a:lnTo>
                <a:lnTo>
                  <a:pt x="1437211" y="145380"/>
                </a:lnTo>
                <a:lnTo>
                  <a:pt x="1432865" y="192567"/>
                </a:lnTo>
                <a:lnTo>
                  <a:pt x="1427750" y="239526"/>
                </a:lnTo>
                <a:lnTo>
                  <a:pt x="1421873" y="286253"/>
                </a:lnTo>
                <a:lnTo>
                  <a:pt x="1415238" y="332739"/>
                </a:lnTo>
                <a:lnTo>
                  <a:pt x="1407854" y="378980"/>
                </a:lnTo>
                <a:lnTo>
                  <a:pt x="1399725" y="424968"/>
                </a:lnTo>
                <a:lnTo>
                  <a:pt x="1390859" y="470697"/>
                </a:lnTo>
                <a:lnTo>
                  <a:pt x="1381263" y="516161"/>
                </a:lnTo>
                <a:lnTo>
                  <a:pt x="1370941" y="561353"/>
                </a:lnTo>
                <a:lnTo>
                  <a:pt x="1359901" y="606268"/>
                </a:lnTo>
                <a:lnTo>
                  <a:pt x="1348149" y="650898"/>
                </a:lnTo>
                <a:lnTo>
                  <a:pt x="1335691" y="695237"/>
                </a:lnTo>
                <a:lnTo>
                  <a:pt x="1322535" y="739279"/>
                </a:lnTo>
                <a:lnTo>
                  <a:pt x="1308685" y="783018"/>
                </a:lnTo>
                <a:lnTo>
                  <a:pt x="1294149" y="826446"/>
                </a:lnTo>
                <a:lnTo>
                  <a:pt x="1278934" y="869559"/>
                </a:lnTo>
                <a:lnTo>
                  <a:pt x="1263044" y="912348"/>
                </a:lnTo>
                <a:lnTo>
                  <a:pt x="1246487" y="954809"/>
                </a:lnTo>
                <a:lnTo>
                  <a:pt x="1229269" y="996935"/>
                </a:lnTo>
                <a:lnTo>
                  <a:pt x="1211397" y="1038718"/>
                </a:lnTo>
                <a:lnTo>
                  <a:pt x="1192877" y="1080153"/>
                </a:lnTo>
                <a:lnTo>
                  <a:pt x="1173715" y="1121234"/>
                </a:lnTo>
                <a:lnTo>
                  <a:pt x="1153917" y="1161954"/>
                </a:lnTo>
                <a:lnTo>
                  <a:pt x="1133491" y="1202307"/>
                </a:lnTo>
                <a:lnTo>
                  <a:pt x="1112442" y="1242285"/>
                </a:lnTo>
                <a:lnTo>
                  <a:pt x="1090777" y="1281884"/>
                </a:lnTo>
                <a:lnTo>
                  <a:pt x="1068502" y="1321096"/>
                </a:lnTo>
                <a:lnTo>
                  <a:pt x="1045623" y="1359916"/>
                </a:lnTo>
                <a:lnTo>
                  <a:pt x="1022148" y="1398336"/>
                </a:lnTo>
                <a:lnTo>
                  <a:pt x="998081" y="1436350"/>
                </a:lnTo>
                <a:lnTo>
                  <a:pt x="973431" y="1473953"/>
                </a:lnTo>
                <a:lnTo>
                  <a:pt x="948202" y="1511137"/>
                </a:lnTo>
                <a:lnTo>
                  <a:pt x="922402" y="1547896"/>
                </a:lnTo>
                <a:lnTo>
                  <a:pt x="896037" y="1584225"/>
                </a:lnTo>
                <a:lnTo>
                  <a:pt x="869113" y="1620115"/>
                </a:lnTo>
                <a:lnTo>
                  <a:pt x="841637" y="1655562"/>
                </a:lnTo>
                <a:lnTo>
                  <a:pt x="813614" y="1690559"/>
                </a:lnTo>
                <a:lnTo>
                  <a:pt x="785052" y="1725099"/>
                </a:lnTo>
                <a:lnTo>
                  <a:pt x="755957" y="1759175"/>
                </a:lnTo>
                <a:lnTo>
                  <a:pt x="726335" y="1792783"/>
                </a:lnTo>
                <a:lnTo>
                  <a:pt x="696192" y="1825914"/>
                </a:lnTo>
                <a:lnTo>
                  <a:pt x="665536" y="1858564"/>
                </a:lnTo>
                <a:lnTo>
                  <a:pt x="634371" y="1890724"/>
                </a:lnTo>
                <a:lnTo>
                  <a:pt x="602705" y="1922390"/>
                </a:lnTo>
                <a:lnTo>
                  <a:pt x="570545" y="1953555"/>
                </a:lnTo>
                <a:lnTo>
                  <a:pt x="537895" y="1984211"/>
                </a:lnTo>
                <a:lnTo>
                  <a:pt x="504764" y="2014354"/>
                </a:lnTo>
                <a:lnTo>
                  <a:pt x="471156" y="2043976"/>
                </a:lnTo>
                <a:lnTo>
                  <a:pt x="437080" y="2073071"/>
                </a:lnTo>
                <a:lnTo>
                  <a:pt x="402540" y="2101633"/>
                </a:lnTo>
                <a:lnTo>
                  <a:pt x="367543" y="2129656"/>
                </a:lnTo>
                <a:lnTo>
                  <a:pt x="332096" y="2157132"/>
                </a:lnTo>
                <a:lnTo>
                  <a:pt x="296206" y="2184056"/>
                </a:lnTo>
                <a:lnTo>
                  <a:pt x="259877" y="2210421"/>
                </a:lnTo>
                <a:lnTo>
                  <a:pt x="223118" y="2236221"/>
                </a:lnTo>
                <a:lnTo>
                  <a:pt x="185934" y="2261450"/>
                </a:lnTo>
                <a:lnTo>
                  <a:pt x="148331" y="2286100"/>
                </a:lnTo>
                <a:lnTo>
                  <a:pt x="110317" y="2310167"/>
                </a:lnTo>
                <a:lnTo>
                  <a:pt x="71897" y="2333642"/>
                </a:lnTo>
                <a:lnTo>
                  <a:pt x="33077" y="2356521"/>
                </a:lnTo>
                <a:lnTo>
                  <a:pt x="0" y="237531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1" name="object 29"/>
          <p:cNvSpPr txBox="1"/>
          <p:nvPr/>
        </p:nvSpPr>
        <p:spPr>
          <a:xfrm>
            <a:off x="1314135" y="4308676"/>
            <a:ext cx="1708997" cy="456107"/>
          </a:xfrm>
          <a:prstGeom prst="rect">
            <a:avLst/>
          </a:prstGeom>
        </p:spPr>
        <p:txBody>
          <a:bodyPr vert="horz" wrap="square" lIns="0" tIns="9736" rIns="0" bIns="0" rtlCol="0">
            <a:spAutoFit/>
          </a:bodyPr>
          <a:lstStyle/>
          <a:p>
            <a:pPr marL="8467">
              <a:spcBef>
                <a:spcPts val="76"/>
              </a:spcBef>
            </a:pPr>
            <a:r>
              <a:rPr sz="2900" spc="-330" dirty="0">
                <a:latin typeface="Arial Black"/>
                <a:cs typeface="Arial Black"/>
              </a:rPr>
              <a:t>STUDENT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2" name="object 30"/>
          <p:cNvSpPr txBox="1">
            <a:spLocks/>
          </p:cNvSpPr>
          <p:nvPr/>
        </p:nvSpPr>
        <p:spPr>
          <a:xfrm>
            <a:off x="3414971" y="2869847"/>
            <a:ext cx="2188929" cy="686940"/>
          </a:xfrm>
          <a:prstGeom prst="rect">
            <a:avLst/>
          </a:prstGeom>
        </p:spPr>
        <p:txBody>
          <a:bodyPr vert="horz" wrap="square" lIns="0" tIns="9736" rIns="0" bIns="0" rtlCol="0" anchor="t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76"/>
              </a:spcBef>
            </a:pPr>
            <a:r>
              <a:rPr lang="en-IN" spc="-306" dirty="0" smtClean="0"/>
              <a:t>CAMERA</a:t>
            </a:r>
            <a:endParaRPr lang="en-IN" spc="-306" dirty="0"/>
          </a:p>
        </p:txBody>
      </p:sp>
      <p:sp>
        <p:nvSpPr>
          <p:cNvPr id="33" name="object 31"/>
          <p:cNvSpPr txBox="1"/>
          <p:nvPr/>
        </p:nvSpPr>
        <p:spPr>
          <a:xfrm>
            <a:off x="5899321" y="4297393"/>
            <a:ext cx="1849967" cy="4053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467">
              <a:spcBef>
                <a:spcPts val="80"/>
              </a:spcBef>
            </a:pPr>
            <a:r>
              <a:rPr sz="2567" spc="-270" dirty="0">
                <a:latin typeface="Arial Black"/>
                <a:cs typeface="Arial Black"/>
              </a:rPr>
              <a:t>DETECTION</a:t>
            </a:r>
            <a:endParaRPr sz="2567">
              <a:latin typeface="Arial Black"/>
              <a:cs typeface="Arial Black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8214932" y="3098640"/>
            <a:ext cx="1915583" cy="353451"/>
          </a:xfrm>
          <a:prstGeom prst="rect">
            <a:avLst/>
          </a:prstGeom>
        </p:spPr>
        <p:txBody>
          <a:bodyPr vert="horz" wrap="square" lIns="0" tIns="9736" rIns="0" bIns="0" rtlCol="0">
            <a:spAutoFit/>
          </a:bodyPr>
          <a:lstStyle/>
          <a:p>
            <a:pPr marL="8467">
              <a:spcBef>
                <a:spcPts val="76"/>
              </a:spcBef>
            </a:pPr>
            <a:r>
              <a:rPr sz="2233" spc="-237" dirty="0">
                <a:latin typeface="Arial Black"/>
                <a:cs typeface="Arial Black"/>
              </a:rPr>
              <a:t>ATTENDANCE</a:t>
            </a:r>
            <a:endParaRPr sz="2233">
              <a:latin typeface="Arial Black"/>
              <a:cs typeface="Arial Black"/>
            </a:endParaRPr>
          </a:p>
        </p:txBody>
      </p:sp>
      <p:grpSp>
        <p:nvGrpSpPr>
          <p:cNvPr id="35" name="object 33"/>
          <p:cNvGrpSpPr/>
          <p:nvPr/>
        </p:nvGrpSpPr>
        <p:grpSpPr>
          <a:xfrm>
            <a:off x="3211893" y="2408431"/>
            <a:ext cx="625687" cy="188383"/>
            <a:chOff x="4817839" y="3612645"/>
            <a:chExt cx="938530" cy="282575"/>
          </a:xfrm>
        </p:grpSpPr>
        <p:sp>
          <p:nvSpPr>
            <p:cNvPr id="36" name="object 34"/>
            <p:cNvSpPr/>
            <p:nvPr/>
          </p:nvSpPr>
          <p:spPr>
            <a:xfrm>
              <a:off x="4846414" y="3730711"/>
              <a:ext cx="740410" cy="135890"/>
            </a:xfrm>
            <a:custGeom>
              <a:avLst/>
              <a:gdLst/>
              <a:ahLst/>
              <a:cxnLst/>
              <a:rect l="l" t="t" r="r" b="b"/>
              <a:pathLst>
                <a:path w="740410" h="135889">
                  <a:moveTo>
                    <a:pt x="0" y="135508"/>
                  </a:moveTo>
                  <a:lnTo>
                    <a:pt x="740132" y="0"/>
                  </a:lnTo>
                </a:path>
              </a:pathLst>
            </a:custGeom>
            <a:ln w="5715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37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0649" y="3612645"/>
              <a:ext cx="185162" cy="225833"/>
            </a:xfrm>
            <a:prstGeom prst="rect">
              <a:avLst/>
            </a:prstGeom>
          </p:spPr>
        </p:pic>
      </p:grpSp>
      <p:grpSp>
        <p:nvGrpSpPr>
          <p:cNvPr id="38" name="object 36"/>
          <p:cNvGrpSpPr/>
          <p:nvPr/>
        </p:nvGrpSpPr>
        <p:grpSpPr>
          <a:xfrm>
            <a:off x="5506138" y="2756021"/>
            <a:ext cx="546100" cy="361103"/>
            <a:chOff x="8259207" y="4134030"/>
            <a:chExt cx="819150" cy="541655"/>
          </a:xfrm>
        </p:grpSpPr>
        <p:sp>
          <p:nvSpPr>
            <p:cNvPr id="39" name="object 37"/>
            <p:cNvSpPr/>
            <p:nvPr/>
          </p:nvSpPr>
          <p:spPr>
            <a:xfrm>
              <a:off x="8287782" y="4162605"/>
              <a:ext cx="640080" cy="396240"/>
            </a:xfrm>
            <a:custGeom>
              <a:avLst/>
              <a:gdLst/>
              <a:ahLst/>
              <a:cxnLst/>
              <a:rect l="l" t="t" r="r" b="b"/>
              <a:pathLst>
                <a:path w="640079" h="396239">
                  <a:moveTo>
                    <a:pt x="0" y="0"/>
                  </a:moveTo>
                  <a:lnTo>
                    <a:pt x="639820" y="395964"/>
                  </a:lnTo>
                </a:path>
              </a:pathLst>
            </a:custGeom>
            <a:ln w="571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40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8218" y="4472138"/>
              <a:ext cx="199583" cy="202976"/>
            </a:xfrm>
            <a:prstGeom prst="rect">
              <a:avLst/>
            </a:prstGeom>
          </p:spPr>
        </p:pic>
      </p:grpSp>
      <p:grpSp>
        <p:nvGrpSpPr>
          <p:cNvPr id="41" name="object 39"/>
          <p:cNvGrpSpPr/>
          <p:nvPr/>
        </p:nvGrpSpPr>
        <p:grpSpPr>
          <a:xfrm>
            <a:off x="7626778" y="2776288"/>
            <a:ext cx="591396" cy="287020"/>
            <a:chOff x="11440167" y="4164432"/>
            <a:chExt cx="887094" cy="430530"/>
          </a:xfrm>
        </p:grpSpPr>
        <p:sp>
          <p:nvSpPr>
            <p:cNvPr id="42" name="object 40"/>
            <p:cNvSpPr/>
            <p:nvPr/>
          </p:nvSpPr>
          <p:spPr>
            <a:xfrm>
              <a:off x="11468742" y="4283215"/>
              <a:ext cx="697865" cy="283210"/>
            </a:xfrm>
            <a:custGeom>
              <a:avLst/>
              <a:gdLst/>
              <a:ahLst/>
              <a:cxnLst/>
              <a:rect l="l" t="t" r="r" b="b"/>
              <a:pathLst>
                <a:path w="697865" h="283210">
                  <a:moveTo>
                    <a:pt x="0" y="282819"/>
                  </a:moveTo>
                  <a:lnTo>
                    <a:pt x="697260" y="0"/>
                  </a:lnTo>
                </a:path>
              </a:pathLst>
            </a:custGeom>
            <a:ln w="57157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43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31691" y="4164432"/>
              <a:ext cx="195426" cy="216064"/>
            </a:xfrm>
            <a:prstGeom prst="rect">
              <a:avLst/>
            </a:prstGeom>
          </p:spPr>
        </p:pic>
      </p:grpSp>
      <p:sp>
        <p:nvSpPr>
          <p:cNvPr id="44" name="object 42"/>
          <p:cNvSpPr/>
          <p:nvPr/>
        </p:nvSpPr>
        <p:spPr>
          <a:xfrm>
            <a:off x="11120806" y="5156678"/>
            <a:ext cx="1071457" cy="1701377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6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2"/>
                </a:lnTo>
                <a:lnTo>
                  <a:pt x="19422" y="2218722"/>
                </a:lnTo>
                <a:lnTo>
                  <a:pt x="25300" y="2171996"/>
                </a:lnTo>
                <a:lnTo>
                  <a:pt x="31935" y="2125509"/>
                </a:lnTo>
                <a:lnTo>
                  <a:pt x="39319" y="2079269"/>
                </a:lnTo>
                <a:lnTo>
                  <a:pt x="47448" y="2033281"/>
                </a:lnTo>
                <a:lnTo>
                  <a:pt x="56313" y="1987552"/>
                </a:lnTo>
                <a:lnTo>
                  <a:pt x="65910" y="1942088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2"/>
                </a:lnTo>
                <a:lnTo>
                  <a:pt x="124638" y="1718970"/>
                </a:lnTo>
                <a:lnTo>
                  <a:pt x="138488" y="1675231"/>
                </a:lnTo>
                <a:lnTo>
                  <a:pt x="153024" y="1631802"/>
                </a:lnTo>
                <a:lnTo>
                  <a:pt x="168239" y="1588690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1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5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5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3"/>
                </a:lnTo>
                <a:lnTo>
                  <a:pt x="449092" y="1021898"/>
                </a:lnTo>
                <a:lnTo>
                  <a:pt x="473742" y="984296"/>
                </a:lnTo>
                <a:lnTo>
                  <a:pt x="498971" y="947112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9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5"/>
                </a:lnTo>
                <a:lnTo>
                  <a:pt x="976017" y="414273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7" y="301117"/>
                </a:lnTo>
                <a:lnTo>
                  <a:pt x="1150967" y="274193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9"/>
                </a:lnTo>
                <a:lnTo>
                  <a:pt x="1298842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7" y="57788"/>
                </a:lnTo>
                <a:lnTo>
                  <a:pt x="1532885" y="36739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5" name="object 43"/>
          <p:cNvSpPr/>
          <p:nvPr/>
        </p:nvSpPr>
        <p:spPr>
          <a:xfrm>
            <a:off x="10912377" y="103"/>
            <a:ext cx="596900" cy="1301750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6" name="object 44"/>
          <p:cNvSpPr/>
          <p:nvPr/>
        </p:nvSpPr>
        <p:spPr>
          <a:xfrm>
            <a:off x="1418167" y="0"/>
            <a:ext cx="9245600" cy="511387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13868399" y="766968"/>
                </a:moveTo>
                <a:lnTo>
                  <a:pt x="0" y="766968"/>
                </a:lnTo>
                <a:lnTo>
                  <a:pt x="0" y="0"/>
                </a:lnTo>
                <a:lnTo>
                  <a:pt x="13868399" y="0"/>
                </a:lnTo>
                <a:lnTo>
                  <a:pt x="13868399" y="766968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1912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208" y="151012"/>
            <a:ext cx="10163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FACE RECOGNITION-BASED AUTOMATED ATTENDANCE SYSTEM USING DEEP LEARNING</a:t>
            </a:r>
          </a:p>
          <a:p>
            <a:endParaRPr lang="x-none" sz="12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71850" y="1734948"/>
            <a:ext cx="8229600" cy="708002"/>
          </a:xfrm>
        </p:spPr>
        <p:txBody>
          <a:bodyPr/>
          <a:lstStyle/>
          <a:p>
            <a:pPr algn="ctr"/>
            <a:r>
              <a:rPr dirty="0"/>
              <a:t>Problem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7538" y="3397997"/>
            <a:ext cx="88165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/>
              <a:t>Manual attendance systems are often time-consuming, error-prone, and susceptible to proxy attendance, leading to inefficiencies in managing large groups. To overcome these challenges, there is a strong need for a secure, automated, and real-time face recognition-based attendance system.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" y="115746"/>
            <a:ext cx="10902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FACE RECOGNITION-BASED AUTOMATED ATTENDANCE SYSTEM USING DEEP LEARNING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672" y="2264195"/>
            <a:ext cx="4580714" cy="11430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5083791" y="2610344"/>
            <a:ext cx="700035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Develop real-time face recognition for attendance.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Implement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liveness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detection to prevent spoofing.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Store data securely on the cloud.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Provide AI-driven analytics and visual insights.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84394"/>
            <a:ext cx="4831308" cy="3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" y="115746"/>
            <a:ext cx="10902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FACE RECOGNITION-BASED AUTOMATED ATTENDANCE SYSTEM USING DEEP LEARNING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2672" y="2264195"/>
            <a:ext cx="4580714" cy="11430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67870" y="26582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Importance:</a:t>
            </a:r>
            <a:r>
              <a:rPr lang="en-US" sz="2400" dirty="0">
                <a:cs typeface="Times New Roman" panose="02020603050405020304" pitchFamily="18" charset="0"/>
              </a:rPr>
              <a:t> Need for secure, automated, and contactless attendance solutions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cs typeface="Times New Roman" panose="02020603050405020304" pitchFamily="18" charset="0"/>
              </a:rPr>
              <a:t>Limitations:</a:t>
            </a:r>
            <a:r>
              <a:rPr lang="en-US" sz="2400" dirty="0">
                <a:cs typeface="Times New Roman" panose="02020603050405020304" pitchFamily="18" charset="0"/>
              </a:rPr>
              <a:t> Current systems suffer from spoofing, lack of analytics, and hygiene concerns.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84394"/>
            <a:ext cx="4831308" cy="3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0280" y="1475641"/>
            <a:ext cx="9355542" cy="735297"/>
          </a:xfrm>
        </p:spPr>
        <p:txBody>
          <a:bodyPr/>
          <a:lstStyle/>
          <a:p>
            <a:pPr algn="ctr"/>
            <a:r>
              <a:rPr dirty="0"/>
              <a:t>Methodology Overview</a:t>
            </a: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484495" y="3035161"/>
            <a:ext cx="107203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Flow: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Face Detection using MTCNN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Feature Extraction with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FaceNet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Anti-spoofing measures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Cloud storage with Firebase/MySQL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React.js UI and Flask/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Django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backend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Analytics and Dashboard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+mj-lt"/>
              </a:rPr>
              <a:t>Tools: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FaceNet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MTCNN, Firebase, React.js, Flask/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Django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673" y="140200"/>
            <a:ext cx="11050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FACE RECOGNITION-BASED AUTOMATED ATTENDANCE SYSTEM USING DEEP LEARNING</a:t>
            </a:r>
          </a:p>
          <a:p>
            <a:endParaRPr lang="x-none" sz="1200" dirty="0"/>
          </a:p>
        </p:txBody>
      </p:sp>
    </p:spTree>
    <p:extLst>
      <p:ext uri="{BB962C8B-B14F-4D97-AF65-F5344CB8AC3E}">
        <p14:creationId xmlns:p14="http://schemas.microsoft.com/office/powerpoint/2010/main" val="30672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673" y="140200"/>
            <a:ext cx="11050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FACE RECOGNITION-BASED AUTOMATED ATTENDANCE SYSTEM USING DEEP LEARNING</a:t>
            </a:r>
          </a:p>
          <a:p>
            <a:endParaRPr lang="x-non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19" y="-122830"/>
            <a:ext cx="633256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74" y="-122830"/>
            <a:ext cx="642054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1419</Words>
  <Application>Microsoft Office PowerPoint</Application>
  <PresentationFormat>Widescreen</PresentationFormat>
  <Paragraphs>205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MS Mincho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Problem Statement</vt:lpstr>
      <vt:lpstr>Objectives</vt:lpstr>
      <vt:lpstr>Objectives</vt:lpstr>
      <vt:lpstr>Methodology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Objective-wise Methodology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2025-05-25T14:32:40Z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