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media/image5.png" ContentType="image/png"/>
  <Override PartName="/ppt/media/image7.png" ContentType="image/png"/>
  <Override PartName="/ppt/media/image8.png" ContentType="image/png"/>
  <Override PartName="/ppt/media/image10.jpeg" ContentType="image/jpeg"/>
  <Override PartName="/ppt/media/image11.jpeg" ContentType="image/jpeg"/>
  <Override PartName="/ppt/media/image1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1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000000"/>
              </a:solidFill>
              <a:latin typeface="Calibri"/>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000000"/>
              </a:solidFill>
              <a:latin typeface="Calibri"/>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3"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6"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7"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9"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0" name="PlaceHolder 11"/>
          <p:cNvSpPr>
            <a:spLocks noGrp="1"/>
          </p:cNvSpPr>
          <p:nvPr>
            <p:ph type="title"/>
          </p:nvPr>
        </p:nvSpPr>
        <p:spPr>
          <a:xfrm>
            <a:off x="3195720" y="2067480"/>
            <a:ext cx="5800320" cy="1145160"/>
          </a:xfrm>
          <a:prstGeom prst="rect">
            <a:avLst/>
          </a:prstGeom>
        </p:spPr>
        <p:txBody>
          <a:bodyPr lIns="0" rIns="0" tIns="0" bIns="0">
            <a:spAutoFit/>
          </a:bodyPr>
          <a:p>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
        <p:nvSpPr>
          <p:cNvPr id="11" name="PlaceHolder 12"/>
          <p:cNvSpPr>
            <a:spLocks noGrp="1"/>
          </p:cNvSpPr>
          <p:nvPr>
            <p:ph type="ftr"/>
          </p:nvPr>
        </p:nvSpPr>
        <p:spPr>
          <a:xfrm>
            <a:off x="4145400" y="6378120"/>
            <a:ext cx="3900960" cy="342720"/>
          </a:xfrm>
          <a:prstGeom prst="rect">
            <a:avLst/>
          </a:prstGeom>
        </p:spPr>
        <p:txBody>
          <a:bodyPr lIns="0" rIns="0" tIns="0" bIns="0">
            <a:noAutofit/>
          </a:bodyPr>
          <a:p>
            <a:endParaRPr b="0" lang="en-IN" sz="2400" spc="-1" strike="noStrike">
              <a:latin typeface="Times New Roman"/>
            </a:endParaRPr>
          </a:p>
        </p:txBody>
      </p:sp>
      <p:sp>
        <p:nvSpPr>
          <p:cNvPr id="12" name="PlaceHolder 13"/>
          <p:cNvSpPr>
            <a:spLocks noGrp="1"/>
          </p:cNvSpPr>
          <p:nvPr>
            <p:ph type="dt"/>
          </p:nvPr>
        </p:nvSpPr>
        <p:spPr>
          <a:xfrm>
            <a:off x="609480" y="6378120"/>
            <a:ext cx="2803680" cy="342720"/>
          </a:xfrm>
          <a:prstGeom prst="rect">
            <a:avLst/>
          </a:prstGeom>
        </p:spPr>
        <p:txBody>
          <a:bodyPr lIns="0" rIns="0" tIns="0" bIns="0">
            <a:noAutofit/>
          </a:bodyPr>
          <a:p>
            <a:pPr>
              <a:lnSpc>
                <a:spcPct val="100000"/>
              </a:lnSpc>
            </a:pPr>
            <a:fld id="{DA7BAF9A-8E05-43E3-9A1E-9CD59C5CBCEF}" type="datetime">
              <a:rPr b="0" lang="en-IN" sz="1800" spc="-1" strike="noStrike">
                <a:solidFill>
                  <a:srgbClr val="b2b2b2"/>
                </a:solidFill>
                <a:latin typeface="Calibri"/>
              </a:rPr>
              <a:t>23/04/24</a:t>
            </a:fld>
            <a:endParaRPr b="0" lang="en-IN" sz="1800" spc="-1" strike="noStrike">
              <a:latin typeface="Times New Roman"/>
            </a:endParaRPr>
          </a:p>
        </p:txBody>
      </p:sp>
      <p:sp>
        <p:nvSpPr>
          <p:cNvPr id="13"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F99C7E22-517F-446A-B75B-D90CAD5C2FAB}" type="slidenum">
              <a:rPr b="0" lang="en-IN" sz="1100" spc="9" strike="noStrike">
                <a:solidFill>
                  <a:srgbClr val="2d936b"/>
                </a:solidFill>
                <a:latin typeface="Trebuchet MS"/>
              </a:rPr>
              <a:t>1</a:t>
            </a:fld>
            <a:endParaRPr b="0" lang="en-IN" sz="1100" spc="-1" strike="noStrike">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52"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3"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54"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5"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6"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57"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58"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9"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60"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61" name="PlaceHolder 11"/>
          <p:cNvSpPr>
            <a:spLocks noGrp="1"/>
          </p:cNvSpPr>
          <p:nvPr>
            <p:ph type="title"/>
          </p:nvPr>
        </p:nvSpPr>
        <p:spPr>
          <a:xfrm>
            <a:off x="755280" y="385560"/>
            <a:ext cx="10680840" cy="757800"/>
          </a:xfrm>
          <a:prstGeom prst="rect">
            <a:avLst/>
          </a:prstGeom>
        </p:spPr>
        <p:txBody>
          <a:bodyPr lIns="0" rIns="0" tIns="0" bIns="0">
            <a:noAutofit/>
          </a:bodyPr>
          <a:p>
            <a:r>
              <a:rPr b="0" lang="en-US" sz="4800" spc="-1" strike="noStrike">
                <a:solidFill>
                  <a:srgbClr val="000000"/>
                </a:solidFill>
                <a:latin typeface="Calibri"/>
              </a:rPr>
              <a:t>Click to edit the title text format</a:t>
            </a:r>
            <a:endParaRPr b="0" lang="en-US" sz="4800" spc="-1" strike="noStrike">
              <a:solidFill>
                <a:srgbClr val="000000"/>
              </a:solidFill>
              <a:latin typeface="Calibri"/>
            </a:endParaRPr>
          </a:p>
        </p:txBody>
      </p:sp>
      <p:sp>
        <p:nvSpPr>
          <p:cNvPr id="62" name="PlaceHolder 12"/>
          <p:cNvSpPr>
            <a:spLocks noGrp="1"/>
          </p:cNvSpPr>
          <p:nvPr>
            <p:ph type="ftr"/>
          </p:nvPr>
        </p:nvSpPr>
        <p:spPr>
          <a:xfrm>
            <a:off x="4145400" y="6378120"/>
            <a:ext cx="3900960" cy="342720"/>
          </a:xfrm>
          <a:prstGeom prst="rect">
            <a:avLst/>
          </a:prstGeom>
        </p:spPr>
        <p:txBody>
          <a:bodyPr lIns="0" rIns="0" tIns="0" bIns="0">
            <a:noAutofit/>
          </a:bodyPr>
          <a:p>
            <a:endParaRPr b="0" lang="en-IN" sz="2400" spc="-1" strike="noStrike">
              <a:latin typeface="Times New Roman"/>
            </a:endParaRPr>
          </a:p>
        </p:txBody>
      </p:sp>
      <p:sp>
        <p:nvSpPr>
          <p:cNvPr id="63" name="PlaceHolder 13"/>
          <p:cNvSpPr>
            <a:spLocks noGrp="1"/>
          </p:cNvSpPr>
          <p:nvPr>
            <p:ph type="dt"/>
          </p:nvPr>
        </p:nvSpPr>
        <p:spPr>
          <a:xfrm>
            <a:off x="609480" y="6378120"/>
            <a:ext cx="2803680" cy="342720"/>
          </a:xfrm>
          <a:prstGeom prst="rect">
            <a:avLst/>
          </a:prstGeom>
        </p:spPr>
        <p:txBody>
          <a:bodyPr lIns="0" rIns="0" tIns="0" bIns="0">
            <a:noAutofit/>
          </a:bodyPr>
          <a:p>
            <a:pPr>
              <a:lnSpc>
                <a:spcPct val="100000"/>
              </a:lnSpc>
            </a:pPr>
            <a:fld id="{1591E33C-F02F-4806-9E05-457B4CC52EF6}" type="datetime">
              <a:rPr b="0" lang="en-IN" sz="1800" spc="-1" strike="noStrike">
                <a:solidFill>
                  <a:srgbClr val="b2b2b2"/>
                </a:solidFill>
                <a:latin typeface="Calibri"/>
              </a:rPr>
              <a:t>23/04/24</a:t>
            </a:fld>
            <a:endParaRPr b="0" lang="en-IN" sz="1800" spc="-1" strike="noStrike">
              <a:latin typeface="Times New Roman"/>
            </a:endParaRPr>
          </a:p>
        </p:txBody>
      </p:sp>
      <p:sp>
        <p:nvSpPr>
          <p:cNvPr id="64"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61883A62-5E20-407D-8164-A97E35C07009}"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Group 1"/>
          <p:cNvGrpSpPr/>
          <p:nvPr/>
        </p:nvGrpSpPr>
        <p:grpSpPr>
          <a:xfrm>
            <a:off x="743040" y="1104840"/>
            <a:ext cx="1742400" cy="1333080"/>
            <a:chOff x="743040" y="1104840"/>
            <a:chExt cx="1742400" cy="1333080"/>
          </a:xfrm>
        </p:grpSpPr>
        <p:sp>
          <p:nvSpPr>
            <p:cNvPr id="103" name="CustomShape 2"/>
            <p:cNvSpPr/>
            <p:nvPr/>
          </p:nvSpPr>
          <p:spPr>
            <a:xfrm>
              <a:off x="743040" y="1380960"/>
              <a:ext cx="1228320" cy="105696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104" name="CustomShape 3"/>
            <p:cNvSpPr/>
            <p:nvPr/>
          </p:nvSpPr>
          <p:spPr>
            <a:xfrm>
              <a:off x="1838160" y="1104840"/>
              <a:ext cx="647280" cy="56160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105" name="CustomShape 4"/>
          <p:cNvSpPr/>
          <p:nvPr/>
        </p:nvSpPr>
        <p:spPr>
          <a:xfrm>
            <a:off x="3328920" y="1337760"/>
            <a:ext cx="1666440" cy="143784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106" name="CustomShape 5"/>
          <p:cNvSpPr/>
          <p:nvPr/>
        </p:nvSpPr>
        <p:spPr>
          <a:xfrm>
            <a:off x="3800520" y="5229360"/>
            <a:ext cx="723600" cy="61884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107" name="TextShape 6"/>
          <p:cNvSpPr txBox="1"/>
          <p:nvPr/>
        </p:nvSpPr>
        <p:spPr>
          <a:xfrm>
            <a:off x="-1217880" y="247680"/>
            <a:ext cx="10591560" cy="1479240"/>
          </a:xfrm>
          <a:prstGeom prst="rect">
            <a:avLst/>
          </a:prstGeom>
          <a:noFill/>
          <a:ln>
            <a:noFill/>
          </a:ln>
        </p:spPr>
        <p:txBody>
          <a:bodyPr lIns="0" rIns="0" tIns="16560" bIns="0">
            <a:spAutoFit/>
          </a:bodyPr>
          <a:p>
            <a:pPr marL="3213720" algn="ctr">
              <a:lnSpc>
                <a:spcPct val="100000"/>
              </a:lnSpc>
              <a:spcBef>
                <a:spcPts val="130"/>
              </a:spcBef>
            </a:pPr>
            <a:r>
              <a:rPr b="1" lang="en-US" sz="3200" spc="-1" strike="noStrike">
                <a:solidFill>
                  <a:srgbClr val="000000"/>
                </a:solidFill>
                <a:latin typeface="Times New Roman"/>
              </a:rPr>
              <a:t>Google Stock Price Prediction using LSTM</a:t>
            </a:r>
            <a:br/>
            <a:endParaRPr b="0" lang="en-US" sz="3200" spc="-1" strike="noStrike">
              <a:solidFill>
                <a:srgbClr val="000000"/>
              </a:solidFill>
              <a:latin typeface="Calibri"/>
            </a:endParaRPr>
          </a:p>
        </p:txBody>
      </p:sp>
      <p:sp>
        <p:nvSpPr>
          <p:cNvPr id="108" name="CustomShape 7"/>
          <p:cNvSpPr/>
          <p:nvPr/>
        </p:nvSpPr>
        <p:spPr>
          <a:xfrm>
            <a:off x="1838160" y="3211560"/>
            <a:ext cx="7552440" cy="11354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n-IN" sz="2400" spc="-1" strike="noStrike">
                <a:solidFill>
                  <a:srgbClr val="000000"/>
                </a:solidFill>
                <a:latin typeface="Trebuchet MS"/>
              </a:rPr>
              <a:t>Presented By: BHUVAN S</a:t>
            </a:r>
            <a:endParaRPr b="0" lang="en-IN" sz="2400" spc="-1" strike="noStrike">
              <a:latin typeface="Arial"/>
            </a:endParaRPr>
          </a:p>
          <a:p>
            <a:pPr marL="12600">
              <a:lnSpc>
                <a:spcPct val="100000"/>
              </a:lnSpc>
              <a:spcBef>
                <a:spcPts val="99"/>
              </a:spcBef>
            </a:pPr>
            <a:r>
              <a:rPr b="0" lang="en-IN" sz="2400" spc="-1" strike="noStrike">
                <a:solidFill>
                  <a:srgbClr val="000000"/>
                </a:solidFill>
                <a:latin typeface="Trebuchet MS"/>
              </a:rPr>
              <a:t>Register No: 711721243016</a:t>
            </a:r>
            <a:endParaRPr b="0" lang="en-IN" sz="2400" spc="-1" strike="noStrike">
              <a:latin typeface="Arial"/>
            </a:endParaRPr>
          </a:p>
          <a:p>
            <a:pPr marL="12600">
              <a:lnSpc>
                <a:spcPct val="100000"/>
              </a:lnSpc>
              <a:spcBef>
                <a:spcPts val="99"/>
              </a:spcBef>
            </a:pPr>
            <a:r>
              <a:rPr b="0" lang="en-IN" sz="2400" spc="-1" strike="noStrike">
                <a:solidFill>
                  <a:srgbClr val="000000"/>
                </a:solidFill>
                <a:latin typeface="Trebuchet MS"/>
              </a:rPr>
              <a:t>Department: Artificial Intelligence and Data Science</a:t>
            </a:r>
            <a:endParaRPr b="0" lang="en-IN" sz="2400" spc="-1" strike="noStrike">
              <a:latin typeface="Arial"/>
            </a:endParaRPr>
          </a:p>
        </p:txBody>
      </p:sp>
      <p:pic>
        <p:nvPicPr>
          <p:cNvPr id="109" name="object 9" descr=""/>
          <p:cNvPicPr/>
          <p:nvPr/>
        </p:nvPicPr>
        <p:blipFill>
          <a:blip r:embed="rId1"/>
          <a:stretch/>
        </p:blipFill>
        <p:spPr>
          <a:xfrm>
            <a:off x="676440" y="6467400"/>
            <a:ext cx="2142720" cy="199800"/>
          </a:xfrm>
          <a:prstGeom prst="rect">
            <a:avLst/>
          </a:prstGeom>
          <a:ln>
            <a:noFill/>
          </a:ln>
        </p:spPr>
      </p:pic>
      <p:sp>
        <p:nvSpPr>
          <p:cNvPr id="110" name="CustomShape 8"/>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11" name="TextShape 9"/>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BFE18DD9-9BC7-4F76-9FE7-20DBC7EA883B}" type="slidenum">
              <a:rPr b="0" lang="en-IN" sz="1100" spc="9"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0439280" y="487692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96" name="CustomShape 2"/>
          <p:cNvSpPr/>
          <p:nvPr/>
        </p:nvSpPr>
        <p:spPr>
          <a:xfrm>
            <a:off x="10348920" y="571500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97" name="CustomShape 3"/>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3F83EB45-F59F-4655-B7BE-42B6B97EDBB5}" type="slidenum">
              <a:rPr b="0" lang="en-IN" sz="1100" spc="9" strike="noStrike">
                <a:solidFill>
                  <a:srgbClr val="2d936b"/>
                </a:solidFill>
                <a:latin typeface="Trebuchet MS"/>
              </a:rPr>
              <a:t>&lt;number&gt;</a:t>
            </a:fld>
            <a:endParaRPr b="0" lang="en-IN" sz="1100" spc="-1" strike="noStrike">
              <a:latin typeface="Arial"/>
            </a:endParaRPr>
          </a:p>
        </p:txBody>
      </p:sp>
      <p:sp>
        <p:nvSpPr>
          <p:cNvPr id="198" name="CustomShape 4"/>
          <p:cNvSpPr/>
          <p:nvPr/>
        </p:nvSpPr>
        <p:spPr>
          <a:xfrm>
            <a:off x="739800" y="291240"/>
            <a:ext cx="3755520" cy="7448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IN" sz="4800" spc="12" strike="noStrike">
                <a:solidFill>
                  <a:srgbClr val="000000"/>
                </a:solidFill>
                <a:latin typeface="Trebuchet MS"/>
              </a:rPr>
              <a:t>M</a:t>
            </a:r>
            <a:r>
              <a:rPr b="1" lang="en-IN" sz="4800" spc="-1" strike="noStrike">
                <a:solidFill>
                  <a:srgbClr val="000000"/>
                </a:solidFill>
                <a:latin typeface="Trebuchet MS"/>
              </a:rPr>
              <a:t>O</a:t>
            </a:r>
            <a:r>
              <a:rPr b="1" lang="en-IN" sz="4800" spc="-15" strike="noStrike">
                <a:solidFill>
                  <a:srgbClr val="000000"/>
                </a:solidFill>
                <a:latin typeface="Trebuchet MS"/>
              </a:rPr>
              <a:t>D</a:t>
            </a:r>
            <a:r>
              <a:rPr b="1" lang="en-IN" sz="4800" spc="-35" strike="noStrike">
                <a:solidFill>
                  <a:srgbClr val="000000"/>
                </a:solidFill>
                <a:latin typeface="Trebuchet MS"/>
              </a:rPr>
              <a:t>E</a:t>
            </a:r>
            <a:r>
              <a:rPr b="1" lang="en-IN" sz="4800" spc="-32" strike="noStrike">
                <a:solidFill>
                  <a:srgbClr val="000000"/>
                </a:solidFill>
                <a:latin typeface="Trebuchet MS"/>
              </a:rPr>
              <a:t>LL</a:t>
            </a:r>
            <a:r>
              <a:rPr b="1" lang="en-IN" sz="4800" spc="-7" strike="noStrike">
                <a:solidFill>
                  <a:srgbClr val="000000"/>
                </a:solidFill>
                <a:latin typeface="Trebuchet MS"/>
              </a:rPr>
              <a:t>I</a:t>
            </a:r>
            <a:r>
              <a:rPr b="1" lang="en-IN" sz="4800" spc="29" strike="noStrike">
                <a:solidFill>
                  <a:srgbClr val="000000"/>
                </a:solidFill>
                <a:latin typeface="Trebuchet MS"/>
              </a:rPr>
              <a:t>N</a:t>
            </a:r>
            <a:r>
              <a:rPr b="1" lang="en-IN" sz="4800" spc="4" strike="noStrike">
                <a:solidFill>
                  <a:srgbClr val="000000"/>
                </a:solidFill>
                <a:latin typeface="Trebuchet MS"/>
              </a:rPr>
              <a:t>G</a:t>
            </a:r>
            <a:endParaRPr b="0" lang="en-IN" sz="4800" spc="-1" strike="noStrike">
              <a:latin typeface="Arial"/>
            </a:endParaRPr>
          </a:p>
        </p:txBody>
      </p:sp>
      <p:sp>
        <p:nvSpPr>
          <p:cNvPr id="199" name="CustomShape 5"/>
          <p:cNvSpPr/>
          <p:nvPr/>
        </p:nvSpPr>
        <p:spPr>
          <a:xfrm>
            <a:off x="533520" y="1022400"/>
            <a:ext cx="9600840" cy="639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4.) Evaluation:</a:t>
            </a:r>
            <a:endParaRPr b="0" lang="en-IN" sz="1800" spc="-1" strike="noStrike">
              <a:latin typeface="Arial"/>
            </a:endParaRPr>
          </a:p>
          <a:p>
            <a:pPr>
              <a:lnSpc>
                <a:spcPct val="100000"/>
              </a:lnSpc>
            </a:pPr>
            <a:r>
              <a:rPr b="0" lang="en-IN" sz="1800" spc="-1" strike="noStrike">
                <a:solidFill>
                  <a:srgbClr val="000000"/>
                </a:solidFill>
                <a:latin typeface="Calibri"/>
              </a:rPr>
              <a:t>Assessing model performance involves computing fundamental evaluation metrics like Mean Squared Error (MSE), Root Mean Squared Error (RMSE), Mean Absolute Error (MAE), and R-squared (R2) score. Furthermore, visualizing model predictions juxtaposed with actual stock prices through plots and charts aids in evaluating accuracy and reliability.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5.) Fine-Tuning and Optimization:</a:t>
            </a:r>
            <a:endParaRPr b="0" lang="en-IN" sz="1800" spc="-1" strike="noStrike">
              <a:latin typeface="Arial"/>
            </a:endParaRPr>
          </a:p>
          <a:p>
            <a:pPr>
              <a:lnSpc>
                <a:spcPct val="100000"/>
              </a:lnSpc>
            </a:pPr>
            <a:r>
              <a:rPr b="0" lang="en-IN" sz="1800" spc="-1" strike="noStrike">
                <a:solidFill>
                  <a:srgbClr val="000000"/>
                </a:solidFill>
                <a:latin typeface="Calibri"/>
              </a:rPr>
              <a:t>The refinement process entails systematic hyperparameter adjustments to enhance model efficacy. This encompasses experimentation with batch sizes, learning rates, and architectural configurations. Additionally, exploring advanced methodologies such as ensemble methods or transfer learning is considered to augment prediction capabilities.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6.) Deployment:</a:t>
            </a:r>
            <a:endParaRPr b="0" lang="en-IN" sz="1800" spc="-1" strike="noStrike">
              <a:latin typeface="Arial"/>
            </a:endParaRPr>
          </a:p>
          <a:p>
            <a:pPr>
              <a:lnSpc>
                <a:spcPct val="100000"/>
              </a:lnSpc>
            </a:pPr>
            <a:r>
              <a:rPr b="0" lang="en-IN" sz="1800" spc="-1" strike="noStrike">
                <a:solidFill>
                  <a:srgbClr val="000000"/>
                </a:solidFill>
                <a:latin typeface="Calibri"/>
              </a:rPr>
              <a:t>Deploying the trained model involves packaging it along with requisite dependencies and configurations for seamless integration into a production environment. Development of APIs or integration points facilitates smooth assimilation with existing systems or applications. Furthermore, implementing robust monitoring and logging mechanisms enables real-time tracking of model performance and usage.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1" name="CustomShape 2"/>
          <p:cNvSpPr/>
          <p:nvPr/>
        </p:nvSpPr>
        <p:spPr>
          <a:xfrm>
            <a:off x="7391520" y="141084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02"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203" name="TextShape 4"/>
          <p:cNvSpPr txBox="1"/>
          <p:nvPr/>
        </p:nvSpPr>
        <p:spPr>
          <a:xfrm>
            <a:off x="755280" y="385560"/>
            <a:ext cx="2436840" cy="1158480"/>
          </a:xfrm>
          <a:prstGeom prst="rect">
            <a:avLst/>
          </a:prstGeom>
          <a:noFill/>
          <a:ln>
            <a:noFill/>
          </a:ln>
        </p:spPr>
        <p:txBody>
          <a:bodyPr lIns="0" rIns="0" tIns="13320" bIns="0">
            <a:spAutoFit/>
          </a:bodyPr>
          <a:p>
            <a:pPr marL="12600">
              <a:lnSpc>
                <a:spcPct val="100000"/>
              </a:lnSpc>
              <a:spcBef>
                <a:spcPts val="105"/>
              </a:spcBef>
            </a:pPr>
            <a:r>
              <a:rPr b="1" lang="en-US" sz="4800" spc="-1" strike="noStrike">
                <a:solidFill>
                  <a:srgbClr val="000000"/>
                </a:solidFill>
                <a:latin typeface="Trebuchet MS"/>
              </a:rPr>
              <a:t>R</a:t>
            </a:r>
            <a:r>
              <a:rPr b="1" lang="en-US" sz="4800" spc="-41" strike="noStrike">
                <a:solidFill>
                  <a:srgbClr val="000000"/>
                </a:solidFill>
                <a:latin typeface="Trebuchet MS"/>
              </a:rPr>
              <a:t>E</a:t>
            </a:r>
            <a:r>
              <a:rPr b="1" lang="en-US" sz="4800" spc="12" strike="noStrike">
                <a:solidFill>
                  <a:srgbClr val="000000"/>
                </a:solidFill>
                <a:latin typeface="Trebuchet MS"/>
              </a:rPr>
              <a:t>S</a:t>
            </a:r>
            <a:r>
              <a:rPr b="1" lang="en-US" sz="4800" spc="-32" strike="noStrike">
                <a:solidFill>
                  <a:srgbClr val="000000"/>
                </a:solidFill>
                <a:latin typeface="Trebuchet MS"/>
              </a:rPr>
              <a:t>U</a:t>
            </a:r>
            <a:r>
              <a:rPr b="1" lang="en-US" sz="4800" spc="-406" strike="noStrike">
                <a:solidFill>
                  <a:srgbClr val="000000"/>
                </a:solidFill>
                <a:latin typeface="Trebuchet MS"/>
              </a:rPr>
              <a:t>LT</a:t>
            </a:r>
            <a:r>
              <a:rPr b="1" lang="en-US" sz="4800" spc="-1" strike="noStrike">
                <a:solidFill>
                  <a:srgbClr val="000000"/>
                </a:solidFill>
                <a:latin typeface="Trebuchet MS"/>
              </a:rPr>
              <a:t>S</a:t>
            </a:r>
            <a:endParaRPr b="0" lang="en-US" sz="4800" spc="-1" strike="noStrike">
              <a:solidFill>
                <a:srgbClr val="000000"/>
              </a:solidFill>
              <a:latin typeface="Calibri"/>
            </a:endParaRPr>
          </a:p>
        </p:txBody>
      </p:sp>
      <p:sp>
        <p:nvSpPr>
          <p:cNvPr id="204" name="CustomShape 5"/>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89293D02-528A-43CC-A938-C4F05725CB16}" type="slidenum">
              <a:rPr b="0" lang="en-IN" sz="1100" spc="9" strike="noStrike">
                <a:solidFill>
                  <a:srgbClr val="2d936b"/>
                </a:solidFill>
                <a:latin typeface="Trebuchet MS"/>
              </a:rPr>
              <a:t>&lt;number&gt;</a:t>
            </a:fld>
            <a:endParaRPr b="0" lang="en-IN" sz="1100" spc="-1" strike="noStrike">
              <a:latin typeface="Arial"/>
            </a:endParaRPr>
          </a:p>
        </p:txBody>
      </p:sp>
      <p:pic>
        <p:nvPicPr>
          <p:cNvPr id="205" name="Picture 10" descr=""/>
          <p:cNvPicPr/>
          <p:nvPr/>
        </p:nvPicPr>
        <p:blipFill>
          <a:blip r:embed="rId1"/>
          <a:stretch/>
        </p:blipFill>
        <p:spPr>
          <a:xfrm>
            <a:off x="1143000" y="1734840"/>
            <a:ext cx="5714640" cy="33278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7" name="CustomShape 2"/>
          <p:cNvSpPr/>
          <p:nvPr/>
        </p:nvSpPr>
        <p:spPr>
          <a:xfrm>
            <a:off x="9039240" y="128592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08"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209" name="TextShape 4"/>
          <p:cNvSpPr txBox="1"/>
          <p:nvPr/>
        </p:nvSpPr>
        <p:spPr>
          <a:xfrm>
            <a:off x="755280" y="385560"/>
            <a:ext cx="4044960" cy="1158480"/>
          </a:xfrm>
          <a:prstGeom prst="rect">
            <a:avLst/>
          </a:prstGeom>
          <a:noFill/>
          <a:ln>
            <a:noFill/>
          </a:ln>
        </p:spPr>
        <p:txBody>
          <a:bodyPr lIns="0" rIns="0" tIns="13320" bIns="0">
            <a:spAutoFit/>
          </a:bodyPr>
          <a:p>
            <a:pPr marL="12600">
              <a:lnSpc>
                <a:spcPct val="100000"/>
              </a:lnSpc>
              <a:spcBef>
                <a:spcPts val="105"/>
              </a:spcBef>
            </a:pPr>
            <a:r>
              <a:rPr b="1" lang="en-US" sz="4800" spc="-1" strike="noStrike">
                <a:solidFill>
                  <a:srgbClr val="000000"/>
                </a:solidFill>
                <a:latin typeface="Trebuchet MS"/>
              </a:rPr>
              <a:t>CONCLUSION</a:t>
            </a:r>
            <a:endParaRPr b="0" lang="en-US" sz="4800" spc="-1" strike="noStrike">
              <a:solidFill>
                <a:srgbClr val="000000"/>
              </a:solidFill>
              <a:latin typeface="Calibri"/>
            </a:endParaRPr>
          </a:p>
        </p:txBody>
      </p:sp>
      <p:sp>
        <p:nvSpPr>
          <p:cNvPr id="210" name="CustomShape 5"/>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4859F1D9-9E09-491D-867F-01DE79126C4F}" type="slidenum">
              <a:rPr b="0" lang="en-IN" sz="1100" spc="9" strike="noStrike">
                <a:solidFill>
                  <a:srgbClr val="2d936b"/>
                </a:solidFill>
                <a:latin typeface="Trebuchet MS"/>
              </a:rPr>
              <a:t>&lt;number&gt;</a:t>
            </a:fld>
            <a:endParaRPr b="0" lang="en-IN" sz="1100" spc="-1" strike="noStrike">
              <a:latin typeface="Arial"/>
            </a:endParaRPr>
          </a:p>
        </p:txBody>
      </p:sp>
      <p:sp>
        <p:nvSpPr>
          <p:cNvPr id="211" name="CustomShape 6"/>
          <p:cNvSpPr/>
          <p:nvPr/>
        </p:nvSpPr>
        <p:spPr>
          <a:xfrm>
            <a:off x="752400" y="1447920"/>
            <a:ext cx="8086320" cy="435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0000"/>
                </a:solidFill>
                <a:latin typeface="Times New Roman"/>
              </a:rPr>
              <a:t>At the intersection of technology and finance, the LSTM-based stock price prediction model represents a forward-looking solution to the intricacies of investment decision-making.</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Times New Roman"/>
              </a:rPr>
              <a:t>With its proven precision, flexibility, and ethical underpinnings, this model signifies a pivotal advancement in how investors navigate stock market analysis.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Times New Roman"/>
              </a:rPr>
              <a:t>By offering timely insights and informed forecasts, it has the potential to revolutionize investment strategies and elevate risk management protocols.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Times New Roman"/>
              </a:rPr>
              <a:t>Anticipated to transcend conventional methods, its influence is poised to usher in a new era of data-driven decision-making within the financial realm.</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2" name="Group 1"/>
          <p:cNvGrpSpPr/>
          <p:nvPr/>
        </p:nvGrpSpPr>
        <p:grpSpPr>
          <a:xfrm>
            <a:off x="7448760" y="0"/>
            <a:ext cx="4743360" cy="6858360"/>
            <a:chOff x="7448760" y="0"/>
            <a:chExt cx="4743360" cy="6858360"/>
          </a:xfrm>
        </p:grpSpPr>
        <p:sp>
          <p:nvSpPr>
            <p:cNvPr id="113" name="CustomShape 2"/>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14" name="CustomShape 3"/>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15" name="CustomShape 4"/>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16" name="CustomShape 5"/>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17" name="CustomShape 6"/>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18" name="CustomShape 7"/>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19" name="CustomShape 8"/>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20" name="CustomShape 9"/>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21" name="CustomShape 10"/>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22" name="CustomShape 11"/>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23" name="CustomShape 1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24" name="CustomShape 1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25" name="CustomShape 1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26" name="TextShape 15"/>
          <p:cNvSpPr txBox="1"/>
          <p:nvPr/>
        </p:nvSpPr>
        <p:spPr>
          <a:xfrm>
            <a:off x="739800" y="829800"/>
            <a:ext cx="3909240" cy="1161720"/>
          </a:xfrm>
          <a:prstGeom prst="rect">
            <a:avLst/>
          </a:prstGeom>
          <a:noFill/>
          <a:ln>
            <a:noFill/>
          </a:ln>
        </p:spPr>
        <p:txBody>
          <a:bodyPr lIns="0" rIns="0" tIns="16560" bIns="0">
            <a:spAutoFit/>
          </a:bodyPr>
          <a:p>
            <a:pPr marL="12600">
              <a:lnSpc>
                <a:spcPct val="100000"/>
              </a:lnSpc>
              <a:spcBef>
                <a:spcPts val="130"/>
              </a:spcBef>
            </a:pPr>
            <a:r>
              <a:rPr b="1" lang="en-US" sz="4250" spc="4" strike="noStrike">
                <a:solidFill>
                  <a:srgbClr val="000000"/>
                </a:solidFill>
                <a:latin typeface="Trebuchet MS"/>
              </a:rPr>
              <a:t>PROJECT</a:t>
            </a:r>
            <a:r>
              <a:rPr b="1" lang="en-US" sz="4250" spc="-86" strike="noStrike">
                <a:solidFill>
                  <a:srgbClr val="000000"/>
                </a:solidFill>
                <a:latin typeface="Trebuchet MS"/>
              </a:rPr>
              <a:t> </a:t>
            </a:r>
            <a:r>
              <a:rPr b="1" lang="en-US" sz="4250" spc="24" strike="noStrike">
                <a:solidFill>
                  <a:srgbClr val="000000"/>
                </a:solidFill>
                <a:latin typeface="Trebuchet MS"/>
              </a:rPr>
              <a:t>TITLE</a:t>
            </a:r>
            <a:endParaRPr b="0" lang="en-US" sz="4250" spc="-1" strike="noStrike">
              <a:solidFill>
                <a:srgbClr val="000000"/>
              </a:solidFill>
              <a:latin typeface="Calibri"/>
            </a:endParaRPr>
          </a:p>
        </p:txBody>
      </p:sp>
      <p:grpSp>
        <p:nvGrpSpPr>
          <p:cNvPr id="127" name="Group 16"/>
          <p:cNvGrpSpPr/>
          <p:nvPr/>
        </p:nvGrpSpPr>
        <p:grpSpPr>
          <a:xfrm>
            <a:off x="466560" y="6410160"/>
            <a:ext cx="3704760" cy="294840"/>
            <a:chOff x="466560" y="6410160"/>
            <a:chExt cx="3704760" cy="294840"/>
          </a:xfrm>
        </p:grpSpPr>
        <p:pic>
          <p:nvPicPr>
            <p:cNvPr id="128" name="object 19" descr=""/>
            <p:cNvPicPr/>
            <p:nvPr/>
          </p:nvPicPr>
          <p:blipFill>
            <a:blip r:embed="rId1"/>
            <a:stretch/>
          </p:blipFill>
          <p:spPr>
            <a:xfrm>
              <a:off x="676440" y="6467400"/>
              <a:ext cx="2142720" cy="199800"/>
            </a:xfrm>
            <a:prstGeom prst="rect">
              <a:avLst/>
            </a:prstGeom>
            <a:ln>
              <a:noFill/>
            </a:ln>
          </p:spPr>
        </p:pic>
        <p:pic>
          <p:nvPicPr>
            <p:cNvPr id="129" name="object 20" descr=""/>
            <p:cNvPicPr/>
            <p:nvPr/>
          </p:nvPicPr>
          <p:blipFill>
            <a:blip r:embed="rId2"/>
            <a:stretch/>
          </p:blipFill>
          <p:spPr>
            <a:xfrm>
              <a:off x="466560" y="6410160"/>
              <a:ext cx="3704760" cy="294840"/>
            </a:xfrm>
            <a:prstGeom prst="rect">
              <a:avLst/>
            </a:prstGeom>
            <a:ln>
              <a:noFill/>
            </a:ln>
          </p:spPr>
        </p:pic>
      </p:grpSp>
      <p:sp>
        <p:nvSpPr>
          <p:cNvPr id="130" name="CustomShape 17"/>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31" name="TextShape 18"/>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DEFA8175-5B78-4CA8-A33C-057FE14AB3BB}"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32" name="CustomShape 19"/>
          <p:cNvSpPr/>
          <p:nvPr/>
        </p:nvSpPr>
        <p:spPr>
          <a:xfrm>
            <a:off x="801360" y="2849760"/>
            <a:ext cx="9144720" cy="118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600" spc="-1" strike="noStrike">
                <a:solidFill>
                  <a:srgbClr val="000000"/>
                </a:solidFill>
                <a:latin typeface="Times New Roman"/>
              </a:rPr>
              <a:t>Google Stock Price Prediction using LSTM</a:t>
            </a:r>
            <a:b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3" name="Group 1"/>
          <p:cNvGrpSpPr/>
          <p:nvPr/>
        </p:nvGrpSpPr>
        <p:grpSpPr>
          <a:xfrm>
            <a:off x="7448760" y="0"/>
            <a:ext cx="4743360" cy="6858360"/>
            <a:chOff x="7448760" y="0"/>
            <a:chExt cx="4743360" cy="6858360"/>
          </a:xfrm>
        </p:grpSpPr>
        <p:sp>
          <p:nvSpPr>
            <p:cNvPr id="134" name="CustomShape 2"/>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35" name="CustomShape 3"/>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36" name="CustomShape 4"/>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37" name="CustomShape 5"/>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38" name="CustomShape 6"/>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39" name="CustomShape 7"/>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40" name="CustomShape 8"/>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41" name="CustomShape 9"/>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42" name="CustomShape 10"/>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43" name="CustomShape 11"/>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44" name="CustomShape 12"/>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45" name="CustomShape 13"/>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146" name="CustomShape 14"/>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147" name="object 17" descr=""/>
          <p:cNvPicPr/>
          <p:nvPr/>
        </p:nvPicPr>
        <p:blipFill>
          <a:blip r:embed="rId1"/>
          <a:stretch/>
        </p:blipFill>
        <p:spPr>
          <a:xfrm>
            <a:off x="10686960" y="6134040"/>
            <a:ext cx="247320" cy="247320"/>
          </a:xfrm>
          <a:prstGeom prst="rect">
            <a:avLst/>
          </a:prstGeom>
          <a:ln>
            <a:noFill/>
          </a:ln>
        </p:spPr>
      </p:pic>
      <p:grpSp>
        <p:nvGrpSpPr>
          <p:cNvPr id="148" name="Group 15"/>
          <p:cNvGrpSpPr/>
          <p:nvPr/>
        </p:nvGrpSpPr>
        <p:grpSpPr>
          <a:xfrm>
            <a:off x="47520" y="3819600"/>
            <a:ext cx="4123800" cy="3009600"/>
            <a:chOff x="47520" y="3819600"/>
            <a:chExt cx="4123800" cy="3009600"/>
          </a:xfrm>
        </p:grpSpPr>
        <p:pic>
          <p:nvPicPr>
            <p:cNvPr id="149" name="object 19" descr=""/>
            <p:cNvPicPr/>
            <p:nvPr/>
          </p:nvPicPr>
          <p:blipFill>
            <a:blip r:embed="rId2"/>
            <a:stretch/>
          </p:blipFill>
          <p:spPr>
            <a:xfrm>
              <a:off x="466560" y="6410160"/>
              <a:ext cx="3704760" cy="294840"/>
            </a:xfrm>
            <a:prstGeom prst="rect">
              <a:avLst/>
            </a:prstGeom>
            <a:ln>
              <a:noFill/>
            </a:ln>
          </p:spPr>
        </p:pic>
        <p:pic>
          <p:nvPicPr>
            <p:cNvPr id="150" name="object 20" descr=""/>
            <p:cNvPicPr/>
            <p:nvPr/>
          </p:nvPicPr>
          <p:blipFill>
            <a:blip r:embed="rId3"/>
            <a:stretch/>
          </p:blipFill>
          <p:spPr>
            <a:xfrm>
              <a:off x="47520" y="3819600"/>
              <a:ext cx="1733040" cy="3009600"/>
            </a:xfrm>
            <a:prstGeom prst="rect">
              <a:avLst/>
            </a:prstGeom>
            <a:ln>
              <a:noFill/>
            </a:ln>
          </p:spPr>
        </p:pic>
      </p:grpSp>
      <p:sp>
        <p:nvSpPr>
          <p:cNvPr id="151" name="TextShape 16"/>
          <p:cNvSpPr txBox="1"/>
          <p:nvPr/>
        </p:nvSpPr>
        <p:spPr>
          <a:xfrm>
            <a:off x="739800" y="445320"/>
            <a:ext cx="2356920" cy="1158480"/>
          </a:xfrm>
          <a:prstGeom prst="rect">
            <a:avLst/>
          </a:prstGeom>
          <a:noFill/>
          <a:ln>
            <a:noFill/>
          </a:ln>
        </p:spPr>
        <p:txBody>
          <a:bodyPr lIns="0" rIns="0" tIns="13320" bIns="0">
            <a:spAutoFit/>
          </a:bodyPr>
          <a:p>
            <a:pPr marL="12600">
              <a:lnSpc>
                <a:spcPct val="100000"/>
              </a:lnSpc>
              <a:spcBef>
                <a:spcPts val="105"/>
              </a:spcBef>
            </a:pPr>
            <a:r>
              <a:rPr b="1" lang="en-US" sz="4800" spc="24" strike="noStrike">
                <a:solidFill>
                  <a:srgbClr val="000000"/>
                </a:solidFill>
                <a:latin typeface="Trebuchet MS"/>
              </a:rPr>
              <a:t>A</a:t>
            </a:r>
            <a:r>
              <a:rPr b="1" lang="en-US" sz="4800" spc="-7" strike="noStrike">
                <a:solidFill>
                  <a:srgbClr val="000000"/>
                </a:solidFill>
                <a:latin typeface="Trebuchet MS"/>
              </a:rPr>
              <a:t>G</a:t>
            </a:r>
            <a:r>
              <a:rPr b="1" lang="en-US" sz="4800" spc="-35" strike="noStrike">
                <a:solidFill>
                  <a:srgbClr val="000000"/>
                </a:solidFill>
                <a:latin typeface="Trebuchet MS"/>
              </a:rPr>
              <a:t>E</a:t>
            </a:r>
            <a:r>
              <a:rPr b="1" lang="en-US" sz="4800" spc="12" strike="noStrike">
                <a:solidFill>
                  <a:srgbClr val="000000"/>
                </a:solidFill>
                <a:latin typeface="Trebuchet MS"/>
              </a:rPr>
              <a:t>N</a:t>
            </a:r>
            <a:r>
              <a:rPr b="1" lang="en-US" sz="4800" spc="-1" strike="noStrike">
                <a:solidFill>
                  <a:srgbClr val="000000"/>
                </a:solidFill>
                <a:latin typeface="Trebuchet MS"/>
              </a:rPr>
              <a:t>DA</a:t>
            </a:r>
            <a:endParaRPr b="0" lang="en-US" sz="4800" spc="-1" strike="noStrike">
              <a:solidFill>
                <a:srgbClr val="000000"/>
              </a:solidFill>
              <a:latin typeface="Calibri"/>
            </a:endParaRPr>
          </a:p>
        </p:txBody>
      </p:sp>
      <p:sp>
        <p:nvSpPr>
          <p:cNvPr id="152" name="TextShape 17"/>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697C525A-6814-4307-8257-6D7CC8544573}"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53" name="CustomShape 18"/>
          <p:cNvSpPr/>
          <p:nvPr/>
        </p:nvSpPr>
        <p:spPr>
          <a:xfrm>
            <a:off x="1981080" y="1752480"/>
            <a:ext cx="6400440" cy="3503160"/>
          </a:xfrm>
          <a:prstGeom prst="rect">
            <a:avLst/>
          </a:prstGeom>
          <a:noFill/>
          <a:ln>
            <a:noFill/>
          </a:ln>
        </p:spPr>
        <p:style>
          <a:lnRef idx="0"/>
          <a:fillRef idx="0"/>
          <a:effectRef idx="0"/>
          <a:fontRef idx="minor"/>
        </p:style>
        <p:txBody>
          <a:bodyPr lIns="90000" rIns="90000" tIns="45000" bIns="45000">
            <a:spAutoFit/>
          </a:bodyPr>
          <a:p>
            <a:pPr marL="514440" indent="-514080">
              <a:lnSpc>
                <a:spcPct val="100000"/>
              </a:lnSpc>
              <a:buClr>
                <a:srgbClr val="000000"/>
              </a:buClr>
              <a:buFont typeface="Calibri"/>
              <a:buAutoNum type="arabicParenR"/>
            </a:pPr>
            <a:r>
              <a:rPr b="0" lang="en-IN" sz="2800" spc="-1" strike="noStrike">
                <a:solidFill>
                  <a:srgbClr val="000000"/>
                </a:solidFill>
                <a:latin typeface="Times New Roman"/>
              </a:rPr>
              <a:t>Problem Statement</a:t>
            </a:r>
            <a:endParaRPr b="0" lang="en-IN" sz="2800" spc="-1" strike="noStrike">
              <a:latin typeface="Arial"/>
            </a:endParaRPr>
          </a:p>
          <a:p>
            <a:pPr marL="514440" indent="-514080">
              <a:lnSpc>
                <a:spcPct val="100000"/>
              </a:lnSpc>
              <a:buClr>
                <a:srgbClr val="000000"/>
              </a:buClr>
              <a:buFont typeface="Calibri"/>
              <a:buAutoNum type="arabicParenR"/>
            </a:pPr>
            <a:r>
              <a:rPr b="0" lang="en-IN" sz="2800" spc="-1" strike="noStrike">
                <a:solidFill>
                  <a:srgbClr val="000000"/>
                </a:solidFill>
                <a:latin typeface="Times New Roman"/>
              </a:rPr>
              <a:t>Project overview</a:t>
            </a:r>
            <a:endParaRPr b="0" lang="en-IN" sz="2800" spc="-1" strike="noStrike">
              <a:latin typeface="Arial"/>
            </a:endParaRPr>
          </a:p>
          <a:p>
            <a:pPr marL="514440" indent="-514080">
              <a:lnSpc>
                <a:spcPct val="100000"/>
              </a:lnSpc>
              <a:buClr>
                <a:srgbClr val="000000"/>
              </a:buClr>
              <a:buFont typeface="Calibri"/>
              <a:buAutoNum type="arabicParenR"/>
            </a:pPr>
            <a:r>
              <a:rPr b="0" lang="en-IN" sz="2800" spc="-1" strike="noStrike">
                <a:solidFill>
                  <a:srgbClr val="000000"/>
                </a:solidFill>
                <a:latin typeface="Times New Roman"/>
              </a:rPr>
              <a:t>Who are the end users?</a:t>
            </a:r>
            <a:endParaRPr b="0" lang="en-IN" sz="2800" spc="-1" strike="noStrike">
              <a:latin typeface="Arial"/>
            </a:endParaRPr>
          </a:p>
          <a:p>
            <a:pPr marL="514440" indent="-514080">
              <a:lnSpc>
                <a:spcPct val="100000"/>
              </a:lnSpc>
              <a:buClr>
                <a:srgbClr val="000000"/>
              </a:buClr>
              <a:buFont typeface="Calibri"/>
              <a:buAutoNum type="arabicParenR"/>
            </a:pPr>
            <a:r>
              <a:rPr b="0" lang="en-IN" sz="2800" spc="-1" strike="noStrike">
                <a:solidFill>
                  <a:srgbClr val="000000"/>
                </a:solidFill>
                <a:latin typeface="Times New Roman"/>
              </a:rPr>
              <a:t>Our Solution and Value Proposition</a:t>
            </a:r>
            <a:endParaRPr b="0" lang="en-IN" sz="2800" spc="-1" strike="noStrike">
              <a:latin typeface="Arial"/>
            </a:endParaRPr>
          </a:p>
          <a:p>
            <a:pPr marL="514440" indent="-514080">
              <a:lnSpc>
                <a:spcPct val="100000"/>
              </a:lnSpc>
              <a:buClr>
                <a:srgbClr val="000000"/>
              </a:buClr>
              <a:buFont typeface="Calibri"/>
              <a:buAutoNum type="arabicParenR"/>
            </a:pPr>
            <a:r>
              <a:rPr b="0" lang="en-IN" sz="2800" spc="-1" strike="noStrike">
                <a:solidFill>
                  <a:srgbClr val="000000"/>
                </a:solidFill>
                <a:latin typeface="Times New Roman"/>
              </a:rPr>
              <a:t>The Wow in your solution</a:t>
            </a:r>
            <a:endParaRPr b="0" lang="en-IN" sz="2800" spc="-1" strike="noStrike">
              <a:latin typeface="Arial"/>
            </a:endParaRPr>
          </a:p>
          <a:p>
            <a:pPr marL="514440" indent="-514080">
              <a:lnSpc>
                <a:spcPct val="100000"/>
              </a:lnSpc>
              <a:buClr>
                <a:srgbClr val="000000"/>
              </a:buClr>
              <a:buFont typeface="Calibri"/>
              <a:buAutoNum type="arabicParenR"/>
            </a:pPr>
            <a:r>
              <a:rPr b="0" lang="en-IN" sz="2800" spc="-1" strike="noStrike">
                <a:solidFill>
                  <a:srgbClr val="000000"/>
                </a:solidFill>
                <a:latin typeface="Times New Roman"/>
              </a:rPr>
              <a:t>Modelling approach</a:t>
            </a:r>
            <a:endParaRPr b="0" lang="en-IN" sz="2800" spc="-1" strike="noStrike">
              <a:latin typeface="Arial"/>
            </a:endParaRPr>
          </a:p>
          <a:p>
            <a:pPr marL="514440" indent="-514080">
              <a:lnSpc>
                <a:spcPct val="100000"/>
              </a:lnSpc>
              <a:buClr>
                <a:srgbClr val="000000"/>
              </a:buClr>
              <a:buFont typeface="Calibri"/>
              <a:buAutoNum type="arabicParenR"/>
            </a:pPr>
            <a:r>
              <a:rPr b="0" lang="en-IN" sz="2800" spc="-1" strike="noStrike">
                <a:solidFill>
                  <a:srgbClr val="000000"/>
                </a:solidFill>
                <a:latin typeface="Times New Roman"/>
              </a:rPr>
              <a:t>Results and Evaluation</a:t>
            </a:r>
            <a:endParaRPr b="0" lang="en-IN" sz="2800" spc="-1" strike="noStrike">
              <a:latin typeface="Arial"/>
            </a:endParaRPr>
          </a:p>
          <a:p>
            <a:pPr marL="514440" indent="-514080">
              <a:lnSpc>
                <a:spcPct val="100000"/>
              </a:lnSpc>
              <a:buClr>
                <a:srgbClr val="000000"/>
              </a:buClr>
              <a:buFont typeface="Calibri"/>
              <a:buAutoNum type="arabicParenR"/>
            </a:pPr>
            <a:r>
              <a:rPr b="0" lang="en-IN" sz="2800" spc="-1" strike="noStrike">
                <a:solidFill>
                  <a:srgbClr val="000000"/>
                </a:solidFill>
                <a:latin typeface="Times New Roman"/>
              </a:rPr>
              <a:t>Conclusion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4" name="Group 1"/>
          <p:cNvGrpSpPr/>
          <p:nvPr/>
        </p:nvGrpSpPr>
        <p:grpSpPr>
          <a:xfrm>
            <a:off x="7991640" y="2933640"/>
            <a:ext cx="2761920" cy="3257280"/>
            <a:chOff x="7991640" y="2933640"/>
            <a:chExt cx="2761920" cy="3257280"/>
          </a:xfrm>
        </p:grpSpPr>
        <p:sp>
          <p:nvSpPr>
            <p:cNvPr id="155"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56"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57" name="object 5" descr=""/>
            <p:cNvPicPr/>
            <p:nvPr/>
          </p:nvPicPr>
          <p:blipFill>
            <a:blip r:embed="rId1"/>
            <a:stretch/>
          </p:blipFill>
          <p:spPr>
            <a:xfrm>
              <a:off x="7991640" y="2933640"/>
              <a:ext cx="2761920" cy="3257280"/>
            </a:xfrm>
            <a:prstGeom prst="rect">
              <a:avLst/>
            </a:prstGeom>
            <a:ln>
              <a:noFill/>
            </a:ln>
          </p:spPr>
        </p:pic>
      </p:grpSp>
      <p:sp>
        <p:nvSpPr>
          <p:cNvPr id="158" name="CustomShape 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59" name="TextShape 5"/>
          <p:cNvSpPr txBox="1"/>
          <p:nvPr/>
        </p:nvSpPr>
        <p:spPr>
          <a:xfrm>
            <a:off x="834120" y="574920"/>
            <a:ext cx="5636520" cy="1311480"/>
          </a:xfrm>
          <a:prstGeom prst="rect">
            <a:avLst/>
          </a:prstGeom>
          <a:noFill/>
          <a:ln>
            <a:noFill/>
          </a:ln>
        </p:spPr>
        <p:txBody>
          <a:bodyPr lIns="0" rIns="0" tIns="16560" bIns="0">
            <a:spAutoFit/>
          </a:bodyPr>
          <a:p>
            <a:pPr marL="12600">
              <a:lnSpc>
                <a:spcPct val="100000"/>
              </a:lnSpc>
              <a:spcBef>
                <a:spcPts val="130"/>
              </a:spcBef>
            </a:pPr>
            <a:r>
              <a:rPr b="1" lang="en-US" sz="4250" spc="-21" strike="noStrike">
                <a:solidFill>
                  <a:srgbClr val="000000"/>
                </a:solidFill>
                <a:latin typeface="Trebuchet MS"/>
              </a:rPr>
              <a:t>P</a:t>
            </a:r>
            <a:r>
              <a:rPr b="1" lang="en-US" sz="4250" spc="12" strike="noStrike">
                <a:solidFill>
                  <a:srgbClr val="000000"/>
                </a:solidFill>
                <a:latin typeface="Trebuchet MS"/>
              </a:rPr>
              <a:t>ROB</a:t>
            </a:r>
            <a:r>
              <a:rPr b="1" lang="en-US" sz="4250" spc="52" strike="noStrike">
                <a:solidFill>
                  <a:srgbClr val="000000"/>
                </a:solidFill>
                <a:latin typeface="Trebuchet MS"/>
              </a:rPr>
              <a:t>L</a:t>
            </a:r>
            <a:r>
              <a:rPr b="1" lang="en-US" sz="4250" spc="-21" strike="noStrike">
                <a:solidFill>
                  <a:srgbClr val="000000"/>
                </a:solidFill>
                <a:latin typeface="Trebuchet MS"/>
              </a:rPr>
              <a:t>E</a:t>
            </a:r>
            <a:r>
              <a:rPr b="1" lang="en-US" sz="4250" spc="18" strike="noStrike">
                <a:solidFill>
                  <a:srgbClr val="000000"/>
                </a:solidFill>
                <a:latin typeface="Trebuchet MS"/>
              </a:rPr>
              <a:t>M</a:t>
            </a:r>
            <a:r>
              <a:rPr b="1" lang="en-US" sz="4250" spc="-1" strike="noStrike">
                <a:solidFill>
                  <a:srgbClr val="000000"/>
                </a:solidFill>
                <a:latin typeface="Trebuchet MS"/>
              </a:rPr>
              <a:t>	</a:t>
            </a:r>
            <a:r>
              <a:rPr b="1" lang="en-US" sz="4250" spc="9" strike="noStrike">
                <a:solidFill>
                  <a:srgbClr val="000000"/>
                </a:solidFill>
                <a:latin typeface="Trebuchet MS"/>
              </a:rPr>
              <a:t>S</a:t>
            </a:r>
            <a:r>
              <a:rPr b="1" lang="en-US" sz="4250" spc="-372" strike="noStrike">
                <a:solidFill>
                  <a:srgbClr val="000000"/>
                </a:solidFill>
                <a:latin typeface="Trebuchet MS"/>
              </a:rPr>
              <a:t>T</a:t>
            </a:r>
            <a:r>
              <a:rPr b="1" lang="en-US" sz="4250" spc="-375" strike="noStrike">
                <a:solidFill>
                  <a:srgbClr val="000000"/>
                </a:solidFill>
                <a:latin typeface="Trebuchet MS"/>
              </a:rPr>
              <a:t>A</a:t>
            </a:r>
            <a:r>
              <a:rPr b="1" lang="en-US" sz="4250" spc="12" strike="noStrike">
                <a:solidFill>
                  <a:srgbClr val="000000"/>
                </a:solidFill>
                <a:latin typeface="Trebuchet MS"/>
              </a:rPr>
              <a:t>T</a:t>
            </a:r>
            <a:r>
              <a:rPr b="1" lang="en-US" sz="4250" spc="-12" strike="noStrike">
                <a:solidFill>
                  <a:srgbClr val="000000"/>
                </a:solidFill>
                <a:latin typeface="Trebuchet MS"/>
              </a:rPr>
              <a:t>E</a:t>
            </a:r>
            <a:r>
              <a:rPr b="1" lang="en-US" sz="4250" spc="-21" strike="noStrike">
                <a:solidFill>
                  <a:srgbClr val="000000"/>
                </a:solidFill>
                <a:latin typeface="Trebuchet MS"/>
              </a:rPr>
              <a:t>ME</a:t>
            </a:r>
            <a:r>
              <a:rPr b="1" lang="en-US" sz="4250" spc="9" strike="noStrike">
                <a:solidFill>
                  <a:srgbClr val="000000"/>
                </a:solidFill>
                <a:latin typeface="Trebuchet MS"/>
              </a:rPr>
              <a:t>NT</a:t>
            </a:r>
            <a:endParaRPr b="0" lang="en-US" sz="4250" spc="-1" strike="noStrike">
              <a:solidFill>
                <a:srgbClr val="000000"/>
              </a:solidFill>
              <a:latin typeface="Calibri"/>
            </a:endParaRPr>
          </a:p>
        </p:txBody>
      </p:sp>
      <p:sp>
        <p:nvSpPr>
          <p:cNvPr id="160"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A78EF11A-64E4-473A-8120-5DE17F4ECF3D}"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61" name="CustomShape 7"/>
          <p:cNvSpPr/>
          <p:nvPr/>
        </p:nvSpPr>
        <p:spPr>
          <a:xfrm>
            <a:off x="676440" y="2286000"/>
            <a:ext cx="7478280" cy="22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0000"/>
                </a:solidFill>
                <a:latin typeface="Times New Roman"/>
              </a:rPr>
              <a:t>Develop an LSTM neural network model tailored for forecasting Google (GOOGLE) stock prices by leveraging historical stock data alongside pertinent features like trading volume, opening and closing prices, and other pertinent financial indicators. The objective is to construct a reliable predictive framework capable of accurately anticipating the future price trends of Google stock within a defined timeframe.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2" name="Group 1"/>
          <p:cNvGrpSpPr/>
          <p:nvPr/>
        </p:nvGrpSpPr>
        <p:grpSpPr>
          <a:xfrm>
            <a:off x="8658360" y="2647800"/>
            <a:ext cx="3533400" cy="3809520"/>
            <a:chOff x="8658360" y="2647800"/>
            <a:chExt cx="3533400" cy="3809520"/>
          </a:xfrm>
        </p:grpSpPr>
        <p:sp>
          <p:nvSpPr>
            <p:cNvPr id="163"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64"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65" name="object 5" descr=""/>
            <p:cNvPicPr/>
            <p:nvPr/>
          </p:nvPicPr>
          <p:blipFill>
            <a:blip r:embed="rId1"/>
            <a:stretch/>
          </p:blipFill>
          <p:spPr>
            <a:xfrm>
              <a:off x="8658360" y="2647800"/>
              <a:ext cx="3533400" cy="3809520"/>
            </a:xfrm>
            <a:prstGeom prst="rect">
              <a:avLst/>
            </a:prstGeom>
            <a:ln>
              <a:noFill/>
            </a:ln>
          </p:spPr>
        </p:pic>
      </p:grpSp>
      <p:sp>
        <p:nvSpPr>
          <p:cNvPr id="166" name="CustomShape 4"/>
          <p:cNvSpPr/>
          <p:nvPr/>
        </p:nvSpPr>
        <p:spPr>
          <a:xfrm>
            <a:off x="7162920" y="116856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67" name="TextShape 5"/>
          <p:cNvSpPr txBox="1"/>
          <p:nvPr/>
        </p:nvSpPr>
        <p:spPr>
          <a:xfrm>
            <a:off x="739800" y="829800"/>
            <a:ext cx="5263200" cy="1161720"/>
          </a:xfrm>
          <a:prstGeom prst="rect">
            <a:avLst/>
          </a:prstGeom>
          <a:noFill/>
          <a:ln>
            <a:noFill/>
          </a:ln>
        </p:spPr>
        <p:txBody>
          <a:bodyPr lIns="0" rIns="0" tIns="16560" bIns="0">
            <a:spAutoFit/>
          </a:bodyPr>
          <a:p>
            <a:pPr marL="12600">
              <a:lnSpc>
                <a:spcPct val="100000"/>
              </a:lnSpc>
              <a:spcBef>
                <a:spcPts val="130"/>
              </a:spcBef>
            </a:pPr>
            <a:r>
              <a:rPr b="1" lang="en-US" sz="4250" spc="4" strike="noStrike">
                <a:solidFill>
                  <a:srgbClr val="000000"/>
                </a:solidFill>
                <a:latin typeface="Trebuchet MS"/>
              </a:rPr>
              <a:t>PROJECT</a:t>
            </a:r>
            <a:r>
              <a:rPr b="1" lang="en-US" sz="4250" spc="4" strike="noStrike">
                <a:solidFill>
                  <a:srgbClr val="000000"/>
                </a:solidFill>
                <a:latin typeface="Trebuchet MS"/>
              </a:rPr>
              <a:t>	</a:t>
            </a:r>
            <a:r>
              <a:rPr b="1" lang="en-US" sz="4250" spc="-21" strike="noStrike">
                <a:solidFill>
                  <a:srgbClr val="000000"/>
                </a:solidFill>
                <a:latin typeface="Trebuchet MS"/>
              </a:rPr>
              <a:t>OVERVIEW</a:t>
            </a:r>
            <a:endParaRPr b="0" lang="en-US" sz="4250" spc="-1" strike="noStrike">
              <a:solidFill>
                <a:srgbClr val="000000"/>
              </a:solidFill>
              <a:latin typeface="Calibri"/>
            </a:endParaRPr>
          </a:p>
        </p:txBody>
      </p:sp>
      <p:sp>
        <p:nvSpPr>
          <p:cNvPr id="168"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A038E8B8-A725-41C7-8CF5-392E410AB289}"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69" name="CustomShape 7"/>
          <p:cNvSpPr/>
          <p:nvPr/>
        </p:nvSpPr>
        <p:spPr>
          <a:xfrm>
            <a:off x="394560" y="1730880"/>
            <a:ext cx="8238600" cy="649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0000"/>
                </a:solidFill>
                <a:latin typeface="Calibri"/>
              </a:rPr>
              <a:t>The objective involves acquiring historical Google (GOOGLE) stock price data along with pertinent financial indicators, followed by preprocessing steps such as data cleaning, feature selection, and partitioning into training, validation, and testing subsets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Calibri"/>
              </a:rPr>
              <a:t>Designing the LSTM neural network architecture for stock price prediction entails configuring the input layer, hidden layers, and output layer. The model is trained utilizing historical data while optimizing hyperparameters and incorporating techniques like regularization and early stopping to improve performance.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Calibri"/>
              </a:rPr>
              <a:t>Evaluation of the trained LSTM model involves utilizing metrics such as MSE, RMSE, MAE, and R-squared score. Comparison between predicted and actual prices is made, and performance is visualized for assessment.</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71"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72"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73" name="TextShape 4"/>
          <p:cNvSpPr txBox="1"/>
          <p:nvPr/>
        </p:nvSpPr>
        <p:spPr>
          <a:xfrm>
            <a:off x="699480" y="891720"/>
            <a:ext cx="5014080" cy="1161720"/>
          </a:xfrm>
          <a:prstGeom prst="rect">
            <a:avLst/>
          </a:prstGeom>
          <a:noFill/>
          <a:ln>
            <a:noFill/>
          </a:ln>
        </p:spPr>
        <p:txBody>
          <a:bodyPr lIns="0" rIns="0" tIns="16560" bIns="0">
            <a:spAutoFit/>
          </a:bodyPr>
          <a:p>
            <a:pPr marL="12600">
              <a:lnSpc>
                <a:spcPct val="100000"/>
              </a:lnSpc>
              <a:spcBef>
                <a:spcPts val="130"/>
              </a:spcBef>
            </a:pPr>
            <a:r>
              <a:rPr b="1" lang="en-US" sz="3200" spc="24" strike="noStrike">
                <a:solidFill>
                  <a:srgbClr val="000000"/>
                </a:solidFill>
                <a:latin typeface="Trebuchet MS"/>
              </a:rPr>
              <a:t>W</a:t>
            </a:r>
            <a:r>
              <a:rPr b="1" lang="en-US" sz="3200" spc="-21" strike="noStrike">
                <a:solidFill>
                  <a:srgbClr val="000000"/>
                </a:solidFill>
                <a:latin typeface="Trebuchet MS"/>
              </a:rPr>
              <a:t>H</a:t>
            </a:r>
            <a:r>
              <a:rPr b="1" lang="en-US" sz="3200" spc="18" strike="noStrike">
                <a:solidFill>
                  <a:srgbClr val="000000"/>
                </a:solidFill>
                <a:latin typeface="Trebuchet MS"/>
              </a:rPr>
              <a:t>O</a:t>
            </a:r>
            <a:r>
              <a:rPr b="1" lang="en-US" sz="3200" spc="-236" strike="noStrike">
                <a:solidFill>
                  <a:srgbClr val="000000"/>
                </a:solidFill>
                <a:latin typeface="Trebuchet MS"/>
              </a:rPr>
              <a:t> </a:t>
            </a:r>
            <a:r>
              <a:rPr b="1" lang="en-US" sz="3200" spc="-12" strike="noStrike">
                <a:solidFill>
                  <a:srgbClr val="000000"/>
                </a:solidFill>
                <a:latin typeface="Trebuchet MS"/>
              </a:rPr>
              <a:t>AR</a:t>
            </a:r>
            <a:r>
              <a:rPr b="1" lang="en-US" sz="3200" spc="12" strike="noStrike">
                <a:solidFill>
                  <a:srgbClr val="000000"/>
                </a:solidFill>
                <a:latin typeface="Trebuchet MS"/>
              </a:rPr>
              <a:t>E</a:t>
            </a:r>
            <a:r>
              <a:rPr b="1" lang="en-US" sz="3200" spc="-35" strike="noStrike">
                <a:solidFill>
                  <a:srgbClr val="000000"/>
                </a:solidFill>
                <a:latin typeface="Trebuchet MS"/>
              </a:rPr>
              <a:t> </a:t>
            </a:r>
            <a:r>
              <a:rPr b="1" lang="en-US" sz="3200" spc="-12" strike="noStrike">
                <a:solidFill>
                  <a:srgbClr val="000000"/>
                </a:solidFill>
                <a:latin typeface="Trebuchet MS"/>
              </a:rPr>
              <a:t>T</a:t>
            </a:r>
            <a:r>
              <a:rPr b="1" lang="en-US" sz="3200" spc="-15" strike="noStrike">
                <a:solidFill>
                  <a:srgbClr val="000000"/>
                </a:solidFill>
                <a:latin typeface="Trebuchet MS"/>
              </a:rPr>
              <a:t>H</a:t>
            </a:r>
            <a:r>
              <a:rPr b="1" lang="en-US" sz="3200" spc="12" strike="noStrike">
                <a:solidFill>
                  <a:srgbClr val="000000"/>
                </a:solidFill>
                <a:latin typeface="Trebuchet MS"/>
              </a:rPr>
              <a:t>E</a:t>
            </a:r>
            <a:r>
              <a:rPr b="1" lang="en-US" sz="3200" spc="-35" strike="noStrike">
                <a:solidFill>
                  <a:srgbClr val="000000"/>
                </a:solidFill>
                <a:latin typeface="Trebuchet MS"/>
              </a:rPr>
              <a:t> </a:t>
            </a:r>
            <a:r>
              <a:rPr b="1" lang="en-US" sz="3200" spc="-21" strike="noStrike">
                <a:solidFill>
                  <a:srgbClr val="000000"/>
                </a:solidFill>
                <a:latin typeface="Trebuchet MS"/>
              </a:rPr>
              <a:t>E</a:t>
            </a:r>
            <a:r>
              <a:rPr b="1" lang="en-US" sz="3200" spc="29" strike="noStrike">
                <a:solidFill>
                  <a:srgbClr val="000000"/>
                </a:solidFill>
                <a:latin typeface="Trebuchet MS"/>
              </a:rPr>
              <a:t>N</a:t>
            </a:r>
            <a:r>
              <a:rPr b="1" lang="en-US" sz="3200" spc="12" strike="noStrike">
                <a:solidFill>
                  <a:srgbClr val="000000"/>
                </a:solidFill>
                <a:latin typeface="Trebuchet MS"/>
              </a:rPr>
              <a:t>D</a:t>
            </a:r>
            <a:r>
              <a:rPr b="1" lang="en-US" sz="3200" spc="-46" strike="noStrike">
                <a:solidFill>
                  <a:srgbClr val="000000"/>
                </a:solidFill>
                <a:latin typeface="Trebuchet MS"/>
              </a:rPr>
              <a:t> </a:t>
            </a:r>
            <a:r>
              <a:rPr b="1" lang="en-US" sz="3200" spc="-1" strike="noStrike">
                <a:solidFill>
                  <a:srgbClr val="000000"/>
                </a:solidFill>
                <a:latin typeface="Trebuchet MS"/>
              </a:rPr>
              <a:t>U</a:t>
            </a:r>
            <a:r>
              <a:rPr b="1" lang="en-US" sz="3200" spc="9" strike="noStrike">
                <a:solidFill>
                  <a:srgbClr val="000000"/>
                </a:solidFill>
                <a:latin typeface="Trebuchet MS"/>
              </a:rPr>
              <a:t>S</a:t>
            </a:r>
            <a:r>
              <a:rPr b="1" lang="en-US" sz="3200" spc="-26" strike="noStrike">
                <a:solidFill>
                  <a:srgbClr val="000000"/>
                </a:solidFill>
                <a:latin typeface="Trebuchet MS"/>
              </a:rPr>
              <a:t>E</a:t>
            </a:r>
            <a:r>
              <a:rPr b="1" lang="en-US" sz="3200" spc="-12" strike="noStrike">
                <a:solidFill>
                  <a:srgbClr val="000000"/>
                </a:solidFill>
                <a:latin typeface="Trebuchet MS"/>
              </a:rPr>
              <a:t>R</a:t>
            </a:r>
            <a:r>
              <a:rPr b="1" lang="en-US" sz="3200" spc="4" strike="noStrike">
                <a:solidFill>
                  <a:srgbClr val="000000"/>
                </a:solidFill>
                <a:latin typeface="Trebuchet MS"/>
              </a:rPr>
              <a:t>S?</a:t>
            </a:r>
            <a:endParaRPr b="0" lang="en-US" sz="3200" spc="-1" strike="noStrike">
              <a:solidFill>
                <a:srgbClr val="000000"/>
              </a:solidFill>
              <a:latin typeface="Calibri"/>
            </a:endParaRPr>
          </a:p>
        </p:txBody>
      </p:sp>
      <p:pic>
        <p:nvPicPr>
          <p:cNvPr id="174" name="object 6" descr=""/>
          <p:cNvPicPr/>
          <p:nvPr/>
        </p:nvPicPr>
        <p:blipFill>
          <a:blip r:embed="rId1"/>
          <a:stretch/>
        </p:blipFill>
        <p:spPr>
          <a:xfrm>
            <a:off x="723960" y="6172200"/>
            <a:ext cx="2180880" cy="485280"/>
          </a:xfrm>
          <a:prstGeom prst="rect">
            <a:avLst/>
          </a:prstGeom>
          <a:ln>
            <a:noFill/>
          </a:ln>
        </p:spPr>
      </p:pic>
      <p:sp>
        <p:nvSpPr>
          <p:cNvPr id="175" name="CustomShape 5"/>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76"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857451A4-807C-4CB2-8DF0-6632D4EBE580}"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77" name="CustomShape 7"/>
          <p:cNvSpPr/>
          <p:nvPr/>
        </p:nvSpPr>
        <p:spPr>
          <a:xfrm>
            <a:off x="1143000" y="2320560"/>
            <a:ext cx="6248160" cy="191916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en-IN" sz="2400" spc="-1" strike="noStrike">
                <a:solidFill>
                  <a:srgbClr val="000000"/>
                </a:solidFill>
                <a:latin typeface="Times New Roman"/>
              </a:rPr>
              <a:t>Investors and Traders</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Financial Analysts</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Algorithmic Trading Platforms</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Financial Software Developers</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Academic Researchers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object 2" descr=""/>
          <p:cNvPicPr/>
          <p:nvPr/>
        </p:nvPicPr>
        <p:blipFill>
          <a:blip r:embed="rId1"/>
          <a:stretch/>
        </p:blipFill>
        <p:spPr>
          <a:xfrm>
            <a:off x="0" y="1476360"/>
            <a:ext cx="2695320" cy="3247560"/>
          </a:xfrm>
          <a:prstGeom prst="rect">
            <a:avLst/>
          </a:prstGeom>
          <a:ln>
            <a:noFill/>
          </a:ln>
        </p:spPr>
      </p:pic>
      <p:sp>
        <p:nvSpPr>
          <p:cNvPr id="179" name="TextShape 1"/>
          <p:cNvSpPr txBox="1"/>
          <p:nvPr/>
        </p:nvSpPr>
        <p:spPr>
          <a:xfrm>
            <a:off x="245160" y="281520"/>
            <a:ext cx="9762840" cy="1158480"/>
          </a:xfrm>
          <a:prstGeom prst="rect">
            <a:avLst/>
          </a:prstGeom>
          <a:noFill/>
          <a:ln>
            <a:noFill/>
          </a:ln>
        </p:spPr>
        <p:txBody>
          <a:bodyPr lIns="0" rIns="0" tIns="13320" bIns="0">
            <a:spAutoFit/>
          </a:bodyPr>
          <a:p>
            <a:pPr marL="12600">
              <a:lnSpc>
                <a:spcPct val="100000"/>
              </a:lnSpc>
              <a:spcBef>
                <a:spcPts val="105"/>
              </a:spcBef>
            </a:pPr>
            <a:r>
              <a:rPr b="1" lang="en-US" sz="3600" spc="-41" strike="noStrike">
                <a:solidFill>
                  <a:srgbClr val="000000"/>
                </a:solidFill>
                <a:latin typeface="Trebuchet MS"/>
              </a:rPr>
              <a:t>Y</a:t>
            </a:r>
            <a:r>
              <a:rPr b="1" lang="en-US" sz="3600" spc="9" strike="noStrike">
                <a:solidFill>
                  <a:srgbClr val="000000"/>
                </a:solidFill>
                <a:latin typeface="Trebuchet MS"/>
              </a:rPr>
              <a:t>O</a:t>
            </a:r>
            <a:r>
              <a:rPr b="1" lang="en-US" sz="3600" spc="24" strike="noStrike">
                <a:solidFill>
                  <a:srgbClr val="000000"/>
                </a:solidFill>
                <a:latin typeface="Trebuchet MS"/>
              </a:rPr>
              <a:t>U</a:t>
            </a:r>
            <a:r>
              <a:rPr b="1" lang="en-US" sz="3600" spc="-1" strike="noStrike">
                <a:solidFill>
                  <a:srgbClr val="000000"/>
                </a:solidFill>
                <a:latin typeface="Trebuchet MS"/>
              </a:rPr>
              <a:t>R</a:t>
            </a:r>
            <a:r>
              <a:rPr b="1" lang="en-US" sz="3600" spc="4" strike="noStrike">
                <a:solidFill>
                  <a:srgbClr val="000000"/>
                </a:solidFill>
                <a:latin typeface="Trebuchet MS"/>
              </a:rPr>
              <a:t> </a:t>
            </a:r>
            <a:r>
              <a:rPr b="1" lang="en-US" sz="3600" spc="24" strike="noStrike">
                <a:solidFill>
                  <a:srgbClr val="000000"/>
                </a:solidFill>
                <a:latin typeface="Trebuchet MS"/>
              </a:rPr>
              <a:t>S</a:t>
            </a:r>
            <a:r>
              <a:rPr b="1" lang="en-US" sz="3600" spc="9" strike="noStrike">
                <a:solidFill>
                  <a:srgbClr val="000000"/>
                </a:solidFill>
                <a:latin typeface="Trebuchet MS"/>
              </a:rPr>
              <a:t>O</a:t>
            </a:r>
            <a:r>
              <a:rPr b="1" lang="en-US" sz="3600" spc="24" strike="noStrike">
                <a:solidFill>
                  <a:srgbClr val="000000"/>
                </a:solidFill>
                <a:latin typeface="Trebuchet MS"/>
              </a:rPr>
              <a:t>LU</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9" strike="noStrike">
                <a:solidFill>
                  <a:srgbClr val="000000"/>
                </a:solidFill>
                <a:latin typeface="Trebuchet MS"/>
              </a:rPr>
              <a:t>O</a:t>
            </a:r>
            <a:r>
              <a:rPr b="1" lang="en-US" sz="3600" spc="-1" strike="noStrike">
                <a:solidFill>
                  <a:srgbClr val="000000"/>
                </a:solidFill>
                <a:latin typeface="Trebuchet MS"/>
              </a:rPr>
              <a:t>N</a:t>
            </a:r>
            <a:r>
              <a:rPr b="1" lang="en-US" sz="3600" spc="-347" strike="noStrike">
                <a:solidFill>
                  <a:srgbClr val="000000"/>
                </a:solidFill>
                <a:latin typeface="Trebuchet MS"/>
              </a:rPr>
              <a:t> </a:t>
            </a:r>
            <a:r>
              <a:rPr b="1" lang="en-US" sz="3600" spc="-35" strike="noStrike">
                <a:solidFill>
                  <a:srgbClr val="000000"/>
                </a:solidFill>
                <a:latin typeface="Trebuchet MS"/>
              </a:rPr>
              <a:t>A</a:t>
            </a:r>
            <a:r>
              <a:rPr b="1" lang="en-US" sz="3600" spc="-7" strike="noStrike">
                <a:solidFill>
                  <a:srgbClr val="000000"/>
                </a:solidFill>
                <a:latin typeface="Trebuchet MS"/>
              </a:rPr>
              <a:t>N</a:t>
            </a:r>
            <a:r>
              <a:rPr b="1" lang="en-US" sz="3600" spc="-1" strike="noStrike">
                <a:solidFill>
                  <a:srgbClr val="000000"/>
                </a:solidFill>
                <a:latin typeface="Trebuchet MS"/>
              </a:rPr>
              <a:t>D</a:t>
            </a:r>
            <a:r>
              <a:rPr b="1" lang="en-US" sz="3600" spc="32" strike="noStrike">
                <a:solidFill>
                  <a:srgbClr val="000000"/>
                </a:solidFill>
                <a:latin typeface="Trebuchet MS"/>
              </a:rPr>
              <a:t> </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1" strike="noStrike">
                <a:solidFill>
                  <a:srgbClr val="000000"/>
                </a:solidFill>
                <a:latin typeface="Trebuchet MS"/>
              </a:rPr>
              <a:t>S</a:t>
            </a:r>
            <a:r>
              <a:rPr b="1" lang="en-US" sz="3600" spc="58" strike="noStrike">
                <a:solidFill>
                  <a:srgbClr val="000000"/>
                </a:solidFill>
                <a:latin typeface="Trebuchet MS"/>
              </a:rPr>
              <a:t> </a:t>
            </a:r>
            <a:r>
              <a:rPr b="1" lang="en-US" sz="3600" spc="-296" strike="noStrike">
                <a:solidFill>
                  <a:srgbClr val="000000"/>
                </a:solidFill>
                <a:latin typeface="Trebuchet MS"/>
              </a:rPr>
              <a:t>V</a:t>
            </a:r>
            <a:r>
              <a:rPr b="1" lang="en-US" sz="3600" spc="-35" strike="noStrike">
                <a:solidFill>
                  <a:srgbClr val="000000"/>
                </a:solidFill>
                <a:latin typeface="Trebuchet MS"/>
              </a:rPr>
              <a:t>A</a:t>
            </a:r>
            <a:r>
              <a:rPr b="1" lang="en-US" sz="3600" spc="24" strike="noStrike">
                <a:solidFill>
                  <a:srgbClr val="000000"/>
                </a:solidFill>
                <a:latin typeface="Trebuchet MS"/>
              </a:rPr>
              <a:t>LU</a:t>
            </a:r>
            <a:r>
              <a:rPr b="1" lang="en-US" sz="3600" spc="-1" strike="noStrike">
                <a:solidFill>
                  <a:srgbClr val="000000"/>
                </a:solidFill>
                <a:latin typeface="Trebuchet MS"/>
              </a:rPr>
              <a:t>E</a:t>
            </a:r>
            <a:r>
              <a:rPr b="1" lang="en-US" sz="3600" spc="-66" strike="noStrike">
                <a:solidFill>
                  <a:srgbClr val="000000"/>
                </a:solidFill>
                <a:latin typeface="Trebuchet MS"/>
              </a:rPr>
              <a:t> </a:t>
            </a:r>
            <a:r>
              <a:rPr b="1" lang="en-US" sz="3600" spc="-15" strike="noStrike">
                <a:solidFill>
                  <a:srgbClr val="000000"/>
                </a:solidFill>
                <a:latin typeface="Trebuchet MS"/>
              </a:rPr>
              <a:t>P</a:t>
            </a:r>
            <a:r>
              <a:rPr b="1" lang="en-US" sz="3600" spc="-32" strike="noStrike">
                <a:solidFill>
                  <a:srgbClr val="000000"/>
                </a:solidFill>
                <a:latin typeface="Trebuchet MS"/>
              </a:rPr>
              <a:t>R</a:t>
            </a:r>
            <a:r>
              <a:rPr b="1" lang="en-US" sz="3600" spc="9" strike="noStrike">
                <a:solidFill>
                  <a:srgbClr val="000000"/>
                </a:solidFill>
                <a:latin typeface="Trebuchet MS"/>
              </a:rPr>
              <a:t>O</a:t>
            </a:r>
            <a:r>
              <a:rPr b="1" lang="en-US" sz="3600" spc="-15" strike="noStrike">
                <a:solidFill>
                  <a:srgbClr val="000000"/>
                </a:solidFill>
                <a:latin typeface="Trebuchet MS"/>
              </a:rPr>
              <a:t>P</a:t>
            </a:r>
            <a:r>
              <a:rPr b="1" lang="en-US" sz="3600" spc="9" strike="noStrike">
                <a:solidFill>
                  <a:srgbClr val="000000"/>
                </a:solidFill>
                <a:latin typeface="Trebuchet MS"/>
              </a:rPr>
              <a:t>O</a:t>
            </a:r>
            <a:r>
              <a:rPr b="1" lang="en-US" sz="3600" spc="24" strike="noStrike">
                <a:solidFill>
                  <a:srgbClr val="000000"/>
                </a:solidFill>
                <a:latin typeface="Trebuchet MS"/>
              </a:rPr>
              <a:t>S</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9" strike="noStrike">
                <a:solidFill>
                  <a:srgbClr val="000000"/>
                </a:solidFill>
                <a:latin typeface="Trebuchet MS"/>
              </a:rPr>
              <a:t>O</a:t>
            </a:r>
            <a:r>
              <a:rPr b="1" lang="en-US" sz="3600" spc="-1" strike="noStrike">
                <a:solidFill>
                  <a:srgbClr val="000000"/>
                </a:solidFill>
                <a:latin typeface="Trebuchet MS"/>
              </a:rPr>
              <a:t>N</a:t>
            </a:r>
            <a:endParaRPr b="0" lang="en-US" sz="3600" spc="-1" strike="noStrike">
              <a:solidFill>
                <a:srgbClr val="000000"/>
              </a:solidFill>
              <a:latin typeface="Calibri"/>
            </a:endParaRPr>
          </a:p>
        </p:txBody>
      </p:sp>
      <p:sp>
        <p:nvSpPr>
          <p:cNvPr id="180" name="TextShape 2"/>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747CFE3D-FF01-4CA9-9494-176A3E528628}" type="slidenum">
              <a:rPr b="0" lang="en-IN" sz="1100" spc="9" strike="noStrike">
                <a:solidFill>
                  <a:srgbClr val="2d936b"/>
                </a:solidFill>
                <a:latin typeface="Trebuchet MS"/>
              </a:rPr>
              <a:t>&lt;number&gt;</a:t>
            </a:fld>
            <a:endParaRPr b="0" lang="en-IN" sz="1100" spc="-1" strike="noStrike">
              <a:latin typeface="Times New Roman"/>
            </a:endParaRPr>
          </a:p>
        </p:txBody>
      </p:sp>
      <p:sp>
        <p:nvSpPr>
          <p:cNvPr id="181" name="CustomShape 3"/>
          <p:cNvSpPr/>
          <p:nvPr/>
        </p:nvSpPr>
        <p:spPr>
          <a:xfrm>
            <a:off x="2819520" y="1728360"/>
            <a:ext cx="7314840" cy="4664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Times New Roman"/>
              </a:rPr>
              <a:t>SOLUTION: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Times New Roman"/>
              </a:rPr>
              <a:t>By harnessing Long Short-Term Memory (LSTM) neural networks for stock price prediction, our approach seamlessly blends advanced machine learning methodologies with rigorous financial analysis to precisely forecast the prices of Google (GOOGL) stock.</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000000"/>
                </a:solidFill>
                <a:latin typeface="Times New Roman"/>
              </a:rPr>
              <a:t>VALUE PROPOSITION: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Times New Roman"/>
              </a:rPr>
              <a:t>Our approach to stock price prediction utilizing LSTM neural networks delivers unmatched precision, timely intelligence, improved risk assessment, and decision-making support. It also offers scalability, adaptability, ongoing refinement, and ethical considerations, delivering tangible benefits to investors, analysts, and financial institutions navigating dynamic market landscapes..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latin typeface="Arial"/>
            </a:endParaRPr>
          </a:p>
        </p:txBody>
      </p:sp>
      <p:sp>
        <p:nvSpPr>
          <p:cNvPr id="183"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84" name="CustomShape 3"/>
          <p:cNvSpPr/>
          <p:nvPr/>
        </p:nvSpPr>
        <p:spPr>
          <a:xfrm>
            <a:off x="8915400" y="100944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85"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86" name="object 6" descr=""/>
          <p:cNvPicPr/>
          <p:nvPr/>
        </p:nvPicPr>
        <p:blipFill>
          <a:blip r:embed="rId1"/>
          <a:stretch/>
        </p:blipFill>
        <p:spPr>
          <a:xfrm>
            <a:off x="66600" y="3381480"/>
            <a:ext cx="2466720" cy="3419280"/>
          </a:xfrm>
          <a:prstGeom prst="rect">
            <a:avLst/>
          </a:prstGeom>
          <a:ln>
            <a:noFill/>
          </a:ln>
        </p:spPr>
      </p:pic>
      <p:sp>
        <p:nvSpPr>
          <p:cNvPr id="187" name="TextShape 5"/>
          <p:cNvSpPr txBox="1"/>
          <p:nvPr/>
        </p:nvSpPr>
        <p:spPr>
          <a:xfrm>
            <a:off x="739800" y="654840"/>
            <a:ext cx="7542720" cy="1161720"/>
          </a:xfrm>
          <a:prstGeom prst="rect">
            <a:avLst/>
          </a:prstGeom>
          <a:noFill/>
          <a:ln>
            <a:noFill/>
          </a:ln>
        </p:spPr>
        <p:txBody>
          <a:bodyPr lIns="0" rIns="0" tIns="16560" bIns="0">
            <a:spAutoFit/>
          </a:bodyPr>
          <a:p>
            <a:pPr marL="12600">
              <a:lnSpc>
                <a:spcPct val="100000"/>
              </a:lnSpc>
              <a:spcBef>
                <a:spcPts val="130"/>
              </a:spcBef>
            </a:pPr>
            <a:r>
              <a:rPr b="1" lang="en-US" sz="4250" spc="12" strike="noStrike">
                <a:solidFill>
                  <a:srgbClr val="000000"/>
                </a:solidFill>
                <a:latin typeface="Trebuchet MS"/>
              </a:rPr>
              <a:t>THE</a:t>
            </a:r>
            <a:r>
              <a:rPr b="1" lang="en-US" sz="4250" spc="18" strike="noStrike">
                <a:solidFill>
                  <a:srgbClr val="000000"/>
                </a:solidFill>
                <a:latin typeface="Trebuchet MS"/>
              </a:rPr>
              <a:t> </a:t>
            </a:r>
            <a:r>
              <a:rPr b="1" lang="en-US" sz="4250" spc="9" strike="noStrike">
                <a:solidFill>
                  <a:srgbClr val="000000"/>
                </a:solidFill>
                <a:latin typeface="Trebuchet MS"/>
              </a:rPr>
              <a:t>WOW</a:t>
            </a:r>
            <a:r>
              <a:rPr b="1" lang="en-US" sz="4250" spc="83" strike="noStrike">
                <a:solidFill>
                  <a:srgbClr val="000000"/>
                </a:solidFill>
                <a:latin typeface="Trebuchet MS"/>
              </a:rPr>
              <a:t> </a:t>
            </a:r>
            <a:r>
              <a:rPr b="1" lang="en-US" sz="4250" spc="9" strike="noStrike">
                <a:solidFill>
                  <a:srgbClr val="000000"/>
                </a:solidFill>
                <a:latin typeface="Trebuchet MS"/>
              </a:rPr>
              <a:t>IN</a:t>
            </a:r>
            <a:r>
              <a:rPr b="1" lang="en-US" sz="4250" spc="-7" strike="noStrike">
                <a:solidFill>
                  <a:srgbClr val="000000"/>
                </a:solidFill>
                <a:latin typeface="Trebuchet MS"/>
              </a:rPr>
              <a:t> </a:t>
            </a:r>
            <a:r>
              <a:rPr b="1" lang="en-US" sz="4250" spc="12" strike="noStrike">
                <a:solidFill>
                  <a:srgbClr val="000000"/>
                </a:solidFill>
                <a:latin typeface="Trebuchet MS"/>
              </a:rPr>
              <a:t>YOUR</a:t>
            </a:r>
            <a:r>
              <a:rPr b="1" lang="en-US" sz="4250" spc="-12" strike="noStrike">
                <a:solidFill>
                  <a:srgbClr val="000000"/>
                </a:solidFill>
                <a:latin typeface="Trebuchet MS"/>
              </a:rPr>
              <a:t> </a:t>
            </a:r>
            <a:r>
              <a:rPr b="1" lang="en-US" sz="4250" spc="18" strike="noStrike">
                <a:solidFill>
                  <a:srgbClr val="000000"/>
                </a:solidFill>
                <a:latin typeface="Trebuchet MS"/>
              </a:rPr>
              <a:t>SOLUTION</a:t>
            </a:r>
            <a:endParaRPr b="0" lang="en-US" sz="4250" spc="-1" strike="noStrike">
              <a:solidFill>
                <a:srgbClr val="000000"/>
              </a:solidFill>
              <a:latin typeface="Calibri"/>
            </a:endParaRPr>
          </a:p>
        </p:txBody>
      </p:sp>
      <p:sp>
        <p:nvSpPr>
          <p:cNvPr id="188"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7E86147D-17F0-4F07-9AF1-06012C4A6092}" type="slidenum">
              <a:rPr b="0" lang="en-IN" sz="1100" spc="9" strike="noStrike">
                <a:solidFill>
                  <a:srgbClr val="2d936b"/>
                </a:solidFill>
                <a:latin typeface="Trebuchet MS"/>
              </a:rPr>
              <a:t>&lt;number&gt;</a:t>
            </a:fld>
            <a:endParaRPr b="0" lang="en-IN" sz="1100" spc="-1" strike="noStrike">
              <a:latin typeface="Arial"/>
            </a:endParaRPr>
          </a:p>
        </p:txBody>
      </p:sp>
      <p:sp>
        <p:nvSpPr>
          <p:cNvPr id="189" name="CustomShape 7"/>
          <p:cNvSpPr/>
          <p:nvPr/>
        </p:nvSpPr>
        <p:spPr>
          <a:xfrm>
            <a:off x="2267640" y="1726200"/>
            <a:ext cx="7542720" cy="6188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0000"/>
                </a:solidFill>
                <a:latin typeface="Calibri"/>
              </a:rPr>
              <a:t>Unrivaled Precision: Demonstrates exceptional accuracy in predicting Google (GOOGLE) stock prices, outperforming conventional approaches and furnishing dependable insights for investors.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Calibri"/>
              </a:rPr>
              <a:t>Dynamic Integration and Flexibility: Integrates effortlessly with real-time data streams, adjusts to evolving market dynamics, and furnishes prompt insights, enabling users to make informed decisions amidst fluctuating conditions.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Calibri"/>
              </a:rPr>
              <a:t>Practical Insights and User-Friendly Experience: Equips users with actionable insights via an intuitive interface, streamlining decision-making processes and strategic planning, all while adhering to ethical guidelines.</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0439280" y="487692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91" name="CustomShape 2"/>
          <p:cNvSpPr/>
          <p:nvPr/>
        </p:nvSpPr>
        <p:spPr>
          <a:xfrm>
            <a:off x="10348920" y="571500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92" name="CustomShape 3"/>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BD425708-5023-4945-8CFB-0084B7636C19}" type="slidenum">
              <a:rPr b="0" lang="en-IN" sz="1100" spc="9" strike="noStrike">
                <a:solidFill>
                  <a:srgbClr val="2d936b"/>
                </a:solidFill>
                <a:latin typeface="Trebuchet MS"/>
              </a:rPr>
              <a:t>&lt;number&gt;</a:t>
            </a:fld>
            <a:endParaRPr b="0" lang="en-IN" sz="1100" spc="-1" strike="noStrike">
              <a:latin typeface="Arial"/>
            </a:endParaRPr>
          </a:p>
        </p:txBody>
      </p:sp>
      <p:sp>
        <p:nvSpPr>
          <p:cNvPr id="193" name="CustomShape 4"/>
          <p:cNvSpPr/>
          <p:nvPr/>
        </p:nvSpPr>
        <p:spPr>
          <a:xfrm>
            <a:off x="739800" y="291240"/>
            <a:ext cx="3303720" cy="74484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IN" sz="4800" spc="12" strike="noStrike">
                <a:solidFill>
                  <a:srgbClr val="000000"/>
                </a:solidFill>
                <a:latin typeface="Trebuchet MS"/>
              </a:rPr>
              <a:t>M</a:t>
            </a:r>
            <a:r>
              <a:rPr b="1" lang="en-IN" sz="4800" spc="-1" strike="noStrike">
                <a:solidFill>
                  <a:srgbClr val="000000"/>
                </a:solidFill>
                <a:latin typeface="Trebuchet MS"/>
              </a:rPr>
              <a:t>O</a:t>
            </a:r>
            <a:r>
              <a:rPr b="1" lang="en-IN" sz="4800" spc="-15" strike="noStrike">
                <a:solidFill>
                  <a:srgbClr val="000000"/>
                </a:solidFill>
                <a:latin typeface="Trebuchet MS"/>
              </a:rPr>
              <a:t>D</a:t>
            </a:r>
            <a:r>
              <a:rPr b="1" lang="en-IN" sz="4800" spc="-35" strike="noStrike">
                <a:solidFill>
                  <a:srgbClr val="000000"/>
                </a:solidFill>
                <a:latin typeface="Trebuchet MS"/>
              </a:rPr>
              <a:t>E</a:t>
            </a:r>
            <a:r>
              <a:rPr b="1" lang="en-IN" sz="4800" spc="-32" strike="noStrike">
                <a:solidFill>
                  <a:srgbClr val="000000"/>
                </a:solidFill>
                <a:latin typeface="Trebuchet MS"/>
              </a:rPr>
              <a:t>LL</a:t>
            </a:r>
            <a:r>
              <a:rPr b="1" lang="en-IN" sz="4800" spc="-7" strike="noStrike">
                <a:solidFill>
                  <a:srgbClr val="000000"/>
                </a:solidFill>
                <a:latin typeface="Trebuchet MS"/>
              </a:rPr>
              <a:t>I</a:t>
            </a:r>
            <a:r>
              <a:rPr b="1" lang="en-IN" sz="4800" spc="29" strike="noStrike">
                <a:solidFill>
                  <a:srgbClr val="000000"/>
                </a:solidFill>
                <a:latin typeface="Trebuchet MS"/>
              </a:rPr>
              <a:t>N</a:t>
            </a:r>
            <a:r>
              <a:rPr b="1" lang="en-IN" sz="4800" spc="4" strike="noStrike">
                <a:solidFill>
                  <a:srgbClr val="000000"/>
                </a:solidFill>
                <a:latin typeface="Trebuchet MS"/>
              </a:rPr>
              <a:t>G</a:t>
            </a:r>
            <a:endParaRPr b="0" lang="en-IN" sz="4800" spc="-1" strike="noStrike">
              <a:latin typeface="Arial"/>
            </a:endParaRPr>
          </a:p>
        </p:txBody>
      </p:sp>
      <p:sp>
        <p:nvSpPr>
          <p:cNvPr id="194" name="CustomShape 5"/>
          <p:cNvSpPr/>
          <p:nvPr/>
        </p:nvSpPr>
        <p:spPr>
          <a:xfrm>
            <a:off x="457200" y="1523880"/>
            <a:ext cx="960084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a:rPr>
              <a:t>1.) Model Architecture:</a:t>
            </a:r>
            <a:endParaRPr b="0" lang="en-IN" sz="1800" spc="-1" strike="noStrike">
              <a:latin typeface="Arial"/>
            </a:endParaRPr>
          </a:p>
          <a:p>
            <a:pPr>
              <a:lnSpc>
                <a:spcPct val="100000"/>
              </a:lnSpc>
            </a:pPr>
            <a:r>
              <a:rPr b="0" lang="en-IN" sz="1800" spc="-1" strike="noStrike">
                <a:solidFill>
                  <a:srgbClr val="000000"/>
                </a:solidFill>
                <a:latin typeface="Calibri"/>
              </a:rPr>
              <a:t>We've opted for an LSTM neural network architecture due to its adeptness in capturing long-term dependencies within time-series data. The sequential layers comprise LSTM layers featuring suitable activation functions like tanh, alongside an output layer for projecting future stock prices.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2.) Data Preprocessing:</a:t>
            </a:r>
            <a:endParaRPr b="0" lang="en-IN" sz="1800" spc="-1" strike="noStrike">
              <a:latin typeface="Arial"/>
            </a:endParaRPr>
          </a:p>
          <a:p>
            <a:pPr>
              <a:lnSpc>
                <a:spcPct val="100000"/>
              </a:lnSpc>
            </a:pPr>
            <a:r>
              <a:rPr b="0" lang="en-IN" sz="1800" spc="-1" strike="noStrike">
                <a:solidFill>
                  <a:srgbClr val="000000"/>
                </a:solidFill>
                <a:latin typeface="Calibri"/>
              </a:rPr>
              <a:t>A rigorous cleaning regimen is applied to address missing values, outliers, and inconsistencies within the historical stock price dataset. Additionally, a meticulous feature selection and extraction process is undertaken to pinpoint pertinent predictors such as trading volume, opening price, and the previous day's closing price.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Calibri"/>
              </a:rPr>
              <a:t>3.) Training Process:</a:t>
            </a:r>
            <a:endParaRPr b="0" lang="en-IN" sz="1800" spc="-1" strike="noStrike">
              <a:latin typeface="Arial"/>
            </a:endParaRPr>
          </a:p>
          <a:p>
            <a:pPr>
              <a:lnSpc>
                <a:spcPct val="100000"/>
              </a:lnSpc>
            </a:pPr>
            <a:r>
              <a:rPr b="0" lang="en-IN" sz="1800" spc="-1" strike="noStrike">
                <a:solidFill>
                  <a:srgbClr val="000000"/>
                </a:solidFill>
                <a:latin typeface="Calibri"/>
              </a:rPr>
              <a:t>The training dataset serves as the foundation for iteratively refining model parameters through backpropagation and gradient descent. We employ apt loss functions such as Mean Squared Error to gauge prediction accuracy, coupled with optimization algorithms like the Adam optimizer for efficient parameter adjustments.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285</TotalTime>
  <Application>Neat_Office/6.2.8.2$Windows_x86 LibreOffice_project/</Application>
  <Words>902</Words>
  <Paragraphs>100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2024-04-03T03:59:50Z</dcterms:created>
  <dc:creator>Janany Jayasankar</dc:creator>
  <dc:description/>
  <dc:language>en-IN</dc:language>
  <cp:lastModifiedBy/>
  <dcterms:modified xsi:type="dcterms:W3CDTF">2024-04-23T20:42:11Z</dcterms:modified>
  <cp:revision>11</cp:revision>
  <dc:subject/>
  <dc:title>Human Segmentation using U-Net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2024-04-03T00:00:00Z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12</vt:i4>
  </property>
</Properties>
</file>