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67" r:id="rId3"/>
    <p:sldId id="257" r:id="rId4"/>
    <p:sldId id="265" r:id="rId5"/>
    <p:sldId id="268" r:id="rId6"/>
    <p:sldId id="269" r:id="rId7"/>
    <p:sldId id="270" r:id="rId8"/>
    <p:sldId id="271" r:id="rId9"/>
    <p:sldId id="274" r:id="rId10"/>
    <p:sldId id="275" r:id="rId11"/>
    <p:sldId id="276" r:id="rId12"/>
    <p:sldId id="272" r:id="rId13"/>
    <p:sldId id="273" r:id="rId14"/>
    <p:sldId id="26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hrdKh1L9Rph2dTJM9YD8IfakW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274A29-8E22-425E-9437-B0AD0B3D4700}">
  <a:tblStyle styleId="{90274A29-8E22-425E-9437-B0AD0B3D4700}"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40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51193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mt="12000"/>
          </a:blip>
          <a:stretch>
            <a:fillRect/>
          </a:stretch>
        </a:blip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20000"/>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lectrical4u.com/step-down-transformers/" TargetMode="External"/><Relationship Id="rId2" Type="http://schemas.openxmlformats.org/officeDocument/2006/relationships/hyperlink" Target="https://www.electronics-tutorials.ws/inductor/mutual-inductanc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456346" y="1056830"/>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Calibri"/>
              <a:buNone/>
            </a:pPr>
            <a:r>
              <a:rPr lang="en-US" dirty="0" smtClean="0">
                <a:solidFill>
                  <a:srgbClr val="FF0000"/>
                </a:solidFill>
              </a:rPr>
              <a:t> </a:t>
            </a:r>
            <a:r>
              <a:rPr lang="en-US" sz="4800" dirty="0" smtClean="0">
                <a:solidFill>
                  <a:srgbClr val="FF0000"/>
                </a:solidFill>
              </a:rPr>
              <a:t>Magnetic wireless </a:t>
            </a:r>
            <a:r>
              <a:rPr lang="en-US" sz="4800" dirty="0" smtClean="0">
                <a:solidFill>
                  <a:srgbClr val="FF0000"/>
                </a:solidFill>
              </a:rPr>
              <a:t>Mobile Charger </a:t>
            </a:r>
            <a:r>
              <a:rPr lang="en-US" dirty="0">
                <a:solidFill>
                  <a:srgbClr val="FF0000"/>
                </a:solidFill>
              </a:rPr>
              <a:t/>
            </a:r>
            <a:br>
              <a:rPr lang="en-US" dirty="0">
                <a:solidFill>
                  <a:srgbClr val="FF0000"/>
                </a:solidFill>
              </a:rPr>
            </a:br>
            <a:r>
              <a:rPr lang="en-US" sz="3200" dirty="0" smtClean="0"/>
              <a:t>Electromagnetic Fields and Waves </a:t>
            </a:r>
            <a:r>
              <a:rPr lang="en-US" sz="3200" dirty="0"/>
              <a:t>Course Project</a:t>
            </a:r>
            <a:endParaRPr sz="3200" dirty="0"/>
          </a:p>
        </p:txBody>
      </p:sp>
      <p:graphicFrame>
        <p:nvGraphicFramePr>
          <p:cNvPr id="89" name="Google Shape;89;p1"/>
          <p:cNvGraphicFramePr/>
          <p:nvPr>
            <p:extLst>
              <p:ext uri="{D42A27DB-BD31-4B8C-83A1-F6EECF244321}">
                <p14:modId xmlns:p14="http://schemas.microsoft.com/office/powerpoint/2010/main" val="4061627665"/>
              </p:ext>
            </p:extLst>
          </p:nvPr>
        </p:nvGraphicFramePr>
        <p:xfrm>
          <a:off x="1828800" y="3962400"/>
          <a:ext cx="8128000" cy="370850"/>
        </p:xfrm>
        <a:graphic>
          <a:graphicData uri="http://schemas.openxmlformats.org/drawingml/2006/table">
            <a:tbl>
              <a:tblPr firstRow="1" bandRow="1">
                <a:noFill/>
                <a:tableStyleId>{90274A29-8E22-425E-9437-B0AD0B3D4700}</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50">
                <a:tc>
                  <a:txBody>
                    <a:bodyPr/>
                    <a:lstStyle/>
                    <a:p>
                      <a:pPr marL="0" marR="0" lvl="0" indent="0" algn="ctr" rtl="0">
                        <a:spcBef>
                          <a:spcPts val="0"/>
                        </a:spcBef>
                        <a:spcAft>
                          <a:spcPts val="0"/>
                        </a:spcAft>
                        <a:buNone/>
                      </a:pPr>
                      <a:r>
                        <a:rPr lang="en-US" sz="1800" u="none" strike="noStrike" cap="none" dirty="0" err="1" smtClean="0">
                          <a:solidFill>
                            <a:srgbClr val="FF0000"/>
                          </a:solidFill>
                        </a:rPr>
                        <a:t>Bhuvan</a:t>
                      </a:r>
                      <a:r>
                        <a:rPr lang="en-US" sz="1800" u="none" strike="noStrike" cap="none" baseline="0" dirty="0" smtClean="0">
                          <a:solidFill>
                            <a:srgbClr val="FF0000"/>
                          </a:solidFill>
                        </a:rPr>
                        <a:t> A </a:t>
                      </a:r>
                      <a:r>
                        <a:rPr lang="en-US" sz="1800" u="none" strike="noStrike" cap="none" baseline="0" dirty="0" err="1" smtClean="0">
                          <a:solidFill>
                            <a:srgbClr val="FF0000"/>
                          </a:solidFill>
                        </a:rPr>
                        <a:t>Kurakundi</a:t>
                      </a:r>
                      <a:endParaRPr sz="1800" u="none" strike="noStrike" cap="none" dirty="0">
                        <a:solidFill>
                          <a:srgbClr val="FF000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smtClean="0">
                          <a:solidFill>
                            <a:srgbClr val="FF0000"/>
                          </a:solidFill>
                        </a:rPr>
                        <a:t>01FE20BEC170 </a:t>
                      </a:r>
                      <a:r>
                        <a:rPr lang="en-US" sz="1800" u="none" strike="noStrike" cap="none" dirty="0">
                          <a:solidFill>
                            <a:srgbClr val="FF0000"/>
                          </a:solidFill>
                        </a:rPr>
                        <a:t>(</a:t>
                      </a:r>
                      <a:r>
                        <a:rPr lang="en-US" sz="1800" u="none" strike="noStrike" cap="none" dirty="0" smtClean="0">
                          <a:solidFill>
                            <a:srgbClr val="FF0000"/>
                          </a:solidFill>
                        </a:rPr>
                        <a:t>Roll</a:t>
                      </a:r>
                      <a:r>
                        <a:rPr lang="en-US" sz="1800" u="none" strike="noStrike" cap="none" baseline="0" dirty="0" smtClean="0">
                          <a:solidFill>
                            <a:srgbClr val="FF0000"/>
                          </a:solidFill>
                        </a:rPr>
                        <a:t> no. 353</a:t>
                      </a:r>
                      <a:r>
                        <a:rPr lang="en-US" sz="1800" u="none" strike="noStrike" cap="none" dirty="0" smtClean="0">
                          <a:solidFill>
                            <a:srgbClr val="FF0000"/>
                          </a:solidFill>
                        </a:rPr>
                        <a:t>)</a:t>
                      </a:r>
                      <a:endParaRPr sz="1800" u="none" strike="noStrike" cap="none" dirty="0">
                        <a:solidFill>
                          <a:srgbClr val="FF000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bl>
          </a:graphicData>
        </a:graphic>
      </p:graphicFrame>
      <p:sp>
        <p:nvSpPr>
          <p:cNvPr id="90" name="Google Shape;90;p1"/>
          <p:cNvSpPr txBox="1"/>
          <p:nvPr/>
        </p:nvSpPr>
        <p:spPr>
          <a:xfrm>
            <a:off x="2438401" y="4925961"/>
            <a:ext cx="7256206"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Under the guidance of </a:t>
            </a:r>
            <a:endParaRPr dirty="0"/>
          </a:p>
          <a:p>
            <a:pPr marL="0" marR="0" lvl="0" indent="0" algn="ctr" rtl="0">
              <a:spcBef>
                <a:spcPts val="0"/>
              </a:spcBef>
              <a:spcAft>
                <a:spcPts val="0"/>
              </a:spcAft>
              <a:buNone/>
            </a:pPr>
            <a:r>
              <a:rPr lang="en-US" sz="2400" dirty="0" smtClean="0">
                <a:solidFill>
                  <a:srgbClr val="FF0000"/>
                </a:solidFill>
                <a:latin typeface="Calibri"/>
                <a:ea typeface="Calibri"/>
                <a:cs typeface="Calibri"/>
                <a:sym typeface="Calibri"/>
              </a:rPr>
              <a:t>Prof Vijay H M</a:t>
            </a:r>
            <a:endParaRPr sz="2400" b="0" i="0" u="none" strike="noStrike" cap="none" dirty="0">
              <a:solidFill>
                <a:srgbClr val="FF0000"/>
              </a:solidFill>
              <a:latin typeface="Calibri"/>
              <a:ea typeface="Calibri"/>
              <a:cs typeface="Calibri"/>
              <a:sym typeface="Calibri"/>
            </a:endParaRPr>
          </a:p>
        </p:txBody>
      </p:sp>
      <p:sp>
        <p:nvSpPr>
          <p:cNvPr id="91" name="Google Shape;91;p1"/>
          <p:cNvSpPr txBox="1"/>
          <p:nvPr/>
        </p:nvSpPr>
        <p:spPr>
          <a:xfrm>
            <a:off x="2961968" y="6046838"/>
            <a:ext cx="6209071"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dirty="0" smtClean="0"/>
              <a:t>2021-22, Even semester</a:t>
            </a:r>
          </a:p>
          <a:p>
            <a:pPr lvl="0" algn="ctr"/>
            <a:r>
              <a:rPr lang="en-US" dirty="0">
                <a:solidFill>
                  <a:schemeClr val="dk1"/>
                </a:solidFill>
                <a:latin typeface="Calibri"/>
                <a:ea typeface="Calibri"/>
                <a:cs typeface="Calibri"/>
                <a:sym typeface="Calibri"/>
              </a:rPr>
              <a:t>KLE Technological University, </a:t>
            </a:r>
            <a:r>
              <a:rPr lang="en-US" dirty="0" err="1">
                <a:solidFill>
                  <a:schemeClr val="dk1"/>
                </a:solidFill>
                <a:latin typeface="Calibri"/>
                <a:ea typeface="Calibri"/>
                <a:cs typeface="Calibri"/>
                <a:sym typeface="Calibri"/>
              </a:rPr>
              <a:t>Hubballi</a:t>
            </a:r>
            <a:endParaRPr dirty="0"/>
          </a:p>
        </p:txBody>
      </p:sp>
      <p:pic>
        <p:nvPicPr>
          <p:cNvPr id="92" name="Google Shape;92;p1" descr="kle tech logo"/>
          <p:cNvPicPr preferRelativeResize="0"/>
          <p:nvPr/>
        </p:nvPicPr>
        <p:blipFill rotWithShape="1">
          <a:blip r:embed="rId3">
            <a:alphaModFix/>
          </a:blip>
          <a:srcRect/>
          <a:stretch/>
        </p:blipFill>
        <p:spPr>
          <a:xfrm>
            <a:off x="4023853" y="398206"/>
            <a:ext cx="4085302"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304800"/>
            <a:ext cx="10515600" cy="6248400"/>
          </a:xfrm>
        </p:spPr>
        <p:txBody>
          <a:bodyPr/>
          <a:lstStyle/>
          <a:p>
            <a:pPr>
              <a:buClr>
                <a:srgbClr val="FF0000"/>
              </a:buClr>
            </a:pPr>
            <a:r>
              <a:rPr lang="en-IN" dirty="0" smtClean="0"/>
              <a:t>The relation is given by</a:t>
            </a:r>
          </a:p>
          <a:p>
            <a:pPr marL="114300" indent="0">
              <a:buNone/>
            </a:pPr>
            <a:endParaRPr lang="en-IN" dirty="0" smtClean="0"/>
          </a:p>
          <a:p>
            <a:pPr marL="114300" indent="0">
              <a:buNone/>
            </a:pPr>
            <a:endParaRPr lang="en-IN" dirty="0"/>
          </a:p>
          <a:p>
            <a:pPr marL="114300" indent="0">
              <a:buNone/>
            </a:pPr>
            <a:r>
              <a:rPr lang="en-IN" dirty="0" smtClean="0"/>
              <a:t>          therefore</a:t>
            </a:r>
          </a:p>
          <a:p>
            <a:pPr marL="114300" indent="0">
              <a:buNone/>
            </a:pPr>
            <a:endParaRPr lang="en-IN" dirty="0"/>
          </a:p>
          <a:p>
            <a:pPr marL="114300" indent="0">
              <a:buNone/>
            </a:pPr>
            <a:endParaRPr lang="en-IN" dirty="0" smtClean="0"/>
          </a:p>
          <a:p>
            <a:pPr marL="114300" indent="0">
              <a:buNone/>
            </a:pPr>
            <a:r>
              <a:rPr lang="en-IN" dirty="0" smtClean="0"/>
              <a:t>                           Here </a:t>
            </a:r>
            <a:r>
              <a:rPr lang="en-IN" dirty="0" err="1" smtClean="0"/>
              <a:t>Np</a:t>
            </a:r>
            <a:r>
              <a:rPr lang="en-IN" dirty="0" smtClean="0"/>
              <a:t>&gt;&gt;Ns</a:t>
            </a:r>
            <a:endParaRPr lang="en-IN" dirty="0"/>
          </a:p>
          <a:p>
            <a:r>
              <a:rPr lang="en-IN" dirty="0" smtClean="0"/>
              <a:t>Where</a:t>
            </a:r>
          </a:p>
          <a:p>
            <a:pPr marL="114300" indent="0">
              <a:buNone/>
            </a:pPr>
            <a:r>
              <a:rPr lang="en-IN" dirty="0"/>
              <a:t> </a:t>
            </a:r>
            <a:r>
              <a:rPr lang="en-IN" dirty="0" smtClean="0"/>
              <a:t>      </a:t>
            </a:r>
            <a:r>
              <a:rPr lang="en-IN" dirty="0" err="1" smtClean="0"/>
              <a:t>Vs</a:t>
            </a:r>
            <a:r>
              <a:rPr lang="en-IN" dirty="0" smtClean="0"/>
              <a:t> is the voltage at </a:t>
            </a:r>
            <a:r>
              <a:rPr lang="en-IN" dirty="0" err="1" smtClean="0"/>
              <a:t>reciver</a:t>
            </a:r>
            <a:r>
              <a:rPr lang="en-IN" dirty="0" smtClean="0"/>
              <a:t> coil (secondary coil)</a:t>
            </a:r>
          </a:p>
          <a:p>
            <a:pPr marL="114300" indent="0">
              <a:buNone/>
            </a:pPr>
            <a:r>
              <a:rPr lang="en-IN" dirty="0"/>
              <a:t> </a:t>
            </a:r>
            <a:r>
              <a:rPr lang="en-IN" dirty="0" smtClean="0"/>
              <a:t>      </a:t>
            </a:r>
            <a:r>
              <a:rPr lang="en-IN" dirty="0" err="1" smtClean="0"/>
              <a:t>Vp</a:t>
            </a:r>
            <a:r>
              <a:rPr lang="en-IN" dirty="0" smtClean="0"/>
              <a:t> is </a:t>
            </a:r>
            <a:r>
              <a:rPr lang="en-IN" dirty="0"/>
              <a:t>the voltage at </a:t>
            </a:r>
            <a:r>
              <a:rPr lang="en-IN" dirty="0" smtClean="0"/>
              <a:t>transmitter coil (primary </a:t>
            </a:r>
            <a:r>
              <a:rPr lang="en-IN" dirty="0"/>
              <a:t>coil</a:t>
            </a:r>
            <a:r>
              <a:rPr lang="en-IN" dirty="0" smtClean="0"/>
              <a:t>)</a:t>
            </a:r>
          </a:p>
          <a:p>
            <a:pPr marL="114300" indent="0">
              <a:buNone/>
            </a:pPr>
            <a:r>
              <a:rPr lang="en-IN" dirty="0" smtClean="0"/>
              <a:t>       Ns is the number of turns in the </a:t>
            </a:r>
            <a:r>
              <a:rPr lang="en-IN" dirty="0" err="1" smtClean="0"/>
              <a:t>reciver</a:t>
            </a:r>
            <a:r>
              <a:rPr lang="en-IN" dirty="0" smtClean="0"/>
              <a:t> coil</a:t>
            </a:r>
          </a:p>
          <a:p>
            <a:pPr marL="114300" indent="0">
              <a:buNone/>
            </a:pPr>
            <a:r>
              <a:rPr lang="en-IN" dirty="0" smtClean="0"/>
              <a:t>       </a:t>
            </a:r>
            <a:r>
              <a:rPr lang="en-IN" dirty="0" err="1" smtClean="0"/>
              <a:t>Np</a:t>
            </a:r>
            <a:r>
              <a:rPr lang="en-IN" dirty="0" smtClean="0"/>
              <a:t> </a:t>
            </a:r>
            <a:r>
              <a:rPr lang="en-IN" dirty="0"/>
              <a:t>is the number of turns in the </a:t>
            </a:r>
            <a:r>
              <a:rPr lang="en-IN" dirty="0" smtClean="0"/>
              <a:t>transmitter </a:t>
            </a:r>
            <a:r>
              <a:rPr lang="en-IN" dirty="0"/>
              <a:t>coil</a:t>
            </a:r>
          </a:p>
          <a:p>
            <a:pPr marL="114300" indent="0">
              <a:buNone/>
            </a:pPr>
            <a:endParaRPr lang="en-IN" dirty="0" smtClean="0"/>
          </a:p>
          <a:p>
            <a:pPr marL="114300" indent="0">
              <a:buNone/>
            </a:pPr>
            <a:endParaRPr lang="en-I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569" y="2667000"/>
            <a:ext cx="1905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143000"/>
            <a:ext cx="167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Google Shape;107;p3"/>
          <p:cNvSpPr txBox="1">
            <a:spLocks noGrp="1"/>
          </p:cNvSpPr>
          <p:nvPr>
            <p:ph type="ftr" idx="11"/>
          </p:nvPr>
        </p:nvSpPr>
        <p:spPr>
          <a:xfrm>
            <a:off x="3581400" y="64679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685800"/>
            <a:ext cx="4419600" cy="2590800"/>
          </a:xfrm>
          <a:prstGeom prst="rect">
            <a:avLst/>
          </a:prstGeom>
        </p:spPr>
      </p:pic>
    </p:spTree>
    <p:extLst>
      <p:ext uri="{BB962C8B-B14F-4D97-AF65-F5344CB8AC3E}">
        <p14:creationId xmlns:p14="http://schemas.microsoft.com/office/powerpoint/2010/main" val="295749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Circuit from simulation:</a:t>
            </a:r>
            <a:endParaRPr lang="en-IN"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3600"/>
            <a:ext cx="10058400" cy="3657600"/>
          </a:xfrm>
          <a:prstGeom prst="rect">
            <a:avLst/>
          </a:prstGeom>
        </p:spPr>
      </p:pic>
      <p:sp>
        <p:nvSpPr>
          <p:cNvPr id="6" name="Google Shape;107;p3"/>
          <p:cNvSpPr txBox="1">
            <a:spLocks noGrp="1"/>
          </p:cNvSpPr>
          <p:nvPr>
            <p:ph type="ftr" idx="11"/>
          </p:nvPr>
        </p:nvSpPr>
        <p:spPr>
          <a:xfrm>
            <a:off x="3581400" y="64679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243459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SOURCES</a:t>
            </a:r>
            <a:endParaRPr lang="en-IN" dirty="0"/>
          </a:p>
        </p:txBody>
      </p:sp>
      <p:sp>
        <p:nvSpPr>
          <p:cNvPr id="3" name="Text Placeholder 2"/>
          <p:cNvSpPr>
            <a:spLocks noGrp="1"/>
          </p:cNvSpPr>
          <p:nvPr>
            <p:ph type="body" idx="1"/>
          </p:nvPr>
        </p:nvSpPr>
        <p:spPr/>
        <p:txBody>
          <a:bodyPr/>
          <a:lstStyle/>
          <a:p>
            <a:r>
              <a:rPr lang="en-IN" dirty="0">
                <a:hlinkClick r:id="rId2"/>
              </a:rPr>
              <a:t>https://</a:t>
            </a:r>
            <a:r>
              <a:rPr lang="en-IN" dirty="0" smtClean="0">
                <a:hlinkClick r:id="rId2"/>
              </a:rPr>
              <a:t>www.electronics-tutorials.ws/inductor/mutual-inductance.html</a:t>
            </a:r>
            <a:endParaRPr lang="en-IN" dirty="0" smtClean="0"/>
          </a:p>
          <a:p>
            <a:r>
              <a:rPr lang="en-IN">
                <a:hlinkClick r:id="rId3"/>
              </a:rPr>
              <a:t>https://</a:t>
            </a:r>
            <a:r>
              <a:rPr lang="en-IN">
                <a:hlinkClick r:id="rId3"/>
              </a:rPr>
              <a:t>www.electrical4u.com/step-down-transformers</a:t>
            </a:r>
            <a:r>
              <a:rPr lang="en-IN" smtClean="0">
                <a:hlinkClick r:id="rId3"/>
              </a:rPr>
              <a:t>/</a:t>
            </a:r>
            <a:endParaRPr lang="en-IN" smtClean="0"/>
          </a:p>
          <a:p>
            <a:endParaRPr lang="en-IN" dirty="0"/>
          </a:p>
        </p:txBody>
      </p:sp>
      <p:sp>
        <p:nvSpPr>
          <p:cNvPr id="4"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429284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271021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928352" y="277347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600"/>
              <a:buFont typeface="Calibri"/>
              <a:buNone/>
            </a:pPr>
            <a:r>
              <a:rPr lang="en-US" sz="6600" b="1"/>
              <a:t>Thank You</a:t>
            </a:r>
            <a:endParaRPr sz="6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t>AIM:</a:t>
            </a:r>
            <a:endParaRPr lang="en-IN" sz="3600" b="1" u="sng" dirty="0"/>
          </a:p>
        </p:txBody>
      </p:sp>
      <p:sp>
        <p:nvSpPr>
          <p:cNvPr id="3" name="Text Placeholder 2"/>
          <p:cNvSpPr>
            <a:spLocks noGrp="1"/>
          </p:cNvSpPr>
          <p:nvPr>
            <p:ph type="body" idx="1"/>
          </p:nvPr>
        </p:nvSpPr>
        <p:spPr/>
        <p:txBody>
          <a:bodyPr>
            <a:normAutofit/>
          </a:bodyPr>
          <a:lstStyle/>
          <a:p>
            <a:pPr>
              <a:buClr>
                <a:srgbClr val="FF0000"/>
              </a:buClr>
            </a:pPr>
            <a:r>
              <a:rPr lang="en-IN" dirty="0" smtClean="0">
                <a:latin typeface="Calibri" pitchFamily="34" charset="0"/>
                <a:cs typeface="Calibri" pitchFamily="34" charset="0"/>
              </a:rPr>
              <a:t>To construct the circuit that transfers the power wirelessly to achieve the objective of charging the mobile </a:t>
            </a:r>
            <a:endParaRPr lang="en-IN" dirty="0">
              <a:latin typeface="Calibri" pitchFamily="34" charset="0"/>
              <a:cs typeface="Calibri" pitchFamily="34" charset="0"/>
            </a:endParaRPr>
          </a:p>
          <a:p>
            <a:pPr marL="114300" indent="0">
              <a:buClr>
                <a:srgbClr val="FF0000"/>
              </a:buClr>
              <a:buNone/>
            </a:pPr>
            <a:endParaRPr lang="en-IN" sz="2400" b="1" dirty="0" smtClean="0">
              <a:latin typeface="Calibri" pitchFamily="34" charset="0"/>
              <a:cs typeface="Calibri" pitchFamily="34" charset="0"/>
            </a:endParaRPr>
          </a:p>
          <a:p>
            <a:pPr marL="114300" indent="0">
              <a:buClr>
                <a:srgbClr val="FF0000"/>
              </a:buClr>
              <a:buNone/>
            </a:pPr>
            <a:r>
              <a:rPr lang="en-IN" sz="3600" b="1" u="sng" dirty="0" smtClean="0">
                <a:latin typeface="Calibri" pitchFamily="34" charset="0"/>
                <a:cs typeface="Calibri" pitchFamily="34" charset="0"/>
              </a:rPr>
              <a:t>METHODOLOGY</a:t>
            </a:r>
            <a:r>
              <a:rPr lang="en-IN" sz="3600" b="1" u="sng" dirty="0" smtClean="0">
                <a:latin typeface="Calibri" pitchFamily="34" charset="0"/>
                <a:cs typeface="Calibri" pitchFamily="34" charset="0"/>
              </a:rPr>
              <a:t>:</a:t>
            </a:r>
            <a:endParaRPr lang="en-IN" sz="3600" b="1" u="sng" dirty="0">
              <a:latin typeface="Calibri" pitchFamily="34" charset="0"/>
              <a:cs typeface="Calibri" pitchFamily="34" charset="0"/>
            </a:endParaRPr>
          </a:p>
          <a:p>
            <a:pPr>
              <a:buClr>
                <a:srgbClr val="FF0000"/>
              </a:buClr>
            </a:pPr>
            <a:r>
              <a:rPr lang="en-US" dirty="0"/>
              <a:t>By designing and constructing a method by circuit to </a:t>
            </a:r>
            <a:r>
              <a:rPr lang="en-US" dirty="0" smtClean="0"/>
              <a:t>transmit </a:t>
            </a:r>
            <a:r>
              <a:rPr lang="en-US" dirty="0"/>
              <a:t>wireless electrical power (to transmit voltage) </a:t>
            </a:r>
            <a:r>
              <a:rPr lang="en-US" dirty="0" smtClean="0"/>
              <a:t>wirelessly </a:t>
            </a:r>
            <a:r>
              <a:rPr lang="en-US" dirty="0"/>
              <a:t>from </a:t>
            </a:r>
            <a:r>
              <a:rPr lang="en-US" dirty="0" smtClean="0"/>
              <a:t>source </a:t>
            </a:r>
            <a:r>
              <a:rPr lang="en-US" dirty="0"/>
              <a:t>to </a:t>
            </a:r>
            <a:r>
              <a:rPr lang="en-US" dirty="0" smtClean="0"/>
              <a:t>device </a:t>
            </a:r>
            <a:r>
              <a:rPr lang="en-IN" dirty="0" smtClean="0"/>
              <a:t>using </a:t>
            </a:r>
            <a:r>
              <a:rPr lang="en-IN" dirty="0"/>
              <a:t>the properties and behaviour of </a:t>
            </a:r>
            <a:r>
              <a:rPr lang="en-IN" b="1" dirty="0">
                <a:latin typeface="Berlin Sans FB Demi" pitchFamily="34" charset="0"/>
              </a:rPr>
              <a:t>Magnetic Field lines &amp; Mutual Inductance.</a:t>
            </a:r>
          </a:p>
          <a:p>
            <a:pPr>
              <a:buClr>
                <a:srgbClr val="FF0000"/>
              </a:buClr>
            </a:pPr>
            <a:endParaRPr lang="en-US" dirty="0" smtClean="0"/>
          </a:p>
          <a:p>
            <a:pPr marL="114300" indent="0">
              <a:buClr>
                <a:srgbClr val="FF0000"/>
              </a:buClr>
              <a:buNone/>
            </a:pPr>
            <a:endParaRPr lang="en-IN" b="1" dirty="0" smtClean="0">
              <a:latin typeface="Berlin Sans FB Demi" pitchFamily="34" charset="0"/>
            </a:endParaRPr>
          </a:p>
          <a:p>
            <a:pPr>
              <a:buClr>
                <a:srgbClr val="FF0000"/>
              </a:buClr>
            </a:pPr>
            <a:endParaRPr lang="en-IN" sz="2400" dirty="0" smtClean="0">
              <a:latin typeface="Arial Rounded MT Bold" pitchFamily="34" charset="0"/>
            </a:endParaRPr>
          </a:p>
        </p:txBody>
      </p:sp>
      <p:sp>
        <p:nvSpPr>
          <p:cNvPr id="4"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Electromagnetic Fields and Waves </a:t>
            </a:r>
            <a:r>
              <a:rPr lang="en-US" dirty="0" smtClean="0"/>
              <a:t>2021-2022 </a:t>
            </a:r>
            <a:r>
              <a:rPr lang="en-US" dirty="0"/>
              <a:t>Even</a:t>
            </a:r>
            <a:endParaRPr dirty="0"/>
          </a:p>
        </p:txBody>
      </p:sp>
    </p:spTree>
    <p:extLst>
      <p:ext uri="{BB962C8B-B14F-4D97-AF65-F5344CB8AC3E}">
        <p14:creationId xmlns:p14="http://schemas.microsoft.com/office/powerpoint/2010/main" val="4346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u="sng" dirty="0" smtClean="0"/>
              <a:t>Theory on Magnetic </a:t>
            </a:r>
            <a:r>
              <a:rPr lang="en-US" sz="3600" b="1" u="sng" dirty="0" smtClean="0"/>
              <a:t>Field lines</a:t>
            </a:r>
            <a:endParaRPr sz="3600" b="1" u="sng" dirty="0"/>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a:spcBef>
                <a:spcPts val="0"/>
              </a:spcBef>
              <a:buClr>
                <a:srgbClr val="FF0000"/>
              </a:buClr>
              <a:buSzPts val="2400"/>
            </a:pPr>
            <a:r>
              <a:rPr lang="en-US" dirty="0"/>
              <a:t>Magnetic field is the region surrounding a magnet, in which the force of the magnet can be detected</a:t>
            </a:r>
            <a:r>
              <a:rPr lang="en-US" dirty="0" smtClean="0"/>
              <a:t>.</a:t>
            </a:r>
          </a:p>
          <a:p>
            <a:pPr marL="342900">
              <a:spcBef>
                <a:spcPts val="0"/>
              </a:spcBef>
              <a:buClr>
                <a:srgbClr val="FF0000"/>
              </a:buClr>
              <a:buSzPts val="2400"/>
            </a:pPr>
            <a:r>
              <a:rPr lang="en-US" sz="2400" dirty="0"/>
              <a:t> </a:t>
            </a:r>
            <a:r>
              <a:rPr lang="en-US" dirty="0"/>
              <a:t>Magnetic field lines are a visual tool used to represent magnetic fields. </a:t>
            </a:r>
            <a:endParaRPr lang="en-US" dirty="0" smtClean="0"/>
          </a:p>
          <a:p>
            <a:pPr marL="342900">
              <a:spcBef>
                <a:spcPts val="0"/>
              </a:spcBef>
              <a:buClr>
                <a:srgbClr val="FF0000"/>
              </a:buClr>
              <a:buSzPts val="2400"/>
            </a:pPr>
            <a:r>
              <a:rPr lang="en-US" dirty="0"/>
              <a:t>Magnetic fields occur whenever </a:t>
            </a:r>
            <a:r>
              <a:rPr lang="en-US" dirty="0" smtClean="0"/>
              <a:t>charge</a:t>
            </a:r>
            <a:r>
              <a:rPr lang="en-US" dirty="0"/>
              <a:t> is in motion. As more charge is put in more motion, the strength of a magnetic field increases.</a:t>
            </a:r>
            <a:endParaRPr lang="en-US" dirty="0" smtClean="0"/>
          </a:p>
          <a:p>
            <a:pPr marL="342900">
              <a:spcBef>
                <a:spcPts val="0"/>
              </a:spcBef>
              <a:buClr>
                <a:srgbClr val="FF0000"/>
              </a:buClr>
              <a:buSzPts val="2400"/>
            </a:pPr>
            <a:r>
              <a:rPr lang="en-US" dirty="0"/>
              <a:t>Magnetic field is a quantity that has both direction and magnitude. It is a vector quantity</a:t>
            </a:r>
            <a:r>
              <a:rPr lang="en-US" dirty="0" smtClean="0"/>
              <a:t>.</a:t>
            </a:r>
          </a:p>
          <a:p>
            <a:pPr marL="342900">
              <a:spcBef>
                <a:spcPts val="0"/>
              </a:spcBef>
              <a:buClr>
                <a:srgbClr val="FF0000"/>
              </a:buClr>
              <a:buSzPts val="2400"/>
            </a:pPr>
            <a:r>
              <a:rPr lang="en-US" dirty="0"/>
              <a:t>Magnetic field is created by an electric current or magnetic dipole and the field imparts magnetic forces on other particles that are in it.</a:t>
            </a:r>
          </a:p>
          <a:p>
            <a:pPr marL="342900">
              <a:spcBef>
                <a:spcPts val="0"/>
              </a:spcBef>
              <a:buClr>
                <a:srgbClr val="FF0000"/>
              </a:buClr>
              <a:buSzPts val="2400"/>
            </a:pPr>
            <a:endParaRPr lang="en-US" dirty="0"/>
          </a:p>
          <a:p>
            <a:pPr marL="342900">
              <a:spcBef>
                <a:spcPts val="0"/>
              </a:spcBef>
              <a:buClr>
                <a:srgbClr val="FF0000"/>
              </a:buClr>
              <a:buSzPts val="2400"/>
            </a:pPr>
            <a:endParaRPr lang="en-US" dirty="0" smtClean="0"/>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lvl="0"/>
            <a:r>
              <a:rPr lang="en-US" dirty="0"/>
              <a:t>Electromagnetic Fields and Waves </a:t>
            </a:r>
            <a:r>
              <a:rPr lang="en-US" dirty="0" smtClean="0"/>
              <a:t>2021-2022 </a:t>
            </a:r>
            <a:r>
              <a:rPr lang="en-US" dirty="0"/>
              <a:t>Even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t>Pictorial Representation of Magnetic field lines </a:t>
            </a:r>
            <a:endParaRPr lang="en-IN" sz="3600" b="1" u="sng" dirty="0"/>
          </a:p>
        </p:txBody>
      </p:sp>
      <p:sp>
        <p:nvSpPr>
          <p:cNvPr id="3" name="Text Placeholder 2"/>
          <p:cNvSpPr>
            <a:spLocks noGrp="1"/>
          </p:cNvSpPr>
          <p:nvPr>
            <p:ph type="body" idx="1"/>
          </p:nvPr>
        </p:nvSpPr>
        <p:spPr>
          <a:xfrm>
            <a:off x="762000" y="1905000"/>
            <a:ext cx="10515600" cy="4351338"/>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114300" indent="0">
              <a:buNone/>
            </a:pPr>
            <a:r>
              <a:rPr lang="en-IN" dirty="0" smtClean="0"/>
              <a:t>Where </a:t>
            </a:r>
            <a:r>
              <a:rPr lang="en-US" dirty="0"/>
              <a:t>Phi ( </a:t>
            </a:r>
            <a:r>
              <a:rPr lang="el-GR" dirty="0"/>
              <a:t>Φ </a:t>
            </a:r>
            <a:r>
              <a:rPr lang="el-GR" dirty="0" smtClean="0"/>
              <a:t>)</a:t>
            </a:r>
            <a:r>
              <a:rPr lang="en-IN" dirty="0" smtClean="0"/>
              <a:t> is Magnetic flux</a:t>
            </a:r>
            <a:r>
              <a:rPr lang="el-GR" dirty="0"/>
              <a:t> </a:t>
            </a:r>
            <a:endParaRPr lang="el-GR" dirty="0">
              <a:solidFill>
                <a:srgbClr val="FF0000"/>
              </a:solidFill>
            </a:endParaRPr>
          </a:p>
          <a:p>
            <a:pPr marL="1143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637398"/>
            <a:ext cx="4876800" cy="3696216"/>
          </a:xfrm>
          <a:prstGeom prst="rect">
            <a:avLst/>
          </a:prstGeom>
        </p:spPr>
      </p:pic>
      <p:sp>
        <p:nvSpPr>
          <p:cNvPr id="5"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85320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u="sng" dirty="0" smtClean="0"/>
              <a:t>Mutual inductance</a:t>
            </a:r>
            <a:endParaRPr lang="en-IN" sz="3600" b="1" u="sng" dirty="0"/>
          </a:p>
        </p:txBody>
      </p:sp>
      <p:sp>
        <p:nvSpPr>
          <p:cNvPr id="3" name="Text Placeholder 2"/>
          <p:cNvSpPr>
            <a:spLocks noGrp="1"/>
          </p:cNvSpPr>
          <p:nvPr>
            <p:ph type="body" idx="1"/>
          </p:nvPr>
        </p:nvSpPr>
        <p:spPr/>
        <p:txBody>
          <a:bodyPr/>
          <a:lstStyle/>
          <a:p>
            <a:pPr>
              <a:buClr>
                <a:srgbClr val="FF0000"/>
              </a:buClr>
            </a:pPr>
            <a:r>
              <a:rPr lang="en-US" dirty="0" smtClean="0"/>
              <a:t>Mutual inductance is the phenomenon of inducing the </a:t>
            </a:r>
            <a:r>
              <a:rPr lang="en-US" dirty="0" err="1" smtClean="0"/>
              <a:t>emf</a:t>
            </a:r>
            <a:r>
              <a:rPr lang="en-US" dirty="0" smtClean="0"/>
              <a:t>/current into the adjacent coil at its vicinity situated within the same magnetic field </a:t>
            </a:r>
          </a:p>
          <a:p>
            <a:pPr>
              <a:buClr>
                <a:srgbClr val="FF0000"/>
              </a:buClr>
            </a:pPr>
            <a:r>
              <a:rPr lang="en-US" dirty="0"/>
              <a:t>Mutual Inductance is the basic operating principal of the transformer, motors, generators and any other electrical component that interacts with another magnetic field</a:t>
            </a:r>
            <a:r>
              <a:rPr lang="en-US" dirty="0" smtClean="0"/>
              <a:t>.</a:t>
            </a:r>
          </a:p>
          <a:p>
            <a:pPr>
              <a:buClr>
                <a:srgbClr val="FF0000"/>
              </a:buClr>
            </a:pPr>
            <a:r>
              <a:rPr lang="en-US" dirty="0"/>
              <a:t>T</a:t>
            </a:r>
            <a:r>
              <a:rPr lang="en-US" dirty="0" smtClean="0"/>
              <a:t>he </a:t>
            </a:r>
            <a:r>
              <a:rPr lang="en-US" dirty="0"/>
              <a:t>effect of mutual inductance is very much </a:t>
            </a:r>
            <a:r>
              <a:rPr lang="en-US" dirty="0" smtClean="0"/>
              <a:t>dependent </a:t>
            </a:r>
            <a:r>
              <a:rPr lang="en-US" dirty="0"/>
              <a:t>upon the relative positions or spacing </a:t>
            </a:r>
            <a:endParaRPr lang="en-US" dirty="0" smtClean="0"/>
          </a:p>
        </p:txBody>
      </p:sp>
      <p:sp>
        <p:nvSpPr>
          <p:cNvPr id="5"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300384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t>I</a:t>
            </a:r>
            <a:r>
              <a:rPr lang="en-IN" sz="4000" b="1" u="sng" dirty="0" smtClean="0"/>
              <a:t>llustration of </a:t>
            </a:r>
            <a:r>
              <a:rPr lang="en-US" sz="4000" b="1" u="sng" dirty="0"/>
              <a:t>relative positions or spacing </a:t>
            </a:r>
            <a:r>
              <a:rPr lang="en-US" sz="4000" b="1" u="sng" dirty="0" smtClean="0"/>
              <a:t>for </a:t>
            </a:r>
            <a:r>
              <a:rPr lang="en-IN" sz="4000" b="1" u="sng" dirty="0" smtClean="0"/>
              <a:t>Mutual inductance </a:t>
            </a:r>
            <a:endParaRPr lang="en-IN" sz="4000" b="1" u="sng" dirty="0"/>
          </a:p>
        </p:txBody>
      </p:sp>
      <p:sp>
        <p:nvSpPr>
          <p:cNvPr id="3" name="Text Placeholder 2"/>
          <p:cNvSpPr>
            <a:spLocks noGrp="1"/>
          </p:cNvSpPr>
          <p:nvPr>
            <p:ph type="body" idx="1"/>
          </p:nvPr>
        </p:nvSpPr>
        <p:spPr/>
        <p:txBody>
          <a:bodyPr>
            <a:normAutofit lnSpcReduction="10000"/>
          </a:bodyPr>
          <a:lstStyle/>
          <a:p>
            <a:pPr>
              <a:buClr>
                <a:srgbClr val="FF0000"/>
              </a:buClr>
            </a:pPr>
            <a:r>
              <a:rPr lang="en-US" dirty="0"/>
              <a:t>The amount of mutual inductance that links one coil to another depends very much on the relative positioning of the two coils. If one coil is positioned next to the other coil so that their physical distance apart is small, then nearly all of the magnetic flux generated by the first coil will interact with the coil turns of the second coil inducing a relatively large </a:t>
            </a:r>
            <a:r>
              <a:rPr lang="en-US" dirty="0" err="1"/>
              <a:t>emf</a:t>
            </a:r>
            <a:r>
              <a:rPr lang="en-US" dirty="0"/>
              <a:t> and therefore producing a large mutual inductance </a:t>
            </a:r>
            <a:r>
              <a:rPr lang="en-US" dirty="0" smtClean="0"/>
              <a:t>value</a:t>
            </a:r>
          </a:p>
          <a:p>
            <a:pPr>
              <a:buClr>
                <a:srgbClr val="FF0000"/>
              </a:buClr>
            </a:pPr>
            <a:r>
              <a:rPr lang="en-US" dirty="0" smtClean="0"/>
              <a:t>If </a:t>
            </a:r>
            <a:r>
              <a:rPr lang="en-US" dirty="0"/>
              <a:t>the two coils are farther apart from each other or at different angles, the amount of induced magnetic flux from the first coil into the second will be weaker producing a much smaller induced </a:t>
            </a:r>
            <a:r>
              <a:rPr lang="en-US" dirty="0" err="1"/>
              <a:t>emf</a:t>
            </a:r>
            <a:r>
              <a:rPr lang="en-US" dirty="0"/>
              <a:t> and therefore a much smaller mutual inductance value.</a:t>
            </a:r>
            <a:endParaRPr lang="en-IN" dirty="0"/>
          </a:p>
        </p:txBody>
      </p:sp>
      <p:sp>
        <p:nvSpPr>
          <p:cNvPr id="4"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199610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Illustration Continued:</a:t>
            </a:r>
            <a:endParaRPr lang="en-IN" b="1" u="sng" dirty="0"/>
          </a:p>
        </p:txBody>
      </p:sp>
      <p:sp>
        <p:nvSpPr>
          <p:cNvPr id="4"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752600"/>
            <a:ext cx="5563323" cy="4324943"/>
          </a:xfrm>
          <a:prstGeom prst="rect">
            <a:avLst/>
          </a:prstGeom>
        </p:spPr>
      </p:pic>
    </p:spTree>
    <p:extLst>
      <p:ext uri="{BB962C8B-B14F-4D97-AF65-F5344CB8AC3E}">
        <p14:creationId xmlns:p14="http://schemas.microsoft.com/office/powerpoint/2010/main" val="237143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304800"/>
            <a:ext cx="10515600" cy="5486400"/>
          </a:xfrm>
        </p:spPr>
        <p:txBody>
          <a:bodyPr>
            <a:normAutofit lnSpcReduction="10000"/>
          </a:bodyPr>
          <a:lstStyle/>
          <a:p>
            <a:r>
              <a:rPr lang="en-IN" dirty="0" smtClean="0"/>
              <a:t>Mutual Inductance  (M) is given by:</a:t>
            </a:r>
          </a:p>
          <a:p>
            <a:pPr marL="114300" indent="0">
              <a:buNone/>
            </a:pPr>
            <a:endParaRPr lang="en-IN" dirty="0" smtClean="0"/>
          </a:p>
          <a:p>
            <a:pPr marL="114300" indent="0">
              <a:buNone/>
            </a:pPr>
            <a:endParaRPr lang="en-IN" dirty="0"/>
          </a:p>
          <a:p>
            <a:pPr marL="114300" indent="0">
              <a:buNone/>
            </a:pPr>
            <a:endParaRPr lang="en-IN" dirty="0" smtClean="0"/>
          </a:p>
          <a:p>
            <a:pPr marL="114300" indent="0">
              <a:buNone/>
            </a:pPr>
            <a:endParaRPr lang="en-IN" dirty="0"/>
          </a:p>
          <a:p>
            <a:pPr marL="114300" indent="0">
              <a:buNone/>
            </a:pPr>
            <a:r>
              <a:rPr lang="en-IN" dirty="0" smtClean="0"/>
              <a:t>Where:</a:t>
            </a:r>
          </a:p>
          <a:p>
            <a:r>
              <a:rPr lang="en-IN" dirty="0"/>
              <a:t> </a:t>
            </a:r>
            <a:r>
              <a:rPr lang="en-US" dirty="0" smtClean="0"/>
              <a:t>µ</a:t>
            </a:r>
            <a:r>
              <a:rPr lang="en-US" baseline="-25000" dirty="0" smtClean="0"/>
              <a:t>o</a:t>
            </a:r>
            <a:r>
              <a:rPr lang="en-US" dirty="0"/>
              <a:t> is the permeability of free space (4.π.10</a:t>
            </a:r>
            <a:r>
              <a:rPr lang="en-US" baseline="30000" dirty="0"/>
              <a:t>-7</a:t>
            </a:r>
            <a:r>
              <a:rPr lang="en-US" dirty="0"/>
              <a:t>)</a:t>
            </a:r>
          </a:p>
          <a:p>
            <a:r>
              <a:rPr lang="en-US" dirty="0"/>
              <a:t> </a:t>
            </a:r>
            <a:r>
              <a:rPr lang="en-US" dirty="0" smtClean="0"/>
              <a:t>µ</a:t>
            </a:r>
            <a:r>
              <a:rPr lang="en-US" baseline="-25000" dirty="0" smtClean="0"/>
              <a:t>r</a:t>
            </a:r>
            <a:r>
              <a:rPr lang="en-US" dirty="0"/>
              <a:t> is the relative permeability of the soft iron core</a:t>
            </a:r>
          </a:p>
          <a:p>
            <a:r>
              <a:rPr lang="en-US" dirty="0"/>
              <a:t> </a:t>
            </a:r>
            <a:r>
              <a:rPr lang="en-US" dirty="0" smtClean="0"/>
              <a:t>N</a:t>
            </a:r>
            <a:r>
              <a:rPr lang="en-US" dirty="0"/>
              <a:t> is in the number of coil turns</a:t>
            </a:r>
          </a:p>
          <a:p>
            <a:r>
              <a:rPr lang="en-US" dirty="0"/>
              <a:t> </a:t>
            </a:r>
            <a:r>
              <a:rPr lang="en-US" dirty="0" smtClean="0"/>
              <a:t>A</a:t>
            </a:r>
            <a:r>
              <a:rPr lang="en-US" dirty="0"/>
              <a:t> is in the cross-sectional area in m</a:t>
            </a:r>
            <a:r>
              <a:rPr lang="en-US" baseline="30000" dirty="0"/>
              <a:t>2</a:t>
            </a:r>
            <a:endParaRPr lang="en-US" dirty="0"/>
          </a:p>
          <a:p>
            <a:r>
              <a:rPr lang="en-US" dirty="0"/>
              <a:t> </a:t>
            </a:r>
            <a:r>
              <a:rPr lang="en-US" dirty="0" smtClean="0"/>
              <a:t>ℓ</a:t>
            </a:r>
            <a:r>
              <a:rPr lang="en-US" dirty="0"/>
              <a:t> is the coils length in meters</a:t>
            </a:r>
          </a:p>
          <a:p>
            <a:endParaRPr lang="en-IN" dirty="0" smtClean="0"/>
          </a:p>
          <a:p>
            <a:pPr marL="114300" indent="0">
              <a:buNone/>
            </a:pPr>
            <a:endParaRPr lang="en-IN" dirty="0"/>
          </a:p>
        </p:txBody>
      </p:sp>
      <p:sp>
        <p:nvSpPr>
          <p:cNvPr id="4"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dirty="0"/>
              <a:t>Electromagnetic Fields and Waves 2021-2022 Even</a:t>
            </a:r>
          </a:p>
          <a:p>
            <a:pPr marL="0" lvl="0" indent="0" algn="ctr" rtl="0">
              <a:spcBef>
                <a:spcPts val="0"/>
              </a:spcBef>
              <a:spcAft>
                <a:spcPts val="0"/>
              </a:spcAft>
              <a:buNone/>
            </a:pPr>
            <a:endParaRP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143000"/>
            <a:ext cx="5334744" cy="1724266"/>
          </a:xfrm>
          <a:prstGeom prst="rect">
            <a:avLst/>
          </a:prstGeom>
        </p:spPr>
      </p:pic>
    </p:spTree>
    <p:extLst>
      <p:ext uri="{BB962C8B-B14F-4D97-AF65-F5344CB8AC3E}">
        <p14:creationId xmlns:p14="http://schemas.microsoft.com/office/powerpoint/2010/main" val="132345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Step Down transformer:</a:t>
            </a:r>
            <a:endParaRPr lang="en-IN" b="1" u="sng" dirty="0"/>
          </a:p>
        </p:txBody>
      </p:sp>
      <p:sp>
        <p:nvSpPr>
          <p:cNvPr id="3" name="Text Placeholder 2"/>
          <p:cNvSpPr>
            <a:spLocks noGrp="1"/>
          </p:cNvSpPr>
          <p:nvPr>
            <p:ph type="body" idx="1"/>
          </p:nvPr>
        </p:nvSpPr>
        <p:spPr/>
        <p:txBody>
          <a:bodyPr>
            <a:normAutofit/>
          </a:bodyPr>
          <a:lstStyle/>
          <a:p>
            <a:pPr>
              <a:buClr>
                <a:srgbClr val="FF0000"/>
              </a:buClr>
            </a:pPr>
            <a:r>
              <a:rPr lang="en-US" dirty="0"/>
              <a:t>A step-down transformer is a type of </a:t>
            </a:r>
            <a:r>
              <a:rPr lang="en-US" dirty="0" smtClean="0"/>
              <a:t>transformer</a:t>
            </a:r>
            <a:r>
              <a:rPr lang="en-US" dirty="0"/>
              <a:t> </a:t>
            </a:r>
            <a:r>
              <a:rPr lang="en-US" dirty="0" smtClean="0"/>
              <a:t>that </a:t>
            </a:r>
            <a:r>
              <a:rPr lang="en-US" dirty="0"/>
              <a:t>converts the high </a:t>
            </a:r>
            <a:r>
              <a:rPr lang="en-US" dirty="0" smtClean="0"/>
              <a:t>voltage</a:t>
            </a:r>
            <a:r>
              <a:rPr lang="en-US" dirty="0"/>
              <a:t> </a:t>
            </a:r>
            <a:r>
              <a:rPr lang="en-US" dirty="0" smtClean="0"/>
              <a:t> (HV</a:t>
            </a:r>
            <a:r>
              <a:rPr lang="en-US" dirty="0"/>
              <a:t>) and low </a:t>
            </a:r>
            <a:r>
              <a:rPr lang="en-US" dirty="0" smtClean="0"/>
              <a:t>current</a:t>
            </a:r>
            <a:r>
              <a:rPr lang="en-US" dirty="0"/>
              <a:t> </a:t>
            </a:r>
            <a:r>
              <a:rPr lang="en-US" dirty="0" smtClean="0"/>
              <a:t>from </a:t>
            </a:r>
            <a:r>
              <a:rPr lang="en-US" dirty="0"/>
              <a:t>the primary side of the transformer to the low voltage (LV) and high current value on the secondary side of the transformer</a:t>
            </a:r>
            <a:r>
              <a:rPr lang="en-US" dirty="0" smtClean="0"/>
              <a:t>.</a:t>
            </a:r>
          </a:p>
          <a:p>
            <a:pPr>
              <a:buClr>
                <a:srgbClr val="FF0000"/>
              </a:buClr>
            </a:pPr>
            <a:r>
              <a:rPr lang="en-US" dirty="0" smtClean="0"/>
              <a:t>The operation of transformer is dependent on number of turns in the transmitter end and </a:t>
            </a:r>
            <a:r>
              <a:rPr lang="en-US" dirty="0" err="1" smtClean="0"/>
              <a:t>reciver</a:t>
            </a:r>
            <a:r>
              <a:rPr lang="en-US" dirty="0" smtClean="0"/>
              <a:t> end</a:t>
            </a:r>
            <a:r>
              <a:rPr lang="en-IN" dirty="0" smtClean="0"/>
              <a:t>           </a:t>
            </a:r>
          </a:p>
          <a:p>
            <a:pPr marL="114300" indent="0">
              <a:buClr>
                <a:srgbClr val="FF0000"/>
              </a:buClr>
              <a:buNone/>
            </a:pPr>
            <a:r>
              <a:rPr lang="en-IN" dirty="0"/>
              <a:t> </a:t>
            </a:r>
            <a:r>
              <a:rPr lang="en-IN" dirty="0" smtClean="0"/>
              <a:t>     </a:t>
            </a:r>
            <a:endParaRPr lang="en-US" dirty="0" smtClean="0"/>
          </a:p>
        </p:txBody>
      </p:sp>
    </p:spTree>
    <p:extLst>
      <p:ext uri="{BB962C8B-B14F-4D97-AF65-F5344CB8AC3E}">
        <p14:creationId xmlns:p14="http://schemas.microsoft.com/office/powerpoint/2010/main" val="13970420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TotalTime>
  <Words>503</Words>
  <Application>Microsoft Office PowerPoint</Application>
  <PresentationFormat>Custom</PresentationFormat>
  <Paragraphs>80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Magnetic wireless Mobile Charger  Electromagnetic Fields and Waves Course Project</vt:lpstr>
      <vt:lpstr>AIM:</vt:lpstr>
      <vt:lpstr>Theory on Magnetic Field lines</vt:lpstr>
      <vt:lpstr>Pictorial Representation of Magnetic field lines </vt:lpstr>
      <vt:lpstr>Mutual inductance</vt:lpstr>
      <vt:lpstr>Illustration of relative positions or spacing for Mutual inductance </vt:lpstr>
      <vt:lpstr>Illustration Continued:</vt:lpstr>
      <vt:lpstr>PowerPoint Presentation</vt:lpstr>
      <vt:lpstr>Step Down transformer:</vt:lpstr>
      <vt:lpstr>PowerPoint Presentation</vt:lpstr>
      <vt:lpstr>Circuit from simulation:</vt:lpstr>
      <vt:lpstr>SOURCES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of your wish Engineering Exploration Course Project</dc:title>
  <dc:creator>Sanjeev</dc:creator>
  <cp:lastModifiedBy>Dell</cp:lastModifiedBy>
  <cp:revision>21</cp:revision>
  <dcterms:created xsi:type="dcterms:W3CDTF">2020-05-03T05:45:15Z</dcterms:created>
  <dcterms:modified xsi:type="dcterms:W3CDTF">2022-05-27T02:10:50Z</dcterms:modified>
</cp:coreProperties>
</file>