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0804E2-70C7-4EC0-97F2-B616F7FAEB24}">
  <a:tblStyle styleId="{090804E2-70C7-4EC0-97F2-B616F7FAEB2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F42EA3-809E-4170-AB38-20A4330860B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82057836f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282057836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766f6b881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24766f6b8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66800" y="2077722"/>
            <a:ext cx="10058400" cy="134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439943" y="4095523"/>
            <a:ext cx="320491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2192000" cy="18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769898"/>
            <a:ext cx="10515600" cy="74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2023413"/>
            <a:ext cx="10515600" cy="39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4936"/>
            <a:ext cx="12192000" cy="6632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6117682" y="6438900"/>
            <a:ext cx="5350511" cy="419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EASWARI ENGINEERING COLLEGE</a:t>
            </a:r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77673" y="6146923"/>
            <a:ext cx="700064" cy="70006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963711" y="314793"/>
            <a:ext cx="10058400" cy="144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br>
              <a:rPr lang="en-IN" sz="4000" b="1"/>
            </a:br>
            <a:br>
              <a:rPr lang="en-IN" sz="4000" b="1"/>
            </a:br>
            <a:br>
              <a:rPr lang="en-IN" sz="4000" b="1"/>
            </a:br>
            <a:br>
              <a:rPr lang="en-IN" sz="4000" b="1"/>
            </a:br>
            <a:br>
              <a:rPr lang="en-IN" sz="4000" b="1"/>
            </a:br>
            <a:br>
              <a:rPr lang="en-IN" sz="4000" b="1"/>
            </a:br>
            <a:br>
              <a:rPr lang="en-IN" sz="4000" b="1"/>
            </a:br>
            <a:br>
              <a:rPr lang="en-IN" sz="4000" b="1"/>
            </a:br>
            <a:endParaRPr sz="4000" b="1"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443754" y="2847198"/>
            <a:ext cx="5123328" cy="169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b="1"/>
              <a:t>PROJECT SUPERVISOR: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IN">
                <a:solidFill>
                  <a:srgbClr val="0C0C0C"/>
                </a:solidFill>
              </a:rPr>
              <a:t>Ms.Suruthi S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IN">
                <a:solidFill>
                  <a:srgbClr val="0C0C0C"/>
                </a:solidFill>
              </a:rPr>
              <a:t>Assistant Professor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IN" b="1">
                <a:solidFill>
                  <a:srgbClr val="0C0C0C"/>
                </a:solidFill>
              </a:rPr>
              <a:t>Group No: </a:t>
            </a:r>
            <a:r>
              <a:rPr lang="en-IN">
                <a:solidFill>
                  <a:srgbClr val="0C0C0C"/>
                </a:solidFill>
              </a:rPr>
              <a:t>13</a:t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4937908" y="2847198"/>
            <a:ext cx="7254092" cy="195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By: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C0C0C"/>
                </a:solidFill>
                <a:latin typeface="Cambria"/>
                <a:ea typeface="Cambria"/>
                <a:cs typeface="Cambria"/>
                <a:sym typeface="Cambria"/>
              </a:rPr>
              <a:t>Allwin Meshach Hezron T         310620106012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Bhuvaneshwaran L                      310620106021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0" y="71512"/>
            <a:ext cx="12192000" cy="15483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4400" b="1">
                <a:solidFill>
                  <a:schemeClr val="dk1"/>
                </a:solidFill>
              </a:rPr>
              <a:t>UNMANNED AERIAL VEHICLE FOR CRIME DETECTION AND RESCUE</a:t>
            </a:r>
            <a:endParaRPr sz="4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3"/>
          <p:cNvGraphicFramePr/>
          <p:nvPr/>
        </p:nvGraphicFramePr>
        <p:xfrm>
          <a:off x="1740891" y="1098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{77F42EA3-809E-4170-AB38-20A4330860B2}</a:tableStyleId>
              </a:tblPr>
              <a:tblGrid>
                <a:gridCol w="42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Hardware Components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1x Flight Controller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4x BLDC motors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4x Electronic Speed Controllers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4x Propeller Blades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1x Raspberry Pi 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1x Camera Module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4x LIDAR sensors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1x 14.8 volt Rechargeable LiPo Battery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1x UAV Frame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1x Battery Management System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1x GSM &amp; GPS module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1x Battery Charger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6795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REQUIREMENTS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" name="Google Shape;84;p13"/>
          <p:cNvGraphicFramePr/>
          <p:nvPr/>
        </p:nvGraphicFramePr>
        <p:xfrm>
          <a:off x="6872366" y="237871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{77F42EA3-809E-4170-AB38-20A4330860B2}</a:tableStyleId>
              </a:tblPr>
              <a:tblGrid>
                <a:gridCol w="42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 Technology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Flutter-dart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Node JS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Express JS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Python 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MySQL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4"/>
          <p:cNvGraphicFramePr/>
          <p:nvPr/>
        </p:nvGraphicFramePr>
        <p:xfrm>
          <a:off x="1888455" y="153536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{090804E2-70C7-4EC0-97F2-B616F7FAEB24}</a:tableStyleId>
              </a:tblPr>
              <a:tblGrid>
                <a:gridCol w="420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TIMELINE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August 2023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Research and Planning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September 2023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Hardware Selection and Assembly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October 2023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Autonomous Flight Testing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November 2023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Sending captured video and path planning algorithm testing 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6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December 2023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Performance Optimization and Refinement Documentation and Paper Publishing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94655" y="0"/>
            <a:ext cx="10515600" cy="74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TIMELINE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838205" y="0"/>
            <a:ext cx="105156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EXPECTED OUTCOMES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1462726" y="925700"/>
            <a:ext cx="58842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Improved Crime Detection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Faster Response to Emergencies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Enhanced Search and Rescue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Reduced Risk to First Responders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Data Collection and Evidence Gathering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Public Safety and Deterrence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Cost-Efficiency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Interagency Collaboration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Data Analysis and Pattern Recognition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Public Awareness and Trust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744071" y="16863"/>
            <a:ext cx="10515600" cy="74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839625" y="3253075"/>
            <a:ext cx="103245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Focused on analyzing the UAV’s hardware systems we have achieved the flight systems by controlling the UAV with a flight controller.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60800" lvl="0" indent="-382800" algn="just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On the other hand analyzing the UAV’s software system we achieved the mobile app which sends the gps location to the UAV’s central server.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We have moved to the next step of making the UAV autonomous along with video capturing capabilities.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t="34935" b="23439"/>
          <a:stretch/>
        </p:blipFill>
        <p:spPr>
          <a:xfrm>
            <a:off x="4030486" y="765100"/>
            <a:ext cx="4131024" cy="229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4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1010100" y="1278050"/>
            <a:ext cx="10171800" cy="53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Y. Zeng, X. Xu, S. Jin and R. Zhang, "Simultaneous Navigation and Radio Mapping for Cellular-Connected UAV With Deep Reinforcement Learning," in IEEE Transactions on Wireless Communications, vol. 20, no. 7, pp. 4205-4220, July 2021, doi: 10.1109/TWC.2021.3056573.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J. Yoon, A. -H. Lee and H. Lee, "Rendezvous: Opportunistic Data Delivery to Mobile Users by UAVs Through Target Trajectory Prediction," in IEEE Transactions on Vehicular Technology, vol. 69, no. 2, pp. 2230-2245, Feb. 2020, doi: 10.1109/TVT.2019.2962391.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S. Zahran, A. M. Moussa, A. B. Sesay and N. El-Sheimy, "A New Velocity Meter Based on Hall Effect Sensors for UAV Indoor Navigation," in IEEE Sensors Journal, vol. 19, no. 8, pp. 3067-3076, 15 April 15, 2019, doi: 10.1109/JSEN.2018.2890094.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Y. Pan, Q. Chen, N. Zhang, Z. Li, T. Zhu and Q. Han, "Extending Delivery Range and Decelerating Battery Aging of Logistics UAVs Using Public Buses," in IEEE Transactions on Mobile Computing, vol. 22, no. 9, pp. 5280-5295, 1 Sep. 2023, doi: 10.1109/TMC.2022.3167040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 descr="Animated Technology Presentation Themes &amp; Templates - SlideKit"/>
          <p:cNvSpPr/>
          <p:nvPr/>
        </p:nvSpPr>
        <p:spPr>
          <a:xfrm>
            <a:off x="3468149" y="179663"/>
            <a:ext cx="5877187" cy="587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1375794" y="3582099"/>
            <a:ext cx="4647501" cy="293615"/>
          </a:xfrm>
          <a:prstGeom prst="rect">
            <a:avLst/>
          </a:prstGeom>
          <a:solidFill>
            <a:srgbClr val="0220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4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8200" y="1608750"/>
            <a:ext cx="105156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OBJECTIVES</a:t>
            </a:r>
            <a:endParaRPr sz="2000" b="1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000" b="1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METHODOLOGY </a:t>
            </a:r>
            <a:endParaRPr sz="2000" b="1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BLOCK DIAGRAM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HARDWARE REQUIREMENTS</a:t>
            </a:r>
            <a:endParaRPr sz="2000" b="1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EXPECTED OUTCOMES</a:t>
            </a:r>
            <a:endParaRPr sz="2000" b="1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000" b="1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 – PEER REVIEWED JOURNALS ONLY</a:t>
            </a:r>
            <a:endParaRPr sz="2000" b="1"/>
          </a:p>
          <a:p>
            <a:pPr marL="228600" lvl="0" indent="-101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101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715275"/>
            <a:ext cx="10515600" cy="342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7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IN" sz="2300" dirty="0">
                <a:latin typeface="Arial"/>
                <a:ea typeface="Arial"/>
                <a:cs typeface="Arial"/>
                <a:sym typeface="Arial"/>
              </a:rPr>
              <a:t>The objective of this project  is to create an self navigating, highly effective security and rescue system using UAV. 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476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IN" sz="2300" dirty="0">
                <a:latin typeface="Arial"/>
                <a:ea typeface="Arial"/>
                <a:cs typeface="Arial"/>
                <a:sym typeface="Arial"/>
              </a:rPr>
              <a:t>This system aims to significantly enhance evidence across the entire area or unit space by providing real-time surveillance </a:t>
            </a:r>
            <a:r>
              <a:rPr lang="en-IN" sz="2300">
                <a:latin typeface="Arial"/>
                <a:ea typeface="Arial"/>
                <a:cs typeface="Arial"/>
                <a:sym typeface="Arial"/>
              </a:rPr>
              <a:t>and monitoring.</a:t>
            </a:r>
            <a:endParaRPr sz="3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8200" y="69975"/>
            <a:ext cx="105156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96250" y="831150"/>
            <a:ext cx="10791900" cy="51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latin typeface="Arial"/>
                <a:ea typeface="Arial"/>
                <a:cs typeface="Arial"/>
                <a:sym typeface="Arial"/>
              </a:rPr>
              <a:t>What are UAVs?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IN" sz="1800">
                <a:latin typeface="Arial"/>
                <a:ea typeface="Arial"/>
                <a:cs typeface="Arial"/>
                <a:sym typeface="Arial"/>
              </a:rPr>
              <a:t>AV stands for Unmanned Aerial Vehicles, are autonomous aircraft that operate without a human pilot onboard.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They can be controlled remotely or operate autonomously using pre-programmed flight paths.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Key Features: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●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UAVs have a wide range of applications across industries, from agriculture to defense and beyond.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●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UAVs can adapt to changing situations and optimize their operations in real-time, making them highly flexible.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●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They enhance wireless networks by serving as aerial base stations, providing coverage where needed.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286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4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PROPOSED METHODOLOGY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1094700" y="1315650"/>
            <a:ext cx="10010400" cy="47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IN" sz="1900">
                <a:latin typeface="Arial"/>
                <a:ea typeface="Arial"/>
                <a:cs typeface="Arial"/>
                <a:sym typeface="Arial"/>
              </a:rPr>
              <a:t>Develope a UAV with long flight time which is suitable for the crime detection.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latin typeface="Arial"/>
                <a:ea typeface="Arial"/>
                <a:cs typeface="Arial"/>
                <a:sym typeface="Arial"/>
              </a:rPr>
              <a:t>•Integrate an advanced autopilot system capable of autonomous flight, obstacle avoidance, and adaptive flight path planning.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latin typeface="Arial"/>
                <a:ea typeface="Arial"/>
                <a:cs typeface="Arial"/>
                <a:sym typeface="Arial"/>
              </a:rPr>
              <a:t>•Integrate GSM &amp; GPS modules for seamless communication and data sharing.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latin typeface="Arial"/>
                <a:ea typeface="Arial"/>
                <a:cs typeface="Arial"/>
                <a:sym typeface="Arial"/>
              </a:rPr>
              <a:t>•Gather relevant data for the person and crime statistics in the targeted areas.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latin typeface="Arial"/>
                <a:ea typeface="Arial"/>
                <a:cs typeface="Arial"/>
                <a:sym typeface="Arial"/>
              </a:rPr>
              <a:t>•Create an algorithm to determine the optimal UAV’s path to the location based on the last transmitted location of the person from the transmitter device.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latin typeface="Arial"/>
                <a:ea typeface="Arial"/>
                <a:cs typeface="Arial"/>
                <a:sym typeface="Arial"/>
              </a:rPr>
              <a:t>•Define thresholds for video capture and transmitting.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8200" y="69975"/>
            <a:ext cx="105156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PROPOSED METHODOLOGY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1182600" y="1494150"/>
            <a:ext cx="9826800" cy="4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349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>
                <a:latin typeface="Arial"/>
                <a:ea typeface="Arial"/>
                <a:cs typeface="Arial"/>
                <a:sym typeface="Arial"/>
              </a:rPr>
              <a:t>Normal UAV’s uses RF Signal Transmitter for movements, transmitter range must be limiting factor to ensure satisfactory range in searching. </a:t>
            </a:r>
            <a:endParaRPr sz="2900"/>
          </a:p>
          <a:p>
            <a:pPr marL="228600" lvl="0" indent="-1143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228600" lvl="0" indent="-2349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>
                <a:latin typeface="Arial"/>
                <a:ea typeface="Arial"/>
                <a:cs typeface="Arial"/>
                <a:sym typeface="Arial"/>
              </a:rPr>
              <a:t>This RF system was removed and a novel use of Path Planning Algorithms allowed a series of improvements. </a:t>
            </a:r>
            <a:endParaRPr sz="2900"/>
          </a:p>
          <a:p>
            <a:pPr marL="228600" lvl="0" indent="-1143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228600" lvl="0" indent="-2349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>
                <a:latin typeface="Arial"/>
                <a:ea typeface="Arial"/>
                <a:cs typeface="Arial"/>
                <a:sym typeface="Arial"/>
              </a:rPr>
              <a:t>The UAV's core capabilities include autonomous flight planning using GPS navigation, on-board image capture, and seamless data transmission to a central server through GSM connectivity.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228600" lvl="0" indent="-2349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>
                <a:latin typeface="Arial"/>
                <a:ea typeface="Arial"/>
                <a:cs typeface="Arial"/>
                <a:sym typeface="Arial"/>
              </a:rPr>
              <a:t>To add a layer of intelligence to the system, machine learning algorithms are incorporated, enabling the UAV to operate in two distinct modes.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8200" y="32451"/>
            <a:ext cx="10515600" cy="65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 BLOCK DIAGRAM</a:t>
            </a:r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00" y="1009550"/>
            <a:ext cx="11070277" cy="51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70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8200" y="2023413"/>
            <a:ext cx="10515600" cy="39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graphicFrame>
        <p:nvGraphicFramePr>
          <p:cNvPr id="71" name="Google Shape;71;p11"/>
          <p:cNvGraphicFramePr/>
          <p:nvPr>
            <p:extLst>
              <p:ext uri="{D42A27DB-BD31-4B8C-83A1-F6EECF244321}">
                <p14:modId xmlns:p14="http://schemas.microsoft.com/office/powerpoint/2010/main" val="3139421671"/>
              </p:ext>
            </p:extLst>
          </p:nvPr>
        </p:nvGraphicFramePr>
        <p:xfrm>
          <a:off x="639549" y="925916"/>
          <a:ext cx="10912900" cy="4712890"/>
        </p:xfrm>
        <a:graphic>
          <a:graphicData uri="http://schemas.openxmlformats.org/drawingml/2006/table">
            <a:tbl>
              <a:tblPr firstRow="1" bandRow="1">
                <a:noFill/>
                <a:tableStyleId>{090804E2-70C7-4EC0-97F2-B616F7FAEB24}</a:tableStyleId>
              </a:tblPr>
              <a:tblGrid>
                <a:gridCol w="10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S.NO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JOURNAL DETAILS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TECHNIQUES USED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INFERENCE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0000" marR="180000" marT="180000" marB="180000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Y. Pan, Q. Chen, N. Zhang, Z. Li, T. Zhu and Q. Han, </a:t>
                      </a:r>
                      <a:endParaRPr sz="150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"Extending Delivery Range and Decelerating Battery Aging of Logistics UAVs Using Public Buses," in IEEE Transactions on Mobile Computing, vol. 22, no. 9, pp. 5280-5295, 1 Sep. 2023, </a:t>
                      </a:r>
                      <a:r>
                        <a:rPr lang="en-IN" sz="15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doi</a:t>
                      </a: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: 10.1109/TMC.2022.3167040.</a:t>
                      </a:r>
                      <a:endParaRPr sz="150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0000" marR="180000" marT="180000" marB="180000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ULRB framework</a:t>
                      </a:r>
                      <a:endParaRPr sz="150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0000" marR="180000" marT="180000" marB="180000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Extending the monitoring time and reduces the battery usage of the UAV using Public Buses</a:t>
                      </a:r>
                      <a:endParaRPr sz="150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0000" marR="180000" marT="180000" marB="180000"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0000" marR="180000" marT="180000" marB="180000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Y. Zeng, X. Xu, S. </a:t>
                      </a:r>
                      <a:r>
                        <a:rPr lang="en-IN" sz="15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Jin</a:t>
                      </a: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and R. Zhang, </a:t>
                      </a:r>
                      <a:endParaRPr sz="150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"Simultaneous Navigation and Radio Mapping for Cellular-Connected UAV With Deep Reinforcement Learning," in IEEE Transactions on Wireless Communications, vol. 20, no. 7, pp. 4205-4220, July 2021, </a:t>
                      </a:r>
                      <a:r>
                        <a:rPr lang="en-IN" sz="15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doi</a:t>
                      </a: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: 10.1109/TWC.2021.3056573.</a:t>
                      </a:r>
                      <a:endParaRPr sz="150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0000" marR="180000" marT="180000" marB="180000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Coverage-aware navigation</a:t>
                      </a:r>
                      <a:endParaRPr sz="150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0000" marR="180000" marT="180000" marB="180000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UAV’s controllable mobility to design its navigation/trajectory to avoid the cellular coverage holes while accomplishing their missions</a:t>
                      </a:r>
                      <a:endParaRPr sz="150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0000" marR="180000" marT="180000" marB="180000"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/>
          </a:p>
        </p:txBody>
      </p:sp>
      <p:graphicFrame>
        <p:nvGraphicFramePr>
          <p:cNvPr id="77" name="Google Shape;77;p12"/>
          <p:cNvGraphicFramePr/>
          <p:nvPr>
            <p:extLst>
              <p:ext uri="{D42A27DB-BD31-4B8C-83A1-F6EECF244321}">
                <p14:modId xmlns:p14="http://schemas.microsoft.com/office/powerpoint/2010/main" val="2283243310"/>
              </p:ext>
            </p:extLst>
          </p:nvPr>
        </p:nvGraphicFramePr>
        <p:xfrm>
          <a:off x="639549" y="1043478"/>
          <a:ext cx="10912900" cy="4664355"/>
        </p:xfrm>
        <a:graphic>
          <a:graphicData uri="http://schemas.openxmlformats.org/drawingml/2006/table">
            <a:tbl>
              <a:tblPr firstRow="1" bandRow="1">
                <a:noFill/>
                <a:tableStyleId>{090804E2-70C7-4EC0-97F2-B616F7FAEB24}</a:tableStyleId>
              </a:tblPr>
              <a:tblGrid>
                <a:gridCol w="10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S.NO</a:t>
                      </a:r>
                      <a:endParaRPr sz="15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JOURNAL DETAILS </a:t>
                      </a:r>
                      <a:endParaRPr sz="15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TECHNIQUES USED</a:t>
                      </a:r>
                      <a:endParaRPr sz="15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INFERENCE</a:t>
                      </a:r>
                      <a:endParaRPr sz="15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endParaRPr sz="1800" b="0" i="0" u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J. Yoon, A. -H. Lee and H. Lee, </a:t>
                      </a:r>
                      <a:endParaRPr sz="150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"Rendezvous: Opportunistic Data Delivery to Mobile Users by UAVs Through Target Trajectory Prediction," in IEEE Transactions on Vehicular Technology, vol. 69, no. 2, pp. 2230-2245, Feb. 2020, </a:t>
                      </a:r>
                      <a:r>
                        <a:rPr lang="en-IN" sz="15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doi</a:t>
                      </a: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: 10.1109/TVT.2019.2962391.</a:t>
                      </a:r>
                      <a:endParaRPr sz="150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0000" marR="180000" marT="180000" marB="180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Trajectory prediction, Path planning</a:t>
                      </a:r>
                      <a:endParaRPr sz="150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0000" marR="180000" marT="180000" marB="180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UAV perform their own distributed path planning collaboratively over time</a:t>
                      </a:r>
                      <a:endParaRPr sz="1500" b="1" i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0000" marR="180000" marT="180000" marB="180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3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endParaRPr sz="1800" b="0" i="0" u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S. Zahran, A. M. Moussa, A. B. Sesay and N. El-</a:t>
                      </a:r>
                      <a:r>
                        <a:rPr lang="en-IN" sz="15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Sheimy</a:t>
                      </a: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endParaRPr sz="150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"A New Velocity Meter Based on Hall Effect Sensors for UAV Indoor Navigation," in IEEE Sensors Journal, vol. 19, no. 8, pp. 3067-3076, 15 April 15, 2019, </a:t>
                      </a:r>
                      <a:r>
                        <a:rPr lang="en-IN" sz="15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doi</a:t>
                      </a: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: 10.1109/JSEN.2018.2890094.</a:t>
                      </a:r>
                      <a:endParaRPr sz="150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0000" marR="180000" marT="180000" marB="180000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(INS) Inertial navigation systems </a:t>
                      </a:r>
                      <a:endParaRPr sz="1500" b="1" i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0000" marR="180000" marT="180000" marB="180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UAVs became more capable of fulfilling their tasks without any human intervention, by depending on the fusion of its onboard sensors to navigate autonomously</a:t>
                      </a:r>
                      <a:endParaRPr sz="1500" b="1" i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0000" marR="180000" marT="180000" marB="180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</Words>
  <Application>Microsoft Office PowerPoint</Application>
  <PresentationFormat>Widescreen</PresentationFormat>
  <Paragraphs>155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</vt:lpstr>
      <vt:lpstr>Roboto</vt:lpstr>
      <vt:lpstr>Arial</vt:lpstr>
      <vt:lpstr>Times New Roman</vt:lpstr>
      <vt:lpstr>Office Theme</vt:lpstr>
      <vt:lpstr>        </vt:lpstr>
      <vt:lpstr>OUTLINE</vt:lpstr>
      <vt:lpstr>OBJECTIVES</vt:lpstr>
      <vt:lpstr>INTRODUCTION</vt:lpstr>
      <vt:lpstr>PROPOSED METHODOLOGY</vt:lpstr>
      <vt:lpstr>PROPOSED METHODOLOGY</vt:lpstr>
      <vt:lpstr> BLOCK DIAGRAM</vt:lpstr>
      <vt:lpstr>LITERATURE SURVEY</vt:lpstr>
      <vt:lpstr>LITERATURE SURVEY</vt:lpstr>
      <vt:lpstr>REQUIREMENTS</vt:lpstr>
      <vt:lpstr>TIMELINE</vt:lpstr>
      <vt:lpstr>EXPECTED OUTCOMES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</dc:title>
  <cp:lastModifiedBy>bhuvaneshwaran</cp:lastModifiedBy>
  <cp:revision>1</cp:revision>
  <dcterms:modified xsi:type="dcterms:W3CDTF">2023-11-22T19:08:15Z</dcterms:modified>
</cp:coreProperties>
</file>