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57" r:id="rId4"/>
    <p:sldId id="258" r:id="rId5"/>
    <p:sldId id="259" r:id="rId6"/>
    <p:sldId id="292" r:id="rId7"/>
    <p:sldId id="280" r:id="rId8"/>
    <p:sldId id="272" r:id="rId9"/>
    <p:sldId id="289" r:id="rId10"/>
    <p:sldId id="291" r:id="rId11"/>
    <p:sldId id="290" r:id="rId12"/>
    <p:sldId id="288" r:id="rId13"/>
    <p:sldId id="287"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022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5161" autoAdjust="0"/>
  </p:normalViewPr>
  <p:slideViewPr>
    <p:cSldViewPr snapToGrid="0" showGuides="1">
      <p:cViewPr varScale="1">
        <p:scale>
          <a:sx n="91" d="100"/>
          <a:sy n="91" d="100"/>
        </p:scale>
        <p:origin x="30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85FCD-3F7F-F542-BB72-47B68EB12741}"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F87C3-0443-8C44-BEE4-996B520EC8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077722"/>
            <a:ext cx="10058400" cy="1347738"/>
          </a:xfrm>
        </p:spPr>
        <p:txBody>
          <a:bodyPr anchor="b">
            <a:noAutofit/>
          </a:bodyPr>
          <a:lstStyle>
            <a:lvl1pPr algn="ctr">
              <a:defRPr sz="6000">
                <a:latin typeface="Cambria" panose="02040503050406030204" pitchFamily="18" charset="0"/>
                <a:cs typeface="Times New Roman" panose="02020603050405020304" pitchFamily="18" charset="0"/>
              </a:defRPr>
            </a:lvl1pPr>
          </a:lstStyle>
          <a:p>
            <a:r>
              <a:rPr lang="en-US" dirty="0"/>
              <a:t>Click to edit Master title style</a:t>
            </a:r>
            <a:endParaRPr lang="en-IN" dirty="0"/>
          </a:p>
        </p:txBody>
      </p:sp>
      <p:sp>
        <p:nvSpPr>
          <p:cNvPr id="3" name="Subtitle 2"/>
          <p:cNvSpPr>
            <a:spLocks noGrp="1"/>
          </p:cNvSpPr>
          <p:nvPr>
            <p:ph type="subTitle" idx="1"/>
          </p:nvPr>
        </p:nvSpPr>
        <p:spPr>
          <a:xfrm>
            <a:off x="7439943" y="4095523"/>
            <a:ext cx="3204916" cy="1655762"/>
          </a:xfrm>
          <a:prstGeom prst="rect">
            <a:avLst/>
          </a:prstGeom>
        </p:spPr>
        <p:txBody>
          <a:bodyPr/>
          <a:lstStyle>
            <a:lvl1pPr marL="0" indent="0" algn="just">
              <a:buNone/>
              <a:defRPr sz="2400">
                <a:latin typeface="Cambria" panose="020405030504060302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Rectangle 6"/>
          <p:cNvSpPr/>
          <p:nvPr userDrawn="1"/>
        </p:nvSpPr>
        <p:spPr>
          <a:xfrm>
            <a:off x="0" y="0"/>
            <a:ext cx="12192000" cy="1892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9898"/>
            <a:ext cx="10515600" cy="748245"/>
          </a:xfrm>
        </p:spPr>
        <p:txBody>
          <a:bodyPr/>
          <a:lstStyle>
            <a:lvl1pPr algn="ctr">
              <a:defRPr>
                <a:latin typeface="Cambria" panose="020405030504060302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a:xfrm>
            <a:off x="838200" y="2023413"/>
            <a:ext cx="10515600" cy="3955762"/>
          </a:xfrm>
          <a:prstGeom prst="rect">
            <a:avLst/>
          </a:prstGeom>
        </p:spPr>
        <p:txBody>
          <a:bodyPr/>
          <a:lstStyle>
            <a:lvl1pPr algn="just">
              <a:defRPr>
                <a:latin typeface="Cambria" panose="02040503050406030204" pitchFamily="18" charset="0"/>
                <a:cs typeface="Times New Roman" panose="02020603050405020304" pitchFamily="18" charset="0"/>
              </a:defRPr>
            </a:lvl1pPr>
            <a:lvl2pPr algn="just">
              <a:defRPr>
                <a:latin typeface="Cambria" panose="02040503050406030204" pitchFamily="18" charset="0"/>
                <a:cs typeface="Times New Roman" panose="02020603050405020304" pitchFamily="18" charset="0"/>
              </a:defRPr>
            </a:lvl2pPr>
            <a:lvl3pPr algn="just">
              <a:defRPr>
                <a:latin typeface="Cambria" panose="02040503050406030204" pitchFamily="18" charset="0"/>
                <a:cs typeface="Times New Roman" panose="02020603050405020304" pitchFamily="18" charset="0"/>
              </a:defRPr>
            </a:lvl3pPr>
            <a:lvl4pPr algn="just">
              <a:defRPr>
                <a:latin typeface="Cambria" panose="02040503050406030204" pitchFamily="18" charset="0"/>
                <a:cs typeface="Times New Roman" panose="02020603050405020304" pitchFamily="18" charset="0"/>
              </a:defRPr>
            </a:lvl4pPr>
            <a:lvl5pPr algn="just">
              <a:defRPr>
                <a:latin typeface="Cambria" panose="020405030504060302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p:cNvSpPr/>
          <p:nvPr userDrawn="1"/>
        </p:nvSpPr>
        <p:spPr>
          <a:xfrm>
            <a:off x="0" y="4936"/>
            <a:ext cx="12192000" cy="6632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7" name="Rectangle 6"/>
          <p:cNvSpPr/>
          <p:nvPr userDrawn="1"/>
        </p:nvSpPr>
        <p:spPr>
          <a:xfrm>
            <a:off x="6117682" y="6438900"/>
            <a:ext cx="5350511" cy="419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tx1"/>
                </a:solidFill>
                <a:latin typeface="Times New Roman" panose="02020603050405020304" pitchFamily="18" charset="0"/>
                <a:cs typeface="Times New Roman" panose="02020603050405020304" pitchFamily="18" charset="0"/>
              </a:rPr>
              <a:t>EASWARI ENGINEERING COLLEGE</a:t>
            </a: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477673" y="6146923"/>
            <a:ext cx="700064" cy="7000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214241" TargetMode="External"/><Relationship Id="rId2" Type="http://schemas.openxmlformats.org/officeDocument/2006/relationships/hyperlink" Target="https://www.sciencedirect.com/science/article/abs/pii/B9780128202760000133"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108480452200137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711" y="314793"/>
            <a:ext cx="10058400" cy="1444763"/>
          </a:xfrm>
        </p:spPr>
        <p:txBody>
          <a:bodyPr/>
          <a:lstStyle/>
          <a:p>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endParaRPr lang="en-IN" sz="4000" b="1" dirty="0"/>
          </a:p>
        </p:txBody>
      </p:sp>
      <p:sp>
        <p:nvSpPr>
          <p:cNvPr id="3" name="Subtitle 2"/>
          <p:cNvSpPr>
            <a:spLocks noGrp="1"/>
          </p:cNvSpPr>
          <p:nvPr>
            <p:ph type="subTitle" idx="1"/>
          </p:nvPr>
        </p:nvSpPr>
        <p:spPr>
          <a:xfrm>
            <a:off x="443754" y="2847198"/>
            <a:ext cx="5123328" cy="1690936"/>
          </a:xfrm>
        </p:spPr>
        <p:txBody>
          <a:bodyPr/>
          <a:lstStyle/>
          <a:p>
            <a:r>
              <a:rPr lang="en-IN" b="1" dirty="0"/>
              <a:t>PROJECT SUPERVISOR:</a:t>
            </a:r>
          </a:p>
          <a:p>
            <a:r>
              <a:rPr lang="en-IN" dirty="0">
                <a:solidFill>
                  <a:schemeClr val="tx1">
                    <a:lumMod val="95000"/>
                    <a:lumOff val="5000"/>
                  </a:schemeClr>
                </a:solidFill>
              </a:rPr>
              <a:t>Ms.Suruthi S</a:t>
            </a:r>
          </a:p>
          <a:p>
            <a:r>
              <a:rPr lang="en-IN" dirty="0">
                <a:solidFill>
                  <a:schemeClr val="tx1">
                    <a:lumMod val="95000"/>
                    <a:lumOff val="5000"/>
                  </a:schemeClr>
                </a:solidFill>
              </a:rPr>
              <a:t>Assistant Professor</a:t>
            </a:r>
          </a:p>
          <a:p>
            <a:endParaRPr lang="en-IN" b="1" dirty="0">
              <a:solidFill>
                <a:schemeClr val="tx1">
                  <a:lumMod val="95000"/>
                  <a:lumOff val="5000"/>
                </a:schemeClr>
              </a:solidFill>
            </a:endParaRPr>
          </a:p>
          <a:p>
            <a:r>
              <a:rPr lang="en-IN" b="1" dirty="0">
                <a:solidFill>
                  <a:schemeClr val="tx1">
                    <a:lumMod val="95000"/>
                    <a:lumOff val="5000"/>
                  </a:schemeClr>
                </a:solidFill>
              </a:rPr>
              <a:t>Group No: </a:t>
            </a:r>
            <a:r>
              <a:rPr lang="en-IN" dirty="0">
                <a:solidFill>
                  <a:schemeClr val="tx1">
                    <a:lumMod val="95000"/>
                    <a:lumOff val="5000"/>
                  </a:schemeClr>
                </a:solidFill>
              </a:rPr>
              <a:t>13</a:t>
            </a:r>
          </a:p>
        </p:txBody>
      </p:sp>
      <p:sp>
        <p:nvSpPr>
          <p:cNvPr id="4" name="Subtitle 2"/>
          <p:cNvSpPr txBox="1"/>
          <p:nvPr/>
        </p:nvSpPr>
        <p:spPr>
          <a:xfrm>
            <a:off x="4937908" y="2847198"/>
            <a:ext cx="7254092" cy="1956934"/>
          </a:xfrm>
          <a:prstGeom prst="rect">
            <a:avLst/>
          </a:prstGeom>
        </p:spPr>
        <p:txBody>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Cambria" panose="020405030504060302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t>By:</a:t>
            </a:r>
          </a:p>
          <a:p>
            <a:pPr algn="l"/>
            <a:r>
              <a:rPr lang="en-IN" dirty="0">
                <a:solidFill>
                  <a:schemeClr val="tx1">
                    <a:lumMod val="95000"/>
                    <a:lumOff val="5000"/>
                  </a:schemeClr>
                </a:solidFill>
              </a:rPr>
              <a:t>Allwin Meshach Hezron T         310620106012</a:t>
            </a:r>
          </a:p>
          <a:p>
            <a:pPr algn="l"/>
            <a:r>
              <a:rPr lang="en-IN" dirty="0"/>
              <a:t>Bhuvaneshwaran L                      310620106021</a:t>
            </a:r>
          </a:p>
        </p:txBody>
      </p:sp>
      <p:sp>
        <p:nvSpPr>
          <p:cNvPr id="5" name="TextBox 4">
            <a:extLst>
              <a:ext uri="{FF2B5EF4-FFF2-40B4-BE49-F238E27FC236}">
                <a16:creationId xmlns:a16="http://schemas.microsoft.com/office/drawing/2014/main" id="{6FF31BAC-3C5D-99C5-82DD-4EA606C6F312}"/>
              </a:ext>
            </a:extLst>
          </p:cNvPr>
          <p:cNvSpPr txBox="1"/>
          <p:nvPr/>
        </p:nvSpPr>
        <p:spPr>
          <a:xfrm>
            <a:off x="0" y="71512"/>
            <a:ext cx="12191999" cy="2123658"/>
          </a:xfrm>
          <a:prstGeom prst="rect">
            <a:avLst/>
          </a:prstGeom>
          <a:solidFill>
            <a:srgbClr val="70AD47"/>
          </a:solidFill>
        </p:spPr>
        <p:txBody>
          <a:bodyPr wrap="square" rtlCol="0">
            <a:spAutoFit/>
          </a:bodyPr>
          <a:lstStyle/>
          <a:p>
            <a:pPr algn="ctr"/>
            <a:r>
              <a:rPr lang="en-IN" sz="4400" b="1" dirty="0">
                <a:latin typeface="Arial" panose="020B0604020202020204" pitchFamily="34" charset="0"/>
                <a:cs typeface="Arial" panose="020B0604020202020204" pitchFamily="34" charset="0"/>
              </a:rPr>
              <a:t>UNMANNED AERIAL VEHICLE FOR DISASTER MANAGEMENT RESCUE AND CRIME DETECTION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F1A059-9B34-25F3-9965-6491BE516E7F}"/>
              </a:ext>
            </a:extLst>
          </p:cNvPr>
          <p:cNvSpPr>
            <a:spLocks noGrp="1"/>
          </p:cNvSpPr>
          <p:nvPr>
            <p:ph type="title"/>
          </p:nvPr>
        </p:nvSpPr>
        <p:spPr>
          <a:xfrm>
            <a:off x="694655" y="0"/>
            <a:ext cx="10515600" cy="748245"/>
          </a:xfrm>
        </p:spPr>
        <p:txBody>
          <a:bodyPr/>
          <a:lstStyle/>
          <a:p>
            <a:r>
              <a:rPr lang="en-IN" dirty="0">
                <a:latin typeface="Arial" panose="020B0604020202020204" pitchFamily="34" charset="0"/>
                <a:cs typeface="Arial" panose="020B0604020202020204" pitchFamily="34" charset="0"/>
              </a:rPr>
              <a:t>TIMELINE</a:t>
            </a:r>
          </a:p>
        </p:txBody>
      </p:sp>
      <p:graphicFrame>
        <p:nvGraphicFramePr>
          <p:cNvPr id="8" name="Table 8">
            <a:extLst>
              <a:ext uri="{FF2B5EF4-FFF2-40B4-BE49-F238E27FC236}">
                <a16:creationId xmlns:a16="http://schemas.microsoft.com/office/drawing/2014/main" id="{E6B60050-88DE-6511-301E-93AB6C3D13CC}"/>
              </a:ext>
            </a:extLst>
          </p:cNvPr>
          <p:cNvGraphicFramePr>
            <a:graphicFrameLocks noGrp="1"/>
          </p:cNvGraphicFramePr>
          <p:nvPr>
            <p:extLst>
              <p:ext uri="{D42A27DB-BD31-4B8C-83A1-F6EECF244321}">
                <p14:modId xmlns:p14="http://schemas.microsoft.com/office/powerpoint/2010/main" val="3512491393"/>
              </p:ext>
            </p:extLst>
          </p:nvPr>
        </p:nvGraphicFramePr>
        <p:xfrm>
          <a:off x="1888455" y="1170885"/>
          <a:ext cx="8415090" cy="4516229"/>
        </p:xfrm>
        <a:graphic>
          <a:graphicData uri="http://schemas.openxmlformats.org/drawingml/2006/table">
            <a:tbl>
              <a:tblPr firstRow="1" bandRow="1">
                <a:tableStyleId>{5C22544A-7EE6-4342-B048-85BDC9FD1C3A}</a:tableStyleId>
              </a:tblPr>
              <a:tblGrid>
                <a:gridCol w="4202884">
                  <a:extLst>
                    <a:ext uri="{9D8B030D-6E8A-4147-A177-3AD203B41FA5}">
                      <a16:colId xmlns:a16="http://schemas.microsoft.com/office/drawing/2014/main" val="3491858992"/>
                    </a:ext>
                  </a:extLst>
                </a:gridCol>
                <a:gridCol w="4212206">
                  <a:extLst>
                    <a:ext uri="{9D8B030D-6E8A-4147-A177-3AD203B41FA5}">
                      <a16:colId xmlns:a16="http://schemas.microsoft.com/office/drawing/2014/main" val="836743831"/>
                    </a:ext>
                  </a:extLst>
                </a:gridCol>
              </a:tblGrid>
              <a:tr h="706229">
                <a:tc>
                  <a:txBody>
                    <a:bodyPr/>
                    <a:lstStyle/>
                    <a:p>
                      <a:pPr algn="ctr"/>
                      <a:r>
                        <a:rPr lang="en-IN" sz="2000" dirty="0">
                          <a:latin typeface="Arial" panose="020B0604020202020204" pitchFamily="34" charset="0"/>
                          <a:cs typeface="Arial" panose="020B0604020202020204" pitchFamily="34" charset="0"/>
                        </a:rPr>
                        <a:t>TIMELINE</a:t>
                      </a:r>
                    </a:p>
                  </a:txBody>
                  <a:tcPr/>
                </a:tc>
                <a:tc>
                  <a:txBody>
                    <a:bodyPr/>
                    <a:lstStyle/>
                    <a:p>
                      <a:pPr algn="ctr"/>
                      <a:r>
                        <a:rPr lang="en-IN" sz="2000" dirty="0">
                          <a:latin typeface="Arial" panose="020B0604020202020204" pitchFamily="34" charset="0"/>
                          <a:cs typeface="Arial" panose="020B0604020202020204" pitchFamily="34" charset="0"/>
                        </a:rPr>
                        <a:t>PROCESS</a:t>
                      </a:r>
                    </a:p>
                  </a:txBody>
                  <a:tcPr/>
                </a:tc>
                <a:extLst>
                  <a:ext uri="{0D108BD9-81ED-4DB2-BD59-A6C34878D82A}">
                    <a16:rowId xmlns:a16="http://schemas.microsoft.com/office/drawing/2014/main" val="2002181769"/>
                  </a:ext>
                </a:extLst>
              </a:tr>
              <a:tr h="370840">
                <a:tc>
                  <a:txBody>
                    <a:bodyPr/>
                    <a:lstStyle/>
                    <a:p>
                      <a:pPr algn="l"/>
                      <a:r>
                        <a:rPr lang="en-US" sz="2000" dirty="0">
                          <a:latin typeface="Arial" panose="020B0604020202020204" pitchFamily="34" charset="0"/>
                          <a:cs typeface="Arial" panose="020B0604020202020204" pitchFamily="34" charset="0"/>
                        </a:rPr>
                        <a:t>August - September 2023</a:t>
                      </a:r>
                      <a:endParaRPr lang="en-IN" sz="2000" dirty="0">
                        <a:latin typeface="Arial" panose="020B0604020202020204" pitchFamily="34" charset="0"/>
                        <a:cs typeface="Arial" panose="020B0604020202020204" pitchFamily="34" charset="0"/>
                      </a:endParaRPr>
                    </a:p>
                  </a:txBody>
                  <a:tcPr/>
                </a:tc>
                <a:tc>
                  <a:txBody>
                    <a:bodyPr/>
                    <a:lstStyle/>
                    <a:p>
                      <a:pPr algn="l"/>
                      <a:r>
                        <a:rPr lang="en-IN" sz="2000" dirty="0">
                          <a:latin typeface="Arial" panose="020B0604020202020204" pitchFamily="34" charset="0"/>
                          <a:cs typeface="Arial" panose="020B0604020202020204" pitchFamily="34" charset="0"/>
                        </a:rPr>
                        <a:t>Research and Planning</a:t>
                      </a:r>
                    </a:p>
                    <a:p>
                      <a:pPr algn="l"/>
                      <a:r>
                        <a:rPr lang="en-IN" sz="2000" dirty="0">
                          <a:latin typeface="Arial" panose="020B0604020202020204" pitchFamily="34" charset="0"/>
                          <a:cs typeface="Arial" panose="020B0604020202020204" pitchFamily="34" charset="0"/>
                        </a:rPr>
                        <a:t>Hardware Selection and Assembly</a:t>
                      </a:r>
                    </a:p>
                  </a:txBody>
                  <a:tcPr/>
                </a:tc>
                <a:extLst>
                  <a:ext uri="{0D108BD9-81ED-4DB2-BD59-A6C34878D82A}">
                    <a16:rowId xmlns:a16="http://schemas.microsoft.com/office/drawing/2014/main" val="1144966027"/>
                  </a:ext>
                </a:extLst>
              </a:tr>
              <a:tr h="370840">
                <a:tc>
                  <a:txBody>
                    <a:bodyPr/>
                    <a:lstStyle/>
                    <a:p>
                      <a:pPr algn="l"/>
                      <a:r>
                        <a:rPr lang="en-IN" sz="2000" dirty="0">
                          <a:latin typeface="Arial" panose="020B0604020202020204" pitchFamily="34" charset="0"/>
                          <a:cs typeface="Arial" panose="020B0604020202020204" pitchFamily="34" charset="0"/>
                        </a:rPr>
                        <a:t>October - December 2023</a:t>
                      </a:r>
                    </a:p>
                  </a:txBody>
                  <a:tcPr/>
                </a:tc>
                <a:tc>
                  <a:txBody>
                    <a:bodyPr/>
                    <a:lstStyle/>
                    <a:p>
                      <a:pPr algn="l"/>
                      <a:r>
                        <a:rPr lang="en-IN" sz="2000" dirty="0">
                          <a:latin typeface="Arial" panose="020B0604020202020204" pitchFamily="34" charset="0"/>
                          <a:cs typeface="Arial" panose="020B0604020202020204" pitchFamily="34" charset="0"/>
                        </a:rPr>
                        <a:t>Software Development</a:t>
                      </a:r>
                    </a:p>
                    <a:p>
                      <a:pPr algn="l"/>
                      <a:r>
                        <a:rPr lang="en-IN" sz="2000" dirty="0">
                          <a:latin typeface="Arial" panose="020B0604020202020204" pitchFamily="34" charset="0"/>
                          <a:cs typeface="Arial" panose="020B0604020202020204" pitchFamily="34" charset="0"/>
                        </a:rPr>
                        <a:t>and Flight Testing</a:t>
                      </a:r>
                    </a:p>
                  </a:txBody>
                  <a:tcPr/>
                </a:tc>
                <a:extLst>
                  <a:ext uri="{0D108BD9-81ED-4DB2-BD59-A6C34878D82A}">
                    <a16:rowId xmlns:a16="http://schemas.microsoft.com/office/drawing/2014/main" val="4040228374"/>
                  </a:ext>
                </a:extLst>
              </a:tr>
              <a:tr h="370840">
                <a:tc>
                  <a:txBody>
                    <a:bodyPr/>
                    <a:lstStyle/>
                    <a:p>
                      <a:pPr algn="l"/>
                      <a:r>
                        <a:rPr lang="en-IN" sz="2000" b="0" i="0" kern="1200" dirty="0">
                          <a:solidFill>
                            <a:schemeClr val="dk1"/>
                          </a:solidFill>
                          <a:effectLst/>
                          <a:latin typeface="Arial" panose="020B0604020202020204" pitchFamily="34" charset="0"/>
                          <a:ea typeface="+mn-ea"/>
                          <a:cs typeface="Arial" panose="020B0604020202020204" pitchFamily="34" charset="0"/>
                        </a:rPr>
                        <a:t>January 2024 – February 2024</a:t>
                      </a:r>
                      <a:endParaRPr lang="en-IN" sz="2000" b="0" dirty="0">
                        <a:latin typeface="Arial" panose="020B0604020202020204" pitchFamily="34" charset="0"/>
                        <a:cs typeface="Arial" panose="020B0604020202020204" pitchFamily="34" charset="0"/>
                      </a:endParaRPr>
                    </a:p>
                  </a:txBody>
                  <a:tcPr/>
                </a:tc>
                <a:tc>
                  <a:txBody>
                    <a:bodyPr/>
                    <a:lstStyle/>
                    <a:p>
                      <a:pPr algn="l"/>
                      <a:r>
                        <a:rPr lang="en-IN" sz="2000" dirty="0">
                          <a:latin typeface="Arial" panose="020B0604020202020204" pitchFamily="34" charset="0"/>
                          <a:cs typeface="Arial" panose="020B0604020202020204" pitchFamily="34" charset="0"/>
                        </a:rPr>
                        <a:t>Autonomous Flight Testing</a:t>
                      </a:r>
                    </a:p>
                  </a:txBody>
                  <a:tcPr/>
                </a:tc>
                <a:extLst>
                  <a:ext uri="{0D108BD9-81ED-4DB2-BD59-A6C34878D82A}">
                    <a16:rowId xmlns:a16="http://schemas.microsoft.com/office/drawing/2014/main" val="3899418125"/>
                  </a:ext>
                </a:extLst>
              </a:tr>
              <a:tr h="0">
                <a:tc>
                  <a:txBody>
                    <a:bodyPr/>
                    <a:lstStyle/>
                    <a:p>
                      <a:pPr algn="l"/>
                      <a:r>
                        <a:rPr lang="en-IN" sz="2000" b="0" dirty="0">
                          <a:latin typeface="Arial" panose="020B0604020202020204" pitchFamily="34" charset="0"/>
                          <a:cs typeface="Arial" panose="020B0604020202020204" pitchFamily="34" charset="0"/>
                        </a:rPr>
                        <a:t>February 2024 - April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Sending the gathered data and applying machine learning </a:t>
                      </a:r>
                    </a:p>
                    <a:p>
                      <a:pPr algn="l"/>
                      <a:endParaRPr lang="en-IN"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65145914"/>
                  </a:ext>
                </a:extLst>
              </a:tr>
              <a:tr h="370840">
                <a:tc>
                  <a:txBody>
                    <a:bodyPr/>
                    <a:lstStyle/>
                    <a:p>
                      <a:pPr algn="l"/>
                      <a:r>
                        <a:rPr lang="en-IN" sz="2000" dirty="0">
                          <a:latin typeface="Arial" panose="020B0604020202020204" pitchFamily="34" charset="0"/>
                          <a:cs typeface="Arial" panose="020B0604020202020204" pitchFamily="34" charset="0"/>
                        </a:rPr>
                        <a:t>April 2024</a:t>
                      </a:r>
                    </a:p>
                  </a:txBody>
                  <a:tcPr/>
                </a:tc>
                <a:tc>
                  <a:txBody>
                    <a:bodyPr/>
                    <a:lstStyle/>
                    <a:p>
                      <a:pPr algn="l"/>
                      <a:r>
                        <a:rPr lang="en-IN" sz="2000" dirty="0">
                          <a:latin typeface="Arial" panose="020B0604020202020204" pitchFamily="34" charset="0"/>
                          <a:cs typeface="Arial" panose="020B0604020202020204" pitchFamily="34" charset="0"/>
                        </a:rPr>
                        <a:t>Performance Optimization and Refinement Documentation and Publishing</a:t>
                      </a:r>
                    </a:p>
                  </a:txBody>
                  <a:tcPr/>
                </a:tc>
                <a:extLst>
                  <a:ext uri="{0D108BD9-81ED-4DB2-BD59-A6C34878D82A}">
                    <a16:rowId xmlns:a16="http://schemas.microsoft.com/office/drawing/2014/main" val="2153774497"/>
                  </a:ext>
                </a:extLst>
              </a:tr>
            </a:tbl>
          </a:graphicData>
        </a:graphic>
      </p:graphicFrame>
    </p:spTree>
    <p:extLst>
      <p:ext uri="{BB962C8B-B14F-4D97-AF65-F5344CB8AC3E}">
        <p14:creationId xmlns:p14="http://schemas.microsoft.com/office/powerpoint/2010/main" val="179910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555" y="0"/>
            <a:ext cx="10515600" cy="748245"/>
          </a:xfrm>
        </p:spPr>
        <p:txBody>
          <a:bodyPr/>
          <a:lstStyle/>
          <a:p>
            <a:r>
              <a:rPr lang="en-US" dirty="0">
                <a:latin typeface="Arial" panose="020B0604020202020204" pitchFamily="34" charset="0"/>
                <a:cs typeface="Arial" panose="020B0604020202020204" pitchFamily="34" charset="0"/>
              </a:rPr>
              <a:t>EXPECTED OUTCOMES</a:t>
            </a:r>
          </a:p>
        </p:txBody>
      </p:sp>
      <p:sp>
        <p:nvSpPr>
          <p:cNvPr id="3" name="TextBox 2">
            <a:extLst>
              <a:ext uri="{FF2B5EF4-FFF2-40B4-BE49-F238E27FC236}">
                <a16:creationId xmlns:a16="http://schemas.microsoft.com/office/drawing/2014/main" id="{CF0F7EED-16AB-EAFA-695E-95F8867A9EEC}"/>
              </a:ext>
            </a:extLst>
          </p:cNvPr>
          <p:cNvSpPr txBox="1"/>
          <p:nvPr/>
        </p:nvSpPr>
        <p:spPr>
          <a:xfrm>
            <a:off x="2434205" y="939568"/>
            <a:ext cx="7323589" cy="5332924"/>
          </a:xfrm>
          <a:prstGeom prst="rect">
            <a:avLst/>
          </a:prstGeom>
          <a:noFill/>
        </p:spPr>
        <p:txBody>
          <a:bodyPr wrap="square" rtlCol="0">
            <a:spAutoFit/>
          </a:bodyPr>
          <a:lstStyle/>
          <a:p>
            <a:pPr marL="342900" indent="-342900">
              <a:buFont typeface="Arial" panose="020B0604020202020204" pitchFamily="34" charset="0"/>
              <a:buChar char="•"/>
            </a:pPr>
            <a:r>
              <a:rPr lang="en-US" sz="2000" i="0" dirty="0">
                <a:effectLst/>
                <a:latin typeface="Arial" panose="020B0604020202020204" pitchFamily="34" charset="0"/>
                <a:cs typeface="Arial" panose="020B0604020202020204" pitchFamily="34" charset="0"/>
              </a:rPr>
              <a:t>Rapid Assessment and Situational Awareness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Search and Rescue Operations</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Hazardous Environment Exploration</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Remote Monitoring and Communication</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Data Collection and Analysis</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Enhanced Decision-Making</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i="0" dirty="0">
                <a:effectLst/>
                <a:latin typeface="Arial" panose="020B0604020202020204" pitchFamily="34" charset="0"/>
                <a:cs typeface="Arial" panose="020B0604020202020204" pitchFamily="34" charset="0"/>
              </a:rPr>
              <a:t>Reduced Risk to Human Responders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0" dirty="0">
                <a:effectLst/>
                <a:latin typeface="Arial" panose="020B0604020202020204" pitchFamily="34" charset="0"/>
                <a:cs typeface="Arial" panose="020B0604020202020204" pitchFamily="34" charset="0"/>
              </a:rPr>
              <a:t>Improved Resource Allocation</a:t>
            </a:r>
            <a:endParaRPr lang="en-US" sz="200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i="0" dirty="0">
                <a:effectLst/>
                <a:latin typeface="Arial" panose="020B0604020202020204" pitchFamily="34" charset="0"/>
                <a:cs typeface="Arial" panose="020B0604020202020204" pitchFamily="34" charset="0"/>
              </a:rPr>
              <a:t>Public Safety and Community Engagement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1" y="16863"/>
            <a:ext cx="10515600" cy="748245"/>
          </a:xfrm>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838200" y="2095404"/>
            <a:ext cx="10515600" cy="3181271"/>
          </a:xfrm>
        </p:spPr>
        <p:txBody>
          <a:bodyPr/>
          <a:lstStyle/>
          <a:p>
            <a:pPr marL="0" indent="0">
              <a:buNone/>
            </a:pPr>
            <a:r>
              <a:rPr lang="en-US" dirty="0">
                <a:latin typeface="Arial" panose="020B0604020202020204" pitchFamily="34" charset="0"/>
                <a:cs typeface="Arial" panose="020B0604020202020204" pitchFamily="34" charset="0"/>
              </a:rPr>
              <a:t>Focused on analyzing LTE values for network coverage within a single cell, utilizing a Line-Of-Sight (LOS) radio propagation model. Notably, we achieved this by removing the RF controller from the UAV, leading to promising outcomes. The obtained level of accuracy holds significant potential, especially for rescue services. Nevertheless, it is important to acknowledge that potential errors might arise in regions characterized by limited visibility and higher moisture level</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8245"/>
          </a:xfrm>
        </p:spPr>
        <p:txBody>
          <a:bodyPr/>
          <a:lstStyle/>
          <a:p>
            <a:r>
              <a:rPr lang="en-US" dirty="0">
                <a:latin typeface="Arial" panose="020B0604020202020204" pitchFamily="34" charset="0"/>
                <a:cs typeface="Arial" panose="020B0604020202020204" pitchFamily="34" charset="0"/>
              </a:rPr>
              <a:t>REFERENCES</a:t>
            </a:r>
          </a:p>
        </p:txBody>
      </p:sp>
      <p:sp>
        <p:nvSpPr>
          <p:cNvPr id="5" name="TextBox 4">
            <a:extLst>
              <a:ext uri="{FF2B5EF4-FFF2-40B4-BE49-F238E27FC236}">
                <a16:creationId xmlns:a16="http://schemas.microsoft.com/office/drawing/2014/main" id="{C1221148-45A7-462B-BBD7-D824CDF65B4F}"/>
              </a:ext>
            </a:extLst>
          </p:cNvPr>
          <p:cNvSpPr txBox="1"/>
          <p:nvPr/>
        </p:nvSpPr>
        <p:spPr>
          <a:xfrm>
            <a:off x="1010043" y="1041023"/>
            <a:ext cx="10171914" cy="393954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800" b="0" i="0" kern="1200" dirty="0">
                <a:solidFill>
                  <a:schemeClr val="dk1"/>
                </a:solidFill>
                <a:effectLst/>
                <a:latin typeface="Arial" panose="020B0604020202020204" pitchFamily="34" charset="0"/>
                <a:cs typeface="Arial" panose="020B0604020202020204" pitchFamily="34" charset="0"/>
                <a:hlinkClick r:id="rId2"/>
              </a:rPr>
              <a:t>https://www.sciencedirect.com/science/article/abs/pii/B9780128202760000133</a:t>
            </a:r>
            <a:endParaRPr lang="en-US" sz="2800" b="0" i="0" kern="1200" dirty="0">
              <a:solidFill>
                <a:schemeClr val="dk1"/>
              </a:solidFill>
              <a:effectLst/>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800" dirty="0">
              <a:solidFill>
                <a:schemeClr val="dk1"/>
              </a:solidFill>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800" dirty="0">
                <a:solidFill>
                  <a:schemeClr val="dk1"/>
                </a:solidFill>
                <a:latin typeface="Arial" panose="020B0604020202020204" pitchFamily="34" charset="0"/>
                <a:cs typeface="Arial" panose="020B0604020202020204" pitchFamily="34" charset="0"/>
                <a:hlinkClick r:id="rId3"/>
              </a:rPr>
              <a:t>https://ieeexplore.ieee.org/document/9214241</a:t>
            </a:r>
            <a:endParaRPr lang="en-US" sz="2800" dirty="0">
              <a:solidFill>
                <a:schemeClr val="dk1"/>
              </a:solidFill>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800" b="0" i="0" kern="1200" dirty="0">
              <a:solidFill>
                <a:schemeClr val="dk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IN" sz="2800" b="0" i="0" kern="1200" dirty="0">
                <a:solidFill>
                  <a:schemeClr val="dk1"/>
                </a:solidFill>
                <a:effectLst/>
                <a:latin typeface="Arial" panose="020B0604020202020204" pitchFamily="34" charset="0"/>
                <a:cs typeface="Arial" panose="020B0604020202020204" pitchFamily="34" charset="0"/>
                <a:hlinkClick r:id="rId4"/>
              </a:rPr>
              <a:t>https://www.sciencedirect.com/science/article/abs/pii/S1084804522001370</a:t>
            </a:r>
            <a:endParaRPr lang="en-IN" sz="2800" b="0" i="0" kern="1200" dirty="0">
              <a:solidFill>
                <a:schemeClr val="dk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endParaRPr lang="en-US" sz="1800" b="0" i="0" kern="1200" dirty="0">
              <a:solidFill>
                <a:schemeClr val="dk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endParaRPr lang="en-US" sz="1800" b="0" i="0" kern="1200" dirty="0">
              <a:solidFill>
                <a:schemeClr val="dk1"/>
              </a:solidFill>
              <a:effectLst/>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i="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nimated Technology Presentation Themes &amp; Templates - SlideKit">
            <a:extLst>
              <a:ext uri="{FF2B5EF4-FFF2-40B4-BE49-F238E27FC236}">
                <a16:creationId xmlns:a16="http://schemas.microsoft.com/office/drawing/2014/main" id="{C59DE412-EAFB-CCEE-72F4-274B59DD6A76}"/>
              </a:ext>
            </a:extLst>
          </p:cNvPr>
          <p:cNvSpPr>
            <a:spLocks noChangeAspect="1" noChangeArrowheads="1"/>
          </p:cNvSpPr>
          <p:nvPr/>
        </p:nvSpPr>
        <p:spPr bwMode="auto">
          <a:xfrm>
            <a:off x="3468149" y="179663"/>
            <a:ext cx="5877187" cy="587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4AF02FA-4F5F-5EE1-31F6-80C3B9AF11A4}"/>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85EFBB08-E545-A40F-0247-4D70A901D3F2}"/>
              </a:ext>
            </a:extLst>
          </p:cNvPr>
          <p:cNvSpPr/>
          <p:nvPr/>
        </p:nvSpPr>
        <p:spPr>
          <a:xfrm>
            <a:off x="1375794" y="3582099"/>
            <a:ext cx="4647501" cy="293615"/>
          </a:xfrm>
          <a:prstGeom prst="rect">
            <a:avLst/>
          </a:prstGeom>
          <a:solidFill>
            <a:srgbClr val="0220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866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4583"/>
          </a:xfrm>
        </p:spPr>
        <p:txBody>
          <a:bodyPr/>
          <a:lstStyle/>
          <a:p>
            <a:r>
              <a:rPr lang="en-IN" dirty="0">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748431"/>
            <a:ext cx="10515600" cy="3361137"/>
          </a:xfrm>
        </p:spPr>
        <p:txBody>
          <a:bodyPr/>
          <a:lstStyle/>
          <a:p>
            <a:r>
              <a:rPr lang="en-IN" sz="2000" dirty="0">
                <a:latin typeface="Arial" panose="020B0604020202020204" pitchFamily="34" charset="0"/>
                <a:cs typeface="Arial" panose="020B0604020202020204" pitchFamily="34" charset="0"/>
              </a:rPr>
              <a:t>OBJECTIVES</a:t>
            </a:r>
          </a:p>
          <a:p>
            <a:r>
              <a:rPr lang="en-IN" sz="2000" dirty="0">
                <a:latin typeface="Arial" panose="020B0604020202020204" pitchFamily="34" charset="0"/>
                <a:cs typeface="Arial" panose="020B0604020202020204" pitchFamily="34" charset="0"/>
              </a:rPr>
              <a:t>INTRODUCTION</a:t>
            </a:r>
          </a:p>
          <a:p>
            <a:r>
              <a:rPr lang="en-IN" sz="2000" dirty="0">
                <a:latin typeface="Arial" panose="020B0604020202020204" pitchFamily="34" charset="0"/>
                <a:cs typeface="Arial" panose="020B0604020202020204" pitchFamily="34" charset="0"/>
              </a:rPr>
              <a:t>PROPOSED METHODOLOGY </a:t>
            </a:r>
          </a:p>
          <a:p>
            <a:r>
              <a:rPr lang="en-IN" sz="2000" dirty="0">
                <a:latin typeface="Arial" panose="020B0604020202020204" pitchFamily="34" charset="0"/>
                <a:cs typeface="Arial" panose="020B0604020202020204" pitchFamily="34" charset="0"/>
              </a:rPr>
              <a:t>BLOCK DIAGRAM</a:t>
            </a:r>
          </a:p>
          <a:p>
            <a:r>
              <a:rPr lang="en-IN" sz="2000" dirty="0">
                <a:latin typeface="Arial" panose="020B0604020202020204" pitchFamily="34" charset="0"/>
                <a:cs typeface="Arial" panose="020B0604020202020204" pitchFamily="34" charset="0"/>
              </a:rPr>
              <a:t>HARDWARE REQUIREMENTS</a:t>
            </a:r>
          </a:p>
          <a:p>
            <a:r>
              <a:rPr lang="en-IN" sz="2000" dirty="0">
                <a:latin typeface="Arial" panose="020B0604020202020204" pitchFamily="34" charset="0"/>
                <a:cs typeface="Arial" panose="020B0604020202020204" pitchFamily="34" charset="0"/>
              </a:rPr>
              <a:t>EXPECTED OUTCOMES</a:t>
            </a:r>
          </a:p>
          <a:p>
            <a:r>
              <a:rPr lang="en-IN" sz="2000" dirty="0">
                <a:latin typeface="Arial" panose="020B0604020202020204" pitchFamily="34" charset="0"/>
                <a:cs typeface="Arial" panose="020B0604020202020204" pitchFamily="34" charset="0"/>
              </a:rPr>
              <a:t>CONCLUSION</a:t>
            </a:r>
          </a:p>
          <a:p>
            <a:r>
              <a:rPr lang="en-IN" sz="2000" dirty="0">
                <a:latin typeface="Arial" panose="020B0604020202020204" pitchFamily="34" charset="0"/>
                <a:cs typeface="Arial" panose="020B0604020202020204" pitchFamily="34" charset="0"/>
              </a:rPr>
              <a:t>REFERENCES – PEER REVIEWED JOURNALS ONLY</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20"/>
          </a:xfrm>
        </p:spPr>
        <p:txBody>
          <a:bodyPr/>
          <a:lstStyle/>
          <a:p>
            <a:r>
              <a:rPr lang="en-IN" dirty="0">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a:xfrm>
            <a:off x="838200" y="1715275"/>
            <a:ext cx="10515600" cy="3427450"/>
          </a:xfrm>
        </p:spPr>
        <p:txBody>
          <a:bodyPr/>
          <a:lstStyle/>
          <a:p>
            <a:pPr>
              <a:lnSpc>
                <a:spcPct val="150000"/>
              </a:lnSpc>
            </a:pPr>
            <a:r>
              <a:rPr lang="en-US" sz="2000" dirty="0">
                <a:latin typeface="Arial" panose="020B0604020202020204" pitchFamily="34" charset="0"/>
                <a:cs typeface="Arial" panose="020B0604020202020204" pitchFamily="34" charset="0"/>
              </a:rPr>
              <a:t>The objective of this project  is to create an advanced, comprehensive, and highly effective security and rescue system based on  image processing. </a:t>
            </a:r>
          </a:p>
          <a:p>
            <a:pPr marL="0" indent="0">
              <a:lnSpc>
                <a:spcPct val="150000"/>
              </a:lnSpc>
              <a:buNone/>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This system aims to significantly enhance safety across the entire area or unit space by providing real-time surveillance, person tracking, and monitoring capabilities.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9269"/>
          </a:xfrm>
        </p:spPr>
        <p:txBody>
          <a:bodyPr>
            <a:noAutofit/>
          </a:bodyPr>
          <a:lstStyle/>
          <a:p>
            <a:r>
              <a:rPr lang="en-IN"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1182655" y="1313468"/>
            <a:ext cx="9826690" cy="4231064"/>
          </a:xfrm>
        </p:spPr>
        <p:txBody>
          <a:bodyPr/>
          <a:lstStyle/>
          <a:p>
            <a:r>
              <a:rPr lang="en-US" sz="1800" dirty="0">
                <a:latin typeface="Arial" panose="020B0604020202020204" pitchFamily="34" charset="0"/>
                <a:cs typeface="Arial" panose="020B0604020202020204" pitchFamily="34" charset="0"/>
              </a:rPr>
              <a:t>A unmanned arial vehicle or UAV with networking capabilities is described.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Normal UAVs uses RF Signal Transmitter for movements, transmitter range must be big to ensure satisfactory range in searching.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RF system was removed and a novel use of </a:t>
            </a:r>
            <a:r>
              <a:rPr lang="en-IN" sz="1800" dirty="0">
                <a:latin typeface="Arial" panose="020B0604020202020204" pitchFamily="34" charset="0"/>
                <a:cs typeface="Arial" panose="020B0604020202020204" pitchFamily="34" charset="0"/>
              </a:rPr>
              <a:t>Path Planning Algorithms</a:t>
            </a:r>
            <a:r>
              <a:rPr lang="en-US" sz="1800" dirty="0">
                <a:latin typeface="Arial" panose="020B0604020202020204" pitchFamily="34" charset="0"/>
                <a:cs typeface="Arial" panose="020B0604020202020204" pitchFamily="34" charset="0"/>
              </a:rPr>
              <a:t> allowed a series of improvements to be made.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UAV's core capabilities include autonomous flight planning using GPS navigation, on-board image capture, and seamless data transmission to a central server through GSM connectivity. </a:t>
            </a:r>
          </a:p>
          <a:p>
            <a:r>
              <a:rPr lang="en-US" sz="1800" dirty="0">
                <a:latin typeface="Arial" panose="020B0604020202020204" pitchFamily="34" charset="0"/>
                <a:cs typeface="Arial" panose="020B0604020202020204" pitchFamily="34" charset="0"/>
              </a:rPr>
              <a:t>To add a layer of intelligence to the system, machine learning algorithms are incorporated, enabling the UAV to operate in three distinct modes.</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6582"/>
          </a:xfrm>
        </p:spPr>
        <p:txBody>
          <a:bodyPr/>
          <a:lstStyle/>
          <a:p>
            <a:r>
              <a:rPr lang="en-IN" dirty="0">
                <a:latin typeface="Arial" panose="020B0604020202020204" pitchFamily="34" charset="0"/>
                <a:cs typeface="Arial" panose="020B0604020202020204" pitchFamily="34" charset="0"/>
              </a:rPr>
              <a:t>LITERATURE SURVEY</a:t>
            </a:r>
          </a:p>
        </p:txBody>
      </p:sp>
      <p:sp>
        <p:nvSpPr>
          <p:cNvPr id="3" name="Content Placeholder 2"/>
          <p:cNvSpPr>
            <a:spLocks noGrp="1"/>
          </p:cNvSpPr>
          <p:nvPr>
            <p:ph idx="1"/>
          </p:nvPr>
        </p:nvSpPr>
        <p:spPr/>
        <p:txBody>
          <a:bodyPr/>
          <a:lstStyle/>
          <a:p>
            <a:pPr>
              <a:buNone/>
            </a:pPr>
            <a:r>
              <a:rPr lang="en-US" dirty="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85018435"/>
              </p:ext>
            </p:extLst>
          </p:nvPr>
        </p:nvGraphicFramePr>
        <p:xfrm>
          <a:off x="639549" y="826316"/>
          <a:ext cx="10912902" cy="5365373"/>
        </p:xfrm>
        <a:graphic>
          <a:graphicData uri="http://schemas.openxmlformats.org/drawingml/2006/table">
            <a:tbl>
              <a:tblPr firstRow="1" bandRow="1">
                <a:tableStyleId>{5C22544A-7EE6-4342-B048-85BDC9FD1C3A}</a:tableStyleId>
              </a:tblPr>
              <a:tblGrid>
                <a:gridCol w="1049264">
                  <a:extLst>
                    <a:ext uri="{9D8B030D-6E8A-4147-A177-3AD203B41FA5}">
                      <a16:colId xmlns:a16="http://schemas.microsoft.com/office/drawing/2014/main" val="20000"/>
                    </a:ext>
                  </a:extLst>
                </a:gridCol>
                <a:gridCol w="4286901">
                  <a:extLst>
                    <a:ext uri="{9D8B030D-6E8A-4147-A177-3AD203B41FA5}">
                      <a16:colId xmlns:a16="http://schemas.microsoft.com/office/drawing/2014/main" val="20001"/>
                    </a:ext>
                  </a:extLst>
                </a:gridCol>
                <a:gridCol w="2848511">
                  <a:extLst>
                    <a:ext uri="{9D8B030D-6E8A-4147-A177-3AD203B41FA5}">
                      <a16:colId xmlns:a16="http://schemas.microsoft.com/office/drawing/2014/main" val="20002"/>
                    </a:ext>
                  </a:extLst>
                </a:gridCol>
                <a:gridCol w="2728226">
                  <a:extLst>
                    <a:ext uri="{9D8B030D-6E8A-4147-A177-3AD203B41FA5}">
                      <a16:colId xmlns:a16="http://schemas.microsoft.com/office/drawing/2014/main" val="20003"/>
                    </a:ext>
                  </a:extLst>
                </a:gridCol>
              </a:tblGrid>
              <a:tr h="784986">
                <a:tc>
                  <a:txBody>
                    <a:bodyPr/>
                    <a:lstStyle/>
                    <a:p>
                      <a:pPr algn="ctr"/>
                      <a:r>
                        <a:rPr lang="en-US" sz="1600" b="0" i="0" u="none" dirty="0">
                          <a:latin typeface="Arial" panose="020B0604020202020204" pitchFamily="34" charset="0"/>
                          <a:cs typeface="Arial" panose="020B0604020202020204" pitchFamily="34" charset="0"/>
                        </a:rPr>
                        <a:t>S.NO</a:t>
                      </a:r>
                    </a:p>
                  </a:txBody>
                  <a:tcPr anchor="ctr"/>
                </a:tc>
                <a:tc>
                  <a:txBody>
                    <a:bodyPr/>
                    <a:lstStyle/>
                    <a:p>
                      <a:pPr algn="ctr"/>
                      <a:r>
                        <a:rPr lang="en-US" sz="1600" b="0" i="0" u="none" dirty="0">
                          <a:latin typeface="Arial" panose="020B0604020202020204" pitchFamily="34" charset="0"/>
                          <a:cs typeface="Arial" panose="020B0604020202020204" pitchFamily="34" charset="0"/>
                        </a:rPr>
                        <a:t>JOURNAL DETAILS </a:t>
                      </a:r>
                    </a:p>
                  </a:txBody>
                  <a:tcPr anchor="ctr"/>
                </a:tc>
                <a:tc>
                  <a:txBody>
                    <a:bodyPr/>
                    <a:lstStyle/>
                    <a:p>
                      <a:pPr algn="ctr"/>
                      <a:r>
                        <a:rPr lang="en-US" sz="1600" b="0" i="0" u="none" dirty="0">
                          <a:latin typeface="Arial" panose="020B0604020202020204" pitchFamily="34" charset="0"/>
                          <a:cs typeface="Arial" panose="020B0604020202020204" pitchFamily="34" charset="0"/>
                        </a:rPr>
                        <a:t>TECHNIQUES USED</a:t>
                      </a:r>
                    </a:p>
                  </a:txBody>
                  <a:tcPr anchor="ctr"/>
                </a:tc>
                <a:tc>
                  <a:txBody>
                    <a:bodyPr/>
                    <a:lstStyle/>
                    <a:p>
                      <a:pPr algn="ctr"/>
                      <a:r>
                        <a:rPr lang="en-US" sz="1600" b="0" i="0" u="none" dirty="0">
                          <a:latin typeface="Arial" panose="020B0604020202020204" pitchFamily="34" charset="0"/>
                          <a:cs typeface="Arial" panose="020B0604020202020204" pitchFamily="34" charset="0"/>
                        </a:rPr>
                        <a:t>INFERENCE</a:t>
                      </a:r>
                    </a:p>
                  </a:txBody>
                  <a:tcPr anchor="ctr"/>
                </a:tc>
                <a:extLst>
                  <a:ext uri="{0D108BD9-81ED-4DB2-BD59-A6C34878D82A}">
                    <a16:rowId xmlns:a16="http://schemas.microsoft.com/office/drawing/2014/main" val="10000"/>
                  </a:ext>
                </a:extLst>
              </a:tr>
              <a:tr h="1703757">
                <a:tc>
                  <a:txBody>
                    <a:bodyPr/>
                    <a:lstStyle/>
                    <a:p>
                      <a:r>
                        <a:rPr lang="en-US" sz="1600" b="0" i="0" u="none" dirty="0">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i="0" u="none" kern="1200" dirty="0" err="1">
                          <a:solidFill>
                            <a:schemeClr val="dk1"/>
                          </a:solidFill>
                          <a:effectLst/>
                          <a:latin typeface="Arial" panose="020B0604020202020204" pitchFamily="34" charset="0"/>
                          <a:ea typeface="+mn-ea"/>
                          <a:cs typeface="Arial" panose="020B0604020202020204" pitchFamily="34" charset="0"/>
                        </a:rPr>
                        <a:t>Pantic</a:t>
                      </a:r>
                      <a:r>
                        <a:rPr lang="en-IN" sz="1600" b="0" i="0" u="none" kern="1200" dirty="0">
                          <a:solidFill>
                            <a:schemeClr val="dk1"/>
                          </a:solidFill>
                          <a:effectLst/>
                          <a:latin typeface="Arial" panose="020B0604020202020204" pitchFamily="34" charset="0"/>
                          <a:ea typeface="+mn-ea"/>
                          <a:cs typeface="Arial" panose="020B0604020202020204" pitchFamily="34" charset="0"/>
                        </a:rPr>
                        <a:t>, M., &amp; Patras, I. (2006). Dynamics of facial expression: recognition of facial actions and their temporal segments from face profile image sequences. IEEE Transactions on Systems, Man and Cybernetics, Part B (Cybernetics), 36(2), 433–449. doi:10.1109/tsmcb.2005.859075</a:t>
                      </a:r>
                      <a:endParaRPr lang="en-US" sz="1600" b="0" i="0" u="none" dirty="0">
                        <a:latin typeface="Arial" panose="020B0604020202020204" pitchFamily="34" charset="0"/>
                        <a:cs typeface="Arial" panose="020B0604020202020204" pitchFamily="34" charset="0"/>
                      </a:endParaRPr>
                    </a:p>
                  </a:txBody>
                  <a:tcPr/>
                </a:tc>
                <a:tc>
                  <a:txBody>
                    <a:bodyPr/>
                    <a:lstStyle/>
                    <a:p>
                      <a:r>
                        <a:rPr lang="en-IN" sz="1600" b="0" i="0" u="none" kern="1200" dirty="0">
                          <a:solidFill>
                            <a:schemeClr val="dk1"/>
                          </a:solidFill>
                          <a:effectLst/>
                          <a:latin typeface="Arial" panose="020B0604020202020204" pitchFamily="34" charset="0"/>
                          <a:ea typeface="+mn-ea"/>
                          <a:cs typeface="Arial" panose="020B0604020202020204" pitchFamily="34" charset="0"/>
                        </a:rPr>
                        <a:t>Auxiliary Particle Filtering</a:t>
                      </a:r>
                      <a:endParaRPr lang="en-US" sz="1600" b="0" i="0" u="none" dirty="0">
                        <a:latin typeface="Arial" panose="020B0604020202020204" pitchFamily="34" charset="0"/>
                        <a:cs typeface="Arial" panose="020B0604020202020204" pitchFamily="34" charset="0"/>
                      </a:endParaRPr>
                    </a:p>
                  </a:txBody>
                  <a:tcPr/>
                </a:tc>
                <a:tc>
                  <a:txBody>
                    <a:bodyPr/>
                    <a:lstStyle/>
                    <a:p>
                      <a:r>
                        <a:rPr lang="en-US" sz="1600" b="0" i="0" u="none" dirty="0">
                          <a:latin typeface="Arial" panose="020B0604020202020204" pitchFamily="34" charset="0"/>
                          <a:cs typeface="Arial" panose="020B0604020202020204" pitchFamily="34" charset="0"/>
                        </a:rPr>
                        <a:t>Automating the analysis of facial signals, especially rapid facial signals</a:t>
                      </a:r>
                    </a:p>
                  </a:txBody>
                  <a:tcPr/>
                </a:tc>
                <a:extLst>
                  <a:ext uri="{0D108BD9-81ED-4DB2-BD59-A6C34878D82A}">
                    <a16:rowId xmlns:a16="http://schemas.microsoft.com/office/drawing/2014/main" val="10001"/>
                  </a:ext>
                </a:extLst>
              </a:tr>
              <a:tr h="1239096">
                <a:tc>
                  <a:txBody>
                    <a:bodyPr/>
                    <a:lstStyle/>
                    <a:p>
                      <a:r>
                        <a:rPr lang="en-IN" sz="1600" b="0" i="0" u="none" dirty="0">
                          <a:latin typeface="Arial" panose="020B0604020202020204" pitchFamily="34" charset="0"/>
                          <a:cs typeface="Arial" panose="020B0604020202020204" pitchFamily="34" charset="0"/>
                        </a:rPr>
                        <a:t>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i="0" u="none" kern="1200" dirty="0" err="1">
                          <a:solidFill>
                            <a:schemeClr val="dk1"/>
                          </a:solidFill>
                          <a:effectLst/>
                          <a:latin typeface="Arial" panose="020B0604020202020204" pitchFamily="34" charset="0"/>
                          <a:ea typeface="+mn-ea"/>
                          <a:cs typeface="Arial" panose="020B0604020202020204" pitchFamily="34" charset="0"/>
                        </a:rPr>
                        <a:t>Teuliere</a:t>
                      </a:r>
                      <a:r>
                        <a:rPr lang="en-IN" sz="1600" b="0" i="0" u="none" kern="1200" dirty="0">
                          <a:solidFill>
                            <a:schemeClr val="dk1"/>
                          </a:solidFill>
                          <a:effectLst/>
                          <a:latin typeface="Arial" panose="020B0604020202020204" pitchFamily="34" charset="0"/>
                          <a:ea typeface="+mn-ea"/>
                          <a:cs typeface="Arial" panose="020B0604020202020204" pitchFamily="34" charset="0"/>
                        </a:rPr>
                        <a:t>, C., Marchand, E., &amp; Eck, L. (2015). 3-D Model-Based Tracking for UAV Indoor Localization. IEEE Transactions on Cybernetics, 45(5), 869–879. doi:10.1109/tcyb.2014.2337652 I </a:t>
                      </a:r>
                      <a:endParaRPr lang="en-US" sz="1600" b="0" i="0" u="none" dirty="0">
                        <a:latin typeface="Arial" panose="020B0604020202020204" pitchFamily="34" charset="0"/>
                        <a:cs typeface="Arial" panose="020B0604020202020204" pitchFamily="34" charset="0"/>
                      </a:endParaRPr>
                    </a:p>
                  </a:txBody>
                  <a:tcPr/>
                </a:tc>
                <a:tc>
                  <a:txBody>
                    <a:bodyPr/>
                    <a:lstStyle/>
                    <a:p>
                      <a:r>
                        <a:rPr lang="en-US" sz="1600" b="0" i="0" u="none" kern="1200" dirty="0">
                          <a:solidFill>
                            <a:schemeClr val="dk1"/>
                          </a:solidFill>
                          <a:effectLst/>
                          <a:latin typeface="Arial" panose="020B0604020202020204" pitchFamily="34" charset="0"/>
                          <a:ea typeface="+mn-ea"/>
                          <a:cs typeface="Arial" panose="020B0604020202020204" pitchFamily="34" charset="0"/>
                        </a:rPr>
                        <a:t>Multiple hypotheses registration and particle filtering </a:t>
                      </a:r>
                      <a:endParaRPr lang="en-US" sz="1600" b="0" i="0" u="none" dirty="0">
                        <a:latin typeface="Arial" panose="020B0604020202020204" pitchFamily="34" charset="0"/>
                        <a:cs typeface="Arial" panose="020B0604020202020204" pitchFamily="34" charset="0"/>
                      </a:endParaRPr>
                    </a:p>
                  </a:txBody>
                  <a:tcPr/>
                </a:tc>
                <a:tc>
                  <a:txBody>
                    <a:bodyPr/>
                    <a:lstStyle/>
                    <a:p>
                      <a:r>
                        <a:rPr lang="en-US" sz="1600" b="0" i="0" u="none" dirty="0">
                          <a:latin typeface="Arial" panose="020B0604020202020204" pitchFamily="34" charset="0"/>
                          <a:cs typeface="Arial" panose="020B0604020202020204" pitchFamily="34" charset="0"/>
                        </a:rPr>
                        <a:t>3-D Model-Based Tracking for UAV Outdoor Localization</a:t>
                      </a:r>
                    </a:p>
                  </a:txBody>
                  <a:tcPr/>
                </a:tc>
                <a:extLst>
                  <a:ext uri="{0D108BD9-81ED-4DB2-BD59-A6C34878D82A}">
                    <a16:rowId xmlns:a16="http://schemas.microsoft.com/office/drawing/2014/main" val="10002"/>
                  </a:ext>
                </a:extLst>
              </a:tr>
              <a:tr h="1471427">
                <a:tc>
                  <a:txBody>
                    <a:bodyPr/>
                    <a:lstStyle/>
                    <a:p>
                      <a:r>
                        <a:rPr lang="en-IN" sz="1600" b="0" i="0" u="none" dirty="0">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i="0" u="none" kern="1200" dirty="0">
                          <a:solidFill>
                            <a:schemeClr val="dk1"/>
                          </a:solidFill>
                          <a:effectLst/>
                          <a:latin typeface="Arial" panose="020B0604020202020204" pitchFamily="34" charset="0"/>
                          <a:ea typeface="+mn-ea"/>
                          <a:cs typeface="Arial" panose="020B0604020202020204" pitchFamily="34" charset="0"/>
                        </a:rPr>
                        <a:t>Araujo, P., </a:t>
                      </a:r>
                      <a:r>
                        <a:rPr lang="en-IN" sz="1600" b="0" i="0" u="none" kern="1200" dirty="0" err="1">
                          <a:solidFill>
                            <a:schemeClr val="dk1"/>
                          </a:solidFill>
                          <a:effectLst/>
                          <a:latin typeface="Arial" panose="020B0604020202020204" pitchFamily="34" charset="0"/>
                          <a:ea typeface="+mn-ea"/>
                          <a:cs typeface="Arial" panose="020B0604020202020204" pitchFamily="34" charset="0"/>
                        </a:rPr>
                        <a:t>Fontinele</a:t>
                      </a:r>
                      <a:r>
                        <a:rPr lang="en-IN" sz="1600" b="0" i="0" u="none" kern="1200" dirty="0">
                          <a:solidFill>
                            <a:schemeClr val="dk1"/>
                          </a:solidFill>
                          <a:effectLst/>
                          <a:latin typeface="Arial" panose="020B0604020202020204" pitchFamily="34" charset="0"/>
                          <a:ea typeface="+mn-ea"/>
                          <a:cs typeface="Arial" panose="020B0604020202020204" pitchFamily="34" charset="0"/>
                        </a:rPr>
                        <a:t>, J., &amp; Oliveira, L. (2019). Multi-Perspective Object Detection for Remote Criminal Analysis Using Drones. IEEE Geoscience and Remote Sensing Letters, 1–4. doi:10.1109/lgrs.2019.2940546</a:t>
                      </a:r>
                      <a:endParaRPr lang="en-US" sz="1600" b="0" i="0" u="none" dirty="0">
                        <a:latin typeface="Arial" panose="020B0604020202020204" pitchFamily="34" charset="0"/>
                        <a:cs typeface="Arial" panose="020B0604020202020204" pitchFamily="34" charset="0"/>
                      </a:endParaRPr>
                    </a:p>
                  </a:txBody>
                  <a:tcPr/>
                </a:tc>
                <a:tc>
                  <a:txBody>
                    <a:bodyPr/>
                    <a:lstStyle/>
                    <a:p>
                      <a:r>
                        <a:rPr lang="en-US" sz="1600" b="0" i="0" u="none" kern="1200" dirty="0">
                          <a:solidFill>
                            <a:schemeClr val="dk1"/>
                          </a:solidFill>
                          <a:effectLst/>
                          <a:latin typeface="Arial" panose="020B0604020202020204" pitchFamily="34" charset="0"/>
                          <a:ea typeface="+mn-ea"/>
                          <a:cs typeface="Arial" panose="020B0604020202020204" pitchFamily="34" charset="0"/>
                        </a:rPr>
                        <a:t>YOLO-v3, to identify and classify objects of interest in the scene</a:t>
                      </a:r>
                      <a:endParaRPr lang="en-US" sz="1600" b="0" i="0" u="none" dirty="0">
                        <a:latin typeface="Arial" panose="020B0604020202020204" pitchFamily="34" charset="0"/>
                        <a:cs typeface="Arial" panose="020B0604020202020204" pitchFamily="34" charset="0"/>
                      </a:endParaRPr>
                    </a:p>
                  </a:txBody>
                  <a:tcPr/>
                </a:tc>
                <a:tc>
                  <a:txBody>
                    <a:bodyPr/>
                    <a:lstStyle/>
                    <a:p>
                      <a:r>
                        <a:rPr lang="en-US" sz="1600" b="0" i="0" u="none" dirty="0">
                          <a:latin typeface="Arial" panose="020B0604020202020204" pitchFamily="34" charset="0"/>
                          <a:cs typeface="Arial" panose="020B0604020202020204" pitchFamily="34" charset="0"/>
                        </a:rPr>
                        <a:t>A drone to sweep scenes with criminal evidences</a:t>
                      </a:r>
                    </a:p>
                  </a:txBody>
                  <a:tcPr/>
                </a:tc>
                <a:extLst>
                  <a:ext uri="{0D108BD9-81ED-4DB2-BD59-A6C34878D82A}">
                    <a16:rowId xmlns:a16="http://schemas.microsoft.com/office/drawing/2014/main" val="142780514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51"/>
            <a:ext cx="10515600" cy="653142"/>
          </a:xfrm>
        </p:spPr>
        <p:txBody>
          <a:bodyPr>
            <a:noAutofit/>
          </a:bodyPr>
          <a:lstStyle/>
          <a:p>
            <a:r>
              <a:rPr lang="en-IN" dirty="0">
                <a:latin typeface="Arial" panose="020B0604020202020204" pitchFamily="34" charset="0"/>
                <a:cs typeface="Arial" panose="020B0604020202020204" pitchFamily="34" charset="0"/>
              </a:rPr>
              <a:t> BLOCK DIAGRAM</a:t>
            </a:r>
          </a:p>
        </p:txBody>
      </p:sp>
      <p:grpSp>
        <p:nvGrpSpPr>
          <p:cNvPr id="15" name="Group 14">
            <a:extLst>
              <a:ext uri="{FF2B5EF4-FFF2-40B4-BE49-F238E27FC236}">
                <a16:creationId xmlns:a16="http://schemas.microsoft.com/office/drawing/2014/main" id="{0676B76E-4200-F200-32D6-DDAC6735BFBA}"/>
              </a:ext>
            </a:extLst>
          </p:cNvPr>
          <p:cNvGrpSpPr/>
          <p:nvPr/>
        </p:nvGrpSpPr>
        <p:grpSpPr>
          <a:xfrm>
            <a:off x="1236117" y="793204"/>
            <a:ext cx="10046306" cy="5661937"/>
            <a:chOff x="188225" y="223217"/>
            <a:chExt cx="13279690" cy="7490800"/>
          </a:xfrm>
        </p:grpSpPr>
        <p:pic>
          <p:nvPicPr>
            <p:cNvPr id="1028" name="Picture 4" descr="Signal Images - Free Download on Freepik">
              <a:extLst>
                <a:ext uri="{FF2B5EF4-FFF2-40B4-BE49-F238E27FC236}">
                  <a16:creationId xmlns:a16="http://schemas.microsoft.com/office/drawing/2014/main" id="{3888E3AA-08F3-09EA-B64E-05626F3E5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964" y="1090105"/>
              <a:ext cx="1812406" cy="16504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CB3D10-6235-E661-A5E3-0CD25DFD9C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81" y="5353742"/>
              <a:ext cx="2457975" cy="1382611"/>
            </a:xfrm>
            <a:prstGeom prst="rect">
              <a:avLst/>
            </a:prstGeom>
          </p:spPr>
        </p:pic>
        <p:pic>
          <p:nvPicPr>
            <p:cNvPr id="9" name="Picture 8">
              <a:extLst>
                <a:ext uri="{FF2B5EF4-FFF2-40B4-BE49-F238E27FC236}">
                  <a16:creationId xmlns:a16="http://schemas.microsoft.com/office/drawing/2014/main" id="{EADCDE36-D4C4-C93A-D289-6EA329CDC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70" y="2443648"/>
              <a:ext cx="2542283" cy="1492397"/>
            </a:xfrm>
            <a:prstGeom prst="rect">
              <a:avLst/>
            </a:prstGeom>
          </p:spPr>
        </p:pic>
        <p:sp>
          <p:nvSpPr>
            <p:cNvPr id="19" name="Arrow: Down 18">
              <a:extLst>
                <a:ext uri="{FF2B5EF4-FFF2-40B4-BE49-F238E27FC236}">
                  <a16:creationId xmlns:a16="http://schemas.microsoft.com/office/drawing/2014/main" id="{4D1DFEC2-3D4F-A542-B82F-A54947D6751C}"/>
                </a:ext>
              </a:extLst>
            </p:cNvPr>
            <p:cNvSpPr/>
            <p:nvPr/>
          </p:nvSpPr>
          <p:spPr>
            <a:xfrm>
              <a:off x="1766612" y="4378661"/>
              <a:ext cx="371113" cy="8892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Left 26">
              <a:extLst>
                <a:ext uri="{FF2B5EF4-FFF2-40B4-BE49-F238E27FC236}">
                  <a16:creationId xmlns:a16="http://schemas.microsoft.com/office/drawing/2014/main" id="{19B00311-9AD9-1424-88DA-D99772CD94DE}"/>
                </a:ext>
              </a:extLst>
            </p:cNvPr>
            <p:cNvSpPr/>
            <p:nvPr/>
          </p:nvSpPr>
          <p:spPr>
            <a:xfrm>
              <a:off x="8590327" y="3244438"/>
              <a:ext cx="1182847" cy="3691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0A5802BB-A81B-DBE0-E01D-5AE32B5780B2}"/>
                </a:ext>
              </a:extLst>
            </p:cNvPr>
            <p:cNvSpPr/>
            <p:nvPr/>
          </p:nvSpPr>
          <p:spPr>
            <a:xfrm>
              <a:off x="434201" y="2482332"/>
              <a:ext cx="3035936" cy="17787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E6BE9669-CE77-8100-1309-11F27A5E5B65}"/>
                </a:ext>
              </a:extLst>
            </p:cNvPr>
            <p:cNvSpPr/>
            <p:nvPr/>
          </p:nvSpPr>
          <p:spPr>
            <a:xfrm>
              <a:off x="698482" y="5365542"/>
              <a:ext cx="2457975" cy="138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omputer Labs - Technology Services">
              <a:extLst>
                <a:ext uri="{FF2B5EF4-FFF2-40B4-BE49-F238E27FC236}">
                  <a16:creationId xmlns:a16="http://schemas.microsoft.com/office/drawing/2014/main" id="{B6085426-701C-CEF2-C352-1BD1978B8A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2967" y="2541989"/>
              <a:ext cx="2143125" cy="2143126"/>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Right 2">
              <a:extLst>
                <a:ext uri="{FF2B5EF4-FFF2-40B4-BE49-F238E27FC236}">
                  <a16:creationId xmlns:a16="http://schemas.microsoft.com/office/drawing/2014/main" id="{66D3EB9E-AF56-851C-BE55-E7FD90F94920}"/>
                </a:ext>
              </a:extLst>
            </p:cNvPr>
            <p:cNvSpPr/>
            <p:nvPr/>
          </p:nvSpPr>
          <p:spPr>
            <a:xfrm>
              <a:off x="3632433" y="3244439"/>
              <a:ext cx="2818701" cy="369115"/>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30" name="Picture 6" descr="Server - Free technology icons">
              <a:extLst>
                <a:ext uri="{FF2B5EF4-FFF2-40B4-BE49-F238E27FC236}">
                  <a16:creationId xmlns:a16="http://schemas.microsoft.com/office/drawing/2014/main" id="{C15D6E62-3F25-CB6D-2BE8-1BBAF335E4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22778" y="6386431"/>
              <a:ext cx="889234" cy="8892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er - Free technology icons">
              <a:extLst>
                <a:ext uri="{FF2B5EF4-FFF2-40B4-BE49-F238E27FC236}">
                  <a16:creationId xmlns:a16="http://schemas.microsoft.com/office/drawing/2014/main" id="{A624C247-4229-D0A0-3014-603532250C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2042" y="3055447"/>
              <a:ext cx="1852102" cy="185210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B7350DB5-071A-CFA0-E324-A723A013A769}"/>
                </a:ext>
              </a:extLst>
            </p:cNvPr>
            <p:cNvSpPr/>
            <p:nvPr/>
          </p:nvSpPr>
          <p:spPr>
            <a:xfrm>
              <a:off x="7381836" y="5390324"/>
              <a:ext cx="371113" cy="8892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4" name="Picture 10" descr="Emergency Symbol Images - Free Download on Freepik">
              <a:extLst>
                <a:ext uri="{FF2B5EF4-FFF2-40B4-BE49-F238E27FC236}">
                  <a16:creationId xmlns:a16="http://schemas.microsoft.com/office/drawing/2014/main" id="{104B3AE4-DF88-8BDF-D5F2-A47D376235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2229" y="223217"/>
              <a:ext cx="2086035" cy="208603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Up 7">
              <a:extLst>
                <a:ext uri="{FF2B5EF4-FFF2-40B4-BE49-F238E27FC236}">
                  <a16:creationId xmlns:a16="http://schemas.microsoft.com/office/drawing/2014/main" id="{DA598A4B-016E-3FC6-6E82-22472827F637}"/>
                </a:ext>
              </a:extLst>
            </p:cNvPr>
            <p:cNvSpPr/>
            <p:nvPr/>
          </p:nvSpPr>
          <p:spPr>
            <a:xfrm>
              <a:off x="7418565" y="2239733"/>
              <a:ext cx="309220" cy="65314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9F7BCA0-27D0-977C-23A4-75F49F321B60}"/>
                </a:ext>
              </a:extLst>
            </p:cNvPr>
            <p:cNvSpPr txBox="1"/>
            <p:nvPr/>
          </p:nvSpPr>
          <p:spPr>
            <a:xfrm>
              <a:off x="9361146" y="4378661"/>
              <a:ext cx="4106769" cy="85510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Feeding data/pictures about missing person</a:t>
              </a:r>
            </a:p>
          </p:txBody>
        </p:sp>
        <p:sp>
          <p:nvSpPr>
            <p:cNvPr id="7" name="TextBox 6">
              <a:extLst>
                <a:ext uri="{FF2B5EF4-FFF2-40B4-BE49-F238E27FC236}">
                  <a16:creationId xmlns:a16="http://schemas.microsoft.com/office/drawing/2014/main" id="{324C771A-344F-9306-F0CB-61DE7D913CF2}"/>
                </a:ext>
              </a:extLst>
            </p:cNvPr>
            <p:cNvSpPr txBox="1"/>
            <p:nvPr/>
          </p:nvSpPr>
          <p:spPr>
            <a:xfrm>
              <a:off x="7034768" y="4886848"/>
              <a:ext cx="1645328" cy="4886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Server</a:t>
              </a:r>
            </a:p>
          </p:txBody>
        </p:sp>
        <p:sp>
          <p:nvSpPr>
            <p:cNvPr id="10" name="TextBox 9">
              <a:extLst>
                <a:ext uri="{FF2B5EF4-FFF2-40B4-BE49-F238E27FC236}">
                  <a16:creationId xmlns:a16="http://schemas.microsoft.com/office/drawing/2014/main" id="{7BC2A5C8-F6E1-BEA3-2E18-76D7ED57777F}"/>
                </a:ext>
              </a:extLst>
            </p:cNvPr>
            <p:cNvSpPr txBox="1"/>
            <p:nvPr/>
          </p:nvSpPr>
          <p:spPr>
            <a:xfrm>
              <a:off x="390178" y="3820272"/>
              <a:ext cx="3094822" cy="488630"/>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Raspberry Pi</a:t>
              </a:r>
            </a:p>
          </p:txBody>
        </p:sp>
        <p:sp>
          <p:nvSpPr>
            <p:cNvPr id="12" name="TextBox 11">
              <a:extLst>
                <a:ext uri="{FF2B5EF4-FFF2-40B4-BE49-F238E27FC236}">
                  <a16:creationId xmlns:a16="http://schemas.microsoft.com/office/drawing/2014/main" id="{0170BF16-354E-4AFA-E271-DAFBB180A003}"/>
                </a:ext>
              </a:extLst>
            </p:cNvPr>
            <p:cNvSpPr txBox="1"/>
            <p:nvPr/>
          </p:nvSpPr>
          <p:spPr>
            <a:xfrm>
              <a:off x="6208421" y="7225387"/>
              <a:ext cx="2717946" cy="488630"/>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Local Storage</a:t>
              </a:r>
            </a:p>
          </p:txBody>
        </p:sp>
        <p:sp>
          <p:nvSpPr>
            <p:cNvPr id="13" name="TextBox 12">
              <a:extLst>
                <a:ext uri="{FF2B5EF4-FFF2-40B4-BE49-F238E27FC236}">
                  <a16:creationId xmlns:a16="http://schemas.microsoft.com/office/drawing/2014/main" id="{D6462045-9DAD-86CB-3DD8-448CFDF9AADB}"/>
                </a:ext>
              </a:extLst>
            </p:cNvPr>
            <p:cNvSpPr txBox="1"/>
            <p:nvPr/>
          </p:nvSpPr>
          <p:spPr>
            <a:xfrm>
              <a:off x="8131814" y="856119"/>
              <a:ext cx="3282717" cy="93654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Reports to local authorities </a:t>
              </a:r>
            </a:p>
          </p:txBody>
        </p:sp>
        <p:sp>
          <p:nvSpPr>
            <p:cNvPr id="14" name="TextBox 13">
              <a:extLst>
                <a:ext uri="{FF2B5EF4-FFF2-40B4-BE49-F238E27FC236}">
                  <a16:creationId xmlns:a16="http://schemas.microsoft.com/office/drawing/2014/main" id="{6BDFEE74-2E10-A738-47C8-0167345292D2}"/>
                </a:ext>
              </a:extLst>
            </p:cNvPr>
            <p:cNvSpPr txBox="1"/>
            <p:nvPr/>
          </p:nvSpPr>
          <p:spPr>
            <a:xfrm>
              <a:off x="188225" y="543706"/>
              <a:ext cx="3527883" cy="85510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Search for any device connection</a:t>
              </a:r>
            </a:p>
          </p:txBody>
        </p:sp>
      </p:grpSp>
    </p:spTree>
    <p:extLst>
      <p:ext uri="{BB962C8B-B14F-4D97-AF65-F5344CB8AC3E}">
        <p14:creationId xmlns:p14="http://schemas.microsoft.com/office/powerpoint/2010/main" val="70792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DA55-94E7-27F0-0D9F-A57C0307AF3B}"/>
              </a:ext>
            </a:extLst>
          </p:cNvPr>
          <p:cNvSpPr>
            <a:spLocks noGrp="1"/>
          </p:cNvSpPr>
          <p:nvPr>
            <p:ph type="title"/>
          </p:nvPr>
        </p:nvSpPr>
        <p:spPr>
          <a:xfrm>
            <a:off x="838200" y="32451"/>
            <a:ext cx="10515600" cy="653142"/>
          </a:xfrm>
        </p:spPr>
        <p:txBody>
          <a:bodyPr>
            <a:noAutofit/>
          </a:bodyPr>
          <a:lstStyle/>
          <a:p>
            <a:r>
              <a:rPr lang="en-IN" dirty="0">
                <a:latin typeface="Arial" panose="020B0604020202020204" pitchFamily="34" charset="0"/>
                <a:cs typeface="Arial" panose="020B0604020202020204" pitchFamily="34" charset="0"/>
              </a:rPr>
              <a:t> BLOCK DIAGRAM</a:t>
            </a:r>
          </a:p>
        </p:txBody>
      </p:sp>
      <p:grpSp>
        <p:nvGrpSpPr>
          <p:cNvPr id="13" name="Group 12">
            <a:extLst>
              <a:ext uri="{FF2B5EF4-FFF2-40B4-BE49-F238E27FC236}">
                <a16:creationId xmlns:a16="http://schemas.microsoft.com/office/drawing/2014/main" id="{36FEC6D1-0EAD-EA01-38D6-B5A6CB7A7EAA}"/>
              </a:ext>
            </a:extLst>
          </p:cNvPr>
          <p:cNvGrpSpPr/>
          <p:nvPr/>
        </p:nvGrpSpPr>
        <p:grpSpPr>
          <a:xfrm>
            <a:off x="1303136" y="1040613"/>
            <a:ext cx="9585727" cy="5272242"/>
            <a:chOff x="-1245204" y="265358"/>
            <a:chExt cx="14639295" cy="7333526"/>
          </a:xfrm>
        </p:grpSpPr>
        <p:pic>
          <p:nvPicPr>
            <p:cNvPr id="5" name="Picture 4">
              <a:extLst>
                <a:ext uri="{FF2B5EF4-FFF2-40B4-BE49-F238E27FC236}">
                  <a16:creationId xmlns:a16="http://schemas.microsoft.com/office/drawing/2014/main" id="{5DCB3D10-6235-E661-A5E3-0CD25DFD9C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833" r="29065"/>
            <a:stretch/>
          </p:blipFill>
          <p:spPr>
            <a:xfrm rot="16200000">
              <a:off x="-919376" y="1293213"/>
              <a:ext cx="3771989" cy="4423645"/>
            </a:xfrm>
            <a:prstGeom prst="rect">
              <a:avLst/>
            </a:prstGeom>
          </p:spPr>
        </p:pic>
        <p:pic>
          <p:nvPicPr>
            <p:cNvPr id="9" name="Picture 8">
              <a:extLst>
                <a:ext uri="{FF2B5EF4-FFF2-40B4-BE49-F238E27FC236}">
                  <a16:creationId xmlns:a16="http://schemas.microsoft.com/office/drawing/2014/main" id="{EADCDE36-D4C4-C93A-D289-6EA329CDC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03" y="2685246"/>
              <a:ext cx="2519346" cy="1478932"/>
            </a:xfrm>
            <a:prstGeom prst="rect">
              <a:avLst/>
            </a:prstGeom>
          </p:spPr>
        </p:pic>
        <p:pic>
          <p:nvPicPr>
            <p:cNvPr id="11" name="Picture 10">
              <a:extLst>
                <a:ext uri="{FF2B5EF4-FFF2-40B4-BE49-F238E27FC236}">
                  <a16:creationId xmlns:a16="http://schemas.microsoft.com/office/drawing/2014/main" id="{9681BC93-4557-3051-DC0C-BF6DD087D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311" t="9577" r="7022" b="8315"/>
            <a:stretch/>
          </p:blipFill>
          <p:spPr>
            <a:xfrm>
              <a:off x="482742" y="2995549"/>
              <a:ext cx="967754" cy="949722"/>
            </a:xfrm>
            <a:prstGeom prst="rect">
              <a:avLst/>
            </a:prstGeom>
          </p:spPr>
        </p:pic>
        <p:pic>
          <p:nvPicPr>
            <p:cNvPr id="2050" name="Picture 2" descr="Buy USB Camera Module, Drive Free Mini USB Camera Module Portable 8MP 4K  for Meeting Online at Low Price in India | CURLEE Camera Reviews &amp; Ratings  - Amazon.in">
              <a:extLst>
                <a:ext uri="{FF2B5EF4-FFF2-40B4-BE49-F238E27FC236}">
                  <a16:creationId xmlns:a16="http://schemas.microsoft.com/office/drawing/2014/main" id="{534FD1BF-5784-C954-DD42-B88C64D70A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5234" y="265358"/>
              <a:ext cx="1255469" cy="10599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DAR - Hardware — FIRST Robotics Competition documentation">
              <a:extLst>
                <a:ext uri="{FF2B5EF4-FFF2-40B4-BE49-F238E27FC236}">
                  <a16:creationId xmlns:a16="http://schemas.microsoft.com/office/drawing/2014/main" id="{769E9255-CC58-B1F6-0CF9-3C35195912C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9153" y="5862624"/>
              <a:ext cx="1083974" cy="12611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M868 Development Board GSM/GPRS/BLUETOOTH/GPS Module – RoboticsDNA">
              <a:extLst>
                <a:ext uri="{FF2B5EF4-FFF2-40B4-BE49-F238E27FC236}">
                  <a16:creationId xmlns:a16="http://schemas.microsoft.com/office/drawing/2014/main" id="{3AAFF1D4-D083-6195-12B4-123E55EC32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7170" y="2187606"/>
              <a:ext cx="2370961" cy="237096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Left 7">
              <a:extLst>
                <a:ext uri="{FF2B5EF4-FFF2-40B4-BE49-F238E27FC236}">
                  <a16:creationId xmlns:a16="http://schemas.microsoft.com/office/drawing/2014/main" id="{1665F465-C8AD-DD9C-83BD-AAD116D96B92}"/>
                </a:ext>
              </a:extLst>
            </p:cNvPr>
            <p:cNvSpPr/>
            <p:nvPr/>
          </p:nvSpPr>
          <p:spPr>
            <a:xfrm>
              <a:off x="3196205" y="3223470"/>
              <a:ext cx="2248249" cy="41106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39074661-6C55-4167-A90F-F0F886AA6264}"/>
                </a:ext>
              </a:extLst>
            </p:cNvPr>
            <p:cNvSpPr/>
            <p:nvPr/>
          </p:nvSpPr>
          <p:spPr>
            <a:xfrm>
              <a:off x="8674196" y="3334111"/>
              <a:ext cx="1389383" cy="3418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B7CF887E-75E5-3A7D-53A6-DECF06C3DA67}"/>
                </a:ext>
              </a:extLst>
            </p:cNvPr>
            <p:cNvSpPr/>
            <p:nvPr/>
          </p:nvSpPr>
          <p:spPr>
            <a:xfrm>
              <a:off x="6899935" y="1772951"/>
              <a:ext cx="318781" cy="707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Up 36">
              <a:extLst>
                <a:ext uri="{FF2B5EF4-FFF2-40B4-BE49-F238E27FC236}">
                  <a16:creationId xmlns:a16="http://schemas.microsoft.com/office/drawing/2014/main" id="{5FCCF263-06C5-1803-3E56-18C0FB688BC7}"/>
                </a:ext>
              </a:extLst>
            </p:cNvPr>
            <p:cNvSpPr/>
            <p:nvPr/>
          </p:nvSpPr>
          <p:spPr>
            <a:xfrm>
              <a:off x="6973578" y="4838208"/>
              <a:ext cx="318781" cy="74398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EC827A0-1CAA-1F1B-E27D-6AB9DB446E37}"/>
                </a:ext>
              </a:extLst>
            </p:cNvPr>
            <p:cNvSpPr txBox="1"/>
            <p:nvPr/>
          </p:nvSpPr>
          <p:spPr>
            <a:xfrm>
              <a:off x="149773" y="4576597"/>
              <a:ext cx="1633687" cy="523220"/>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UAV</a:t>
              </a:r>
            </a:p>
          </p:txBody>
        </p:sp>
        <p:sp>
          <p:nvSpPr>
            <p:cNvPr id="4" name="TextBox 3">
              <a:extLst>
                <a:ext uri="{FF2B5EF4-FFF2-40B4-BE49-F238E27FC236}">
                  <a16:creationId xmlns:a16="http://schemas.microsoft.com/office/drawing/2014/main" id="{A4BC7371-87BA-30BD-5884-A63A2E7E7A56}"/>
                </a:ext>
              </a:extLst>
            </p:cNvPr>
            <p:cNvSpPr txBox="1"/>
            <p:nvPr/>
          </p:nvSpPr>
          <p:spPr>
            <a:xfrm>
              <a:off x="4553765" y="1273299"/>
              <a:ext cx="6413877" cy="5137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High Resolution Camera Module</a:t>
              </a:r>
            </a:p>
          </p:txBody>
        </p:sp>
        <p:sp>
          <p:nvSpPr>
            <p:cNvPr id="6" name="TextBox 5">
              <a:extLst>
                <a:ext uri="{FF2B5EF4-FFF2-40B4-BE49-F238E27FC236}">
                  <a16:creationId xmlns:a16="http://schemas.microsoft.com/office/drawing/2014/main" id="{A084BBEC-ED3C-FB7D-C645-789C87C11B7F}"/>
                </a:ext>
              </a:extLst>
            </p:cNvPr>
            <p:cNvSpPr txBox="1"/>
            <p:nvPr/>
          </p:nvSpPr>
          <p:spPr>
            <a:xfrm>
              <a:off x="5910767" y="4155537"/>
              <a:ext cx="2370963" cy="5137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Raspberry Pi</a:t>
              </a:r>
            </a:p>
          </p:txBody>
        </p:sp>
        <p:sp>
          <p:nvSpPr>
            <p:cNvPr id="7" name="TextBox 6">
              <a:extLst>
                <a:ext uri="{FF2B5EF4-FFF2-40B4-BE49-F238E27FC236}">
                  <a16:creationId xmlns:a16="http://schemas.microsoft.com/office/drawing/2014/main" id="{FEA6737D-E1E7-413B-3C45-677AC55BAAFF}"/>
                </a:ext>
              </a:extLst>
            </p:cNvPr>
            <p:cNvSpPr txBox="1"/>
            <p:nvPr/>
          </p:nvSpPr>
          <p:spPr>
            <a:xfrm>
              <a:off x="5910767" y="7085155"/>
              <a:ext cx="2788182" cy="5137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LIDAR sensors</a:t>
              </a:r>
            </a:p>
          </p:txBody>
        </p:sp>
        <p:sp>
          <p:nvSpPr>
            <p:cNvPr id="10" name="TextBox 9">
              <a:extLst>
                <a:ext uri="{FF2B5EF4-FFF2-40B4-BE49-F238E27FC236}">
                  <a16:creationId xmlns:a16="http://schemas.microsoft.com/office/drawing/2014/main" id="{8FB9795F-C178-42C0-00B5-02F33BDAC9DB}"/>
                </a:ext>
              </a:extLst>
            </p:cNvPr>
            <p:cNvSpPr txBox="1"/>
            <p:nvPr/>
          </p:nvSpPr>
          <p:spPr>
            <a:xfrm>
              <a:off x="9591211" y="4301703"/>
              <a:ext cx="3802880" cy="513729"/>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GSM &amp; GPS module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8245"/>
          </a:xfrm>
        </p:spPr>
        <p:txBody>
          <a:bodyPr/>
          <a:lstStyle/>
          <a:p>
            <a:r>
              <a:rPr lang="en-US" dirty="0">
                <a:latin typeface="Arial" panose="020B0604020202020204" pitchFamily="34" charset="0"/>
                <a:cs typeface="Arial" panose="020B0604020202020204" pitchFamily="34" charset="0"/>
              </a:rPr>
              <a:t>PROPOSED METHODOLOGY</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1005373" y="1028343"/>
            <a:ext cx="10181253" cy="4801314"/>
          </a:xfrm>
          <a:prstGeom prst="rect">
            <a:avLst/>
          </a:prstGeom>
          <a:noFill/>
        </p:spPr>
        <p:txBody>
          <a:bodyPr wrap="square">
            <a:spAutoFit/>
          </a:bodyPr>
          <a:lstStyle/>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Clearly define the problem you're addressing: developing an automated UAV system for efficient search and rescue missions and crime detection.</a:t>
            </a:r>
          </a:p>
          <a:p>
            <a:pPr marL="285750" indent="-285750" algn="just">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Gather relevant data for lost persons (if available) and crime statistics in the targeted areas.</a:t>
            </a:r>
          </a:p>
          <a:p>
            <a:pPr marL="285750" indent="-285750" algn="just">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Create an algorithm to determine the optimal UAV deployment location based on the last known location of the person.</a:t>
            </a:r>
          </a:p>
          <a:p>
            <a:pPr marL="285750" indent="-285750" algn="just">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Integrate an advanced autopilot system capable of autonomous flight, obstacle avoidance, and adaptive flight path planning.</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Integrate GSM, GPS, and LTE modules for seamless communication and data sharing.</a:t>
            </a:r>
          </a:p>
          <a:p>
            <a:pPr marL="285750" indent="-285750" algn="just">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Choose appropriate uncrowded or high-crime areas for UAV deployment based on crime data.</a:t>
            </a:r>
          </a:p>
          <a:p>
            <a:pPr marL="285750" indent="-285750" algn="just">
              <a:buFont typeface="Arial" panose="020B0604020202020204" pitchFamily="34" charset="0"/>
              <a:buChar char="•"/>
            </a:pPr>
            <a:endParaRPr lang="en-IN"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Define thresholds and criteria for identifying potential crimes and emergencies.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6">
            <a:extLst>
              <a:ext uri="{FF2B5EF4-FFF2-40B4-BE49-F238E27FC236}">
                <a16:creationId xmlns:a16="http://schemas.microsoft.com/office/drawing/2014/main" id="{A072B428-3633-3461-6B48-C9F7F3F78A1E}"/>
              </a:ext>
            </a:extLst>
          </p:cNvPr>
          <p:cNvGraphicFramePr>
            <a:graphicFrameLocks noGrp="1"/>
          </p:cNvGraphicFramePr>
          <p:nvPr>
            <p:extLst>
              <p:ext uri="{D42A27DB-BD31-4B8C-83A1-F6EECF244321}">
                <p14:modId xmlns:p14="http://schemas.microsoft.com/office/powerpoint/2010/main" val="881201663"/>
              </p:ext>
            </p:extLst>
          </p:nvPr>
        </p:nvGraphicFramePr>
        <p:xfrm>
          <a:off x="1848141" y="822994"/>
          <a:ext cx="8495718" cy="5486400"/>
        </p:xfrm>
        <a:graphic>
          <a:graphicData uri="http://schemas.openxmlformats.org/drawingml/2006/table">
            <a:tbl>
              <a:tblPr firstRow="1" bandRow="1">
                <a:effectLst>
                  <a:outerShdw blurRad="50800" dist="38100" dir="18900000" algn="bl" rotWithShape="0">
                    <a:prstClr val="black">
                      <a:alpha val="40000"/>
                    </a:prstClr>
                  </a:outerShdw>
                </a:effectLst>
                <a:tableStyleId>{93296810-A885-4BE3-A3E7-6D5BEEA58F35}</a:tableStyleId>
              </a:tblPr>
              <a:tblGrid>
                <a:gridCol w="4247859">
                  <a:extLst>
                    <a:ext uri="{9D8B030D-6E8A-4147-A177-3AD203B41FA5}">
                      <a16:colId xmlns:a16="http://schemas.microsoft.com/office/drawing/2014/main" val="2324208841"/>
                    </a:ext>
                  </a:extLst>
                </a:gridCol>
                <a:gridCol w="4247859">
                  <a:extLst>
                    <a:ext uri="{9D8B030D-6E8A-4147-A177-3AD203B41FA5}">
                      <a16:colId xmlns:a16="http://schemas.microsoft.com/office/drawing/2014/main" val="352472092"/>
                    </a:ext>
                  </a:extLst>
                </a:gridCol>
              </a:tblGrid>
              <a:tr h="349086">
                <a:tc>
                  <a:txBody>
                    <a:bodyPr/>
                    <a:lstStyle/>
                    <a:p>
                      <a:pPr algn="ctr"/>
                      <a:r>
                        <a:rPr lang="en-IN" sz="1800" dirty="0">
                          <a:latin typeface="Arial" panose="020B0604020202020204" pitchFamily="34" charset="0"/>
                          <a:cs typeface="Arial" panose="020B0604020202020204" pitchFamily="34" charset="0"/>
                        </a:rPr>
                        <a:t>Components</a:t>
                      </a:r>
                    </a:p>
                  </a:txBody>
                  <a:tcPr/>
                </a:tc>
                <a:tc>
                  <a:txBody>
                    <a:bodyPr/>
                    <a:lstStyle/>
                    <a:p>
                      <a:pPr algn="ctr"/>
                      <a:r>
                        <a:rPr lang="en-IN" sz="1800" dirty="0">
                          <a:latin typeface="Arial" panose="020B0604020202020204" pitchFamily="34" charset="0"/>
                          <a:cs typeface="Arial" panose="020B0604020202020204" pitchFamily="34" charset="0"/>
                        </a:rPr>
                        <a:t>Price</a:t>
                      </a:r>
                    </a:p>
                  </a:txBody>
                  <a:tcPr/>
                </a:tc>
                <a:extLst>
                  <a:ext uri="{0D108BD9-81ED-4DB2-BD59-A6C34878D82A}">
                    <a16:rowId xmlns:a16="http://schemas.microsoft.com/office/drawing/2014/main" val="836683245"/>
                  </a:ext>
                </a:extLst>
              </a:tr>
              <a:tr h="326708">
                <a:tc>
                  <a:txBody>
                    <a:bodyPr/>
                    <a:lstStyle/>
                    <a:p>
                      <a:pPr algn="ctr"/>
                      <a:r>
                        <a:rPr lang="en-IN" sz="1800" dirty="0">
                          <a:latin typeface="Arial" panose="020B0604020202020204" pitchFamily="34" charset="0"/>
                          <a:cs typeface="Arial" panose="020B0604020202020204" pitchFamily="34" charset="0"/>
                        </a:rPr>
                        <a:t>1x Flight Controller</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₹2000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7158801"/>
                  </a:ext>
                </a:extLst>
              </a:tr>
              <a:tr h="326708">
                <a:tc>
                  <a:txBody>
                    <a:bodyPr/>
                    <a:lstStyle/>
                    <a:p>
                      <a:pPr algn="ctr"/>
                      <a:r>
                        <a:rPr lang="en-IN" sz="1800" dirty="0">
                          <a:latin typeface="Arial" panose="020B0604020202020204" pitchFamily="34" charset="0"/>
                          <a:cs typeface="Arial" panose="020B0604020202020204" pitchFamily="34" charset="0"/>
                        </a:rPr>
                        <a:t>4x BLDC motors</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₹2000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8571383"/>
                  </a:ext>
                </a:extLst>
              </a:tr>
              <a:tr h="326708">
                <a:tc>
                  <a:txBody>
                    <a:bodyPr/>
                    <a:lstStyle/>
                    <a:p>
                      <a:pPr algn="ctr"/>
                      <a:r>
                        <a:rPr lang="en-IN" sz="1800" dirty="0">
                          <a:latin typeface="Arial" panose="020B0604020202020204" pitchFamily="34" charset="0"/>
                          <a:cs typeface="Arial" panose="020B0604020202020204" pitchFamily="34" charset="0"/>
                        </a:rPr>
                        <a:t>4x Electronic Speed Controllers</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₹2000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9897433"/>
                  </a:ext>
                </a:extLst>
              </a:tr>
              <a:tr h="326708">
                <a:tc>
                  <a:txBody>
                    <a:bodyPr/>
                    <a:lstStyle/>
                    <a:p>
                      <a:pPr algn="ctr"/>
                      <a:r>
                        <a:rPr lang="en-IN" sz="1800" dirty="0">
                          <a:latin typeface="Arial" panose="020B0604020202020204" pitchFamily="34" charset="0"/>
                          <a:cs typeface="Arial" panose="020B0604020202020204" pitchFamily="34" charset="0"/>
                        </a:rPr>
                        <a:t>4x Propeller Blades</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₹500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0637253"/>
                  </a:ext>
                </a:extLst>
              </a:tr>
              <a:tr h="326708">
                <a:tc>
                  <a:txBody>
                    <a:bodyPr/>
                    <a:lstStyle/>
                    <a:p>
                      <a:pPr algn="ctr"/>
                      <a:r>
                        <a:rPr lang="en-IN" sz="1800" dirty="0">
                          <a:latin typeface="Arial" panose="020B0604020202020204" pitchFamily="34" charset="0"/>
                          <a:cs typeface="Arial" panose="020B0604020202020204" pitchFamily="34" charset="0"/>
                        </a:rPr>
                        <a:t>1x Raspberry Pi 3</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₹4000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2683385"/>
                  </a:ext>
                </a:extLst>
              </a:tr>
              <a:tr h="326708">
                <a:tc>
                  <a:txBody>
                    <a:bodyPr/>
                    <a:lstStyle/>
                    <a:p>
                      <a:pPr algn="ctr"/>
                      <a:r>
                        <a:rPr lang="en-IN" sz="1800" dirty="0">
                          <a:latin typeface="Arial" panose="020B0604020202020204" pitchFamily="34" charset="0"/>
                          <a:cs typeface="Arial" panose="020B0604020202020204" pitchFamily="34" charset="0"/>
                        </a:rPr>
                        <a:t>1x Camera Module</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₹3000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7565663"/>
                  </a:ext>
                </a:extLst>
              </a:tr>
              <a:tr h="326708">
                <a:tc>
                  <a:txBody>
                    <a:bodyPr/>
                    <a:lstStyle/>
                    <a:p>
                      <a:pPr algn="ctr"/>
                      <a:r>
                        <a:rPr lang="en-IN" sz="1800" dirty="0">
                          <a:latin typeface="Arial" panose="020B0604020202020204" pitchFamily="34" charset="0"/>
                          <a:cs typeface="Arial" panose="020B0604020202020204" pitchFamily="34" charset="0"/>
                        </a:rPr>
                        <a:t>4x LIDAR sensors</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₹1000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05776683"/>
                  </a:ext>
                </a:extLst>
              </a:tr>
              <a:tr h="326708">
                <a:tc>
                  <a:txBody>
                    <a:bodyPr/>
                    <a:lstStyle/>
                    <a:p>
                      <a:pPr algn="ctr"/>
                      <a:r>
                        <a:rPr lang="en-IN" sz="1800" dirty="0">
                          <a:latin typeface="Arial" panose="020B0604020202020204" pitchFamily="34" charset="0"/>
                          <a:cs typeface="Arial" panose="020B0604020202020204" pitchFamily="34" charset="0"/>
                        </a:rPr>
                        <a:t>1x 14.4 volt Rechargeable LiPo Battery</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₹1500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17795795"/>
                  </a:ext>
                </a:extLst>
              </a:tr>
              <a:tr h="326708">
                <a:tc>
                  <a:txBody>
                    <a:bodyPr/>
                    <a:lstStyle/>
                    <a:p>
                      <a:pPr algn="ctr"/>
                      <a:r>
                        <a:rPr lang="en-IN" sz="1800" dirty="0">
                          <a:latin typeface="Arial" panose="020B0604020202020204" pitchFamily="34" charset="0"/>
                          <a:cs typeface="Arial" panose="020B0604020202020204" pitchFamily="34" charset="0"/>
                        </a:rPr>
                        <a:t>1x UAV Frame</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₹800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64408292"/>
                  </a:ext>
                </a:extLst>
              </a:tr>
              <a:tr h="326708">
                <a:tc>
                  <a:txBody>
                    <a:bodyPr/>
                    <a:lstStyle/>
                    <a:p>
                      <a:pPr algn="ctr"/>
                      <a:r>
                        <a:rPr lang="en-IN" sz="1800" dirty="0">
                          <a:latin typeface="Arial" panose="020B0604020202020204" pitchFamily="34" charset="0"/>
                          <a:cs typeface="Arial" panose="020B0604020202020204" pitchFamily="34" charset="0"/>
                        </a:rPr>
                        <a:t>1x Battery Management System </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₹200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27255936"/>
                  </a:ext>
                </a:extLst>
              </a:tr>
              <a:tr h="326708">
                <a:tc>
                  <a:txBody>
                    <a:bodyPr/>
                    <a:lstStyle/>
                    <a:p>
                      <a:pPr algn="ctr"/>
                      <a:r>
                        <a:rPr lang="en-IN" sz="1800" dirty="0">
                          <a:latin typeface="Arial" panose="020B0604020202020204" pitchFamily="34" charset="0"/>
                          <a:cs typeface="Arial" panose="020B0604020202020204" pitchFamily="34" charset="0"/>
                        </a:rPr>
                        <a:t>1x GSM module </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₹300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2261355"/>
                  </a:ext>
                </a:extLst>
              </a:tr>
              <a:tr h="326708">
                <a:tc>
                  <a:txBody>
                    <a:bodyPr/>
                    <a:lstStyle/>
                    <a:p>
                      <a:pPr algn="ctr"/>
                      <a:r>
                        <a:rPr lang="en-IN" sz="1800" dirty="0">
                          <a:latin typeface="Arial" panose="020B0604020202020204" pitchFamily="34" charset="0"/>
                          <a:cs typeface="Arial" panose="020B0604020202020204" pitchFamily="34" charset="0"/>
                        </a:rPr>
                        <a:t>1x First Aid Kit</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₹300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3285239"/>
                  </a:ext>
                </a:extLst>
              </a:tr>
              <a:tr h="326708">
                <a:tc>
                  <a:txBody>
                    <a:bodyPr/>
                    <a:lstStyle/>
                    <a:p>
                      <a:pPr algn="ctr"/>
                      <a:r>
                        <a:rPr lang="en-IN" sz="1800" dirty="0">
                          <a:latin typeface="Arial" panose="020B0604020202020204" pitchFamily="34" charset="0"/>
                          <a:cs typeface="Arial" panose="020B0604020202020204" pitchFamily="34" charset="0"/>
                        </a:rPr>
                        <a:t>1x Battery Charger </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₹150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64553161"/>
                  </a:ext>
                </a:extLst>
              </a:tr>
              <a:tr h="326708">
                <a:tc>
                  <a:txBody>
                    <a:bodyPr/>
                    <a:lstStyle/>
                    <a:p>
                      <a:pPr algn="ctr"/>
                      <a:r>
                        <a:rPr lang="en-IN" sz="1800" dirty="0">
                          <a:latin typeface="Arial" panose="020B0604020202020204" pitchFamily="34" charset="0"/>
                          <a:cs typeface="Arial" panose="020B0604020202020204" pitchFamily="34" charset="0"/>
                        </a:rPr>
                        <a:t>1x 6 Channel RF Rx &amp; Tx</a:t>
                      </a:r>
                    </a:p>
                  </a:txBody>
                  <a:tcPr/>
                </a:tc>
                <a:tc>
                  <a:txBody>
                    <a:bodyPr/>
                    <a:lstStyle/>
                    <a:p>
                      <a:pPr algn="ctr"/>
                      <a:r>
                        <a:rPr lang="en-IN" sz="1800" b="0" i="0" kern="1200" dirty="0">
                          <a:solidFill>
                            <a:schemeClr val="dk1"/>
                          </a:solidFill>
                          <a:effectLst/>
                          <a:latin typeface="Arial" panose="020B0604020202020204" pitchFamily="34" charset="0"/>
                          <a:ea typeface="+mn-ea"/>
                          <a:cs typeface="Arial" panose="020B0604020202020204" pitchFamily="34" charset="0"/>
                        </a:rPr>
                        <a:t>₹4000</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89739"/>
                  </a:ext>
                </a:extLst>
              </a:tr>
            </a:tbl>
          </a:graphicData>
        </a:graphic>
      </p:graphicFrame>
      <p:sp>
        <p:nvSpPr>
          <p:cNvPr id="2" name="Title 1"/>
          <p:cNvSpPr>
            <a:spLocks noGrp="1"/>
          </p:cNvSpPr>
          <p:nvPr>
            <p:ph type="title"/>
          </p:nvPr>
        </p:nvSpPr>
        <p:spPr>
          <a:xfrm>
            <a:off x="0" y="1"/>
            <a:ext cx="12192000" cy="679508"/>
          </a:xfrm>
          <a:solidFill>
            <a:schemeClr val="accent6"/>
          </a:solidFill>
        </p:spPr>
        <p:txBody>
          <a:bodyPr>
            <a:noAutofit/>
          </a:bodyPr>
          <a:lstStyle/>
          <a:p>
            <a:r>
              <a:rPr lang="en-IN" dirty="0">
                <a:latin typeface="Arial" panose="020B0604020202020204" pitchFamily="34" charset="0"/>
                <a:cs typeface="Arial" panose="020B0604020202020204" pitchFamily="34" charset="0"/>
              </a:rPr>
              <a:t>HARDWARE REQUIREMENTS</a:t>
            </a:r>
            <a:endParaRPr 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eec_GR</Template>
  <TotalTime>624</TotalTime>
  <Words>885</Words>
  <Application>Microsoft Office PowerPoint</Application>
  <PresentationFormat>Widescreen</PresentationFormat>
  <Paragraphs>151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Times New Roman</vt:lpstr>
      <vt:lpstr>Office Theme</vt:lpstr>
      <vt:lpstr>        </vt:lpstr>
      <vt:lpstr>OUTLINE</vt:lpstr>
      <vt:lpstr>OBJECTIVES</vt:lpstr>
      <vt:lpstr>INTRODUCTION</vt:lpstr>
      <vt:lpstr>LITERATURE SURVEY</vt:lpstr>
      <vt:lpstr> BLOCK DIAGRAM</vt:lpstr>
      <vt:lpstr> BLOCK DIAGRAM</vt:lpstr>
      <vt:lpstr>PROPOSED METHODOLOGY</vt:lpstr>
      <vt:lpstr>HARDWARE REQUIREMENTS</vt:lpstr>
      <vt:lpstr>TIMELINE</vt:lpstr>
      <vt:lpstr>EXPECTED OUTCOMES</vt:lpstr>
      <vt:lpstr>CONCLUSION</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Abirami A</dc:creator>
  <cp:lastModifiedBy>Allwin Blesswin</cp:lastModifiedBy>
  <cp:revision>141</cp:revision>
  <dcterms:created xsi:type="dcterms:W3CDTF">2017-01-22T17:13:00Z</dcterms:created>
  <dcterms:modified xsi:type="dcterms:W3CDTF">2023-09-19T19:18:17Z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578DCF911A54484482D21CDED9BC1406_12</vt:lpwstr>
  </property>
  <property fmtid="{D5CDD505-2E9C-101B-9397-08002B2CF9AE}" pid="3" name="KSOProductBuildVer">
    <vt:lpwstr>1033-12.2.0.13102</vt:lpwstr>
  </property>
</Properties>
</file>